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6" r:id="rId2"/>
    <p:sldId id="260" r:id="rId3"/>
    <p:sldId id="261" r:id="rId4"/>
    <p:sldId id="262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63" r:id="rId13"/>
    <p:sldId id="264" r:id="rId14"/>
    <p:sldId id="273" r:id="rId15"/>
    <p:sldId id="265" r:id="rId16"/>
    <p:sldId id="259" r:id="rId17"/>
    <p:sldId id="25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63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94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35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7963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30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434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35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90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57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9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7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53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01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4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1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86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5/6/2024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865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902F5-9089-C8D6-E333-FC1AE12C8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112" y="452718"/>
            <a:ext cx="4962624" cy="197154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marR="0" algn="ctr">
              <a:spcBef>
                <a:spcPts val="20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‘</a:t>
            </a:r>
            <a:r>
              <a:rPr lang="en-US" sz="32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PiTrack</a:t>
            </a: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’</a:t>
            </a:r>
            <a:br>
              <a:rPr lang="en-US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</a:b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Raspberry Pi-Powered Smart Attendance System</a:t>
            </a:r>
            <a:br>
              <a:rPr lang="en-IN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3200" b="1" dirty="0">
              <a:solidFill>
                <a:schemeClr val="tx1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15A8E7F-571A-4176-B1C6-908E93131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24">
            <a:extLst>
              <a:ext uri="{FF2B5EF4-FFF2-40B4-BE49-F238E27FC236}">
                <a16:creationId xmlns:a16="http://schemas.microsoft.com/office/drawing/2014/main" id="{42F60337-6B63-4D1A-9C4D-147DA74E2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12700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3">
            <a:extLst>
              <a:ext uri="{FF2B5EF4-FFF2-40B4-BE49-F238E27FC236}">
                <a16:creationId xmlns:a16="http://schemas.microsoft.com/office/drawing/2014/main" id="{12195384-7DC5-8A48-9132-9C6BC6E4B4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" b="305"/>
          <a:stretch/>
        </p:blipFill>
        <p:spPr>
          <a:xfrm>
            <a:off x="7060689" y="1227075"/>
            <a:ext cx="4163991" cy="2238282"/>
          </a:xfrm>
          <a:prstGeom prst="rect">
            <a:avLst/>
          </a:prstGeom>
          <a:effectLst/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3A08153E-AD5C-4C0F-9242-05D7FFBE8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2" name="Picture 61" descr="A logo with text overlay&#10;&#10;Description automatically generated">
            <a:extLst>
              <a:ext uri="{FF2B5EF4-FFF2-40B4-BE49-F238E27FC236}">
                <a16:creationId xmlns:a16="http://schemas.microsoft.com/office/drawing/2014/main" id="{AD859784-0342-B72A-DE66-2C542750D3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608" y="4008593"/>
            <a:ext cx="4163991" cy="1644776"/>
          </a:xfrm>
          <a:prstGeom prst="rect">
            <a:avLst/>
          </a:prstGeom>
          <a:effectLst/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926BDB03-DA23-3FD0-EBA7-01BDC4021DB5}"/>
              </a:ext>
            </a:extLst>
          </p:cNvPr>
          <p:cNvSpPr/>
          <p:nvPr/>
        </p:nvSpPr>
        <p:spPr>
          <a:xfrm>
            <a:off x="671897" y="4335261"/>
            <a:ext cx="4797676" cy="22152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Members: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Md Aquib: 12215525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Minakshi Sharma: 12215884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Md Aiyaz: 12215953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Vivek Kumar Gupta: 12215379</a:t>
            </a: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endParaRPr lang="en-US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760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1" name="Picture 615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153" name="Picture 615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155" name="Oval 615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157" name="Picture 615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159" name="Picture 615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161" name="Rectangle 616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163" name="Rectangle 616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6C4B1-0F9E-585F-37EC-9043BD5D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Buzzer</a:t>
            </a:r>
          </a:p>
        </p:txBody>
      </p:sp>
      <p:sp>
        <p:nvSpPr>
          <p:cNvPr id="616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67" name="Freeform: Shape 616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169" name="Rectangle 616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146" name="Picture 2" descr="Buzzer : Working, Types, Circuit, Advantages &amp; Disadvantages">
            <a:extLst>
              <a:ext uri="{FF2B5EF4-FFF2-40B4-BE49-F238E27FC236}">
                <a16:creationId xmlns:a16="http://schemas.microsoft.com/office/drawing/2014/main" id="{2D7C711D-8CAE-FF73-307C-40E115B1C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1308" y="647698"/>
            <a:ext cx="5035753" cy="55621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037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5" name="Picture 717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177" name="Picture 717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179" name="Oval 717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7181" name="Picture 718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183" name="Picture 718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185" name="Rectangle 718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187" name="Rectangle 718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6C4B1-0F9E-585F-37EC-9043BD5D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LED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8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91" name="Freeform: Shape 719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193" name="Rectangle 719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7170" name="Picture 2" descr="preenfm2 | DIY FM sound generator">
            <a:extLst>
              <a:ext uri="{FF2B5EF4-FFF2-40B4-BE49-F238E27FC236}">
                <a16:creationId xmlns:a16="http://schemas.microsoft.com/office/drawing/2014/main" id="{FB39598C-B15A-7ABF-DA80-77A5F21D0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4625" y="647698"/>
            <a:ext cx="3949119" cy="55621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564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9922B851-6B16-415F-9600-DB0E665C5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C7712-FBE1-3DBC-52DA-AFB27F43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Sitka Display Semibold" pitchFamily="2" charset="0"/>
              </a:rPr>
              <a:t>Design Methodology</a:t>
            </a:r>
            <a:endParaRPr lang="en-US" b="0" i="0" dirty="0">
              <a:solidFill>
                <a:srgbClr val="EBEBEB"/>
              </a:solidFill>
              <a:effectLst/>
              <a:latin typeface="var(--cds-font-family-source-sans-pro)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A2B0B0-E6D1-4F97-A03B-5B9DC568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ounded Rectangle 9">
            <a:extLst>
              <a:ext uri="{FF2B5EF4-FFF2-40B4-BE49-F238E27FC236}">
                <a16:creationId xmlns:a16="http://schemas.microsoft.com/office/drawing/2014/main" id="{7067A410-38E7-4862-BC25-A40927006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484632"/>
            <a:ext cx="5130204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09620-3267-6EC8-2E63-574E05B43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060689" y="1896829"/>
            <a:ext cx="4163991" cy="2914793"/>
          </a:xfrm>
          <a:prstGeom prst="rect">
            <a:avLst/>
          </a:prstGeom>
          <a:effectLst/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5E21D77-54D4-42F2-9F79-B4B22CCA1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F26081F-96B2-4BA9-4581-03069460D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b="1" dirty="0">
                <a:solidFill>
                  <a:srgbClr val="FFFF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System Requirements and Design</a:t>
            </a:r>
          </a:p>
          <a:p>
            <a:pPr marL="0" indent="0">
              <a:lnSpc>
                <a:spcPct val="90000"/>
              </a:lnSpc>
              <a:buNone/>
            </a:pPr>
            <a:endParaRPr lang="en-US" b="1" dirty="0">
              <a:solidFill>
                <a:srgbClr val="FFFFFF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lnSpc>
                <a:spcPct val="90000"/>
              </a:lnSpc>
            </a:pPr>
            <a:r>
              <a:rPr lang="en-IN" b="1" dirty="0">
                <a:solidFill>
                  <a:srgbClr val="FFFF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Hardware Selection</a:t>
            </a:r>
          </a:p>
          <a:p>
            <a:pPr marL="0" indent="0">
              <a:lnSpc>
                <a:spcPct val="90000"/>
              </a:lnSpc>
              <a:buNone/>
            </a:pPr>
            <a:endParaRPr lang="en-IN" b="1" dirty="0">
              <a:solidFill>
                <a:srgbClr val="FFFFFF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lnSpc>
                <a:spcPct val="90000"/>
              </a:lnSpc>
            </a:pPr>
            <a:r>
              <a:rPr lang="en-IN" b="1" dirty="0">
                <a:solidFill>
                  <a:srgbClr val="FFFF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Software Development</a:t>
            </a:r>
          </a:p>
          <a:p>
            <a:pPr marL="0" indent="0">
              <a:lnSpc>
                <a:spcPct val="90000"/>
              </a:lnSpc>
              <a:buNone/>
            </a:pPr>
            <a:endParaRPr lang="en-IN" b="1" dirty="0">
              <a:solidFill>
                <a:srgbClr val="FFFFFF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lnSpc>
                <a:spcPct val="90000"/>
              </a:lnSpc>
            </a:pPr>
            <a:r>
              <a:rPr lang="en-IN" b="1" dirty="0">
                <a:solidFill>
                  <a:srgbClr val="FFFF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Integration and Testing</a:t>
            </a:r>
          </a:p>
          <a:p>
            <a:pPr marL="0" indent="0">
              <a:lnSpc>
                <a:spcPct val="90000"/>
              </a:lnSpc>
              <a:buNone/>
            </a:pPr>
            <a:endParaRPr lang="en-IN" b="1" dirty="0">
              <a:solidFill>
                <a:srgbClr val="FFFFFF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lnSpc>
                <a:spcPct val="90000"/>
              </a:lnSpc>
            </a:pPr>
            <a:r>
              <a:rPr lang="en-IN" b="1" dirty="0">
                <a:solidFill>
                  <a:srgbClr val="FFFF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Deployment and Maintenance</a:t>
            </a:r>
            <a:endParaRPr lang="en-US" b="1" dirty="0">
              <a:solidFill>
                <a:srgbClr val="FFFFFF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IN" dirty="0">
              <a:solidFill>
                <a:srgbClr val="FFFFFF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olidFill>
                <a:srgbClr val="FFFFFF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IN" dirty="0">
              <a:solidFill>
                <a:srgbClr val="FFFFFF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61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C7712-FBE1-3DBC-52DA-AFB27F43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Sitka Display Semibold" pitchFamily="2" charset="0"/>
              </a:rPr>
              <a:t>Circuit</a:t>
            </a:r>
            <a:r>
              <a:rPr lang="en-US" b="0" i="0">
                <a:solidFill>
                  <a:srgbClr val="EBEBEB"/>
                </a:solidFill>
                <a:effectLst/>
                <a:latin typeface="Sitka Display Semibold" pitchFamily="2" charset="0"/>
              </a:rPr>
              <a:t> Diagram</a:t>
            </a:r>
            <a:endParaRPr lang="en-US" b="0" i="0" dirty="0">
              <a:solidFill>
                <a:srgbClr val="EBEBEB"/>
              </a:solidFill>
              <a:effectLst/>
              <a:latin typeface="var(--cds-font-family-source-sans-pro)"/>
            </a:endParaRPr>
          </a:p>
        </p:txBody>
      </p:sp>
      <p:sp useBgFill="1">
        <p:nvSpPr>
          <p:cNvPr id="67" name="Freeform: Shape 66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F26081F-96B2-4BA9-4581-03069460D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0" indent="0">
              <a:buNone/>
            </a:pPr>
            <a:endParaRPr lang="en-US"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0" indent="0">
              <a:buNone/>
            </a:pPr>
            <a:endParaRPr lang="en-IN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4" name="Picture 3" descr="A close-up of a circuit board&#10;&#10;Description automatically generated">
            <a:extLst>
              <a:ext uri="{FF2B5EF4-FFF2-40B4-BE49-F238E27FC236}">
                <a16:creationId xmlns:a16="http://schemas.microsoft.com/office/drawing/2014/main" id="{389C0DED-9BB4-A2B2-75B1-81A85FABD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314" y="2275188"/>
            <a:ext cx="8014185" cy="452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8152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C7712-FBE1-3DBC-52DA-AFB27F43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EBEBEB"/>
                </a:solidFill>
                <a:effectLst/>
                <a:latin typeface="Sitka Display Semibold" pitchFamily="2" charset="0"/>
              </a:rPr>
              <a:t>Flow Chart</a:t>
            </a:r>
            <a:endParaRPr lang="en-US" b="0" i="0" dirty="0">
              <a:solidFill>
                <a:srgbClr val="EBEBEB"/>
              </a:solidFill>
              <a:effectLst/>
              <a:latin typeface="var(--cds-font-family-source-sans-pro)"/>
            </a:endParaRPr>
          </a:p>
        </p:txBody>
      </p:sp>
      <p:sp>
        <p:nvSpPr>
          <p:cNvPr id="74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Freeform: Shape 75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A219187D-962A-7570-6FD2-7209A6A1E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203" y="669561"/>
            <a:ext cx="6111085" cy="6188439"/>
          </a:xfrm>
          <a:prstGeom prst="rect">
            <a:avLst/>
          </a:prstGeom>
          <a:effectLst/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F26081F-96B2-4BA9-4581-03069460D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>
              <a:solidFill>
                <a:srgbClr val="EBEBEB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0" indent="0">
              <a:buNone/>
            </a:pPr>
            <a:endParaRPr lang="en-US">
              <a:solidFill>
                <a:srgbClr val="EBEBEB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0" indent="0">
              <a:buNone/>
            </a:pPr>
            <a:endParaRPr lang="en-IN">
              <a:solidFill>
                <a:srgbClr val="EBEBEB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952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2FB73-B56C-1924-D946-92641D26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sz="3900" b="1" dirty="0">
                <a:solidFill>
                  <a:srgbClr val="EBEBEB"/>
                </a:solidFill>
                <a:latin typeface="Sitka Display Semibold" pitchFamily="2" charset="0"/>
              </a:rPr>
              <a:t>5 Reasons To Use Smart Attendance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8FAF1-D3FD-F7FD-A6BF-32A12D1A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Get rid of paper-based monitoring</a:t>
            </a:r>
          </a:p>
          <a:p>
            <a:r>
              <a:rPr lang="en-US" dirty="0">
                <a:solidFill>
                  <a:srgbClr val="FFFF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Saves time</a:t>
            </a:r>
          </a:p>
          <a:p>
            <a:r>
              <a:rPr lang="en-US" dirty="0">
                <a:solidFill>
                  <a:srgbClr val="FFFF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Saves Money</a:t>
            </a:r>
          </a:p>
          <a:p>
            <a:r>
              <a:rPr lang="en-US" dirty="0">
                <a:solidFill>
                  <a:srgbClr val="FFFF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Most Accurate tracking solution </a:t>
            </a:r>
          </a:p>
          <a:p>
            <a:r>
              <a:rPr lang="en-US">
                <a:solidFill>
                  <a:srgbClr val="FFFF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Better </a:t>
            </a:r>
            <a:r>
              <a:rPr lang="en-US" dirty="0">
                <a:solidFill>
                  <a:srgbClr val="FFFF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Security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tanding in a room with a machine and a computer&#10;&#10;Description automatically generated">
            <a:extLst>
              <a:ext uri="{FF2B5EF4-FFF2-40B4-BE49-F238E27FC236}">
                <a16:creationId xmlns:a16="http://schemas.microsoft.com/office/drawing/2014/main" id="{6132FFD0-929A-99A2-51DA-4377D25E2E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7" r="9332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73801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5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2DEC4-AC25-6DB3-8E4C-50CF22B19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  <a:latin typeface="Sitka Display Semibold" pitchFamily="2" charset="0"/>
              </a:rPr>
              <a:t>C</a:t>
            </a:r>
            <a:r>
              <a:rPr lang="en-IN" b="0" i="0" dirty="0">
                <a:solidFill>
                  <a:srgbClr val="EBEBEB"/>
                </a:solidFill>
                <a:effectLst/>
                <a:latin typeface="Sitka Display Semibold" pitchFamily="2" charset="0"/>
              </a:rPr>
              <a:t>onclusion</a:t>
            </a:r>
            <a:endParaRPr lang="en-IN" dirty="0">
              <a:solidFill>
                <a:srgbClr val="EBEBEB"/>
              </a:solidFill>
              <a:latin typeface="Sitka Display Semibold" pitchFamily="2" charset="0"/>
            </a:endParaRPr>
          </a:p>
        </p:txBody>
      </p:sp>
      <p:sp>
        <p:nvSpPr>
          <p:cNvPr id="3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Freeform: Shape 29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4" descr="A pen drawing on a white background&#10;&#10;Description automatically generated">
            <a:extLst>
              <a:ext uri="{FF2B5EF4-FFF2-40B4-BE49-F238E27FC236}">
                <a16:creationId xmlns:a16="http://schemas.microsoft.com/office/drawing/2014/main" id="{143DBA66-0AB2-AC78-1E3C-AFAF490DF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871" y="2290995"/>
            <a:ext cx="3414010" cy="2276006"/>
          </a:xfrm>
          <a:prstGeom prst="rect">
            <a:avLst/>
          </a:prstGeom>
          <a:effectLst/>
        </p:spPr>
      </p:pic>
      <p:sp>
        <p:nvSpPr>
          <p:cNvPr id="37" name="Rectangle 31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C51BA-E0F9-0CC1-F3B2-447568103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1536288"/>
            <a:ext cx="6188189" cy="503679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Increased Efficiency</a:t>
            </a:r>
            <a:r>
              <a:rPr lang="en-US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: This project successfully automates attendance recording, eliminating the need for manual processes and saving time.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Wide Applications</a:t>
            </a: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: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en-US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The system is suitable for various environments like schools, offices, and public buildings, offering a versatile solution.</a:t>
            </a:r>
          </a:p>
          <a:p>
            <a:r>
              <a:rPr lang="en-US" b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Benefits include:</a:t>
            </a:r>
            <a:r>
              <a:rPr lang="en-US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Real-time tracking, accessibility, customization, and scalability.</a:t>
            </a:r>
          </a:p>
          <a:p>
            <a:r>
              <a:rPr lang="en-US" b="1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Future Potential</a:t>
            </a: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: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en-US" dirty="0">
                <a:solidFill>
                  <a:schemeClr val="bg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Further development could involve integration with existing attendance systems or adding features like mask detection for even greater effectiveness.</a:t>
            </a: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25274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6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7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8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1" name="Rectangle 20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2449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43" name="Freeform: Shape 24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814824" y="480824"/>
            <a:ext cx="6858001" cy="5896352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44" name="Rectangle 26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428412" cy="6858000"/>
            <a:chOff x="0" y="0"/>
            <a:chExt cx="11428412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3B1A43-55C3-4696-58BD-06701C53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4752399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0" i="0" kern="1200" dirty="0">
                <a:solidFill>
                  <a:srgbClr val="EBEBEB"/>
                </a:solidFill>
                <a:latin typeface="Sitka Display Semibold" pitchFamily="2" charset="0"/>
              </a:rPr>
              <a:t>Thank You</a:t>
            </a:r>
          </a:p>
        </p:txBody>
      </p:sp>
      <p:pic>
        <p:nvPicPr>
          <p:cNvPr id="45" name="Graphic 5" descr="Smiling Face with No Fill">
            <a:extLst>
              <a:ext uri="{FF2B5EF4-FFF2-40B4-BE49-F238E27FC236}">
                <a16:creationId xmlns:a16="http://schemas.microsoft.com/office/drawing/2014/main" id="{B899397E-EFE7-8639-91E2-7DAA158B74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03354" y="2074882"/>
            <a:ext cx="2936836" cy="293683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51865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418C9-DE3E-2D71-7D13-502A4E682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962827" cy="8152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Sitka Display Semibold" pitchFamily="2" charset="0"/>
              </a:rPr>
              <a:t>Introduction</a:t>
            </a:r>
            <a:endParaRPr lang="en-IN" dirty="0">
              <a:solidFill>
                <a:srgbClr val="EBEBEB"/>
              </a:solidFill>
              <a:latin typeface="Sitka Display Semibold" pitchFamily="2" charset="0"/>
            </a:endParaRPr>
          </a:p>
        </p:txBody>
      </p:sp>
      <p:sp>
        <p:nvSpPr>
          <p:cNvPr id="28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4" descr="A group of men sitting at a table&#10;&#10;Description automatically generated">
            <a:extLst>
              <a:ext uri="{FF2B5EF4-FFF2-40B4-BE49-F238E27FC236}">
                <a16:creationId xmlns:a16="http://schemas.microsoft.com/office/drawing/2014/main" id="{59A6B73E-55E7-77C7-471A-79CE47E29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563742" y="2354361"/>
            <a:ext cx="3980139" cy="2149274"/>
          </a:xfrm>
          <a:prstGeom prst="rect">
            <a:avLst/>
          </a:prstGeom>
          <a:effectLst/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28D7-F0AF-DFA0-4995-2F615FC68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478" y="1444487"/>
            <a:ext cx="5616216" cy="467801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Our project utilizes IoT technologies like ESP32, Raspberry Pi, LCD, buzzer, and LEDs.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Aims to automate attendance tracking, enhance efficiency, and accountability.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Enhances security by employing encrypted communication protocols.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Traditional attendance tracking methods lack efficiency and accuracy.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Designed to be cost-effective, with minimal maintenance requirements.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Promotes sustainability by reducing paper usage and energy consumption.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545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3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C7712-FBE1-3DBC-52DA-AFB27F43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3618270" cy="8947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Sitka Display Semibold" pitchFamily="2" charset="0"/>
              </a:rPr>
              <a:t>Applications</a:t>
            </a:r>
            <a:endParaRPr lang="en-IN" dirty="0">
              <a:solidFill>
                <a:srgbClr val="EBEBEB"/>
              </a:solidFill>
              <a:latin typeface="Sitka Display Semibold" pitchFamily="2" charset="0"/>
            </a:endParaRPr>
          </a:p>
        </p:txBody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17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09620-3267-6EC8-2E63-574E05B43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6737" y="2489751"/>
            <a:ext cx="3220277" cy="1878494"/>
          </a:xfrm>
          <a:prstGeom prst="rect">
            <a:avLst/>
          </a:prstGeom>
          <a:effectLst/>
        </p:spPr>
      </p:pic>
      <p:sp>
        <p:nvSpPr>
          <p:cNvPr id="33" name="Rectangle 19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F26081F-96B2-4BA9-4581-03069460D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119" y="1524001"/>
            <a:ext cx="6188189" cy="499606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Schools and Offices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: It is a perfect fit for these environments where attendance tracking is crucial.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>
                    <a:lumMod val="95000"/>
                  </a:schemeClr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Public Building</a:t>
            </a:r>
            <a:r>
              <a:rPr 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Mongolian Baiti" panose="03000500000000000000" pitchFamily="66" charset="0"/>
                <a:cs typeface="Mongolian Baiti" panose="03000500000000000000" pitchFamily="66" charset="0"/>
              </a:rPr>
              <a:t>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Places like libraries, museums, or government buildings.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Hospitals and Clinics</a:t>
            </a: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: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Especially in areas with high infection risks, this system could help with quick screening and monitoring of patients and staff.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Events and Conferences</a:t>
            </a: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: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Large gatherings can pose health risks. This system could be used for entry control and initial health screening.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Manufacturing Facilities</a:t>
            </a:r>
            <a:r>
              <a:rPr lang="en-US" b="1" i="0" dirty="0">
                <a:solidFill>
                  <a:srgbClr val="E3E3E3"/>
                </a:solidFill>
                <a:effectLst/>
                <a:latin typeface="Google Sans"/>
              </a:rPr>
              <a:t>:</a:t>
            </a:r>
            <a:r>
              <a:rPr lang="en-US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Factories with shift changes or frequent personnel movement could benefit from streamlined attendance tracking and health monitoring.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300" dirty="0">
              <a:solidFill>
                <a:srgbClr val="FFFFFF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300" dirty="0">
              <a:solidFill>
                <a:srgbClr val="FFFFFF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IN" sz="1300" dirty="0">
              <a:solidFill>
                <a:srgbClr val="FFFFFF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9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C7712-FBE1-3DBC-52DA-AFB27F439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  <a:latin typeface="Sitka Display Semibold" pitchFamily="2" charset="0"/>
              </a:rPr>
              <a:t>Components</a:t>
            </a:r>
            <a:endParaRPr lang="en-IN" dirty="0">
              <a:solidFill>
                <a:srgbClr val="EBEBEB"/>
              </a:solidFill>
              <a:latin typeface="Sitka Display Semibold" pitchFamily="2" charset="0"/>
            </a:endParaRPr>
          </a:p>
        </p:txBody>
      </p:sp>
      <p:sp>
        <p:nvSpPr>
          <p:cNvPr id="48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8AA327-769D-2C4D-7B5F-0CD625D2B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009315" y="1169232"/>
            <a:ext cx="5105037" cy="5080819"/>
          </a:xfrm>
          <a:prstGeom prst="rect">
            <a:avLst/>
          </a:prstGeom>
          <a:effectLst/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F26081F-96B2-4BA9-4581-03069460D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414" y="1440426"/>
            <a:ext cx="5616216" cy="47883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pt-BR" sz="1700" dirty="0">
              <a:solidFill>
                <a:srgbClr val="FFFFFF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lnSpc>
                <a:spcPct val="90000"/>
              </a:lnSpc>
            </a:pPr>
            <a:r>
              <a:rPr lang="en-IN" sz="1700" dirty="0">
                <a:solidFill>
                  <a:srgbClr val="FFFF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Raspberry PI</a:t>
            </a:r>
          </a:p>
          <a:p>
            <a:pPr marL="0" indent="0">
              <a:lnSpc>
                <a:spcPct val="90000"/>
              </a:lnSpc>
              <a:buNone/>
            </a:pPr>
            <a:endParaRPr lang="en-IN" sz="1700" dirty="0">
              <a:solidFill>
                <a:srgbClr val="FFFFFF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lnSpc>
                <a:spcPct val="90000"/>
              </a:lnSpc>
            </a:pPr>
            <a:r>
              <a:rPr lang="en-IN" sz="1700" dirty="0">
                <a:solidFill>
                  <a:srgbClr val="FFFF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ESP32 Microcontroller </a:t>
            </a:r>
          </a:p>
          <a:p>
            <a:pPr marL="0" indent="0">
              <a:lnSpc>
                <a:spcPct val="90000"/>
              </a:lnSpc>
              <a:buNone/>
            </a:pPr>
            <a:endParaRPr lang="en-IN" sz="1700" dirty="0">
              <a:solidFill>
                <a:srgbClr val="FFFFFF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lnSpc>
                <a:spcPct val="90000"/>
              </a:lnSpc>
            </a:pPr>
            <a:r>
              <a:rPr lang="pt-BR" sz="1700" dirty="0">
                <a:solidFill>
                  <a:srgbClr val="FFFF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RFID</a:t>
            </a:r>
          </a:p>
          <a:p>
            <a:pPr marL="0" indent="0">
              <a:lnSpc>
                <a:spcPct val="90000"/>
              </a:lnSpc>
              <a:buNone/>
            </a:pPr>
            <a:endParaRPr lang="en-IN" sz="1700" dirty="0">
              <a:solidFill>
                <a:srgbClr val="FFFFFF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lnSpc>
                <a:spcPct val="90000"/>
              </a:lnSpc>
            </a:pPr>
            <a:r>
              <a:rPr lang="en-IN" sz="1700" dirty="0">
                <a:solidFill>
                  <a:srgbClr val="FFFF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16x2 Line LCD Display,</a:t>
            </a:r>
          </a:p>
          <a:p>
            <a:pPr marL="0" indent="0">
              <a:lnSpc>
                <a:spcPct val="90000"/>
              </a:lnSpc>
              <a:buNone/>
            </a:pPr>
            <a:endParaRPr lang="en-IN" sz="1700" dirty="0">
              <a:solidFill>
                <a:srgbClr val="FFFFFF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lnSpc>
                <a:spcPct val="90000"/>
              </a:lnSpc>
            </a:pPr>
            <a:r>
              <a:rPr lang="en-IN" sz="1700" dirty="0">
                <a:solidFill>
                  <a:srgbClr val="FFFF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I2C SP Serial Interface Module Port For LCD display</a:t>
            </a:r>
          </a:p>
          <a:p>
            <a:pPr marL="0" indent="0">
              <a:lnSpc>
                <a:spcPct val="90000"/>
              </a:lnSpc>
              <a:buNone/>
            </a:pPr>
            <a:endParaRPr lang="en-IN" sz="1700" dirty="0">
              <a:solidFill>
                <a:srgbClr val="FFFFFF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>
              <a:lnSpc>
                <a:spcPct val="90000"/>
              </a:lnSpc>
            </a:pPr>
            <a:r>
              <a:rPr lang="en-IN" sz="1700" dirty="0">
                <a:solidFill>
                  <a:srgbClr val="FFFFFF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5v Active buzzer</a:t>
            </a:r>
            <a:endParaRPr lang="en-US" sz="1700" dirty="0">
              <a:solidFill>
                <a:srgbClr val="FFFFFF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IN" sz="1700" dirty="0">
              <a:solidFill>
                <a:srgbClr val="FFFFFF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FFFFFF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IN" sz="1700" dirty="0">
              <a:solidFill>
                <a:srgbClr val="FFFFFF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91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6C4B1-0F9E-585F-37EC-9043BD5D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Raspberry PI</a:t>
            </a:r>
          </a:p>
        </p:txBody>
      </p:sp>
      <p:sp>
        <p:nvSpPr>
          <p:cNvPr id="66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Freeform: Shape 6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Content Placeholder 4" descr="A circuit board with many different colors&#10;&#10;Description automatically generated">
            <a:extLst>
              <a:ext uri="{FF2B5EF4-FFF2-40B4-BE49-F238E27FC236}">
                <a16:creationId xmlns:a16="http://schemas.microsoft.com/office/drawing/2014/main" id="{7B95C722-39D3-C5CE-6CA1-338FA7A2E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r="15701" b="-2"/>
          <a:stretch/>
        </p:blipFill>
        <p:spPr>
          <a:xfrm>
            <a:off x="643854" y="657835"/>
            <a:ext cx="6270662" cy="55418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78405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" name="Picture 207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80" name="Picture 207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82" name="Oval 208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084" name="Picture 208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86" name="Picture 208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88" name="Rectangle 208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90" name="Rectangle 208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6C4B1-0F9E-585F-37EC-9043BD5D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ESP32</a:t>
            </a:r>
          </a:p>
        </p:txBody>
      </p:sp>
      <p:sp>
        <p:nvSpPr>
          <p:cNvPr id="209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94" name="Freeform: Shape 209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052" name="Picture 4" descr="Sensor Display on ESP32 Web Server | Microcontroller Tutorials">
            <a:extLst>
              <a:ext uri="{FF2B5EF4-FFF2-40B4-BE49-F238E27FC236}">
                <a16:creationId xmlns:a16="http://schemas.microsoft.com/office/drawing/2014/main" id="{01F7FCCC-643F-F613-7056-5A31DB94A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0986" y="647698"/>
            <a:ext cx="4936398" cy="556213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104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" name="Picture 207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80" name="Picture 207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82" name="Oval 208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084" name="Picture 208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86" name="Picture 208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88" name="Rectangle 208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90" name="Rectangle 2089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6C4B1-0F9E-585F-37EC-9043BD5D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EBEBEB"/>
                </a:solidFill>
              </a:rPr>
              <a:t>RFID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92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94" name="Freeform: Shape 209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96" name="Rectangle 2095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076" name="Picture 4" descr="ESP32 and RFID-RC522 module example | ESP32 Learning">
            <a:extLst>
              <a:ext uri="{FF2B5EF4-FFF2-40B4-BE49-F238E27FC236}">
                <a16:creationId xmlns:a16="http://schemas.microsoft.com/office/drawing/2014/main" id="{7651DB12-7F1C-A7F5-AFB7-24EE98E23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36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607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5" name="Picture 410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07" name="Picture 410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109" name="Oval 410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111" name="Picture 411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113" name="Picture 411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15" name="Rectangle 411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117" name="Rectangle 4116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6C4B1-0F9E-585F-37EC-9043BD5D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LCD 1</a:t>
            </a: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6x2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19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21" name="Freeform: Shape 4120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23" name="Rectangle 4122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100" name="Picture 4" descr="16x2 LCD Display Module - Pinout &amp; Datasheet">
            <a:extLst>
              <a:ext uri="{FF2B5EF4-FFF2-40B4-BE49-F238E27FC236}">
                <a16:creationId xmlns:a16="http://schemas.microsoft.com/office/drawing/2014/main" id="{DF80FDD3-C25E-6F3C-FD07-2BD55BE98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1767042"/>
            <a:ext cx="6270662" cy="33234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76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6" name="Picture 5145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147" name="Picture 514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148" name="Oval 5147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149" name="Picture 514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50" name="Picture 514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151" name="Rectangle 515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152" name="Rectangle 515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6C4B1-0F9E-585F-37EC-9043BD5D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I2C</a:t>
            </a:r>
            <a:endParaRPr lang="en-US" sz="54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53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54" name="Freeform: Shape 5153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45" name="Rectangle 5144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122" name="Picture 2" descr="I2C-LCD-Module-Board-Arduino-AVR-PIC">
            <a:extLst>
              <a:ext uri="{FF2B5EF4-FFF2-40B4-BE49-F238E27FC236}">
                <a16:creationId xmlns:a16="http://schemas.microsoft.com/office/drawing/2014/main" id="{963F6ED7-1D88-74C0-619B-EF10F0B94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9740" y="1961865"/>
            <a:ext cx="6784483" cy="320566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982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358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Cambria</vt:lpstr>
      <vt:lpstr>Century Gothic</vt:lpstr>
      <vt:lpstr>Google Sans</vt:lpstr>
      <vt:lpstr>Mongolian Baiti</vt:lpstr>
      <vt:lpstr>Sitka Display Semibold</vt:lpstr>
      <vt:lpstr>Söhne</vt:lpstr>
      <vt:lpstr>Times New Roman</vt:lpstr>
      <vt:lpstr>var(--cds-font-family-source-sans-pro)</vt:lpstr>
      <vt:lpstr>Wingdings 3</vt:lpstr>
      <vt:lpstr>Ion</vt:lpstr>
      <vt:lpstr>‘PiTrack’ Raspberry Pi-Powered Smart Attendance System  </vt:lpstr>
      <vt:lpstr>Introduction</vt:lpstr>
      <vt:lpstr>Applications</vt:lpstr>
      <vt:lpstr>Components</vt:lpstr>
      <vt:lpstr>Raspberry PI</vt:lpstr>
      <vt:lpstr>ESP32</vt:lpstr>
      <vt:lpstr>RFID</vt:lpstr>
      <vt:lpstr>LCD 16x2</vt:lpstr>
      <vt:lpstr>I2C</vt:lpstr>
      <vt:lpstr>Buzzer</vt:lpstr>
      <vt:lpstr>LED</vt:lpstr>
      <vt:lpstr>Design Methodology</vt:lpstr>
      <vt:lpstr>Circuit Diagram</vt:lpstr>
      <vt:lpstr>Flow Chart</vt:lpstr>
      <vt:lpstr>5 Reasons To Use Smart Attendance Machine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effects of good business communication in business development and growth</dc:title>
  <dc:creator>MD AQUIB</dc:creator>
  <cp:lastModifiedBy>MD AQUIB</cp:lastModifiedBy>
  <cp:revision>16</cp:revision>
  <dcterms:created xsi:type="dcterms:W3CDTF">2023-08-06T17:45:35Z</dcterms:created>
  <dcterms:modified xsi:type="dcterms:W3CDTF">2024-05-06T18:20:12Z</dcterms:modified>
</cp:coreProperties>
</file>