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7" r:id="rId9"/>
    <p:sldId id="261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4AF"/>
    <a:srgbClr val="4C1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580DB-2839-459B-934B-2AFC8504A13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43B1EA-108B-4F1C-A2C3-12774D7A1579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IN" dirty="0">
              <a:solidFill>
                <a:srgbClr val="F5C4AF"/>
              </a:solidFill>
              <a:latin typeface="Bell MT" panose="02020503060305020303" pitchFamily="18" charset="0"/>
            </a:rPr>
            <a:t>Introduction</a:t>
          </a:r>
        </a:p>
      </dgm:t>
    </dgm:pt>
    <dgm:pt modelId="{339EEE71-4922-483D-B5DD-39B4A93FE2B4}" type="parTrans" cxnId="{48AD63BC-FF98-4929-906F-4776C7F8CDC9}">
      <dgm:prSet/>
      <dgm:spPr/>
      <dgm:t>
        <a:bodyPr/>
        <a:lstStyle/>
        <a:p>
          <a:endParaRPr lang="en-IN"/>
        </a:p>
      </dgm:t>
    </dgm:pt>
    <dgm:pt modelId="{1ECCAE4A-AF07-4E0A-9B1E-55E8DD0449BB}" type="sibTrans" cxnId="{48AD63BC-FF98-4929-906F-4776C7F8CDC9}">
      <dgm:prSet/>
      <dgm:spPr/>
      <dgm:t>
        <a:bodyPr/>
        <a:lstStyle/>
        <a:p>
          <a:endParaRPr lang="en-IN"/>
        </a:p>
      </dgm:t>
    </dgm:pt>
    <dgm:pt modelId="{3BF39FF3-2AF8-419B-BA4C-96644F74BDAE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IN" dirty="0">
              <a:solidFill>
                <a:srgbClr val="F5C4AF"/>
              </a:solidFill>
              <a:latin typeface="Bell MT" panose="02020503060305020303" pitchFamily="18" charset="0"/>
            </a:rPr>
            <a:t>Objective</a:t>
          </a:r>
        </a:p>
      </dgm:t>
    </dgm:pt>
    <dgm:pt modelId="{42CA34F9-C22F-49E0-B5B0-2F4A09396414}" type="parTrans" cxnId="{B995257A-4399-4949-B423-139C1AC111A1}">
      <dgm:prSet/>
      <dgm:spPr/>
      <dgm:t>
        <a:bodyPr/>
        <a:lstStyle/>
        <a:p>
          <a:endParaRPr lang="en-IN"/>
        </a:p>
      </dgm:t>
    </dgm:pt>
    <dgm:pt modelId="{86DE9B9A-0992-4A0B-BF02-62259933D8B7}" type="sibTrans" cxnId="{B995257A-4399-4949-B423-139C1AC111A1}">
      <dgm:prSet/>
      <dgm:spPr/>
      <dgm:t>
        <a:bodyPr/>
        <a:lstStyle/>
        <a:p>
          <a:endParaRPr lang="en-IN"/>
        </a:p>
      </dgm:t>
    </dgm:pt>
    <dgm:pt modelId="{2DB20D58-18E8-4186-AE4E-C111DA070403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IN" dirty="0">
              <a:solidFill>
                <a:srgbClr val="F5C4AF"/>
              </a:solidFill>
              <a:latin typeface="Bell MT" panose="02020503060305020303" pitchFamily="18" charset="0"/>
            </a:rPr>
            <a:t>Data Gathering</a:t>
          </a:r>
        </a:p>
      </dgm:t>
    </dgm:pt>
    <dgm:pt modelId="{4C0F21B5-4CAC-498B-B342-CE7A6B51CAD1}" type="parTrans" cxnId="{61D310CE-CD51-455C-882C-502FD197245E}">
      <dgm:prSet/>
      <dgm:spPr/>
      <dgm:t>
        <a:bodyPr/>
        <a:lstStyle/>
        <a:p>
          <a:endParaRPr lang="en-IN"/>
        </a:p>
      </dgm:t>
    </dgm:pt>
    <dgm:pt modelId="{424F1FAA-4927-4FB4-A6E8-344671C2C8B8}" type="sibTrans" cxnId="{61D310CE-CD51-455C-882C-502FD197245E}">
      <dgm:prSet/>
      <dgm:spPr/>
      <dgm:t>
        <a:bodyPr/>
        <a:lstStyle/>
        <a:p>
          <a:endParaRPr lang="en-IN"/>
        </a:p>
      </dgm:t>
    </dgm:pt>
    <dgm:pt modelId="{705DBEA1-D9B0-4352-BA02-A4F4183AB015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IN" dirty="0">
              <a:solidFill>
                <a:srgbClr val="F5C4AF"/>
              </a:solidFill>
              <a:latin typeface="Bell MT" panose="02020503060305020303" pitchFamily="18" charset="0"/>
            </a:rPr>
            <a:t>Insights</a:t>
          </a:r>
        </a:p>
      </dgm:t>
    </dgm:pt>
    <dgm:pt modelId="{D8D33B8C-19DD-4E41-9B38-A433BE72AC57}" type="parTrans" cxnId="{492E972E-BC41-410A-B21C-61A014DE494A}">
      <dgm:prSet/>
      <dgm:spPr/>
      <dgm:t>
        <a:bodyPr/>
        <a:lstStyle/>
        <a:p>
          <a:endParaRPr lang="en-IN"/>
        </a:p>
      </dgm:t>
    </dgm:pt>
    <dgm:pt modelId="{DD43353C-EDD5-4063-9779-799B7C30ECA8}" type="sibTrans" cxnId="{492E972E-BC41-410A-B21C-61A014DE494A}">
      <dgm:prSet/>
      <dgm:spPr/>
      <dgm:t>
        <a:bodyPr/>
        <a:lstStyle/>
        <a:p>
          <a:endParaRPr lang="en-IN"/>
        </a:p>
      </dgm:t>
    </dgm:pt>
    <dgm:pt modelId="{D6DE2BC2-ECB8-4745-8478-8471E6D7E306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r>
            <a:rPr lang="en-IN" dirty="0">
              <a:solidFill>
                <a:srgbClr val="F5C4AF"/>
              </a:solidFill>
              <a:latin typeface="Bell MT" panose="02020503060305020303" pitchFamily="18" charset="0"/>
            </a:rPr>
            <a:t>Conclusion</a:t>
          </a:r>
        </a:p>
      </dgm:t>
    </dgm:pt>
    <dgm:pt modelId="{0C51E5CD-6D40-4BD0-9D80-C31A61E7D048}" type="parTrans" cxnId="{36B3AC8C-F028-4AFC-A1C8-0F29EBB32034}">
      <dgm:prSet/>
      <dgm:spPr/>
      <dgm:t>
        <a:bodyPr/>
        <a:lstStyle/>
        <a:p>
          <a:endParaRPr lang="en-IN"/>
        </a:p>
      </dgm:t>
    </dgm:pt>
    <dgm:pt modelId="{428C83D5-5FBE-4641-9354-373D9318159A}" type="sibTrans" cxnId="{36B3AC8C-F028-4AFC-A1C8-0F29EBB32034}">
      <dgm:prSet/>
      <dgm:spPr/>
      <dgm:t>
        <a:bodyPr/>
        <a:lstStyle/>
        <a:p>
          <a:endParaRPr lang="en-IN"/>
        </a:p>
      </dgm:t>
    </dgm:pt>
    <dgm:pt modelId="{9FAA4BF9-20B9-4F0D-81B0-7363FD01C759}" type="pres">
      <dgm:prSet presAssocID="{8FF580DB-2839-459B-934B-2AFC8504A13A}" presName="linear" presStyleCnt="0">
        <dgm:presLayoutVars>
          <dgm:dir/>
          <dgm:animLvl val="lvl"/>
          <dgm:resizeHandles val="exact"/>
        </dgm:presLayoutVars>
      </dgm:prSet>
      <dgm:spPr/>
    </dgm:pt>
    <dgm:pt modelId="{C2F96E6F-9F5B-4285-9B39-FF761E511E68}" type="pres">
      <dgm:prSet presAssocID="{F443B1EA-108B-4F1C-A2C3-12774D7A1579}" presName="parentLin" presStyleCnt="0"/>
      <dgm:spPr/>
    </dgm:pt>
    <dgm:pt modelId="{04F7F39F-03C4-470E-ACE6-C6F555802E95}" type="pres">
      <dgm:prSet presAssocID="{F443B1EA-108B-4F1C-A2C3-12774D7A1579}" presName="parentLeftMargin" presStyleLbl="node1" presStyleIdx="0" presStyleCnt="5"/>
      <dgm:spPr/>
    </dgm:pt>
    <dgm:pt modelId="{43958FF6-4AB7-4A94-820B-AD42EB779BCC}" type="pres">
      <dgm:prSet presAssocID="{F443B1EA-108B-4F1C-A2C3-12774D7A15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0DEE3E8-6226-4904-9DA4-62C381CFEEA2}" type="pres">
      <dgm:prSet presAssocID="{F443B1EA-108B-4F1C-A2C3-12774D7A1579}" presName="negativeSpace" presStyleCnt="0"/>
      <dgm:spPr/>
    </dgm:pt>
    <dgm:pt modelId="{B867E2A7-1375-48AC-8E16-0D6585A2C965}" type="pres">
      <dgm:prSet presAssocID="{F443B1EA-108B-4F1C-A2C3-12774D7A1579}" presName="childText" presStyleLbl="conFgAcc1" presStyleIdx="0" presStyleCnt="5">
        <dgm:presLayoutVars>
          <dgm:bulletEnabled val="1"/>
        </dgm:presLayoutVars>
      </dgm:prSet>
      <dgm:spPr/>
    </dgm:pt>
    <dgm:pt modelId="{4B947BBA-5DE7-4F3A-917C-37520CCC7BAB}" type="pres">
      <dgm:prSet presAssocID="{1ECCAE4A-AF07-4E0A-9B1E-55E8DD0449BB}" presName="spaceBetweenRectangles" presStyleCnt="0"/>
      <dgm:spPr/>
    </dgm:pt>
    <dgm:pt modelId="{470A5828-9289-4711-8660-BDDD82D62B9C}" type="pres">
      <dgm:prSet presAssocID="{3BF39FF3-2AF8-419B-BA4C-96644F74BDAE}" presName="parentLin" presStyleCnt="0"/>
      <dgm:spPr/>
    </dgm:pt>
    <dgm:pt modelId="{FE6D0884-7218-4CED-B6A8-FB3C2A45FC0D}" type="pres">
      <dgm:prSet presAssocID="{3BF39FF3-2AF8-419B-BA4C-96644F74BDAE}" presName="parentLeftMargin" presStyleLbl="node1" presStyleIdx="0" presStyleCnt="5"/>
      <dgm:spPr/>
    </dgm:pt>
    <dgm:pt modelId="{9A671E8F-B402-4F05-90FE-EA3F6625BD67}" type="pres">
      <dgm:prSet presAssocID="{3BF39FF3-2AF8-419B-BA4C-96644F74BDA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359614-0FFB-4D7F-B868-E758B13339E8}" type="pres">
      <dgm:prSet presAssocID="{3BF39FF3-2AF8-419B-BA4C-96644F74BDAE}" presName="negativeSpace" presStyleCnt="0"/>
      <dgm:spPr/>
    </dgm:pt>
    <dgm:pt modelId="{1206D88D-FD8A-4735-BBC7-75C96E7736D2}" type="pres">
      <dgm:prSet presAssocID="{3BF39FF3-2AF8-419B-BA4C-96644F74BDAE}" presName="childText" presStyleLbl="conFgAcc1" presStyleIdx="1" presStyleCnt="5">
        <dgm:presLayoutVars>
          <dgm:bulletEnabled val="1"/>
        </dgm:presLayoutVars>
      </dgm:prSet>
      <dgm:spPr/>
    </dgm:pt>
    <dgm:pt modelId="{CD0023B1-F0D9-43A9-B9B5-5FF27B33F385}" type="pres">
      <dgm:prSet presAssocID="{86DE9B9A-0992-4A0B-BF02-62259933D8B7}" presName="spaceBetweenRectangles" presStyleCnt="0"/>
      <dgm:spPr/>
    </dgm:pt>
    <dgm:pt modelId="{E45BED0F-A53A-4DD9-B97C-4445F5C360C2}" type="pres">
      <dgm:prSet presAssocID="{2DB20D58-18E8-4186-AE4E-C111DA070403}" presName="parentLin" presStyleCnt="0"/>
      <dgm:spPr/>
    </dgm:pt>
    <dgm:pt modelId="{8E084FA0-A832-4393-8E27-0E63C15C948E}" type="pres">
      <dgm:prSet presAssocID="{2DB20D58-18E8-4186-AE4E-C111DA070403}" presName="parentLeftMargin" presStyleLbl="node1" presStyleIdx="1" presStyleCnt="5"/>
      <dgm:spPr/>
    </dgm:pt>
    <dgm:pt modelId="{64E090FC-58A0-4D8E-9D12-62BC7A316FDF}" type="pres">
      <dgm:prSet presAssocID="{2DB20D58-18E8-4186-AE4E-C111DA0704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AFC9B6-8636-43AF-A740-C961A06F5F07}" type="pres">
      <dgm:prSet presAssocID="{2DB20D58-18E8-4186-AE4E-C111DA070403}" presName="negativeSpace" presStyleCnt="0"/>
      <dgm:spPr/>
    </dgm:pt>
    <dgm:pt modelId="{95D5A707-9D88-42A7-B07F-8FE55D5B0FFE}" type="pres">
      <dgm:prSet presAssocID="{2DB20D58-18E8-4186-AE4E-C111DA070403}" presName="childText" presStyleLbl="conFgAcc1" presStyleIdx="2" presStyleCnt="5">
        <dgm:presLayoutVars>
          <dgm:bulletEnabled val="1"/>
        </dgm:presLayoutVars>
      </dgm:prSet>
      <dgm:spPr/>
    </dgm:pt>
    <dgm:pt modelId="{F4BFA215-0588-499B-BCC7-DBB5A4F7890E}" type="pres">
      <dgm:prSet presAssocID="{424F1FAA-4927-4FB4-A6E8-344671C2C8B8}" presName="spaceBetweenRectangles" presStyleCnt="0"/>
      <dgm:spPr/>
    </dgm:pt>
    <dgm:pt modelId="{40F92EE6-68BC-42E5-8651-79EF7F2BED1D}" type="pres">
      <dgm:prSet presAssocID="{705DBEA1-D9B0-4352-BA02-A4F4183AB015}" presName="parentLin" presStyleCnt="0"/>
      <dgm:spPr/>
    </dgm:pt>
    <dgm:pt modelId="{DDBE6D8D-FFAA-49CD-AC1A-FDA3145354D8}" type="pres">
      <dgm:prSet presAssocID="{705DBEA1-D9B0-4352-BA02-A4F4183AB015}" presName="parentLeftMargin" presStyleLbl="node1" presStyleIdx="2" presStyleCnt="5"/>
      <dgm:spPr/>
    </dgm:pt>
    <dgm:pt modelId="{D23B2262-B072-47F2-9F9B-284A361F1B6A}" type="pres">
      <dgm:prSet presAssocID="{705DBEA1-D9B0-4352-BA02-A4F4183AB0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8FC715-5189-41F8-A246-25B188B624DA}" type="pres">
      <dgm:prSet presAssocID="{705DBEA1-D9B0-4352-BA02-A4F4183AB015}" presName="negativeSpace" presStyleCnt="0"/>
      <dgm:spPr/>
    </dgm:pt>
    <dgm:pt modelId="{A0FAEBE4-A6B8-4730-9BC8-3E28E99AAA18}" type="pres">
      <dgm:prSet presAssocID="{705DBEA1-D9B0-4352-BA02-A4F4183AB015}" presName="childText" presStyleLbl="conFgAcc1" presStyleIdx="3" presStyleCnt="5">
        <dgm:presLayoutVars>
          <dgm:bulletEnabled val="1"/>
        </dgm:presLayoutVars>
      </dgm:prSet>
      <dgm:spPr/>
    </dgm:pt>
    <dgm:pt modelId="{AD5FFB68-62C9-4C4A-938A-B1696036A226}" type="pres">
      <dgm:prSet presAssocID="{DD43353C-EDD5-4063-9779-799B7C30ECA8}" presName="spaceBetweenRectangles" presStyleCnt="0"/>
      <dgm:spPr/>
    </dgm:pt>
    <dgm:pt modelId="{4271DE6D-08F9-4B93-8504-69E4A0EBF861}" type="pres">
      <dgm:prSet presAssocID="{D6DE2BC2-ECB8-4745-8478-8471E6D7E306}" presName="parentLin" presStyleCnt="0"/>
      <dgm:spPr/>
    </dgm:pt>
    <dgm:pt modelId="{C0440333-52D6-4D48-A7CD-CEDA4EF126B8}" type="pres">
      <dgm:prSet presAssocID="{D6DE2BC2-ECB8-4745-8478-8471E6D7E306}" presName="parentLeftMargin" presStyleLbl="node1" presStyleIdx="3" presStyleCnt="5"/>
      <dgm:spPr/>
    </dgm:pt>
    <dgm:pt modelId="{5A37C3DC-123F-459E-9FFE-2D00366C79D5}" type="pres">
      <dgm:prSet presAssocID="{D6DE2BC2-ECB8-4745-8478-8471E6D7E30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B9012FE-A105-44C8-96F1-567396F22073}" type="pres">
      <dgm:prSet presAssocID="{D6DE2BC2-ECB8-4745-8478-8471E6D7E306}" presName="negativeSpace" presStyleCnt="0"/>
      <dgm:spPr/>
    </dgm:pt>
    <dgm:pt modelId="{2237E314-60DC-48DB-B1EB-8AE7FF2B551B}" type="pres">
      <dgm:prSet presAssocID="{D6DE2BC2-ECB8-4745-8478-8471E6D7E30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FD4011-B5A3-40A3-AB00-624DF73D73CF}" type="presOf" srcId="{2DB20D58-18E8-4186-AE4E-C111DA070403}" destId="{8E084FA0-A832-4393-8E27-0E63C15C948E}" srcOrd="0" destOrd="0" presId="urn:microsoft.com/office/officeart/2005/8/layout/list1"/>
    <dgm:cxn modelId="{91E0C713-049C-4925-B3D1-B05DB5DF64C7}" type="presOf" srcId="{F443B1EA-108B-4F1C-A2C3-12774D7A1579}" destId="{04F7F39F-03C4-470E-ACE6-C6F555802E95}" srcOrd="0" destOrd="0" presId="urn:microsoft.com/office/officeart/2005/8/layout/list1"/>
    <dgm:cxn modelId="{50A5E321-4D17-4304-BEA9-3CD62ACAFC9A}" type="presOf" srcId="{705DBEA1-D9B0-4352-BA02-A4F4183AB015}" destId="{DDBE6D8D-FFAA-49CD-AC1A-FDA3145354D8}" srcOrd="0" destOrd="0" presId="urn:microsoft.com/office/officeart/2005/8/layout/list1"/>
    <dgm:cxn modelId="{5616BC2B-F973-42B8-8B25-5652B1D9A7A0}" type="presOf" srcId="{8FF580DB-2839-459B-934B-2AFC8504A13A}" destId="{9FAA4BF9-20B9-4F0D-81B0-7363FD01C759}" srcOrd="0" destOrd="0" presId="urn:microsoft.com/office/officeart/2005/8/layout/list1"/>
    <dgm:cxn modelId="{492E972E-BC41-410A-B21C-61A014DE494A}" srcId="{8FF580DB-2839-459B-934B-2AFC8504A13A}" destId="{705DBEA1-D9B0-4352-BA02-A4F4183AB015}" srcOrd="3" destOrd="0" parTransId="{D8D33B8C-19DD-4E41-9B38-A433BE72AC57}" sibTransId="{DD43353C-EDD5-4063-9779-799B7C30ECA8}"/>
    <dgm:cxn modelId="{903E5538-7A11-48A8-BED0-65086EF71A40}" type="presOf" srcId="{D6DE2BC2-ECB8-4745-8478-8471E6D7E306}" destId="{5A37C3DC-123F-459E-9FFE-2D00366C79D5}" srcOrd="1" destOrd="0" presId="urn:microsoft.com/office/officeart/2005/8/layout/list1"/>
    <dgm:cxn modelId="{83DC806D-3834-4865-9F03-D93D1E771752}" type="presOf" srcId="{2DB20D58-18E8-4186-AE4E-C111DA070403}" destId="{64E090FC-58A0-4D8E-9D12-62BC7A316FDF}" srcOrd="1" destOrd="0" presId="urn:microsoft.com/office/officeart/2005/8/layout/list1"/>
    <dgm:cxn modelId="{B995257A-4399-4949-B423-139C1AC111A1}" srcId="{8FF580DB-2839-459B-934B-2AFC8504A13A}" destId="{3BF39FF3-2AF8-419B-BA4C-96644F74BDAE}" srcOrd="1" destOrd="0" parTransId="{42CA34F9-C22F-49E0-B5B0-2F4A09396414}" sibTransId="{86DE9B9A-0992-4A0B-BF02-62259933D8B7}"/>
    <dgm:cxn modelId="{36B3AC8C-F028-4AFC-A1C8-0F29EBB32034}" srcId="{8FF580DB-2839-459B-934B-2AFC8504A13A}" destId="{D6DE2BC2-ECB8-4745-8478-8471E6D7E306}" srcOrd="4" destOrd="0" parTransId="{0C51E5CD-6D40-4BD0-9D80-C31A61E7D048}" sibTransId="{428C83D5-5FBE-4641-9354-373D9318159A}"/>
    <dgm:cxn modelId="{6C212AA3-CBBF-45DD-9527-9E9F8F327AEB}" type="presOf" srcId="{D6DE2BC2-ECB8-4745-8478-8471E6D7E306}" destId="{C0440333-52D6-4D48-A7CD-CEDA4EF126B8}" srcOrd="0" destOrd="0" presId="urn:microsoft.com/office/officeart/2005/8/layout/list1"/>
    <dgm:cxn modelId="{F60BF7AD-CDC5-4EFE-A189-1920CCA30CE8}" type="presOf" srcId="{3BF39FF3-2AF8-419B-BA4C-96644F74BDAE}" destId="{9A671E8F-B402-4F05-90FE-EA3F6625BD67}" srcOrd="1" destOrd="0" presId="urn:microsoft.com/office/officeart/2005/8/layout/list1"/>
    <dgm:cxn modelId="{B62A42B0-7229-48BF-B197-16C13901F37B}" type="presOf" srcId="{3BF39FF3-2AF8-419B-BA4C-96644F74BDAE}" destId="{FE6D0884-7218-4CED-B6A8-FB3C2A45FC0D}" srcOrd="0" destOrd="0" presId="urn:microsoft.com/office/officeart/2005/8/layout/list1"/>
    <dgm:cxn modelId="{48AD63BC-FF98-4929-906F-4776C7F8CDC9}" srcId="{8FF580DB-2839-459B-934B-2AFC8504A13A}" destId="{F443B1EA-108B-4F1C-A2C3-12774D7A1579}" srcOrd="0" destOrd="0" parTransId="{339EEE71-4922-483D-B5DD-39B4A93FE2B4}" sibTransId="{1ECCAE4A-AF07-4E0A-9B1E-55E8DD0449BB}"/>
    <dgm:cxn modelId="{7896CCC2-FDDF-48DB-A86F-76CC1465340D}" type="presOf" srcId="{705DBEA1-D9B0-4352-BA02-A4F4183AB015}" destId="{D23B2262-B072-47F2-9F9B-284A361F1B6A}" srcOrd="1" destOrd="0" presId="urn:microsoft.com/office/officeart/2005/8/layout/list1"/>
    <dgm:cxn modelId="{61D310CE-CD51-455C-882C-502FD197245E}" srcId="{8FF580DB-2839-459B-934B-2AFC8504A13A}" destId="{2DB20D58-18E8-4186-AE4E-C111DA070403}" srcOrd="2" destOrd="0" parTransId="{4C0F21B5-4CAC-498B-B342-CE7A6B51CAD1}" sibTransId="{424F1FAA-4927-4FB4-A6E8-344671C2C8B8}"/>
    <dgm:cxn modelId="{B510F5EF-1D5F-4D35-BDFF-045F3789982B}" type="presOf" srcId="{F443B1EA-108B-4F1C-A2C3-12774D7A1579}" destId="{43958FF6-4AB7-4A94-820B-AD42EB779BCC}" srcOrd="1" destOrd="0" presId="urn:microsoft.com/office/officeart/2005/8/layout/list1"/>
    <dgm:cxn modelId="{8C111815-6C47-457B-835A-E0DCF52BEE0B}" type="presParOf" srcId="{9FAA4BF9-20B9-4F0D-81B0-7363FD01C759}" destId="{C2F96E6F-9F5B-4285-9B39-FF761E511E68}" srcOrd="0" destOrd="0" presId="urn:microsoft.com/office/officeart/2005/8/layout/list1"/>
    <dgm:cxn modelId="{150612A7-A95A-4440-BDB6-51D401227A43}" type="presParOf" srcId="{C2F96E6F-9F5B-4285-9B39-FF761E511E68}" destId="{04F7F39F-03C4-470E-ACE6-C6F555802E95}" srcOrd="0" destOrd="0" presId="urn:microsoft.com/office/officeart/2005/8/layout/list1"/>
    <dgm:cxn modelId="{B9879E7A-7A0D-4727-B378-7DBA36BF91E9}" type="presParOf" srcId="{C2F96E6F-9F5B-4285-9B39-FF761E511E68}" destId="{43958FF6-4AB7-4A94-820B-AD42EB779BCC}" srcOrd="1" destOrd="0" presId="urn:microsoft.com/office/officeart/2005/8/layout/list1"/>
    <dgm:cxn modelId="{8834E466-2D1B-4BDF-BF73-AA040EA3008A}" type="presParOf" srcId="{9FAA4BF9-20B9-4F0D-81B0-7363FD01C759}" destId="{30DEE3E8-6226-4904-9DA4-62C381CFEEA2}" srcOrd="1" destOrd="0" presId="urn:microsoft.com/office/officeart/2005/8/layout/list1"/>
    <dgm:cxn modelId="{A2E072CE-C82B-4F1E-9AB1-20F04DE097C4}" type="presParOf" srcId="{9FAA4BF9-20B9-4F0D-81B0-7363FD01C759}" destId="{B867E2A7-1375-48AC-8E16-0D6585A2C965}" srcOrd="2" destOrd="0" presId="urn:microsoft.com/office/officeart/2005/8/layout/list1"/>
    <dgm:cxn modelId="{4A0E33BA-4B23-4D67-8049-C06381A8FBA0}" type="presParOf" srcId="{9FAA4BF9-20B9-4F0D-81B0-7363FD01C759}" destId="{4B947BBA-5DE7-4F3A-917C-37520CCC7BAB}" srcOrd="3" destOrd="0" presId="urn:microsoft.com/office/officeart/2005/8/layout/list1"/>
    <dgm:cxn modelId="{43903903-F249-4AC8-8215-A388246AB2A9}" type="presParOf" srcId="{9FAA4BF9-20B9-4F0D-81B0-7363FD01C759}" destId="{470A5828-9289-4711-8660-BDDD82D62B9C}" srcOrd="4" destOrd="0" presId="urn:microsoft.com/office/officeart/2005/8/layout/list1"/>
    <dgm:cxn modelId="{DF1CA7F0-A4D4-47CB-B54D-21B2D2EE50C7}" type="presParOf" srcId="{470A5828-9289-4711-8660-BDDD82D62B9C}" destId="{FE6D0884-7218-4CED-B6A8-FB3C2A45FC0D}" srcOrd="0" destOrd="0" presId="urn:microsoft.com/office/officeart/2005/8/layout/list1"/>
    <dgm:cxn modelId="{1E5A1F3C-E89D-460B-ACC3-4AD0743B56D4}" type="presParOf" srcId="{470A5828-9289-4711-8660-BDDD82D62B9C}" destId="{9A671E8F-B402-4F05-90FE-EA3F6625BD67}" srcOrd="1" destOrd="0" presId="urn:microsoft.com/office/officeart/2005/8/layout/list1"/>
    <dgm:cxn modelId="{1B03FC23-A17D-4F80-B8DD-449BCE2A43CF}" type="presParOf" srcId="{9FAA4BF9-20B9-4F0D-81B0-7363FD01C759}" destId="{8B359614-0FFB-4D7F-B868-E758B13339E8}" srcOrd="5" destOrd="0" presId="urn:microsoft.com/office/officeart/2005/8/layout/list1"/>
    <dgm:cxn modelId="{14FA7612-5BAC-4D2B-ADE5-8B409AF8091E}" type="presParOf" srcId="{9FAA4BF9-20B9-4F0D-81B0-7363FD01C759}" destId="{1206D88D-FD8A-4735-BBC7-75C96E7736D2}" srcOrd="6" destOrd="0" presId="urn:microsoft.com/office/officeart/2005/8/layout/list1"/>
    <dgm:cxn modelId="{7B483A29-AC15-4F09-828F-3AB7831A48AE}" type="presParOf" srcId="{9FAA4BF9-20B9-4F0D-81B0-7363FD01C759}" destId="{CD0023B1-F0D9-43A9-B9B5-5FF27B33F385}" srcOrd="7" destOrd="0" presId="urn:microsoft.com/office/officeart/2005/8/layout/list1"/>
    <dgm:cxn modelId="{FB96A71F-F3FF-47BD-A995-EEC27F42787E}" type="presParOf" srcId="{9FAA4BF9-20B9-4F0D-81B0-7363FD01C759}" destId="{E45BED0F-A53A-4DD9-B97C-4445F5C360C2}" srcOrd="8" destOrd="0" presId="urn:microsoft.com/office/officeart/2005/8/layout/list1"/>
    <dgm:cxn modelId="{050CCCEE-BEDC-4E8A-B431-574D4AE13867}" type="presParOf" srcId="{E45BED0F-A53A-4DD9-B97C-4445F5C360C2}" destId="{8E084FA0-A832-4393-8E27-0E63C15C948E}" srcOrd="0" destOrd="0" presId="urn:microsoft.com/office/officeart/2005/8/layout/list1"/>
    <dgm:cxn modelId="{7896982E-4416-4D8B-B3F6-0C817EF76AE4}" type="presParOf" srcId="{E45BED0F-A53A-4DD9-B97C-4445F5C360C2}" destId="{64E090FC-58A0-4D8E-9D12-62BC7A316FDF}" srcOrd="1" destOrd="0" presId="urn:microsoft.com/office/officeart/2005/8/layout/list1"/>
    <dgm:cxn modelId="{D11D1AA1-4D07-44C6-8548-221302C2058D}" type="presParOf" srcId="{9FAA4BF9-20B9-4F0D-81B0-7363FD01C759}" destId="{C5AFC9B6-8636-43AF-A740-C961A06F5F07}" srcOrd="9" destOrd="0" presId="urn:microsoft.com/office/officeart/2005/8/layout/list1"/>
    <dgm:cxn modelId="{7C488CB7-E598-4855-97E8-13E38BF3CC7A}" type="presParOf" srcId="{9FAA4BF9-20B9-4F0D-81B0-7363FD01C759}" destId="{95D5A707-9D88-42A7-B07F-8FE55D5B0FFE}" srcOrd="10" destOrd="0" presId="urn:microsoft.com/office/officeart/2005/8/layout/list1"/>
    <dgm:cxn modelId="{66CF5544-3685-46AD-B4DC-7358944BFBF4}" type="presParOf" srcId="{9FAA4BF9-20B9-4F0D-81B0-7363FD01C759}" destId="{F4BFA215-0588-499B-BCC7-DBB5A4F7890E}" srcOrd="11" destOrd="0" presId="urn:microsoft.com/office/officeart/2005/8/layout/list1"/>
    <dgm:cxn modelId="{8ED736FF-0744-49A8-8690-0FD08A171CB6}" type="presParOf" srcId="{9FAA4BF9-20B9-4F0D-81B0-7363FD01C759}" destId="{40F92EE6-68BC-42E5-8651-79EF7F2BED1D}" srcOrd="12" destOrd="0" presId="urn:microsoft.com/office/officeart/2005/8/layout/list1"/>
    <dgm:cxn modelId="{B5FE6754-FF82-40C1-916F-298758A18DAD}" type="presParOf" srcId="{40F92EE6-68BC-42E5-8651-79EF7F2BED1D}" destId="{DDBE6D8D-FFAA-49CD-AC1A-FDA3145354D8}" srcOrd="0" destOrd="0" presId="urn:microsoft.com/office/officeart/2005/8/layout/list1"/>
    <dgm:cxn modelId="{18EDCC77-1FD1-4565-95FB-EBE216CA5EA4}" type="presParOf" srcId="{40F92EE6-68BC-42E5-8651-79EF7F2BED1D}" destId="{D23B2262-B072-47F2-9F9B-284A361F1B6A}" srcOrd="1" destOrd="0" presId="urn:microsoft.com/office/officeart/2005/8/layout/list1"/>
    <dgm:cxn modelId="{6DC8F998-DF37-4725-9BF4-1DD179180AF5}" type="presParOf" srcId="{9FAA4BF9-20B9-4F0D-81B0-7363FD01C759}" destId="{818FC715-5189-41F8-A246-25B188B624DA}" srcOrd="13" destOrd="0" presId="urn:microsoft.com/office/officeart/2005/8/layout/list1"/>
    <dgm:cxn modelId="{F94B479F-7C20-41AB-BF95-1C9EF97CA44A}" type="presParOf" srcId="{9FAA4BF9-20B9-4F0D-81B0-7363FD01C759}" destId="{A0FAEBE4-A6B8-4730-9BC8-3E28E99AAA18}" srcOrd="14" destOrd="0" presId="urn:microsoft.com/office/officeart/2005/8/layout/list1"/>
    <dgm:cxn modelId="{DE6C84CA-A0B8-4216-9338-3F120676C8D3}" type="presParOf" srcId="{9FAA4BF9-20B9-4F0D-81B0-7363FD01C759}" destId="{AD5FFB68-62C9-4C4A-938A-B1696036A226}" srcOrd="15" destOrd="0" presId="urn:microsoft.com/office/officeart/2005/8/layout/list1"/>
    <dgm:cxn modelId="{3CC6FCF3-10E3-45CA-A9F1-BBFFCDC90B5F}" type="presParOf" srcId="{9FAA4BF9-20B9-4F0D-81B0-7363FD01C759}" destId="{4271DE6D-08F9-4B93-8504-69E4A0EBF861}" srcOrd="16" destOrd="0" presId="urn:microsoft.com/office/officeart/2005/8/layout/list1"/>
    <dgm:cxn modelId="{673F8A0F-7C11-4F20-8122-2807FDD5C6DE}" type="presParOf" srcId="{4271DE6D-08F9-4B93-8504-69E4A0EBF861}" destId="{C0440333-52D6-4D48-A7CD-CEDA4EF126B8}" srcOrd="0" destOrd="0" presId="urn:microsoft.com/office/officeart/2005/8/layout/list1"/>
    <dgm:cxn modelId="{73042C26-A5CC-4659-B7AB-3FA3A251AF2D}" type="presParOf" srcId="{4271DE6D-08F9-4B93-8504-69E4A0EBF861}" destId="{5A37C3DC-123F-459E-9FFE-2D00366C79D5}" srcOrd="1" destOrd="0" presId="urn:microsoft.com/office/officeart/2005/8/layout/list1"/>
    <dgm:cxn modelId="{58539CDE-FE5E-4E1B-97DF-71DBBF5FBEA5}" type="presParOf" srcId="{9FAA4BF9-20B9-4F0D-81B0-7363FD01C759}" destId="{CB9012FE-A105-44C8-96F1-567396F22073}" srcOrd="17" destOrd="0" presId="urn:microsoft.com/office/officeart/2005/8/layout/list1"/>
    <dgm:cxn modelId="{E2CD6ACF-FF14-411E-B0C2-4830687542D4}" type="presParOf" srcId="{9FAA4BF9-20B9-4F0D-81B0-7363FD01C759}" destId="{2237E314-60DC-48DB-B1EB-8AE7FF2B551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7E2A7-1375-48AC-8E16-0D6585A2C965}">
      <dsp:nvSpPr>
        <dsp:cNvPr id="0" name=""/>
        <dsp:cNvSpPr/>
      </dsp:nvSpPr>
      <dsp:spPr>
        <a:xfrm>
          <a:off x="0" y="323572"/>
          <a:ext cx="5525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58FF6-4AB7-4A94-820B-AD42EB779BCC}">
      <dsp:nvSpPr>
        <dsp:cNvPr id="0" name=""/>
        <dsp:cNvSpPr/>
      </dsp:nvSpPr>
      <dsp:spPr>
        <a:xfrm>
          <a:off x="276286" y="72652"/>
          <a:ext cx="3868010" cy="501840"/>
        </a:xfrm>
        <a:prstGeom prst="round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02" tIns="0" rIns="1462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rgbClr val="F5C4AF"/>
              </a:solidFill>
              <a:latin typeface="Bell MT" panose="02020503060305020303" pitchFamily="18" charset="0"/>
            </a:rPr>
            <a:t>Introduction</a:t>
          </a:r>
        </a:p>
      </dsp:txBody>
      <dsp:txXfrm>
        <a:off x="300784" y="97150"/>
        <a:ext cx="3819014" cy="452844"/>
      </dsp:txXfrm>
    </dsp:sp>
    <dsp:sp modelId="{1206D88D-FD8A-4735-BBC7-75C96E7736D2}">
      <dsp:nvSpPr>
        <dsp:cNvPr id="0" name=""/>
        <dsp:cNvSpPr/>
      </dsp:nvSpPr>
      <dsp:spPr>
        <a:xfrm>
          <a:off x="0" y="1094692"/>
          <a:ext cx="5525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71E8F-B402-4F05-90FE-EA3F6625BD67}">
      <dsp:nvSpPr>
        <dsp:cNvPr id="0" name=""/>
        <dsp:cNvSpPr/>
      </dsp:nvSpPr>
      <dsp:spPr>
        <a:xfrm>
          <a:off x="276286" y="843772"/>
          <a:ext cx="3868010" cy="501840"/>
        </a:xfrm>
        <a:prstGeom prst="round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02" tIns="0" rIns="1462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rgbClr val="F5C4AF"/>
              </a:solidFill>
              <a:latin typeface="Bell MT" panose="02020503060305020303" pitchFamily="18" charset="0"/>
            </a:rPr>
            <a:t>Objective</a:t>
          </a:r>
        </a:p>
      </dsp:txBody>
      <dsp:txXfrm>
        <a:off x="300784" y="868270"/>
        <a:ext cx="3819014" cy="452844"/>
      </dsp:txXfrm>
    </dsp:sp>
    <dsp:sp modelId="{95D5A707-9D88-42A7-B07F-8FE55D5B0FFE}">
      <dsp:nvSpPr>
        <dsp:cNvPr id="0" name=""/>
        <dsp:cNvSpPr/>
      </dsp:nvSpPr>
      <dsp:spPr>
        <a:xfrm>
          <a:off x="0" y="1865812"/>
          <a:ext cx="5525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090FC-58A0-4D8E-9D12-62BC7A316FDF}">
      <dsp:nvSpPr>
        <dsp:cNvPr id="0" name=""/>
        <dsp:cNvSpPr/>
      </dsp:nvSpPr>
      <dsp:spPr>
        <a:xfrm>
          <a:off x="276286" y="1614892"/>
          <a:ext cx="3868010" cy="501840"/>
        </a:xfrm>
        <a:prstGeom prst="round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02" tIns="0" rIns="1462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rgbClr val="F5C4AF"/>
              </a:solidFill>
              <a:latin typeface="Bell MT" panose="02020503060305020303" pitchFamily="18" charset="0"/>
            </a:rPr>
            <a:t>Data Gathering</a:t>
          </a:r>
        </a:p>
      </dsp:txBody>
      <dsp:txXfrm>
        <a:off x="300784" y="1639390"/>
        <a:ext cx="3819014" cy="452844"/>
      </dsp:txXfrm>
    </dsp:sp>
    <dsp:sp modelId="{A0FAEBE4-A6B8-4730-9BC8-3E28E99AAA18}">
      <dsp:nvSpPr>
        <dsp:cNvPr id="0" name=""/>
        <dsp:cNvSpPr/>
      </dsp:nvSpPr>
      <dsp:spPr>
        <a:xfrm>
          <a:off x="0" y="2636932"/>
          <a:ext cx="5525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B2262-B072-47F2-9F9B-284A361F1B6A}">
      <dsp:nvSpPr>
        <dsp:cNvPr id="0" name=""/>
        <dsp:cNvSpPr/>
      </dsp:nvSpPr>
      <dsp:spPr>
        <a:xfrm>
          <a:off x="276286" y="2386012"/>
          <a:ext cx="3868010" cy="501840"/>
        </a:xfrm>
        <a:prstGeom prst="round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02" tIns="0" rIns="1462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rgbClr val="F5C4AF"/>
              </a:solidFill>
              <a:latin typeface="Bell MT" panose="02020503060305020303" pitchFamily="18" charset="0"/>
            </a:rPr>
            <a:t>Insights</a:t>
          </a:r>
        </a:p>
      </dsp:txBody>
      <dsp:txXfrm>
        <a:off x="300784" y="2410510"/>
        <a:ext cx="3819014" cy="452844"/>
      </dsp:txXfrm>
    </dsp:sp>
    <dsp:sp modelId="{2237E314-60DC-48DB-B1EB-8AE7FF2B551B}">
      <dsp:nvSpPr>
        <dsp:cNvPr id="0" name=""/>
        <dsp:cNvSpPr/>
      </dsp:nvSpPr>
      <dsp:spPr>
        <a:xfrm>
          <a:off x="0" y="3408052"/>
          <a:ext cx="552572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7C3DC-123F-459E-9FFE-2D00366C79D5}">
      <dsp:nvSpPr>
        <dsp:cNvPr id="0" name=""/>
        <dsp:cNvSpPr/>
      </dsp:nvSpPr>
      <dsp:spPr>
        <a:xfrm>
          <a:off x="276286" y="3157132"/>
          <a:ext cx="3868010" cy="501840"/>
        </a:xfrm>
        <a:prstGeom prst="round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50800" dist="31750" dir="5400000" sy="98000" rotWithShape="0">
            <a:srgbClr val="000000">
              <a:alpha val="4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>
          <a:bevelT w="25400" h="4445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02" tIns="0" rIns="1462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rgbClr val="F5C4AF"/>
              </a:solidFill>
              <a:latin typeface="Bell MT" panose="02020503060305020303" pitchFamily="18" charset="0"/>
            </a:rPr>
            <a:t>Conclusion</a:t>
          </a:r>
        </a:p>
      </dsp:txBody>
      <dsp:txXfrm>
        <a:off x="300784" y="3181630"/>
        <a:ext cx="381901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4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776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xpanded_Travel_Dataset_with_Rating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609600"/>
            <a:ext cx="7989752" cy="1445342"/>
          </a:xfrm>
        </p:spPr>
        <p:txBody>
          <a:bodyPr>
            <a:scene3d>
              <a:camera prst="orthographicFront"/>
              <a:lightRig rig="sunrise" dir="t"/>
            </a:scene3d>
            <a:sp3d extrusionH="57150" contourW="6350" prstMaterial="metal">
              <a:bevelT w="254000" h="127000"/>
              <a:bevelB w="38100" h="38100" prst="angle"/>
            </a:sp3d>
          </a:bodyPr>
          <a:lstStyle/>
          <a:p>
            <a:r>
              <a:rPr lang="en-IN" dirty="0">
                <a:effectLst>
                  <a:outerShdw blurRad="63500" dist="76200" dir="5400000" algn="t" rotWithShape="0">
                    <a:prstClr val="black">
                      <a:alpha val="9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ell MT" panose="02020503060305020303" pitchFamily="18" charset="0"/>
              </a:rPr>
              <a:t>	   </a:t>
            </a:r>
            <a:r>
              <a:rPr dirty="0">
                <a:effectLst>
                  <a:outerShdw blurRad="254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Presentation on Travel </a:t>
            </a:r>
            <a:r>
              <a:rPr lang="en-IN" dirty="0">
                <a:effectLst>
                  <a:outerShdw blurRad="254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				 </a:t>
            </a:r>
            <a:r>
              <a:rPr dirty="0">
                <a:effectLst>
                  <a:outerShdw blurRad="254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</a:rPr>
              <a:t>Management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597C71-42D4-30D9-DCF3-C7519892BD5E}"/>
              </a:ext>
            </a:extLst>
          </p:cNvPr>
          <p:cNvCxnSpPr>
            <a:cxnSpLocks/>
          </p:cNvCxnSpPr>
          <p:nvPr/>
        </p:nvCxnSpPr>
        <p:spPr>
          <a:xfrm>
            <a:off x="448887" y="5636029"/>
            <a:ext cx="8237913" cy="0"/>
          </a:xfrm>
          <a:prstGeom prst="line">
            <a:avLst/>
          </a:prstGeom>
          <a:ln>
            <a:solidFill>
              <a:srgbClr val="F5C4A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19A0C4-1D4F-A2CD-B883-C78BC65FD1B8}"/>
              </a:ext>
            </a:extLst>
          </p:cNvPr>
          <p:cNvSpPr txBox="1"/>
          <p:nvPr/>
        </p:nvSpPr>
        <p:spPr>
          <a:xfrm>
            <a:off x="499137" y="5729435"/>
            <a:ext cx="438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rgbClr val="F5C4AF"/>
                </a:solidFill>
                <a:latin typeface="Arial Narrow" panose="020B0606020202030204" pitchFamily="34" charset="0"/>
              </a:rPr>
              <a:t>Presented By: </a:t>
            </a:r>
            <a:r>
              <a:rPr lang="en-IN" sz="1200" i="1" dirty="0">
                <a:solidFill>
                  <a:srgbClr val="F5C4AF"/>
                </a:solidFill>
                <a:latin typeface="Arial Narrow" panose="020B0606020202030204" pitchFamily="34" charset="0"/>
              </a:rPr>
              <a:t>Mohammad Areeb Ansari</a:t>
            </a:r>
          </a:p>
          <a:p>
            <a:r>
              <a:rPr lang="en-IN" sz="1200" b="1" i="1" dirty="0">
                <a:solidFill>
                  <a:srgbClr val="F5C4AF"/>
                </a:solidFill>
                <a:latin typeface="Arial Narrow" panose="020B0606020202030204" pitchFamily="34" charset="0"/>
              </a:rPr>
              <a:t>Last Update: </a:t>
            </a:r>
            <a:r>
              <a:rPr lang="en-IN" sz="1200" i="1" dirty="0">
                <a:solidFill>
                  <a:srgbClr val="F5C4AF"/>
                </a:solidFill>
                <a:latin typeface="Arial Narrow" panose="020B0606020202030204" pitchFamily="34" charset="0"/>
              </a:rPr>
              <a:t>15</a:t>
            </a:r>
            <a:r>
              <a:rPr lang="en-IN" sz="1200" i="1" baseline="30000" dirty="0">
                <a:solidFill>
                  <a:srgbClr val="F5C4AF"/>
                </a:solidFill>
                <a:latin typeface="Arial Narrow" panose="020B0606020202030204" pitchFamily="34" charset="0"/>
              </a:rPr>
              <a:t>th</a:t>
            </a:r>
            <a:r>
              <a:rPr lang="en-IN" sz="1200" i="1" dirty="0">
                <a:solidFill>
                  <a:srgbClr val="F5C4AF"/>
                </a:solidFill>
                <a:latin typeface="Arial Narrow" panose="020B0606020202030204" pitchFamily="34" charset="0"/>
              </a:rPr>
              <a:t> July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807029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			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Insights: Rating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0696" y="2228003"/>
            <a:ext cx="2750247" cy="3630795"/>
          </a:xfrm>
        </p:spPr>
        <p:txBody>
          <a:bodyPr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average tourist rating is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5.50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which indicates a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moderate level of satisfaction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gauge chart reflects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average rating given by tourists,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which is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5.50 out of 10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threshold marker at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7.50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indicates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target or expected satisfaction level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which is currently unmet.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This suggests a gap in either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service quality, infrastructure, or overall travel experience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that needs to be addressed to enhance tourist satisfaction.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E037C-91C2-5EA4-9C2E-20EFA0A6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90" t="-1349" r="-890" b="-1349"/>
          <a:stretch>
            <a:fillRect/>
          </a:stretch>
        </p:blipFill>
        <p:spPr>
          <a:xfrm>
            <a:off x="573057" y="2595716"/>
            <a:ext cx="5129653" cy="2920722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43563"/>
            <a:ext cx="7989752" cy="943897"/>
          </a:xfrm>
        </p:spPr>
        <p:txBody>
          <a:bodyPr>
            <a:normAutofit fontScale="90000"/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sz="3100" dirty="0">
                <a:solidFill>
                  <a:srgbClr val="F5C4AF"/>
                </a:solidFill>
                <a:latin typeface="Bell MT" panose="02020503060305020303" pitchFamily="18" charset="0"/>
              </a:rPr>
              <a:t> 	   Insights: Monthly Forecasting 							 Travel Demand</a:t>
            </a:r>
            <a:endParaRPr sz="3100" dirty="0">
              <a:solidFill>
                <a:srgbClr val="F5C4A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4826" y="1687460"/>
            <a:ext cx="2553601" cy="5122605"/>
          </a:xfrm>
        </p:spPr>
        <p:txBody>
          <a:bodyPr>
            <a:normAutofit fontScale="85000" lnSpcReduction="20000"/>
          </a:bodyPr>
          <a:lstStyle/>
          <a:p>
            <a:endParaRPr lang="en-US" sz="1200" dirty="0">
              <a:solidFill>
                <a:schemeClr val="accent1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Travel demand remained relatively stable over this period, ranging mostly between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400–450 trips per month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with minor dips such as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371 in Dec 2023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353 in Mar 2025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The highest number of trips was observed in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Sep 2023 (459 trips)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and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Jun 2024 (449 trips)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suggesting seasonal peaks or successful promotions during these periods.</a:t>
            </a:r>
            <a:r>
              <a:rPr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</a:t>
            </a:r>
            <a:endParaRPr lang="en-IN" sz="1400" dirty="0">
              <a:solidFill>
                <a:schemeClr val="accent1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The forecast suggests a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slow and uncertain recovery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with the predicted trend (dotted line) stabilizing near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190–200 trips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but the shaded area indicates high volatility and unpredictability in future demand.</a:t>
            </a:r>
          </a:p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A significant drop in travel demand occurred in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June 2025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plunging to </a:t>
            </a: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171 trips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the lowest in the dataset. This could be due to external factors such as weather, political events, or economic changes.</a:t>
            </a:r>
            <a:endParaRPr sz="1400" dirty="0">
              <a:solidFill>
                <a:schemeClr val="accent1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B745C-48AD-4907-2996-859C3F20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11" t="-2021" r="-1411" b="-2021"/>
          <a:stretch>
            <a:fillRect/>
          </a:stretch>
        </p:blipFill>
        <p:spPr>
          <a:xfrm>
            <a:off x="581192" y="2336418"/>
            <a:ext cx="5367324" cy="3071323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816861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						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55822"/>
            <a:ext cx="7989752" cy="363079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Stable Yet Seasonal Travel Demand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Travel activity showed a consistent pattern with clear seasonal peaks (May, August, October) and drops (February, November), which can guide future planning and targeted promotions.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Forecast Signals Declining Demand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The forecast reveals a sharp decline in future bookings, indicating a potential crisis if not addressed through proactive marketing and service improvements.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Gender Inclusivity in Travelers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With nearly equal representation of Male, Female, and Other gender groups, the company demonstrates inclusivity. Future campaigns should continue to cater equally to all demographics.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Tourist Satisfaction Needs Attention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The average tourist rating of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5.5/10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falls short of the expected </a:t>
            </a:r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7.5 threshold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suggesting a need to enhance service quality, comfort, and overall experience.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Outliers Reveal Optimization Opportunities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Profit-based outliers show both high-performing and underperforming areas. Addressing low-profit regions and learning from successful ones can drive growth.</a:t>
            </a:r>
          </a:p>
          <a:p>
            <a:r>
              <a:rPr lang="en-US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Data-Driven Decision-Making</a:t>
            </a:r>
            <a:b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The analysis highlights how Power BI and clean data processing help uncover key business trends and support better strategic planning.</a:t>
            </a:r>
          </a:p>
          <a:p>
            <a:endParaRPr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77532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/>
              <a:t>							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C53C4E-3310-8B1D-5E07-96C1E0B2B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737009"/>
              </p:ext>
            </p:extLst>
          </p:nvPr>
        </p:nvGraphicFramePr>
        <p:xfrm>
          <a:off x="481781" y="2261419"/>
          <a:ext cx="5525729" cy="390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797197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/>
              <a:t>						</a:t>
            </a:r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 Objective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Travel management analysis aims to explore booking patterns, customer preferences, and travel behavior to improve decision-making and maximize revenue.</a:t>
            </a:r>
          </a:p>
          <a:p>
            <a:endParaRPr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Key Goals: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Understand top destinations and seasonal booking trends.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Analyze traveler ratings and feedback.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Identify key revenue drivers.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Forecast travel demand for better planning.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57868"/>
          </a:xfrm>
        </p:spPr>
        <p:txBody>
          <a:bodyPr>
            <a:scene3d>
              <a:camera prst="orthographicFront"/>
              <a:lightRig rig="sunrise" dir="t"/>
            </a:scene3d>
            <a:sp3d extrusionH="6350" prstMaterial="metal">
              <a:bevelT w="38100" h="38100"/>
              <a:bevelB w="38100" h="38100"/>
            </a:sp3d>
          </a:bodyPr>
          <a:lstStyle/>
          <a:p>
            <a:r>
              <a:rPr lang="en-IN" dirty="0">
                <a:solidFill>
                  <a:srgbClr val="F5C4AF"/>
                </a:solidFill>
              </a:rPr>
              <a:t>					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74606"/>
            <a:ext cx="7989752" cy="2686900"/>
          </a:xfrm>
        </p:spPr>
        <p:txBody>
          <a:bodyPr/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Data sourced from internal travel records exported in Excel format.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Cleaned, validated, and transformed using Power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Query Editor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Ensured data types were correct and null values were handled.</a:t>
            </a:r>
          </a:p>
          <a:p>
            <a:r>
              <a:rPr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Uploaded to Power BI for modeling and visualization.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7E07-631B-0EFC-F56D-1614F76C313C}"/>
              </a:ext>
            </a:extLst>
          </p:cNvPr>
          <p:cNvSpPr txBox="1"/>
          <p:nvPr/>
        </p:nvSpPr>
        <p:spPr>
          <a:xfrm>
            <a:off x="433708" y="5506065"/>
            <a:ext cx="7266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Raw Data Link: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Expanded_Travel_Dataset_with_Ratings.csv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9B3C-3EA1-7926-55C1-2B5FF415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50" y="382674"/>
            <a:ext cx="7989752" cy="1083329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   Insights: Finding outliers in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33C2-93BA-BFA5-54D2-9D5B5E07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2397111"/>
            <a:ext cx="3045215" cy="3533700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An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outlier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is a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data point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that goes far outside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average value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of a group of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statistics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In this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data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IQR method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has been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performed along with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 box and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whisker chart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to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detect outliers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checking if there’s a value that stands out from the rest of the data, such as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negative values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high values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data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is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slightly skewed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towards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higher profits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Outliers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especially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low values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could indicate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poor-performing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products or regions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Investigating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outliers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can help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improve decision-making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and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performance analysis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pPr marL="0" indent="0">
              <a:buNone/>
            </a:pPr>
            <a:endParaRPr lang="en-IN" sz="1200" dirty="0">
              <a:latin typeface="Bell MT" panose="02020503060305020303" pitchFamily="18" charset="0"/>
            </a:endParaRPr>
          </a:p>
          <a:p>
            <a:endParaRPr lang="en-IN" sz="1200" dirty="0">
              <a:latin typeface="Bell MT" panose="020205030603050203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4621BC-9BC6-AFD1-1773-E3FD127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2035277"/>
            <a:ext cx="4778478" cy="3736258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6727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5F80-B3F8-4272-0849-C9DF9BE6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3177"/>
            <a:ext cx="7989752" cy="1083329"/>
          </a:xfrm>
        </p:spPr>
        <p:txBody>
          <a:bodyPr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 	 Insights: Finding outliers in Age</a:t>
            </a:r>
            <a:endParaRPr lang="en-IN" dirty="0">
              <a:solidFill>
                <a:srgbClr val="F5C4A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77F8A-2E2F-F2A1-E8D8-DBFF91DE7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9690" y="2309010"/>
            <a:ext cx="259801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All age values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in the dataset fall within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acceptable range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-6.5 to 93.5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Bell MT" panose="020205030603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No outliers were detected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in the Age column.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</a:t>
            </a: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age data 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shows a </a:t>
            </a: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balanced distribution 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with most values clustered between </a:t>
            </a:r>
            <a:r>
              <a:rPr lang="en-US" alt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31 and 56</a:t>
            </a:r>
            <a:r>
              <a:rPr lang="en-US" alt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1A9F6-F792-C7FC-2525-6E562AE9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98202"/>
            <a:ext cx="5190343" cy="3673334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40620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67700"/>
          </a:xfrm>
        </p:spPr>
        <p:txBody>
          <a:bodyPr>
            <a:normAutofit/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		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Insights: Top 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5328" y="2025446"/>
            <a:ext cx="2536723" cy="3637935"/>
          </a:xfrm>
        </p:spPr>
        <p:txBody>
          <a:bodyPr>
            <a:normAutofit/>
          </a:bodyPr>
          <a:lstStyle/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New York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is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the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most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visited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city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in the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United States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based on frequency.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Tokyo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is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least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visited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city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in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Japan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based on frequency.</a:t>
            </a:r>
            <a:endParaRPr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 </a:t>
            </a:r>
            <a:r>
              <a:rPr lang="en-IN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stacked column chart</a:t>
            </a:r>
            <a:r>
              <a:rPr lang="en-IN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is 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used to highlight hotspots.</a:t>
            </a:r>
          </a:p>
          <a:p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Helps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in targeting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promotional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campaigns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for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high-demand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routes</a:t>
            </a:r>
            <a:r>
              <a:rPr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097E9-A8AB-CB0C-A01B-304A590D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48" t="-1741" r="-948" b="-1741"/>
          <a:stretch>
            <a:fillRect/>
          </a:stretch>
        </p:blipFill>
        <p:spPr>
          <a:xfrm>
            <a:off x="581192" y="2408904"/>
            <a:ext cx="5465647" cy="3352799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71B1E-1C5C-1ACB-761C-10156208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91" t="-2109" r="-1191" b="-1116"/>
          <a:stretch>
            <a:fillRect/>
          </a:stretch>
        </p:blipFill>
        <p:spPr>
          <a:xfrm>
            <a:off x="612001" y="2359508"/>
            <a:ext cx="5491751" cy="3456000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0000" dist="101600" dir="5400000" sy="-100000" algn="bl" rotWithShape="0"/>
          </a:effectLst>
          <a:scene3d>
            <a:camera prst="orthographicFront"/>
            <a:lightRig rig="threePt" dir="t"/>
          </a:scene3d>
          <a:sp3d prstMaterial="matte">
            <a:bevelT w="165100" prst="coolSlant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4222D-56E4-6D0C-CBD6-414F6A9A0EAD}"/>
              </a:ext>
            </a:extLst>
          </p:cNvPr>
          <p:cNvSpPr txBox="1"/>
          <p:nvPr/>
        </p:nvSpPr>
        <p:spPr>
          <a:xfrm>
            <a:off x="522310" y="879987"/>
            <a:ext cx="790273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US" sz="3200" dirty="0">
                <a:solidFill>
                  <a:srgbClr val="F5C4AF"/>
                </a:solidFill>
                <a:latin typeface="Bell MT" panose="02020503060305020303" pitchFamily="18" charset="0"/>
              </a:rPr>
              <a:t>	  </a:t>
            </a:r>
            <a:r>
              <a:rPr lang="en-US" sz="2800" dirty="0">
                <a:solidFill>
                  <a:srgbClr val="F5C4AF"/>
                </a:solidFill>
                <a:latin typeface="Bell MT" panose="02020503060305020303" pitchFamily="18" charset="0"/>
              </a:rPr>
              <a:t>INSIGHTS: TOP SEASONAL BOOKINGS</a:t>
            </a:r>
            <a:endParaRPr lang="en-IN" sz="2800" dirty="0">
              <a:solidFill>
                <a:srgbClr val="F5C4AF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2B9A52-003E-893D-1D85-6ADAF23BBB5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32450" y="2251353"/>
            <a:ext cx="283169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May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 recorded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highest number of trips (890)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 and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maximum total profit (₹3.24M)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, indicating peak demand and profitability.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Bell MT" panose="02020503060305020303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October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August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 also performed strongly, with trips over 870 and profits above ₹3M, marking them as other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high-season months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.</a:t>
            </a:r>
            <a:endParaRPr lang="en-US" altLang="en-US" sz="1200" dirty="0">
              <a:latin typeface="Bell MT" panose="02020503060305020303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February and November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show the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lowest performance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with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762 and 777 trips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respectively, and profits close to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₹2.71M–2.72M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indicating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off-peak months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Months like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April and March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though not peak, still maintain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800+ trips and ~₹2.85M profit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, suggesting potential for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targeted promotions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to boost them to peak levels.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5C4A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0545"/>
            <a:ext cx="7989752" cy="787365"/>
          </a:xfrm>
        </p:spPr>
        <p:txBody>
          <a:bodyPr>
            <a:normAutofit fontScale="90000"/>
            <a:scene3d>
              <a:camera prst="orthographicFront"/>
              <a:lightRig rig="sunrise" dir="t"/>
            </a:scene3d>
            <a:sp3d extrusionH="57150" prstMaterial="metal">
              <a:bevelT w="38100" h="38100"/>
              <a:bevelB w="38100" h="38100" prst="angle"/>
            </a:sp3d>
          </a:bodyPr>
          <a:lstStyle/>
          <a:p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	  	  </a:t>
            </a:r>
            <a:r>
              <a:rPr dirty="0">
                <a:solidFill>
                  <a:srgbClr val="F5C4AF"/>
                </a:solidFill>
                <a:latin typeface="Bell MT" panose="02020503060305020303" pitchFamily="18" charset="0"/>
              </a:rPr>
              <a:t>Insights:</a:t>
            </a:r>
            <a:r>
              <a:rPr lang="en-IN" dirty="0">
                <a:solidFill>
                  <a:srgbClr val="F5C4AF"/>
                </a:solidFill>
                <a:latin typeface="Bell MT" panose="02020503060305020303" pitchFamily="18" charset="0"/>
              </a:rPr>
              <a:t> gender wise tourists 								   distribution</a:t>
            </a:r>
            <a:endParaRPr dirty="0">
              <a:solidFill>
                <a:srgbClr val="F5C4AF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026" y="2228003"/>
            <a:ext cx="2710918" cy="3630795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Male travelers lead slightly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with </a:t>
            </a:r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3.38K (33.83%)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, followed closely by </a:t>
            </a:r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Female (3.31K / 33.09%)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and </a:t>
            </a:r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Other genders (3.31K / 33.08%)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The presence of a significant percentage (33.08%) identifying as "Other" suggests that the travel service is </a:t>
            </a:r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inclusive and welcoming to diverse gender identities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, which is a positive indicator of social responsibility.</a:t>
            </a:r>
          </a:p>
          <a:p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Since no single gender dominates, future </a:t>
            </a:r>
            <a:r>
              <a:rPr lang="en-US" sz="12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marketing campaigns and service offerings should be gender-neutral</a:t>
            </a:r>
            <a:r>
              <a:rPr lang="en-US" sz="12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, appealing equally to all demographic groups.</a:t>
            </a:r>
          </a:p>
          <a:p>
            <a:endParaRPr sz="1200" dirty="0">
              <a:solidFill>
                <a:schemeClr val="accent1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7FF64-BCC7-681F-611D-34C9022B5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39" t="6000" r="-739" b="6000"/>
          <a:stretch>
            <a:fillRect/>
          </a:stretch>
        </p:blipFill>
        <p:spPr>
          <a:xfrm>
            <a:off x="581193" y="2299856"/>
            <a:ext cx="5151016" cy="3168000"/>
          </a:xfrm>
          <a:prstGeom prst="rect">
            <a:avLst/>
          </a:prstGeom>
          <a:ln w="889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275" endPos="25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1019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Bell MT</vt:lpstr>
      <vt:lpstr>Gill Sans MT</vt:lpstr>
      <vt:lpstr>Wingdings</vt:lpstr>
      <vt:lpstr>Wingdings 2</vt:lpstr>
      <vt:lpstr>Dividend</vt:lpstr>
      <vt:lpstr>    Presentation on Travel      Management Analysis</vt:lpstr>
      <vt:lpstr>       AGENDA</vt:lpstr>
      <vt:lpstr>       Objective</vt:lpstr>
      <vt:lpstr>     Data Gathering</vt:lpstr>
      <vt:lpstr>   Insights: Finding outliers in Profit</vt:lpstr>
      <vt:lpstr>   Insights: Finding outliers in Age</vt:lpstr>
      <vt:lpstr>  Insights: Top Destinations</vt:lpstr>
      <vt:lpstr>PowerPoint Presentation</vt:lpstr>
      <vt:lpstr>      Insights: gender wise tourists            distribution</vt:lpstr>
      <vt:lpstr>   Insights: Rating Analysis</vt:lpstr>
      <vt:lpstr>     Insights: Monthly Forecasting         Travel Demand</vt:lpstr>
      <vt:lpstr>     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Areeb Khan</cp:lastModifiedBy>
  <cp:revision>14</cp:revision>
  <dcterms:created xsi:type="dcterms:W3CDTF">2013-01-27T09:14:16Z</dcterms:created>
  <dcterms:modified xsi:type="dcterms:W3CDTF">2025-07-15T15:52:44Z</dcterms:modified>
  <cp:category/>
</cp:coreProperties>
</file>