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2" r:id="rId4"/>
    <p:sldId id="267" r:id="rId5"/>
    <p:sldId id="268" r:id="rId6"/>
    <p:sldId id="269" r:id="rId7"/>
    <p:sldId id="270" r:id="rId8"/>
    <p:sldId id="272"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D505D7-A879-4105-A4E2-7CA3BFCA4C80}"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505D7-A879-4105-A4E2-7CA3BFCA4C80}"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505D7-A879-4105-A4E2-7CA3BFCA4C80}"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505D7-A879-4105-A4E2-7CA3BFCA4C80}"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D505D7-A879-4105-A4E2-7CA3BFCA4C80}"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D505D7-A879-4105-A4E2-7CA3BFCA4C80}"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505D7-A879-4105-A4E2-7CA3BFCA4C80}"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D505D7-A879-4105-A4E2-7CA3BFCA4C80}"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505D7-A879-4105-A4E2-7CA3BFCA4C80}"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505D7-A879-4105-A4E2-7CA3BFCA4C80}"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505D7-A879-4105-A4E2-7CA3BFCA4C80}"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3155D-30E7-4A12-8102-DA0DB7F938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505D7-A879-4105-A4E2-7CA3BFCA4C80}" type="datetimeFigureOut">
              <a:rPr lang="en-US" smtClean="0"/>
              <a:pPr/>
              <a:t>8/1/2019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3155D-30E7-4A12-8102-DA0DB7F938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362200"/>
          </a:xfrm>
        </p:spPr>
        <p:txBody>
          <a:bodyPr/>
          <a:lstStyle/>
          <a:p>
            <a:pPr algn="l"/>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8800" y="152400"/>
            <a:ext cx="4495800" cy="192938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3335071675"/>
              </p:ext>
            </p:extLst>
          </p:nvPr>
        </p:nvGraphicFramePr>
        <p:xfrm>
          <a:off x="228600" y="2514600"/>
          <a:ext cx="4876800" cy="1143000"/>
        </p:xfrm>
        <a:graphic>
          <a:graphicData uri="http://schemas.openxmlformats.org/drawingml/2006/table">
            <a:tbl>
              <a:tblPr firstRow="1" bandRow="1">
                <a:tableStyleId>{2D5ABB26-0587-4C30-8999-92F81FD0307C}</a:tableStyleId>
              </a:tblPr>
              <a:tblGrid>
                <a:gridCol w="4876800"/>
              </a:tblGrid>
              <a:tr h="1143000">
                <a:tc>
                  <a:txBody>
                    <a:bodyPr/>
                    <a:lstStyle/>
                    <a:p>
                      <a:pPr algn="l"/>
                      <a:r>
                        <a:rPr lang="en-US" dirty="0" smtClean="0"/>
                        <a:t>Course</a:t>
                      </a:r>
                      <a:r>
                        <a:rPr lang="en-US" baseline="0" dirty="0" smtClean="0"/>
                        <a:t> </a:t>
                      </a:r>
                      <a:r>
                        <a:rPr lang="en-US" baseline="0" dirty="0" err="1" smtClean="0"/>
                        <a:t>Title:Machine</a:t>
                      </a:r>
                      <a:r>
                        <a:rPr lang="en-US" baseline="0" dirty="0" smtClean="0"/>
                        <a:t> Learning Lab</a:t>
                      </a:r>
                    </a:p>
                    <a:p>
                      <a:pPr algn="l"/>
                      <a:r>
                        <a:rPr lang="en-US" baseline="0" dirty="0" smtClean="0"/>
                        <a:t>Course </a:t>
                      </a:r>
                      <a:r>
                        <a:rPr lang="en-US" baseline="0" dirty="0" err="1" smtClean="0"/>
                        <a:t>code:IT</a:t>
                      </a:r>
                      <a:r>
                        <a:rPr lang="en-US" baseline="0" dirty="0" smtClean="0"/>
                        <a:t> 436</a:t>
                      </a:r>
                    </a:p>
                    <a:p>
                      <a:pPr algn="l"/>
                      <a:r>
                        <a:rPr lang="en-US" baseline="0" dirty="0" smtClean="0"/>
                        <a:t>Project </a:t>
                      </a:r>
                      <a:r>
                        <a:rPr lang="en-US" baseline="0" dirty="0" err="1" smtClean="0"/>
                        <a:t>Name:BigMart</a:t>
                      </a:r>
                      <a:r>
                        <a:rPr lang="en-US" baseline="0" dirty="0" smtClean="0"/>
                        <a:t> Sales Prediction</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983763780"/>
              </p:ext>
            </p:extLst>
          </p:nvPr>
        </p:nvGraphicFramePr>
        <p:xfrm>
          <a:off x="152400" y="3886200"/>
          <a:ext cx="2590800" cy="1066800"/>
        </p:xfrm>
        <a:graphic>
          <a:graphicData uri="http://schemas.openxmlformats.org/drawingml/2006/table">
            <a:tbl>
              <a:tblPr firstRow="1" bandRow="1">
                <a:tableStyleId>{2D5ABB26-0587-4C30-8999-92F81FD0307C}</a:tableStyleId>
              </a:tblPr>
              <a:tblGrid>
                <a:gridCol w="2590800"/>
              </a:tblGrid>
              <a:tr h="1066800">
                <a:tc>
                  <a:txBody>
                    <a:bodyPr/>
                    <a:lstStyle/>
                    <a:p>
                      <a:r>
                        <a:rPr lang="en-US" dirty="0" smtClean="0"/>
                        <a:t>Submitted</a:t>
                      </a:r>
                      <a:r>
                        <a:rPr lang="en-US" baseline="0" dirty="0" smtClean="0"/>
                        <a:t> To</a:t>
                      </a:r>
                    </a:p>
                    <a:p>
                      <a:r>
                        <a:rPr lang="en-US" baseline="0" dirty="0" smtClean="0"/>
                        <a:t>Md </a:t>
                      </a:r>
                      <a:r>
                        <a:rPr lang="en-US" baseline="0" dirty="0" err="1" smtClean="0"/>
                        <a:t>Mynouddin</a:t>
                      </a:r>
                      <a:endParaRPr lang="en-US" baseline="0" dirty="0" smtClean="0"/>
                    </a:p>
                    <a:p>
                      <a:r>
                        <a:rPr lang="en-US" baseline="0" dirty="0" err="1" smtClean="0"/>
                        <a:t>Lecturer,Dept</a:t>
                      </a:r>
                      <a:r>
                        <a:rPr lang="en-US" baseline="0" dirty="0" smtClean="0"/>
                        <a:t>. of IT,UITS</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190319632"/>
              </p:ext>
            </p:extLst>
          </p:nvPr>
        </p:nvGraphicFramePr>
        <p:xfrm>
          <a:off x="5638800" y="3810000"/>
          <a:ext cx="2895600" cy="1188720"/>
        </p:xfrm>
        <a:graphic>
          <a:graphicData uri="http://schemas.openxmlformats.org/drawingml/2006/table">
            <a:tbl>
              <a:tblPr firstRow="1" bandRow="1">
                <a:tableStyleId>{2D5ABB26-0587-4C30-8999-92F81FD0307C}</a:tableStyleId>
              </a:tblPr>
              <a:tblGrid>
                <a:gridCol w="2895600"/>
              </a:tblGrid>
              <a:tr h="370840">
                <a:tc>
                  <a:txBody>
                    <a:bodyPr/>
                    <a:lstStyle/>
                    <a:p>
                      <a:r>
                        <a:rPr lang="en-US" dirty="0" smtClean="0"/>
                        <a:t>Submitted </a:t>
                      </a:r>
                      <a:r>
                        <a:rPr lang="en-US" baseline="0" dirty="0" smtClean="0"/>
                        <a:t> By</a:t>
                      </a:r>
                      <a:endParaRPr lang="en-US" dirty="0" smtClean="0"/>
                    </a:p>
                    <a:p>
                      <a:r>
                        <a:rPr lang="en-US" dirty="0" smtClean="0"/>
                        <a:t>Md Ataur Rahman</a:t>
                      </a:r>
                    </a:p>
                    <a:p>
                      <a:r>
                        <a:rPr lang="en-US" dirty="0" smtClean="0"/>
                        <a:t>ID:16155032</a:t>
                      </a:r>
                    </a:p>
                    <a:p>
                      <a:r>
                        <a:rPr lang="en-US" dirty="0" err="1" smtClean="0"/>
                        <a:t>Dept:IT</a:t>
                      </a:r>
                      <a:endParaRPr lang="en-US" dirty="0" smtClean="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723675217"/>
              </p:ext>
            </p:extLst>
          </p:nvPr>
        </p:nvGraphicFramePr>
        <p:xfrm>
          <a:off x="2542309" y="6172200"/>
          <a:ext cx="3782291" cy="370840"/>
        </p:xfrm>
        <a:graphic>
          <a:graphicData uri="http://schemas.openxmlformats.org/drawingml/2006/table">
            <a:tbl>
              <a:tblPr firstRow="1" bandRow="1">
                <a:tableStyleId>{2D5ABB26-0587-4C30-8999-92F81FD0307C}</a:tableStyleId>
              </a:tblPr>
              <a:tblGrid>
                <a:gridCol w="3782291"/>
              </a:tblGrid>
              <a:tr h="370840">
                <a:tc>
                  <a:txBody>
                    <a:bodyPr/>
                    <a:lstStyle/>
                    <a:p>
                      <a:r>
                        <a:rPr lang="en-US" dirty="0" smtClean="0"/>
                        <a:t>Submission</a:t>
                      </a:r>
                      <a:r>
                        <a:rPr lang="en-US" baseline="0" dirty="0" smtClean="0"/>
                        <a:t> Date:01/08/2019</a:t>
                      </a:r>
                      <a:endParaRPr lang="en-US" dirty="0"/>
                    </a:p>
                  </a:txBody>
                  <a:tcPr/>
                </a:tc>
              </a:tr>
            </a:tbl>
          </a:graphicData>
        </a:graphic>
      </p:graphicFrame>
    </p:spTree>
    <p:extLst>
      <p:ext uri="{BB962C8B-B14F-4D97-AF65-F5344CB8AC3E}">
        <p14:creationId xmlns:p14="http://schemas.microsoft.com/office/powerpoint/2010/main" xmlns="" val="399281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600" dirty="0" smtClean="0"/>
              <a:t>Introduction:</a:t>
            </a:r>
          </a:p>
          <a:p>
            <a:pPr marL="0" indent="0">
              <a:buNone/>
            </a:pPr>
            <a:r>
              <a:rPr lang="en-US" sz="1600" dirty="0" smtClean="0"/>
              <a:t>According to the information provided, </a:t>
            </a:r>
            <a:r>
              <a:rPr lang="en-US" sz="1600" dirty="0" err="1" smtClean="0"/>
              <a:t>Bigmart</a:t>
            </a:r>
            <a:r>
              <a:rPr lang="en-US" sz="1600" dirty="0" smtClean="0"/>
              <a:t> is a big supermarket chain, with stores all around the country and its current board set out a challenge to all Data Scientist out there to help them create a model that can predict the sales, per product, for each store. </a:t>
            </a:r>
            <a:r>
              <a:rPr lang="en-US" sz="1600" dirty="0" err="1" smtClean="0"/>
              <a:t>BigMart</a:t>
            </a:r>
            <a:r>
              <a:rPr lang="en-US" sz="1600" dirty="0" smtClean="0"/>
              <a:t> has collected sales data . With this information the corporation hopes we can identify the products and stores which play a key role in their sales and use that information to take the correct measures to ensure success of their business.</a:t>
            </a:r>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xmlns="" val="3393273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u="sng" dirty="0" smtClean="0"/>
              <a:t>Select a Performance Measure</a:t>
            </a:r>
          </a:p>
          <a:p>
            <a:pPr marL="0" indent="0">
              <a:buNone/>
            </a:pPr>
            <a:endParaRPr lang="en-US" sz="2000" dirty="0" smtClean="0"/>
          </a:p>
          <a:p>
            <a:pPr marL="0" indent="0">
              <a:buNone/>
            </a:pPr>
            <a:r>
              <a:rPr lang="en-US" sz="2000" dirty="0" smtClean="0"/>
              <a:t>Usually for regression problems the typical performance measure is the </a:t>
            </a:r>
            <a:r>
              <a:rPr lang="en-US" sz="2000" dirty="0" err="1" smtClean="0"/>
              <a:t>RootMean</a:t>
            </a:r>
            <a:r>
              <a:rPr lang="en-US" sz="2000" dirty="0" smtClean="0"/>
              <a:t> Square Error </a:t>
            </a:r>
            <a:r>
              <a:rPr lang="en-US" sz="2000" dirty="0" smtClean="0"/>
              <a:t>. </a:t>
            </a:r>
            <a:r>
              <a:rPr lang="en-US" sz="2000" dirty="0" smtClean="0"/>
              <a:t>This function gives an idea of how much error the system makes in its predictions with higher weight for large errors.</a:t>
            </a:r>
          </a:p>
          <a:p>
            <a:pPr marL="0" indent="0">
              <a:buNone/>
            </a:pPr>
            <a:r>
              <a:rPr lang="en-US" sz="2000" dirty="0" smtClean="0"/>
              <a:t>Make </a:t>
            </a:r>
            <a:r>
              <a:rPr lang="en-US" sz="2000" dirty="0" smtClean="0"/>
              <a:t>Assumptions:</a:t>
            </a:r>
            <a:endParaRPr lang="en-US" sz="2000" dirty="0" smtClean="0"/>
          </a:p>
          <a:p>
            <a:pPr marL="0" indent="0">
              <a:buNone/>
            </a:pPr>
            <a:r>
              <a:rPr lang="en-US" sz="2000" dirty="0" smtClean="0"/>
              <a:t>After </a:t>
            </a:r>
            <a:r>
              <a:rPr lang="en-US" sz="2000" dirty="0" smtClean="0"/>
              <a:t>framing our problem and deciding on the performance measure, it is good to make some assumptions on what possible outcomes we might expect from our analysis according to the available data. Therefore, by knowing the goal we should think which possible factors might affect the sales prediction outcome. We can start by diving the process into four levels: Store level, Product level, Customer level and Macro level.</a:t>
            </a:r>
            <a:endParaRPr lang="en-US" sz="2000" dirty="0"/>
          </a:p>
        </p:txBody>
      </p:sp>
    </p:spTree>
    <p:extLst>
      <p:ext uri="{BB962C8B-B14F-4D97-AF65-F5344CB8AC3E}">
        <p14:creationId xmlns:p14="http://schemas.microsoft.com/office/powerpoint/2010/main" xmlns="" val="4091810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76200"/>
            <a:ext cx="9144000" cy="6781800"/>
          </a:xfrm>
        </p:spPr>
        <p:txBody>
          <a:bodyPr>
            <a:normAutofit/>
          </a:bodyPr>
          <a:lstStyle/>
          <a:p>
            <a:pPr marL="0" indent="0">
              <a:buNone/>
            </a:pPr>
            <a:r>
              <a:rPr lang="en-US" sz="1800" b="1" i="1" u="sng" dirty="0"/>
              <a:t>Business Problem</a:t>
            </a:r>
          </a:p>
          <a:p>
            <a:pPr marL="0" indent="0">
              <a:buNone/>
            </a:pPr>
            <a:r>
              <a:rPr lang="en-US" sz="1800" dirty="0"/>
              <a:t>The decision makers of </a:t>
            </a:r>
            <a:r>
              <a:rPr lang="en-US" sz="1800" dirty="0" err="1" smtClean="0"/>
              <a:t>Big</a:t>
            </a:r>
            <a:r>
              <a:rPr lang="en-US" sz="1800" dirty="0" err="1"/>
              <a:t>B</a:t>
            </a:r>
            <a:r>
              <a:rPr lang="en-US" sz="1800" dirty="0" err="1" smtClean="0"/>
              <a:t>art</a:t>
            </a:r>
            <a:r>
              <a:rPr lang="en-US" sz="1800" dirty="0" smtClean="0"/>
              <a:t> </a:t>
            </a:r>
            <a:r>
              <a:rPr lang="en-US" sz="1800" dirty="0"/>
              <a:t>should be able to analyze the effect of various factors affecting</a:t>
            </a:r>
          </a:p>
          <a:p>
            <a:pPr marL="0" indent="0">
              <a:buNone/>
            </a:pPr>
            <a:r>
              <a:rPr lang="en-US" sz="1800" dirty="0"/>
              <a:t>the sales of the products in their </a:t>
            </a:r>
            <a:r>
              <a:rPr lang="en-US" sz="1800" dirty="0" smtClean="0"/>
              <a:t>stores</a:t>
            </a:r>
            <a:r>
              <a:rPr lang="en-US" sz="1800" dirty="0"/>
              <a:t>. The various factors include weather condition i.e.,</a:t>
            </a:r>
          </a:p>
          <a:p>
            <a:pPr marL="0" indent="0">
              <a:buNone/>
            </a:pPr>
            <a:r>
              <a:rPr lang="en-US" sz="1800" dirty="0" smtClean="0"/>
              <a:t>temperature, store size, fuel prices, markdown in prices, unemployment and CPI.</a:t>
            </a:r>
          </a:p>
          <a:p>
            <a:pPr marL="0" indent="0">
              <a:buNone/>
            </a:pPr>
            <a:r>
              <a:rPr lang="en-US" sz="1800" b="1" u="sng" dirty="0" smtClean="0"/>
              <a:t>Analytic problem</a:t>
            </a:r>
          </a:p>
          <a:p>
            <a:pPr marL="0" indent="0">
              <a:buNone/>
            </a:pPr>
            <a:r>
              <a:rPr lang="en-US" sz="1800" dirty="0" smtClean="0"/>
              <a:t>In </a:t>
            </a:r>
            <a:r>
              <a:rPr lang="en-US" sz="1800" dirty="0"/>
              <a:t>this problem we have analyzed sales across different departments by store type and </a:t>
            </a:r>
            <a:r>
              <a:rPr lang="en-US" sz="1800" dirty="0" smtClean="0"/>
              <a:t>created weekly </a:t>
            </a:r>
            <a:r>
              <a:rPr lang="en-US" sz="1800" dirty="0"/>
              <a:t>and monthly dashboard. We have analyzed the effect of various factors such </a:t>
            </a:r>
            <a:r>
              <a:rPr lang="en-US" sz="1800" dirty="0" smtClean="0"/>
              <a:t>as temperature</a:t>
            </a:r>
            <a:r>
              <a:rPr lang="en-US" sz="1800" dirty="0"/>
              <a:t>, store size, fuel prices, markdown in prices, unemployment and CPI to </a:t>
            </a:r>
            <a:r>
              <a:rPr lang="en-US" sz="1800" dirty="0" smtClean="0"/>
              <a:t>determine  which </a:t>
            </a:r>
            <a:r>
              <a:rPr lang="en-US" sz="1800" dirty="0"/>
              <a:t>factors have </a:t>
            </a:r>
            <a:r>
              <a:rPr lang="en-US" sz="1800" dirty="0" smtClean="0"/>
              <a:t>a statistical </a:t>
            </a:r>
            <a:r>
              <a:rPr lang="en-US" sz="1800" dirty="0"/>
              <a:t>significance in explaining sales in the stores by using simple </a:t>
            </a:r>
            <a:r>
              <a:rPr lang="en-US" sz="1800" dirty="0" smtClean="0"/>
              <a:t>and  multiple </a:t>
            </a:r>
            <a:r>
              <a:rPr lang="en-US" sz="1800" dirty="0"/>
              <a:t>linear regression.</a:t>
            </a:r>
            <a:endParaRPr lang="en-US" sz="1800" dirty="0" smtClean="0"/>
          </a:p>
          <a:p>
            <a:pPr marL="0" indent="0">
              <a:buNone/>
            </a:pPr>
            <a:endParaRPr lang="en-US" sz="1600" dirty="0" smtClean="0"/>
          </a:p>
        </p:txBody>
      </p:sp>
    </p:spTree>
    <p:extLst>
      <p:ext uri="{BB962C8B-B14F-4D97-AF65-F5344CB8AC3E}">
        <p14:creationId xmlns:p14="http://schemas.microsoft.com/office/powerpoint/2010/main" xmlns="" val="55996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92500" lnSpcReduction="20000"/>
          </a:bodyPr>
          <a:lstStyle/>
          <a:p>
            <a:pPr marL="0" indent="0">
              <a:buNone/>
            </a:pPr>
            <a:r>
              <a:rPr lang="en-US" dirty="0" smtClean="0"/>
              <a:t>The features we have use </a:t>
            </a:r>
          </a:p>
          <a:p>
            <a:pPr marL="0" indent="0">
              <a:buNone/>
            </a:pPr>
            <a:endParaRPr lang="en-US" sz="2000" dirty="0"/>
          </a:p>
          <a:p>
            <a:pPr marL="0" indent="0">
              <a:buNone/>
            </a:pPr>
            <a:r>
              <a:rPr lang="en-US" sz="2200" dirty="0"/>
              <a:t>Technology uses</a:t>
            </a:r>
          </a:p>
          <a:p>
            <a:pPr lvl="0"/>
            <a:r>
              <a:rPr lang="en-US" sz="2000" dirty="0"/>
              <a:t>Anaconda(free open source)</a:t>
            </a:r>
          </a:p>
          <a:p>
            <a:pPr lvl="0"/>
            <a:r>
              <a:rPr lang="en-US" sz="2000" dirty="0" err="1"/>
              <a:t>Jupyter</a:t>
            </a:r>
            <a:r>
              <a:rPr lang="en-US" sz="2000" dirty="0"/>
              <a:t> Notebook</a:t>
            </a:r>
          </a:p>
          <a:p>
            <a:pPr lvl="0"/>
            <a:r>
              <a:rPr lang="en-US" sz="2000" dirty="0"/>
              <a:t>Python 3</a:t>
            </a:r>
          </a:p>
          <a:p>
            <a:pPr marL="0" indent="0">
              <a:buNone/>
            </a:pPr>
            <a:endParaRPr lang="en-US" dirty="0" smtClean="0"/>
          </a:p>
          <a:p>
            <a:pPr marL="0" indent="0">
              <a:buNone/>
            </a:pPr>
            <a:endParaRPr lang="en-US" dirty="0" smtClean="0"/>
          </a:p>
          <a:p>
            <a:pPr marL="0" indent="0">
              <a:buNone/>
            </a:pPr>
            <a:r>
              <a:rPr lang="en-US" dirty="0" smtClean="0"/>
              <a:t>Data file:</a:t>
            </a:r>
          </a:p>
          <a:p>
            <a:pPr marL="0" indent="0">
              <a:buNone/>
            </a:pPr>
            <a:r>
              <a:rPr lang="en-US" sz="1800" dirty="0" smtClean="0"/>
              <a:t>Train.csv</a:t>
            </a:r>
          </a:p>
          <a:p>
            <a:pPr marL="0" indent="0">
              <a:buNone/>
            </a:pPr>
            <a:r>
              <a:rPr lang="en-US" sz="1800" dirty="0" smtClean="0"/>
              <a:t>Fetures.csv</a:t>
            </a:r>
          </a:p>
          <a:p>
            <a:pPr marL="0" indent="0">
              <a:buNone/>
            </a:pPr>
            <a:r>
              <a:rPr lang="en-US" sz="1800" dirty="0" smtClean="0"/>
              <a:t>Stores.csv</a:t>
            </a:r>
          </a:p>
          <a:p>
            <a:pPr marL="0" indent="0">
              <a:buNone/>
            </a:pPr>
            <a:r>
              <a:rPr lang="en-US" sz="1800" b="1" dirty="0"/>
              <a:t>train.csv: </a:t>
            </a:r>
            <a:r>
              <a:rPr lang="en-US" sz="1800" dirty="0"/>
              <a:t>This is the historical training data, which covers to 2010-02-05 to 2012-11-01. Within</a:t>
            </a:r>
          </a:p>
          <a:p>
            <a:pPr marL="0" indent="0">
              <a:buNone/>
            </a:pPr>
            <a:r>
              <a:rPr lang="en-US" sz="1800" dirty="0"/>
              <a:t>this file you will find the following fields:</a:t>
            </a:r>
          </a:p>
          <a:p>
            <a:pPr>
              <a:buFont typeface="Wingdings" pitchFamily="2" charset="2"/>
              <a:buChar char="§"/>
            </a:pPr>
            <a:r>
              <a:rPr lang="en-US" sz="1800" dirty="0" smtClean="0"/>
              <a:t>Store </a:t>
            </a:r>
            <a:r>
              <a:rPr lang="en-US" sz="1800" dirty="0"/>
              <a:t>- the store number</a:t>
            </a:r>
          </a:p>
          <a:p>
            <a:pPr>
              <a:buFont typeface="Wingdings" pitchFamily="2" charset="2"/>
              <a:buChar char="§"/>
            </a:pPr>
            <a:r>
              <a:rPr lang="en-US" sz="1800" dirty="0" smtClean="0"/>
              <a:t> </a:t>
            </a:r>
            <a:r>
              <a:rPr lang="en-US" sz="1800" dirty="0"/>
              <a:t>Dept - the department number</a:t>
            </a:r>
          </a:p>
          <a:p>
            <a:pPr>
              <a:buFont typeface="Wingdings" pitchFamily="2" charset="2"/>
              <a:buChar char="§"/>
            </a:pPr>
            <a:r>
              <a:rPr lang="en-US" sz="1800" dirty="0" smtClean="0"/>
              <a:t>Date </a:t>
            </a:r>
            <a:r>
              <a:rPr lang="en-US" sz="1800" dirty="0"/>
              <a:t>- the week</a:t>
            </a:r>
          </a:p>
          <a:p>
            <a:pPr>
              <a:buFont typeface="Wingdings" pitchFamily="2" charset="2"/>
              <a:buChar char="§"/>
            </a:pPr>
            <a:r>
              <a:rPr lang="en-US" sz="1800" dirty="0" err="1" smtClean="0"/>
              <a:t>Weekly_Sales</a:t>
            </a:r>
            <a:r>
              <a:rPr lang="en-US" sz="1800" dirty="0" smtClean="0"/>
              <a:t> </a:t>
            </a:r>
            <a:r>
              <a:rPr lang="en-US" sz="1800" dirty="0"/>
              <a:t>- sales for the given department in the given store</a:t>
            </a:r>
          </a:p>
          <a:p>
            <a:pPr>
              <a:buFont typeface="Wingdings" pitchFamily="2" charset="2"/>
              <a:buChar char="§"/>
            </a:pPr>
            <a:r>
              <a:rPr lang="en-US" sz="1800" dirty="0" err="1" smtClean="0"/>
              <a:t>IsHoliday</a:t>
            </a:r>
            <a:r>
              <a:rPr lang="en-US" sz="1800" dirty="0" smtClean="0"/>
              <a:t> </a:t>
            </a:r>
            <a:r>
              <a:rPr lang="en-US" sz="1800" dirty="0"/>
              <a:t>- whether the week is a special holiday </a:t>
            </a:r>
            <a:r>
              <a:rPr lang="en-US" sz="1800" dirty="0" smtClean="0"/>
              <a:t>week</a:t>
            </a:r>
          </a:p>
          <a:p>
            <a:pPr>
              <a:buFont typeface="Wingdings" pitchFamily="2" charset="2"/>
              <a:buChar char="§"/>
            </a:pPr>
            <a:endParaRPr lang="en-US" sz="1800" dirty="0"/>
          </a:p>
          <a:p>
            <a:pPr>
              <a:buFont typeface="Wingdings" pitchFamily="2" charset="2"/>
              <a:buChar char="§"/>
            </a:pPr>
            <a:endParaRPr lang="en-US" sz="1800" dirty="0"/>
          </a:p>
          <a:p>
            <a:pPr marL="0" indent="0">
              <a:buNone/>
            </a:pPr>
            <a:endParaRPr lang="en-US" u="sng" dirty="0" smtClean="0"/>
          </a:p>
          <a:p>
            <a:pPr marL="0" indent="0">
              <a:buNone/>
            </a:pPr>
            <a:endParaRPr lang="en-US" sz="2000" dirty="0" smtClean="0"/>
          </a:p>
          <a:p>
            <a:pPr marL="0" indent="0">
              <a:buNone/>
            </a:pPr>
            <a:endParaRPr lang="en-US" dirty="0"/>
          </a:p>
        </p:txBody>
      </p:sp>
    </p:spTree>
    <p:extLst>
      <p:ext uri="{BB962C8B-B14F-4D97-AF65-F5344CB8AC3E}">
        <p14:creationId xmlns:p14="http://schemas.microsoft.com/office/powerpoint/2010/main" xmlns="" val="3837929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76200"/>
            <a:ext cx="8686800" cy="6049963"/>
          </a:xfrm>
        </p:spPr>
        <p:txBody>
          <a:bodyPr>
            <a:normAutofit fontScale="70000" lnSpcReduction="20000"/>
          </a:bodyPr>
          <a:lstStyle/>
          <a:p>
            <a:r>
              <a:rPr lang="en-US" b="1" dirty="0"/>
              <a:t>features.csv: </a:t>
            </a:r>
            <a:r>
              <a:rPr lang="en-US" dirty="0"/>
              <a:t>This file contains additional data related to the store, department, and regional</a:t>
            </a:r>
          </a:p>
          <a:p>
            <a:pPr marL="0" indent="0">
              <a:buNone/>
            </a:pPr>
            <a:r>
              <a:rPr lang="en-US" dirty="0"/>
              <a:t>activity for the given dates. It contains the following fields:</a:t>
            </a:r>
          </a:p>
          <a:p>
            <a:r>
              <a:rPr lang="en-US" dirty="0" smtClean="0"/>
              <a:t>Store </a:t>
            </a:r>
            <a:r>
              <a:rPr lang="en-US" dirty="0"/>
              <a:t>- the store number</a:t>
            </a:r>
          </a:p>
          <a:p>
            <a:r>
              <a:rPr lang="en-US" dirty="0" smtClean="0"/>
              <a:t>Date </a:t>
            </a:r>
            <a:r>
              <a:rPr lang="en-US" dirty="0"/>
              <a:t>- the week</a:t>
            </a:r>
          </a:p>
          <a:p>
            <a:r>
              <a:rPr lang="en-US" dirty="0" smtClean="0"/>
              <a:t> </a:t>
            </a:r>
            <a:r>
              <a:rPr lang="en-US" dirty="0"/>
              <a:t>Temperature - average temperature in the region</a:t>
            </a:r>
          </a:p>
          <a:p>
            <a:r>
              <a:rPr lang="en-US" dirty="0" err="1" smtClean="0"/>
              <a:t>Fuel_Price</a:t>
            </a:r>
            <a:r>
              <a:rPr lang="en-US" dirty="0" smtClean="0"/>
              <a:t> </a:t>
            </a:r>
            <a:r>
              <a:rPr lang="en-US" dirty="0"/>
              <a:t>- cost of fuel in the region</a:t>
            </a:r>
          </a:p>
          <a:p>
            <a:r>
              <a:rPr lang="en-US" dirty="0" smtClean="0"/>
              <a:t>MarkDown1-5 </a:t>
            </a:r>
            <a:r>
              <a:rPr lang="en-US" dirty="0"/>
              <a:t>- </a:t>
            </a:r>
            <a:r>
              <a:rPr lang="en-US" dirty="0" err="1"/>
              <a:t>anonymized</a:t>
            </a:r>
            <a:r>
              <a:rPr lang="en-US" dirty="0"/>
              <a:t> data related to promotional markdowns that </a:t>
            </a:r>
            <a:r>
              <a:rPr lang="en-US" dirty="0" err="1"/>
              <a:t>Walmart</a:t>
            </a:r>
            <a:r>
              <a:rPr lang="en-US" dirty="0"/>
              <a:t> is</a:t>
            </a:r>
          </a:p>
          <a:p>
            <a:pPr marL="0" indent="0">
              <a:buNone/>
            </a:pPr>
            <a:r>
              <a:rPr lang="en-US" dirty="0"/>
              <a:t>running. </a:t>
            </a:r>
            <a:r>
              <a:rPr lang="en-US" dirty="0" err="1"/>
              <a:t>MarkDown</a:t>
            </a:r>
            <a:r>
              <a:rPr lang="en-US" dirty="0"/>
              <a:t> data is only available after Nov 2011, and is not available for all stores</a:t>
            </a:r>
          </a:p>
          <a:p>
            <a:pPr marL="0" indent="0">
              <a:buNone/>
            </a:pPr>
            <a:r>
              <a:rPr lang="en-US" dirty="0"/>
              <a:t>all the time. Any missing value is marked with an NA.</a:t>
            </a:r>
          </a:p>
          <a:p>
            <a:pPr>
              <a:buFont typeface="Wingdings" pitchFamily="2" charset="2"/>
              <a:buChar char="§"/>
            </a:pPr>
            <a:r>
              <a:rPr lang="en-US" dirty="0" smtClean="0"/>
              <a:t>CPI </a:t>
            </a:r>
            <a:r>
              <a:rPr lang="en-US" dirty="0"/>
              <a:t>- the consumer price index</a:t>
            </a:r>
          </a:p>
          <a:p>
            <a:pPr>
              <a:buFont typeface="Wingdings" pitchFamily="2" charset="2"/>
              <a:buChar char="§"/>
            </a:pPr>
            <a:r>
              <a:rPr lang="en-US" dirty="0" smtClean="0"/>
              <a:t>Unemployment </a:t>
            </a:r>
            <a:r>
              <a:rPr lang="en-US" dirty="0"/>
              <a:t>- the unemployment rate</a:t>
            </a:r>
          </a:p>
          <a:p>
            <a:pPr>
              <a:buFont typeface="Wingdings" pitchFamily="2" charset="2"/>
              <a:buChar char="§"/>
            </a:pPr>
            <a:r>
              <a:rPr lang="en-US" dirty="0" err="1" smtClean="0"/>
              <a:t>IsHoliday</a:t>
            </a:r>
            <a:r>
              <a:rPr lang="en-US" dirty="0" smtClean="0"/>
              <a:t> </a:t>
            </a:r>
            <a:r>
              <a:rPr lang="en-US" dirty="0"/>
              <a:t>- whether the week is a special holiday week</a:t>
            </a:r>
          </a:p>
          <a:p>
            <a:pPr marL="0" indent="0">
              <a:buNone/>
            </a:pPr>
            <a:r>
              <a:rPr lang="en-US" dirty="0"/>
              <a:t>We merged the data files to our convenience for analysis which have been uploaded in our </a:t>
            </a:r>
            <a:r>
              <a:rPr lang="en-US" dirty="0" err="1"/>
              <a:t>github</a:t>
            </a:r>
            <a:endParaRPr lang="en-US" dirty="0"/>
          </a:p>
          <a:p>
            <a:pPr marL="0" indent="0">
              <a:buNone/>
            </a:pPr>
            <a:r>
              <a:rPr lang="en-US" dirty="0"/>
              <a:t>page</a:t>
            </a:r>
            <a:r>
              <a:rPr lang="en-US" dirty="0" smtClean="0"/>
              <a:t>.</a:t>
            </a:r>
          </a:p>
        </p:txBody>
      </p:sp>
    </p:spTree>
    <p:extLst>
      <p:ext uri="{BB962C8B-B14F-4D97-AF65-F5344CB8AC3E}">
        <p14:creationId xmlns:p14="http://schemas.microsoft.com/office/powerpoint/2010/main" xmlns="" val="568838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534400" cy="6126163"/>
          </a:xfrm>
        </p:spPr>
        <p:txBody>
          <a:bodyPr>
            <a:normAutofit fontScale="32500" lnSpcReduction="20000"/>
          </a:bodyPr>
          <a:lstStyle/>
          <a:p>
            <a:pPr marL="0" indent="0">
              <a:buNone/>
            </a:pPr>
            <a:r>
              <a:rPr lang="en-US" b="1" dirty="0" smtClean="0"/>
              <a:t>Algorithm use</a:t>
            </a:r>
          </a:p>
          <a:p>
            <a:pPr marL="0" indent="0">
              <a:buFont typeface="Wingdings" pitchFamily="2" charset="2"/>
              <a:buChar char="Ø"/>
            </a:pPr>
            <a:r>
              <a:rPr lang="en-US" dirty="0" smtClean="0"/>
              <a:t>Linear </a:t>
            </a:r>
            <a:r>
              <a:rPr lang="en-US" dirty="0" err="1" smtClean="0"/>
              <a:t>regretion</a:t>
            </a:r>
            <a:endParaRPr lang="en-US" dirty="0" smtClean="0"/>
          </a:p>
          <a:p>
            <a:pPr marL="0" indent="0">
              <a:buFont typeface="Wingdings" pitchFamily="2" charset="2"/>
              <a:buChar char="Ø"/>
            </a:pPr>
            <a:r>
              <a:rPr lang="en-US" dirty="0" err="1" smtClean="0"/>
              <a:t>Xbooster</a:t>
            </a:r>
            <a:endParaRPr lang="en-US" dirty="0" smtClean="0"/>
          </a:p>
          <a:p>
            <a:pPr marL="0" indent="0">
              <a:buFont typeface="Wingdings" pitchFamily="2" charset="2"/>
              <a:buChar char="Ø"/>
            </a:pPr>
            <a:r>
              <a:rPr lang="en-US" dirty="0" smtClean="0"/>
              <a:t>Decision tree</a:t>
            </a:r>
          </a:p>
          <a:p>
            <a:pPr marL="0" indent="0">
              <a:buNone/>
            </a:pPr>
            <a:r>
              <a:rPr lang="en-US" b="1" i="1" dirty="0" smtClean="0"/>
              <a:t>Linear regression:</a:t>
            </a:r>
          </a:p>
          <a:p>
            <a:pPr marL="0" indent="0">
              <a:buNone/>
            </a:pPr>
            <a:r>
              <a:rPr lang="en-US" dirty="0"/>
              <a:t>Input: Dataset with proper input and output labels</a:t>
            </a:r>
          </a:p>
          <a:p>
            <a:pPr marL="0" indent="0">
              <a:buNone/>
            </a:pPr>
            <a:r>
              <a:rPr lang="en-US" dirty="0"/>
              <a:t>Output: Predict sales value and store in </a:t>
            </a:r>
            <a:r>
              <a:rPr lang="en-US" dirty="0" err="1"/>
              <a:t>csv</a:t>
            </a:r>
            <a:r>
              <a:rPr lang="en-US" dirty="0"/>
              <a:t> file Begin</a:t>
            </a:r>
          </a:p>
          <a:p>
            <a:pPr marL="0" indent="0">
              <a:buNone/>
            </a:pPr>
            <a:r>
              <a:rPr lang="en-US" dirty="0"/>
              <a:t> i. Calculate mean, variance for the list of </a:t>
            </a:r>
            <a:r>
              <a:rPr lang="en-US" dirty="0" smtClean="0"/>
              <a:t>values </a:t>
            </a:r>
          </a:p>
          <a:p>
            <a:pPr marL="0" indent="0">
              <a:buNone/>
            </a:pPr>
            <a:r>
              <a:rPr lang="en-US" dirty="0" err="1" smtClean="0"/>
              <a:t>Def</a:t>
            </a:r>
            <a:r>
              <a:rPr lang="en-US" dirty="0" smtClean="0"/>
              <a:t> </a:t>
            </a:r>
            <a:r>
              <a:rPr lang="en-US" dirty="0"/>
              <a:t>Mean(values):</a:t>
            </a:r>
          </a:p>
          <a:p>
            <a:pPr marL="0" indent="0">
              <a:buNone/>
            </a:pPr>
            <a:r>
              <a:rPr lang="en-US" dirty="0"/>
              <a:t>Sum(values) divided by Len(values)</a:t>
            </a:r>
          </a:p>
          <a:p>
            <a:pPr marL="0" indent="0">
              <a:buNone/>
            </a:pPr>
            <a:r>
              <a:rPr lang="en-US" dirty="0"/>
              <a:t>Calculate </a:t>
            </a:r>
            <a:r>
              <a:rPr lang="en-US" dirty="0" err="1"/>
              <a:t>Mean_x</a:t>
            </a:r>
            <a:r>
              <a:rPr lang="en-US" dirty="0"/>
              <a:t>, </a:t>
            </a:r>
            <a:r>
              <a:rPr lang="en-US" dirty="0" err="1" smtClean="0"/>
              <a:t>Mean_y</a:t>
            </a:r>
            <a:r>
              <a:rPr lang="en-US" dirty="0"/>
              <a:t> </a:t>
            </a:r>
            <a:endParaRPr lang="en-US" dirty="0" smtClean="0"/>
          </a:p>
          <a:p>
            <a:pPr marL="0" indent="0">
              <a:buNone/>
            </a:pPr>
            <a:r>
              <a:rPr lang="en-US" dirty="0" err="1" smtClean="0"/>
              <a:t>Def</a:t>
            </a:r>
            <a:r>
              <a:rPr lang="en-US" dirty="0" smtClean="0"/>
              <a:t> </a:t>
            </a:r>
            <a:r>
              <a:rPr lang="en-US" dirty="0"/>
              <a:t>Variance (values, Mean):</a:t>
            </a:r>
          </a:p>
          <a:p>
            <a:pPr marL="0" indent="0">
              <a:buNone/>
            </a:pPr>
            <a:r>
              <a:rPr lang="en-US" dirty="0" smtClean="0"/>
              <a:t>sum</a:t>
            </a:r>
            <a:r>
              <a:rPr lang="en-US" dirty="0"/>
              <a:t>([(values-Mean) ^2])</a:t>
            </a:r>
          </a:p>
          <a:p>
            <a:pPr marL="0" indent="0">
              <a:buNone/>
            </a:pPr>
            <a:r>
              <a:rPr lang="en-US" dirty="0" smtClean="0"/>
              <a:t>Calculate </a:t>
            </a:r>
            <a:r>
              <a:rPr lang="en-US" dirty="0" err="1"/>
              <a:t>Variance_x</a:t>
            </a:r>
            <a:r>
              <a:rPr lang="en-US" dirty="0"/>
              <a:t>, </a:t>
            </a:r>
            <a:r>
              <a:rPr lang="en-US" dirty="0" err="1" smtClean="0"/>
              <a:t>Variance_y</a:t>
            </a:r>
            <a:endParaRPr lang="en-US" dirty="0" smtClean="0"/>
          </a:p>
          <a:p>
            <a:pPr marL="0" indent="0">
              <a:buNone/>
            </a:pPr>
            <a:endParaRPr lang="en-US" dirty="0"/>
          </a:p>
          <a:p>
            <a:pPr marL="0" indent="0">
              <a:buNone/>
            </a:pPr>
            <a:r>
              <a:rPr lang="en-US" dirty="0" smtClean="0"/>
              <a:t>ii. Calculate covariance</a:t>
            </a:r>
          </a:p>
          <a:p>
            <a:pPr marL="0" indent="0">
              <a:buNone/>
            </a:pPr>
            <a:r>
              <a:rPr lang="en-US" dirty="0" err="1" smtClean="0"/>
              <a:t>Covar</a:t>
            </a:r>
            <a:r>
              <a:rPr lang="en-US" dirty="0" smtClean="0"/>
              <a:t>&lt;=0</a:t>
            </a:r>
          </a:p>
          <a:p>
            <a:pPr marL="0" indent="0">
              <a:buNone/>
            </a:pPr>
            <a:r>
              <a:rPr lang="en-US" dirty="0" smtClean="0"/>
              <a:t>Def Covariance (x, </a:t>
            </a:r>
            <a:r>
              <a:rPr lang="en-US" dirty="0" err="1" smtClean="0"/>
              <a:t>Mean_x</a:t>
            </a:r>
            <a:r>
              <a:rPr lang="en-US" dirty="0" smtClean="0"/>
              <a:t>, y, </a:t>
            </a:r>
            <a:r>
              <a:rPr lang="en-US" dirty="0" err="1" smtClean="0"/>
              <a:t>Mean_y</a:t>
            </a:r>
            <a:r>
              <a:rPr lang="en-US" dirty="0" smtClean="0"/>
              <a:t>):</a:t>
            </a:r>
          </a:p>
          <a:p>
            <a:pPr marL="0" indent="0">
              <a:buNone/>
            </a:pPr>
            <a:r>
              <a:rPr lang="en-US" dirty="0" smtClean="0"/>
              <a:t>For length of x do:</a:t>
            </a:r>
          </a:p>
          <a:p>
            <a:pPr marL="0" indent="0">
              <a:buNone/>
            </a:pPr>
            <a:r>
              <a:rPr lang="en-US" dirty="0" err="1" smtClean="0"/>
              <a:t>Covar</a:t>
            </a:r>
            <a:r>
              <a:rPr lang="en-US" dirty="0" smtClean="0"/>
              <a:t>&lt;= </a:t>
            </a:r>
            <a:r>
              <a:rPr lang="en-US" dirty="0" err="1" smtClean="0"/>
              <a:t>Covar</a:t>
            </a:r>
            <a:r>
              <a:rPr lang="en-US" dirty="0" smtClean="0"/>
              <a:t> + (x[</a:t>
            </a:r>
            <a:r>
              <a:rPr lang="en-US" dirty="0" err="1" smtClean="0"/>
              <a:t>i</a:t>
            </a:r>
            <a:r>
              <a:rPr lang="en-US" dirty="0" smtClean="0"/>
              <a:t>] - </a:t>
            </a:r>
            <a:r>
              <a:rPr lang="en-US" dirty="0" err="1" smtClean="0"/>
              <a:t>Mean_x</a:t>
            </a:r>
            <a:r>
              <a:rPr lang="en-US" dirty="0" smtClean="0"/>
              <a:t>) * (y[</a:t>
            </a:r>
            <a:r>
              <a:rPr lang="en-US" dirty="0" err="1" smtClean="0"/>
              <a:t>i</a:t>
            </a:r>
            <a:r>
              <a:rPr lang="en-US" dirty="0" smtClean="0"/>
              <a:t>] -</a:t>
            </a:r>
          </a:p>
          <a:p>
            <a:pPr marL="0" indent="0">
              <a:buNone/>
            </a:pPr>
            <a:r>
              <a:rPr lang="en-US" dirty="0" err="1" smtClean="0"/>
              <a:t>Mean_y</a:t>
            </a:r>
            <a:r>
              <a:rPr lang="en-US" dirty="0" smtClean="0"/>
              <a:t>)</a:t>
            </a:r>
          </a:p>
          <a:p>
            <a:pPr marL="0" indent="0">
              <a:buNone/>
            </a:pPr>
            <a:r>
              <a:rPr lang="en-US" dirty="0" smtClean="0"/>
              <a:t>End</a:t>
            </a:r>
          </a:p>
          <a:p>
            <a:pPr marL="0" indent="0">
              <a:buNone/>
            </a:pPr>
            <a:endParaRPr lang="en-US" dirty="0" smtClean="0"/>
          </a:p>
          <a:p>
            <a:pPr marL="0" indent="0">
              <a:buNone/>
            </a:pPr>
            <a:r>
              <a:rPr lang="en-US" dirty="0" smtClean="0"/>
              <a:t>iii. Estimate coefficients</a:t>
            </a:r>
          </a:p>
          <a:p>
            <a:pPr marL="0" indent="0">
              <a:buNone/>
            </a:pPr>
            <a:r>
              <a:rPr lang="en-US" dirty="0" smtClean="0"/>
              <a:t>B0 &lt;= covariance (x, </a:t>
            </a:r>
            <a:r>
              <a:rPr lang="en-US" dirty="0" err="1" smtClean="0"/>
              <a:t>Mean_x</a:t>
            </a:r>
            <a:r>
              <a:rPr lang="en-US" dirty="0" smtClean="0"/>
              <a:t>, y, </a:t>
            </a:r>
            <a:r>
              <a:rPr lang="en-US" dirty="0" err="1" smtClean="0"/>
              <a:t>Mean_y</a:t>
            </a:r>
            <a:r>
              <a:rPr lang="en-US" dirty="0" smtClean="0"/>
              <a:t>) /</a:t>
            </a:r>
          </a:p>
          <a:p>
            <a:pPr marL="0" indent="0">
              <a:buNone/>
            </a:pPr>
            <a:r>
              <a:rPr lang="en-US" dirty="0" smtClean="0"/>
              <a:t>variance (x, </a:t>
            </a:r>
            <a:r>
              <a:rPr lang="en-US" dirty="0" err="1" smtClean="0"/>
              <a:t>Mean_x</a:t>
            </a:r>
            <a:r>
              <a:rPr lang="en-US" dirty="0" smtClean="0"/>
              <a:t>)</a:t>
            </a:r>
          </a:p>
          <a:p>
            <a:pPr marL="0" indent="0">
              <a:buNone/>
            </a:pPr>
            <a:r>
              <a:rPr lang="en-US" dirty="0" smtClean="0"/>
              <a:t>B1 &lt;=</a:t>
            </a:r>
            <a:r>
              <a:rPr lang="en-US" dirty="0" err="1" smtClean="0"/>
              <a:t>Mean_y</a:t>
            </a:r>
            <a:r>
              <a:rPr lang="en-US" dirty="0" smtClean="0"/>
              <a:t> – B0*</a:t>
            </a:r>
            <a:r>
              <a:rPr lang="en-US" dirty="0" err="1" smtClean="0"/>
              <a:t>Mean_x</a:t>
            </a:r>
            <a:endParaRPr lang="en-US" dirty="0" smtClean="0"/>
          </a:p>
          <a:p>
            <a:pPr marL="0" indent="0">
              <a:buNone/>
            </a:pPr>
            <a:endParaRPr lang="en-US" dirty="0" smtClean="0"/>
          </a:p>
          <a:p>
            <a:pPr marL="0" indent="0">
              <a:buNone/>
            </a:pPr>
            <a:r>
              <a:rPr lang="en-US" dirty="0" smtClean="0"/>
              <a:t>iv. Predict</a:t>
            </a:r>
          </a:p>
          <a:p>
            <a:pPr marL="0" indent="0">
              <a:buNone/>
            </a:pPr>
            <a:r>
              <a:rPr lang="en-US" dirty="0" smtClean="0"/>
              <a:t>For every X in the test set do:</a:t>
            </a:r>
          </a:p>
          <a:p>
            <a:pPr marL="0" indent="0">
              <a:buNone/>
            </a:pPr>
            <a:r>
              <a:rPr lang="en-US" dirty="0" smtClean="0"/>
              <a:t>Y &lt;=B0+B1X</a:t>
            </a:r>
          </a:p>
          <a:p>
            <a:pPr marL="0" indent="0">
              <a:buNone/>
            </a:pPr>
            <a:r>
              <a:rPr lang="en-US" dirty="0" smtClean="0"/>
              <a:t>End</a:t>
            </a:r>
          </a:p>
          <a:p>
            <a:pPr marL="0" indent="0">
              <a:buNone/>
            </a:pPr>
            <a:r>
              <a:rPr lang="en-US" dirty="0" smtClean="0"/>
              <a:t>Store predicted values in CSV file.</a:t>
            </a:r>
          </a:p>
          <a:p>
            <a:pPr marL="0" indent="0">
              <a:buNone/>
            </a:pPr>
            <a:endParaRPr lang="en-US" dirty="0"/>
          </a:p>
        </p:txBody>
      </p:sp>
    </p:spTree>
    <p:extLst>
      <p:ext uri="{BB962C8B-B14F-4D97-AF65-F5344CB8AC3E}">
        <p14:creationId xmlns:p14="http://schemas.microsoft.com/office/powerpoint/2010/main" xmlns="" val="385724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3.PNG"/>
          <p:cNvPicPr>
            <a:picLocks noGrp="1" noChangeAspect="1"/>
          </p:cNvPicPr>
          <p:nvPr>
            <p:ph idx="1"/>
          </p:nvPr>
        </p:nvPicPr>
        <p:blipFill>
          <a:blip r:embed="rId2"/>
          <a:stretch>
            <a:fillRect/>
          </a:stretch>
        </p:blipFill>
        <p:spPr>
          <a:xfrm>
            <a:off x="228600" y="228600"/>
            <a:ext cx="5306166" cy="3572374"/>
          </a:xfrm>
        </p:spPr>
      </p:pic>
      <p:graphicFrame>
        <p:nvGraphicFramePr>
          <p:cNvPr id="5" name="Table 4"/>
          <p:cNvGraphicFramePr>
            <a:graphicFrameLocks noGrp="1"/>
          </p:cNvGraphicFramePr>
          <p:nvPr/>
        </p:nvGraphicFramePr>
        <p:xfrm>
          <a:off x="381000" y="3886200"/>
          <a:ext cx="6096000" cy="640080"/>
        </p:xfrm>
        <a:graphic>
          <a:graphicData uri="http://schemas.openxmlformats.org/drawingml/2006/table">
            <a:tbl>
              <a:tblPr firstRow="1" bandRow="1">
                <a:tableStyleId>{2D5ABB26-0587-4C30-8999-92F81FD0307C}</a:tableStyleId>
              </a:tblPr>
              <a:tblGrid>
                <a:gridCol w="6096000"/>
              </a:tblGrid>
              <a:tr h="370840">
                <a:tc>
                  <a:txBody>
                    <a:bodyPr/>
                    <a:lstStyle/>
                    <a:p>
                      <a:r>
                        <a:rPr lang="en-US" sz="1800" kern="1200" smtClean="0">
                          <a:solidFill>
                            <a:schemeClr val="tx1"/>
                          </a:solidFill>
                          <a:latin typeface="+mn-lt"/>
                          <a:ea typeface="+mn-ea"/>
                          <a:cs typeface="+mn-cs"/>
                        </a:rPr>
                        <a:t>Figure 10.Sales forecasting with long time (2 year) historical data.</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a:bodyPr>
          <a:lstStyle/>
          <a:p>
            <a:pPr marL="0" indent="0">
              <a:buNone/>
            </a:pPr>
            <a:r>
              <a:rPr lang="en-US" dirty="0" smtClean="0"/>
              <a:t>Conclusion :</a:t>
            </a:r>
          </a:p>
          <a:p>
            <a:r>
              <a:rPr lang="en-US" dirty="0"/>
              <a:t>The relationship between the sales and </a:t>
            </a:r>
            <a:r>
              <a:rPr lang="en-US" dirty="0" smtClean="0"/>
              <a:t>temperature was </a:t>
            </a:r>
            <a:r>
              <a:rPr lang="en-US" dirty="0"/>
              <a:t>varying with each and every department. Hence, the above were the insights drawn by </a:t>
            </a:r>
            <a:r>
              <a:rPr lang="en-US" dirty="0" smtClean="0"/>
              <a:t>the analysis </a:t>
            </a:r>
            <a:r>
              <a:rPr lang="en-US" dirty="0"/>
              <a:t>of the sales data of the </a:t>
            </a:r>
            <a:r>
              <a:rPr lang="en-US" dirty="0" err="1" smtClean="0"/>
              <a:t>Walmart</a:t>
            </a:r>
            <a:r>
              <a:rPr lang="en-US" dirty="0" smtClean="0"/>
              <a:t>.</a:t>
            </a:r>
          </a:p>
        </p:txBody>
      </p:sp>
    </p:spTree>
    <p:extLst>
      <p:ext uri="{BB962C8B-B14F-4D97-AF65-F5344CB8AC3E}">
        <p14:creationId xmlns:p14="http://schemas.microsoft.com/office/powerpoint/2010/main" xmlns="" val="104951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TotalTime>
  <Words>797</Words>
  <Application>Microsoft Office PowerPoint</Application>
  <PresentationFormat>On-screen Show (4:3)</PresentationFormat>
  <Paragraphs>96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Ataur Rahman Noor</dc:creator>
  <cp:lastModifiedBy>lab</cp:lastModifiedBy>
  <cp:revision>19</cp:revision>
  <dcterms:created xsi:type="dcterms:W3CDTF">2019-07-31T15:30:52Z</dcterms:created>
  <dcterms:modified xsi:type="dcterms:W3CDTF">2019-08-01T05:59:15Z</dcterms:modified>
</cp:coreProperties>
</file>