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3"/>
    <p:sldMasterId id="2147483662" r:id="rId4"/>
    <p:sldMasterId id="2147483669" r:id="rId5"/>
    <p:sldMasterId id="2147483676" r:id="rId6"/>
    <p:sldMasterId id="2147483683" r:id="rId7"/>
    <p:sldMasterId id="2147483690" r:id="rId8"/>
    <p:sldMasterId id="2147483697" r:id="rId9"/>
    <p:sldMasterId id="2147483704" r:id="rId10"/>
    <p:sldMasterId id="2147483711" r:id="rId11"/>
    <p:sldMasterId id="2147483718" r:id="rId12"/>
    <p:sldMasterId id="2147483725" r:id="rId13"/>
    <p:sldMasterId id="2147483732" r:id="rId14"/>
    <p:sldMasterId id="2147483739" r:id="rId15"/>
    <p:sldMasterId id="2147483746" r:id="rId16"/>
    <p:sldMasterId id="2147483753" r:id="rId17"/>
    <p:sldMasterId id="2147483760" r:id="rId18"/>
    <p:sldMasterId id="2147483767" r:id="rId19"/>
    <p:sldMasterId id="2147483774" r:id="rId20"/>
    <p:sldMasterId id="2147483781" r:id="rId21"/>
    <p:sldMasterId id="2147483788" r:id="rId22"/>
    <p:sldMasterId id="2147483795" r:id="rId23"/>
    <p:sldMasterId id="2147483802" r:id="rId24"/>
  </p:sldMasterIdLst>
  <p:notesMasterIdLst>
    <p:notesMasterId r:id="rId55"/>
  </p:notesMasterIdLst>
  <p:handoutMasterIdLst>
    <p:handoutMasterId r:id="rId56"/>
  </p:handoutMasterIdLst>
  <p:sldIdLst>
    <p:sldId id="256" r:id="rId25"/>
    <p:sldId id="272" r:id="rId26"/>
    <p:sldId id="280" r:id="rId27"/>
    <p:sldId id="257" r:id="rId28"/>
    <p:sldId id="258" r:id="rId29"/>
    <p:sldId id="276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279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27" r:id="rId47"/>
    <p:sldId id="320" r:id="rId48"/>
    <p:sldId id="321" r:id="rId49"/>
    <p:sldId id="322" r:id="rId50"/>
    <p:sldId id="323" r:id="rId51"/>
    <p:sldId id="324" r:id="rId52"/>
    <p:sldId id="328" r:id="rId53"/>
    <p:sldId id="26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2" autoAdjust="0"/>
    <p:restoredTop sz="95153"/>
  </p:normalViewPr>
  <p:slideViewPr>
    <p:cSldViewPr snapToGrid="0" snapToObjects="1">
      <p:cViewPr varScale="1">
        <p:scale>
          <a:sx n="80" d="100"/>
          <a:sy n="80" d="100"/>
        </p:scale>
        <p:origin x="2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30.xml"/><Relationship Id="rId53" Type="http://schemas.openxmlformats.org/officeDocument/2006/relationships/slide" Target="slides/slide29.xml"/><Relationship Id="rId52" Type="http://schemas.openxmlformats.org/officeDocument/2006/relationships/slide" Target="slides/slide28.xml"/><Relationship Id="rId51" Type="http://schemas.openxmlformats.org/officeDocument/2006/relationships/slide" Target="slides/slide27.xml"/><Relationship Id="rId50" Type="http://schemas.openxmlformats.org/officeDocument/2006/relationships/slide" Target="slides/slide26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25.xml"/><Relationship Id="rId48" Type="http://schemas.openxmlformats.org/officeDocument/2006/relationships/slide" Target="slides/slide24.xml"/><Relationship Id="rId47" Type="http://schemas.openxmlformats.org/officeDocument/2006/relationships/slide" Target="slides/slide23.xml"/><Relationship Id="rId46" Type="http://schemas.openxmlformats.org/officeDocument/2006/relationships/slide" Target="slides/slide22.xml"/><Relationship Id="rId45" Type="http://schemas.openxmlformats.org/officeDocument/2006/relationships/slide" Target="slides/slide21.xml"/><Relationship Id="rId44" Type="http://schemas.openxmlformats.org/officeDocument/2006/relationships/slide" Target="slides/slide20.xml"/><Relationship Id="rId43" Type="http://schemas.openxmlformats.org/officeDocument/2006/relationships/slide" Target="slides/slide19.xml"/><Relationship Id="rId42" Type="http://schemas.openxmlformats.org/officeDocument/2006/relationships/slide" Target="slides/slide18.xml"/><Relationship Id="rId41" Type="http://schemas.openxmlformats.org/officeDocument/2006/relationships/slide" Target="slides/slide17.xml"/><Relationship Id="rId40" Type="http://schemas.openxmlformats.org/officeDocument/2006/relationships/slide" Target="slides/slide1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5.xml"/><Relationship Id="rId38" Type="http://schemas.openxmlformats.org/officeDocument/2006/relationships/slide" Target="slides/slide14.xml"/><Relationship Id="rId37" Type="http://schemas.openxmlformats.org/officeDocument/2006/relationships/slide" Target="slides/slide13.xml"/><Relationship Id="rId36" Type="http://schemas.openxmlformats.org/officeDocument/2006/relationships/slide" Target="slides/slide12.xml"/><Relationship Id="rId35" Type="http://schemas.openxmlformats.org/officeDocument/2006/relationships/slide" Target="slides/slide11.xml"/><Relationship Id="rId34" Type="http://schemas.openxmlformats.org/officeDocument/2006/relationships/slide" Target="slides/slide10.xml"/><Relationship Id="rId33" Type="http://schemas.openxmlformats.org/officeDocument/2006/relationships/slide" Target="slides/slide9.xml"/><Relationship Id="rId32" Type="http://schemas.openxmlformats.org/officeDocument/2006/relationships/slide" Target="slides/slide8.xml"/><Relationship Id="rId31" Type="http://schemas.openxmlformats.org/officeDocument/2006/relationships/slide" Target="slides/slide7.xml"/><Relationship Id="rId30" Type="http://schemas.openxmlformats.org/officeDocument/2006/relationships/slide" Target="slides/slide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5.xml"/><Relationship Id="rId28" Type="http://schemas.openxmlformats.org/officeDocument/2006/relationships/slide" Target="slides/slide4.xml"/><Relationship Id="rId27" Type="http://schemas.openxmlformats.org/officeDocument/2006/relationships/slide" Target="slides/slide3.xml"/><Relationship Id="rId26" Type="http://schemas.openxmlformats.org/officeDocument/2006/relationships/slide" Target="slides/slide2.xml"/><Relationship Id="rId25" Type="http://schemas.openxmlformats.org/officeDocument/2006/relationships/slide" Target="slides/slide1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0298-9D9B-42EE-9FBC-5BF5BA8C94E8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436C1-A97E-48B9-A38A-E4B8449736C9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15EC-E103-EA4C-8F3D-F70BFBFE368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D39E-BF79-5044-9B9C-292D64001D9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heme" Target="../theme/theme10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1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heme" Target="../theme/theme12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heme" Target="../theme/theme13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heme" Target="../theme/theme14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heme" Target="../theme/theme15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heme" Target="../theme/theme16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3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heme" Target="../theme/theme17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heme" Target="../theme/theme18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heme" Target="../theme/theme19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theme" Target="../theme/theme20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theme" Target="../theme/theme21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2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theme" Target="../theme/theme23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heme" Target="../theme/theme4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heme" Target="../theme/theme5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heme" Target="../theme/theme6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heme" Target="../theme/theme7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heme" Target="../theme/theme8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heme" Target="../theme/theme9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EEE 318 (2023) – Final Project Group A.XY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3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5.xml"/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3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image" Target="../media/image3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3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5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3.xml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9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9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5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1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image" Target="../media/image25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3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275" y="1775977"/>
            <a:ext cx="11744325" cy="1580405"/>
          </a:xfrm>
        </p:spPr>
        <p:txBody>
          <a:bodyPr/>
          <a:lstStyle/>
          <a:p>
            <a:r>
              <a:rPr lang="en-US" sz="3600" cap="none" dirty="0" smtClean="0">
                <a:latin typeface="Arial Black" panose="020B0A04020102020204"/>
              </a:rPr>
              <a:t>Designing an 8:1 Analog Multiplexer</a:t>
            </a:r>
            <a:endParaRPr lang="en-US" sz="3600" cap="none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455" y="4590835"/>
            <a:ext cx="2350475" cy="885432"/>
          </a:xfrm>
        </p:spPr>
        <p:txBody>
          <a:bodyPr/>
          <a:lstStyle/>
          <a:p>
            <a:r>
              <a:rPr lang="en-US" sz="1800" dirty="0" err="1" smtClean="0"/>
              <a:t>Md</a:t>
            </a:r>
            <a:r>
              <a:rPr lang="en-US" sz="1800" dirty="0" smtClean="0"/>
              <a:t> </a:t>
            </a:r>
            <a:r>
              <a:rPr lang="en-US" sz="1800" dirty="0" err="1" smtClean="0"/>
              <a:t>Ayenul</a:t>
            </a:r>
            <a:r>
              <a:rPr lang="en-US" sz="1800" dirty="0" smtClean="0"/>
              <a:t> Azim</a:t>
            </a:r>
            <a:endParaRPr lang="en-US" sz="1800" dirty="0"/>
          </a:p>
          <a:p>
            <a:r>
              <a:rPr lang="en-US" sz="3200" dirty="0" smtClean="0"/>
              <a:t>1806089</a:t>
            </a:r>
            <a:endParaRPr lang="en-US" sz="3200" dirty="0" smtClean="0"/>
          </a:p>
        </p:txBody>
      </p:sp>
      <p:sp>
        <p:nvSpPr>
          <p:cNvPr id="11" name="Subtitle 2"/>
          <p:cNvSpPr txBox="1"/>
          <p:nvPr/>
        </p:nvSpPr>
        <p:spPr>
          <a:xfrm>
            <a:off x="4117975" y="3196590"/>
            <a:ext cx="4099560" cy="113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cap="small" dirty="0"/>
              <a:t>Submitted by – Group </a:t>
            </a:r>
            <a:r>
              <a:rPr lang="en-US" sz="2800" b="1" cap="small" dirty="0" smtClean="0"/>
              <a:t>G2-07</a:t>
            </a:r>
            <a:endParaRPr lang="en-US" sz="2800" b="1" cap="small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06919" y="5631180"/>
            <a:ext cx="2111881" cy="228600"/>
          </a:xfrm>
        </p:spPr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0" y="0"/>
            <a:ext cx="10169525" cy="15170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65299" y="263048"/>
            <a:ext cx="8448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EEE 466- Analog Integrated Circuit Laboratory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Jan 2023 Leve-4 Term-2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Final Project Demonstration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3579690" y="4590835"/>
            <a:ext cx="2350475" cy="88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 spc="8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Shahriar Khan</a:t>
            </a:r>
            <a:endParaRPr lang="en-US" sz="1800" dirty="0"/>
          </a:p>
          <a:p>
            <a:r>
              <a:rPr lang="en-US" sz="3200" dirty="0" smtClean="0"/>
              <a:t>1806092</a:t>
            </a:r>
            <a:endParaRPr lang="en-US" sz="3200" dirty="0" smtClean="0"/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6676585" y="4590835"/>
            <a:ext cx="2350475" cy="88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 spc="8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Saif Ahmed Sunny</a:t>
            </a:r>
            <a:endParaRPr lang="en-US" sz="1800" dirty="0"/>
          </a:p>
          <a:p>
            <a:r>
              <a:rPr lang="en-US" sz="3200" dirty="0" smtClean="0"/>
              <a:t>1806097</a:t>
            </a:r>
            <a:endParaRPr lang="en-US" sz="3200" dirty="0" smtClean="0"/>
          </a:p>
        </p:txBody>
      </p:sp>
      <p:sp>
        <p:nvSpPr>
          <p:cNvPr id="8" name="Subtitle 2"/>
          <p:cNvSpPr>
            <a:spLocks noGrp="1"/>
          </p:cNvSpPr>
          <p:nvPr/>
        </p:nvSpPr>
        <p:spPr>
          <a:xfrm>
            <a:off x="9135940" y="4590835"/>
            <a:ext cx="2350475" cy="88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 spc="8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Shahriar Ahmed</a:t>
            </a:r>
            <a:endParaRPr lang="en-US" sz="1800" dirty="0"/>
          </a:p>
          <a:p>
            <a:r>
              <a:rPr lang="en-US" sz="3200" dirty="0" smtClean="0"/>
              <a:t>1806192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Design: Circuit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7770" y="1292225"/>
            <a:ext cx="3132455" cy="87884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2:1 Multiplexer</a:t>
            </a:r>
            <a:endParaRPr lang="en-US" sz="2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1207770" y="2356485"/>
            <a:ext cx="4502785" cy="3184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Content Placeholder 10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6825" y="2349500"/>
            <a:ext cx="5590540" cy="3190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3.2 Design: Circuit Diagram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Design: Circuit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83030"/>
            <a:ext cx="2787650" cy="75755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2:1 Multiplexer</a:t>
            </a:r>
            <a:endParaRPr lang="en-US" sz="2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05" name="Content Placeholder 10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27885" y="1842770"/>
            <a:ext cx="7507605" cy="4284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3.2 Design: Circuit Diagram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Design: Circuit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3440" y="1391920"/>
            <a:ext cx="5099050" cy="1030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8:1 Multiplexer (The Final Circuit)</a:t>
            </a:r>
            <a:endParaRPr lang="en-US" sz="2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08" name="Content Placeholder 10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99560" y="2051685"/>
            <a:ext cx="2911475" cy="37490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3.2 Design: Circuit Diagram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Design: Circuit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7920" y="1412875"/>
            <a:ext cx="4470400" cy="90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8:1 Multiplexer (The Final Circuit)</a:t>
            </a:r>
            <a:endParaRPr lang="en-US" sz="2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09" name="Content Placeholder 10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83335" y="1920240"/>
            <a:ext cx="4925695" cy="4297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6714808" y="2054543"/>
            <a:ext cx="5153025" cy="416242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3.2 Design: Circuit Diagram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Analysis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040" y="2203450"/>
            <a:ext cx="9216390" cy="1742440"/>
          </a:xfrm>
        </p:spPr>
        <p:txBody>
          <a:bodyPr>
            <a:normAutofit/>
          </a:bodyPr>
          <a:lstStyle/>
          <a:p>
            <a:r>
              <a:rPr lang="en-US" sz="2800" dirty="0"/>
              <a:t>4.1 Output based on selector pins</a:t>
            </a:r>
            <a:endParaRPr lang="en-US" sz="2800" dirty="0"/>
          </a:p>
          <a:p>
            <a:r>
              <a:rPr lang="en-US" sz="2800" dirty="0"/>
              <a:t>4.2 </a:t>
            </a:r>
            <a:r>
              <a:rPr lang="en-US" altLang="en-GB" sz="2800" dirty="0"/>
              <a:t>Specifications</a:t>
            </a:r>
            <a:endParaRPr lang="en-US" altLang="en-GB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4. Analysis and Evaluation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4.1 </a:t>
            </a:r>
            <a:r>
              <a:rPr>
                <a:sym typeface="+mn-ea"/>
              </a:rPr>
              <a:t> Output based on selector pins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76045"/>
            <a:ext cx="2503805" cy="796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sz="2800" dirty="0"/>
              <a:t>Circuit Setup</a:t>
            </a:r>
            <a:endParaRPr lang="en-US" altLang="en-GB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11" name="Content Placeholder 1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77290" y="1908810"/>
            <a:ext cx="5666740" cy="43002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4.1 Output Based on Selector Pins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4.1 </a:t>
            </a:r>
            <a:r>
              <a:rPr>
                <a:sym typeface="+mn-ea"/>
              </a:rPr>
              <a:t> Output based on selector pins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12545"/>
            <a:ext cx="2402205" cy="769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sz="2800" dirty="0"/>
              <a:t>Output Plot</a:t>
            </a:r>
            <a:endParaRPr lang="en-US" altLang="en-GB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12" name="Content Placeholder 1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21130" y="1917700"/>
            <a:ext cx="9349740" cy="4264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4.1 Output Based on Selector Pins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 </a:t>
            </a:r>
            <a:r>
              <a:rPr>
                <a:sym typeface="+mn-ea"/>
              </a:rPr>
              <a:t>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7275" y="1322070"/>
            <a:ext cx="5704840" cy="777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sz="2400" dirty="0"/>
              <a:t>Given Specifications to be met</a:t>
            </a:r>
            <a:endParaRPr lang="en-US" alt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57275" y="1946910"/>
            <a:ext cx="7590790" cy="407924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4.2 Specifications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 </a:t>
            </a:r>
            <a:r>
              <a:rPr>
                <a:sym typeface="+mn-ea"/>
              </a:rPr>
              <a:t>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454150"/>
            <a:ext cx="8668385" cy="1923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sz="2400" b="1" dirty="0"/>
              <a:t>1. Supply Voltage (Required +/-3 V)</a:t>
            </a:r>
            <a:endParaRPr lang="en-US" altLang="en-GB" sz="2400" b="1" dirty="0"/>
          </a:p>
          <a:p>
            <a:pPr marL="0" indent="0">
              <a:buNone/>
            </a:pPr>
            <a:r>
              <a:rPr lang="en-US" altLang="en-GB" sz="2000" dirty="0"/>
              <a:t>We have biased the circuit with Vdd = 3V and Vss = -3V. So, This specification is met.</a:t>
            </a:r>
            <a:endParaRPr lang="en-US" altLang="en-GB" sz="2000" dirty="0"/>
          </a:p>
          <a:p>
            <a:pPr marL="0" indent="0">
              <a:buNone/>
            </a:pPr>
            <a:endParaRPr lang="en-US" alt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13" name="Content Placeholder 1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161790" y="2764790"/>
            <a:ext cx="3067050" cy="3114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4.2 Specifications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 </a:t>
            </a:r>
            <a:r>
              <a:rPr>
                <a:sym typeface="+mn-ea"/>
              </a:rPr>
              <a:t>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3006090"/>
            <a:ext cx="10344150" cy="1341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sz="2400" b="1" dirty="0"/>
              <a:t>3. Logic Low Level (Required 0V)</a:t>
            </a:r>
            <a:endParaRPr lang="en-US" altLang="en-GB" sz="2400" b="1" dirty="0"/>
          </a:p>
          <a:p>
            <a:pPr marL="0" indent="0">
              <a:buNone/>
            </a:pPr>
            <a:r>
              <a:rPr lang="en-US" altLang="en-GB" sz="2000" dirty="0"/>
              <a:t>By the </a:t>
            </a:r>
            <a:r>
              <a:rPr lang="en-US" altLang="en-GB" sz="2000" b="1" i="1" dirty="0"/>
              <a:t>“Selector Block”</a:t>
            </a:r>
            <a:r>
              <a:rPr lang="en-US" altLang="en-GB" sz="2000" dirty="0"/>
              <a:t>, logic level high and low (1.4V and 0V) is converted to +/-3V. This voltage is used to bias the circuit to get the required signal swing</a:t>
            </a:r>
            <a:endParaRPr lang="en-US" altLang="en-GB" sz="2000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193800" y="1581150"/>
            <a:ext cx="10344150" cy="1341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GB" sz="2400" b="1" dirty="0"/>
              <a:t>2. Logic High Level (Required 1.4V) </a:t>
            </a:r>
            <a:endParaRPr lang="en-US" altLang="en-GB" sz="2400" b="1" dirty="0"/>
          </a:p>
          <a:p>
            <a:pPr marL="0" indent="0">
              <a:buNone/>
            </a:pPr>
            <a:r>
              <a:rPr lang="en-US" altLang="en-GB" sz="2000" dirty="0"/>
              <a:t>By the </a:t>
            </a:r>
            <a:r>
              <a:rPr lang="en-US" altLang="en-GB" sz="2000" b="1" i="1" dirty="0"/>
              <a:t>“Selector Block”</a:t>
            </a:r>
            <a:r>
              <a:rPr lang="en-US" altLang="en-GB" sz="2000" dirty="0"/>
              <a:t>, logic level high and low (1.4V and 0V) is converted to +/-3V. This voltage is used to bias the circuit to get the required signal swing</a:t>
            </a:r>
            <a:endParaRPr lang="en-US" altLang="en-GB" sz="2000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066800" y="4517390"/>
            <a:ext cx="10344150" cy="1341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GB" sz="2000" dirty="0"/>
              <a:t>So, 1.4V is logic high and 0V is logic low. This specification is met.</a:t>
            </a:r>
            <a:endParaRPr lang="en-US" altLang="en-GB" sz="2000" dirty="0"/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4.2 Specifications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Abstract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Analysis and Evaluation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127063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758190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 </a:t>
            </a:r>
            <a:r>
              <a:rPr>
                <a:sym typeface="+mn-ea"/>
              </a:rPr>
              <a:t>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454150"/>
            <a:ext cx="8668385" cy="1923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sz="2400" b="1" dirty="0"/>
              <a:t>4. Input Capacitance (Required 50pF max)</a:t>
            </a:r>
            <a:endParaRPr lang="en-US" altLang="en-GB" sz="2400" b="1" dirty="0"/>
          </a:p>
          <a:p>
            <a:pPr marL="0" indent="0">
              <a:buNone/>
            </a:pPr>
            <a:r>
              <a:rPr lang="en-US" altLang="en-GB" sz="2000" dirty="0"/>
              <a:t>Circuit Setup</a:t>
            </a:r>
            <a:endParaRPr lang="en-US" alt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4.2 Specifications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  <p:pic>
        <p:nvPicPr>
          <p:cNvPr id="118" name="Picture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1140460" y="2407285"/>
            <a:ext cx="3105150" cy="390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8519160" y="1970405"/>
            <a:ext cx="1815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9" name="Picture 118"/>
          <p:cNvPicPr/>
          <p:nvPr/>
        </p:nvPicPr>
        <p:blipFill>
          <a:blip r:embed="rId3"/>
          <a:stretch>
            <a:fillRect/>
          </a:stretch>
        </p:blipFill>
        <p:spPr>
          <a:xfrm>
            <a:off x="6007735" y="2500630"/>
            <a:ext cx="5554980" cy="171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0" name="Picture 119"/>
          <p:cNvPicPr/>
          <p:nvPr/>
        </p:nvPicPr>
        <p:blipFill>
          <a:blip r:embed="rId4"/>
          <a:stretch>
            <a:fillRect/>
          </a:stretch>
        </p:blipFill>
        <p:spPr>
          <a:xfrm>
            <a:off x="5638165" y="4549775"/>
            <a:ext cx="6294755" cy="14751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 </a:t>
            </a:r>
            <a:r>
              <a:rPr>
                <a:sym typeface="+mn-ea"/>
              </a:rPr>
              <a:t>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815" y="3980180"/>
            <a:ext cx="10834370" cy="1923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sz="2400" b="1" dirty="0"/>
              <a:t>5. Charge injection over the full signal swing range (Required 5pC max)</a:t>
            </a:r>
            <a:endParaRPr lang="en-US" altLang="en-GB" sz="2400" b="1" dirty="0"/>
          </a:p>
          <a:p>
            <a:pPr marL="0" indent="0">
              <a:buNone/>
            </a:pPr>
            <a:r>
              <a:rPr lang="en-US" altLang="en-GB" sz="2000" dirty="0"/>
              <a:t>Not calculated </a:t>
            </a:r>
            <a:endParaRPr lang="en-US" altLang="en-GB" sz="2000" dirty="0"/>
          </a:p>
          <a:p>
            <a:pPr marL="0" indent="0">
              <a:buNone/>
            </a:pPr>
            <a:endParaRPr lang="en-US" alt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4.2 Specifications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758825" y="1663700"/>
            <a:ext cx="10834370" cy="192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GB" sz="2400" b="1" dirty="0">
                <a:sym typeface="+mn-ea"/>
              </a:rPr>
              <a:t>4. Input Capacitance (Required 50pF max)</a:t>
            </a:r>
            <a:endParaRPr lang="en-US" altLang="en-GB" sz="2400" b="1" dirty="0"/>
          </a:p>
          <a:p>
            <a:pPr marL="0" indent="0">
              <a:buNone/>
            </a:pPr>
            <a:r>
              <a:rPr lang="en-US" altLang="en-GB" sz="2000" dirty="0"/>
              <a:t>Input capacitance is found 14.68 pF &lt; 50pF</a:t>
            </a:r>
            <a:endParaRPr lang="en-US" altLang="en-GB" sz="2000" dirty="0"/>
          </a:p>
          <a:p>
            <a:pPr marL="0" indent="0">
              <a:buNone/>
            </a:pPr>
            <a:r>
              <a:rPr lang="en-US" altLang="en-GB" sz="2000" dirty="0"/>
              <a:t>This specification is met</a:t>
            </a:r>
            <a:endParaRPr lang="en-US" altLang="en-GB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 </a:t>
            </a:r>
            <a:r>
              <a:rPr>
                <a:sym typeface="+mn-ea"/>
              </a:rPr>
              <a:t>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454150"/>
            <a:ext cx="10834370" cy="1923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sz="2400" b="1" dirty="0"/>
              <a:t>6. Switching on time (t</a:t>
            </a:r>
            <a:r>
              <a:rPr lang="en-US" altLang="en-GB" sz="2400" b="1" baseline="-25000" dirty="0"/>
              <a:t>ON</a:t>
            </a:r>
            <a:r>
              <a:rPr lang="en-US" altLang="en-GB" sz="2400" b="1" dirty="0"/>
              <a:t>) at R</a:t>
            </a:r>
            <a:r>
              <a:rPr lang="en-US" altLang="en-GB" sz="2400" b="1" baseline="-25000" dirty="0"/>
              <a:t>L</a:t>
            </a:r>
            <a:r>
              <a:rPr lang="en-US" altLang="en-GB" sz="2400" b="1" dirty="0"/>
              <a:t> = 1k and C</a:t>
            </a:r>
            <a:r>
              <a:rPr lang="en-US" altLang="en-GB" sz="2400" b="1" baseline="-25000" dirty="0"/>
              <a:t>L</a:t>
            </a:r>
            <a:r>
              <a:rPr lang="en-US" altLang="en-GB" sz="2400" b="1" dirty="0"/>
              <a:t> = 10pF  (Required 100ns max)</a:t>
            </a:r>
            <a:endParaRPr lang="en-US" altLang="en-GB" sz="2400" b="1" dirty="0"/>
          </a:p>
          <a:p>
            <a:pPr marL="0" indent="0">
              <a:buNone/>
            </a:pPr>
            <a:r>
              <a:rPr lang="en-US" altLang="en-GB" sz="2000" dirty="0"/>
              <a:t>Circuit Setup</a:t>
            </a:r>
            <a:endParaRPr lang="en-US" alt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4.2 Specifications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2717800" y="2476500"/>
            <a:ext cx="6533515" cy="3598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 </a:t>
            </a:r>
            <a:r>
              <a:rPr>
                <a:sym typeface="+mn-ea"/>
              </a:rPr>
              <a:t>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454150"/>
            <a:ext cx="10834370" cy="1923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sz="2400" b="1" dirty="0"/>
              <a:t>6. Switching on time (t</a:t>
            </a:r>
            <a:r>
              <a:rPr lang="en-US" altLang="en-GB" sz="2400" b="1" baseline="-25000" dirty="0"/>
              <a:t>ON</a:t>
            </a:r>
            <a:r>
              <a:rPr lang="en-US" altLang="en-GB" sz="2400" b="1" dirty="0"/>
              <a:t>) at R</a:t>
            </a:r>
            <a:r>
              <a:rPr lang="en-US" altLang="en-GB" sz="2400" b="1" baseline="-25000" dirty="0"/>
              <a:t>L</a:t>
            </a:r>
            <a:r>
              <a:rPr lang="en-US" altLang="en-GB" sz="2400" b="1" dirty="0"/>
              <a:t> = 1k and C</a:t>
            </a:r>
            <a:r>
              <a:rPr lang="en-US" altLang="en-GB" sz="2400" b="1" baseline="-25000" dirty="0"/>
              <a:t>L</a:t>
            </a:r>
            <a:r>
              <a:rPr lang="en-US" altLang="en-GB" sz="2400" b="1" dirty="0"/>
              <a:t> = 10pF  (Required 100ns max)</a:t>
            </a:r>
            <a:endParaRPr lang="en-US" altLang="en-GB" sz="2400" b="1" dirty="0"/>
          </a:p>
          <a:p>
            <a:pPr marL="0" indent="0">
              <a:buNone/>
            </a:pPr>
            <a:r>
              <a:rPr lang="en-US" altLang="en-GB" sz="2000" dirty="0"/>
              <a:t>Output</a:t>
            </a:r>
            <a:endParaRPr lang="en-US" alt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4.2 Specifications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  <p:pic>
        <p:nvPicPr>
          <p:cNvPr id="117" name="Pictur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498725"/>
            <a:ext cx="8255000" cy="3459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9420860" y="4438650"/>
            <a:ext cx="2637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 altLang="en-GB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ON</a:t>
            </a:r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is found around 2ns &lt; 100ns.</a:t>
            </a:r>
            <a:endParaRPr lang="en-US" altLang="en-GB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This specification is met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300" y="2952750"/>
            <a:ext cx="225552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 </a:t>
            </a:r>
            <a:r>
              <a:rPr>
                <a:sym typeface="+mn-ea"/>
              </a:rPr>
              <a:t>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454150"/>
            <a:ext cx="10834370" cy="19234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GB" sz="2400" b="1" dirty="0"/>
              <a:t>7. Analog Signal Range (Required -2V to +2V)</a:t>
            </a:r>
            <a:endParaRPr lang="en-US" altLang="en-GB" sz="2400" b="1" dirty="0"/>
          </a:p>
          <a:p>
            <a:pPr marL="0" indent="0">
              <a:buNone/>
            </a:pPr>
            <a:endParaRPr lang="en-US" altLang="en-GB" sz="2000" dirty="0"/>
          </a:p>
          <a:p>
            <a:pPr marL="0" indent="0">
              <a:buNone/>
            </a:pPr>
            <a:endParaRPr lang="en-US" altLang="en-GB" sz="2000" dirty="0"/>
          </a:p>
          <a:p>
            <a:pPr marL="0" indent="0">
              <a:buNone/>
            </a:pPr>
            <a:r>
              <a:rPr lang="en-US" altLang="en-GB" sz="2000" dirty="0"/>
              <a:t>We have tested the circuit by giving sinusoidal input with amplitude 2V peak and the circuit works. The output follows the input but is a little attnuated due to loss in circuit.</a:t>
            </a:r>
            <a:endParaRPr lang="en-US" altLang="en-GB" sz="2000" dirty="0"/>
          </a:p>
          <a:p>
            <a:pPr marL="0" indent="0">
              <a:buNone/>
            </a:pPr>
            <a:endParaRPr lang="en-US" alt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4.2 Specifications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 </a:t>
            </a:r>
            <a:r>
              <a:rPr>
                <a:sym typeface="+mn-ea"/>
              </a:rPr>
              <a:t>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454150"/>
            <a:ext cx="10834370" cy="1923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sz="2400" b="1" dirty="0"/>
              <a:t>8. Power Dissipation (Required 10mW max)</a:t>
            </a:r>
            <a:endParaRPr lang="en-US" altLang="en-GB" sz="2400" b="1" dirty="0"/>
          </a:p>
          <a:p>
            <a:pPr marL="0" indent="0">
              <a:buNone/>
            </a:pPr>
            <a:endParaRPr lang="en-US" alt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4.2 Specifications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6287770" y="2203450"/>
            <a:ext cx="56134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Power dissipation = 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="1" baseline="-2500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*I</a:t>
            </a:r>
            <a:r>
              <a:rPr lang="en-US" sz="2000" b="1" baseline="-25000">
                <a:latin typeface="Arial" panose="020B0604020202020204" pitchFamily="34" charset="0"/>
                <a:cs typeface="Arial" panose="020B0604020202020204" pitchFamily="34" charset="0"/>
              </a:rPr>
              <a:t>dd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+ V</a:t>
            </a:r>
            <a:r>
              <a:rPr lang="en-US" sz="2000" b="1" baseline="-25000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*I</a:t>
            </a:r>
            <a:r>
              <a:rPr lang="en-US" sz="2000" b="1" baseline="-25000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 =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4.47 mW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>
            <a:fillRect/>
          </a:stretch>
        </p:blipFill>
        <p:spPr>
          <a:xfrm>
            <a:off x="1831975" y="2056765"/>
            <a:ext cx="2990215" cy="4244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 </a:t>
            </a:r>
            <a:r>
              <a:rPr>
                <a:sym typeface="+mn-ea"/>
              </a:rPr>
              <a:t>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454150"/>
            <a:ext cx="10834370" cy="1923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sz="2400" b="1" dirty="0"/>
              <a:t>9. ON resistance (Required 10 ohm)</a:t>
            </a:r>
            <a:endParaRPr lang="en-US" altLang="en-GB" sz="2400" b="1" dirty="0"/>
          </a:p>
          <a:p>
            <a:pPr marL="0" indent="0">
              <a:buNone/>
            </a:pPr>
            <a:r>
              <a:rPr lang="en-US" altLang="en-GB" sz="2000" dirty="0"/>
              <a:t>Circuit Setup</a:t>
            </a:r>
            <a:endParaRPr lang="en-US" alt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4.2 Specifications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5112385" y="3561080"/>
            <a:ext cx="6160770" cy="823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R</a:t>
            </a:r>
            <a:r>
              <a:rPr lang="en-US" sz="3200" b="1" baseline="-25000"/>
              <a:t>ON</a:t>
            </a:r>
            <a:r>
              <a:rPr lang="en-US" sz="3200" b="1"/>
              <a:t> = (v</a:t>
            </a:r>
            <a:r>
              <a:rPr lang="en-US" sz="3200" b="1" baseline="-25000"/>
              <a:t>out</a:t>
            </a:r>
            <a:r>
              <a:rPr lang="en-US" sz="3200" b="1"/>
              <a:t> - v</a:t>
            </a:r>
            <a:r>
              <a:rPr lang="en-US" sz="3200" b="1" baseline="-25000"/>
              <a:t>in</a:t>
            </a:r>
            <a:r>
              <a:rPr lang="en-US" sz="3200" b="1"/>
              <a:t>)/i</a:t>
            </a:r>
            <a:r>
              <a:rPr lang="en-US" sz="3200" b="1" baseline="-25000"/>
              <a:t>out  </a:t>
            </a:r>
            <a:r>
              <a:rPr lang="en-US" sz="3200" b="1"/>
              <a:t>= 209 ohm</a:t>
            </a:r>
            <a:endParaRPr lang="en-US" sz="3200" b="1" baseline="-25000"/>
          </a:p>
          <a:p>
            <a:endParaRPr lang="en-US" sz="2400" b="1" baseline="-25000"/>
          </a:p>
        </p:txBody>
      </p:sp>
      <p:pic>
        <p:nvPicPr>
          <p:cNvPr id="124" name="Picture 123"/>
          <p:cNvPicPr/>
          <p:nvPr/>
        </p:nvPicPr>
        <p:blipFill>
          <a:blip r:embed="rId2"/>
          <a:stretch>
            <a:fillRect/>
          </a:stretch>
        </p:blipFill>
        <p:spPr>
          <a:xfrm>
            <a:off x="1203960" y="2292985"/>
            <a:ext cx="3553460" cy="4107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 </a:t>
            </a:r>
            <a:r>
              <a:rPr>
                <a:sym typeface="+mn-ea"/>
              </a:rPr>
              <a:t>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454150"/>
            <a:ext cx="6036310" cy="909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sz="2400" b="1" dirty="0"/>
              <a:t>10. Bandwidth, -3dB (Required 1MHz)</a:t>
            </a:r>
            <a:endParaRPr lang="en-US" altLang="en-GB" sz="2400" b="1" dirty="0"/>
          </a:p>
          <a:p>
            <a:pPr marL="0" indent="0">
              <a:buNone/>
            </a:pPr>
            <a:endParaRPr lang="en-US" alt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4.2 Specifications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125220" y="1960245"/>
            <a:ext cx="413258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Circuit Setup</a:t>
            </a:r>
            <a:r>
              <a:rPr lang="en-US" altLang="en-GB" dirty="0">
                <a:sym typeface="+mn-ea"/>
              </a:rPr>
              <a:t> </a:t>
            </a:r>
            <a:endParaRPr lang="en-US" altLang="en-GB" dirty="0"/>
          </a:p>
          <a:p>
            <a:endParaRPr lang="en-US"/>
          </a:p>
        </p:txBody>
      </p:sp>
      <p:pic>
        <p:nvPicPr>
          <p:cNvPr id="114" name="Picture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3712210" y="2364105"/>
            <a:ext cx="4767580" cy="3754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 </a:t>
            </a:r>
            <a:r>
              <a:rPr>
                <a:sym typeface="+mn-ea"/>
              </a:rPr>
              <a:t>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240" y="1444625"/>
            <a:ext cx="7543800" cy="919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sz="2400" b="1" dirty="0"/>
              <a:t>10. Bandwidth, -3dB (Required 1MHz)</a:t>
            </a:r>
            <a:endParaRPr lang="en-US" altLang="en-GB" sz="2400" b="1" dirty="0"/>
          </a:p>
          <a:p>
            <a:pPr marL="0" indent="0">
              <a:buNone/>
            </a:pPr>
            <a:endParaRPr lang="en-US" alt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"/>
            <a:ext cx="12191365" cy="12706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4.2 Specifications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  <p:sp>
        <p:nvSpPr>
          <p:cNvPr id="14" name="Text Box 13"/>
          <p:cNvSpPr txBox="1"/>
          <p:nvPr/>
        </p:nvSpPr>
        <p:spPr>
          <a:xfrm>
            <a:off x="1276350" y="1858645"/>
            <a:ext cx="413258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Plot</a:t>
            </a:r>
            <a:r>
              <a:rPr lang="en-US" altLang="en-GB" dirty="0">
                <a:sym typeface="+mn-ea"/>
              </a:rPr>
              <a:t> </a:t>
            </a:r>
            <a:endParaRPr lang="en-US" altLang="en-GB" dirty="0"/>
          </a:p>
          <a:p>
            <a:endParaRPr lang="en-US"/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350" y="2364105"/>
            <a:ext cx="7956550" cy="368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9554210" y="3728720"/>
            <a:ext cx="2637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-3dB bandwidth is found 1.72 GHz.</a:t>
            </a:r>
            <a:endParaRPr lang="en-US" altLang="en-GB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altLang="en-GB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This specification is met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351010" y="2456180"/>
            <a:ext cx="2634615" cy="90233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 </a:t>
            </a:r>
            <a:r>
              <a:rPr>
                <a:sym typeface="+mn-ea"/>
              </a:rPr>
              <a:t> Specifications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"/>
            <a:ext cx="12191365" cy="12706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4.2 Specifications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  <p:graphicFrame>
        <p:nvGraphicFramePr>
          <p:cNvPr id="11" name="Table 10"/>
          <p:cNvGraphicFramePr/>
          <p:nvPr/>
        </p:nvGraphicFramePr>
        <p:xfrm>
          <a:off x="744220" y="1525905"/>
          <a:ext cx="986091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4115"/>
                <a:gridCol w="2519680"/>
                <a:gridCol w="235712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Specification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Required 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Calculated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Supply Voltage</a:t>
                      </a:r>
                      <a:endParaRPr 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+/-3 V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+/-3 V</a:t>
                      </a:r>
                      <a:endParaRPr lang="en-US" sz="1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 High Level</a:t>
                      </a:r>
                      <a:endParaRPr 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 V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1.4V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 Low Level</a:t>
                      </a:r>
                      <a:endParaRPr 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V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V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Capacitance (max)</a:t>
                      </a:r>
                      <a:endParaRPr 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pF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14.68 pF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Charge injection over full signal swing range</a:t>
                      </a:r>
                      <a:endParaRPr 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pC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Switching on  Time t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en-US" b="0" baseline="-25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ns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~2 ns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Analog Signal Range</a:t>
                      </a:r>
                      <a:endParaRPr 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-2 to 2</a:t>
                      </a:r>
                      <a:endParaRPr lang="en-US" sz="1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-2 to 2</a:t>
                      </a:r>
                      <a:endParaRPr lang="en-US" sz="1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Dissipation (max)</a:t>
                      </a:r>
                      <a:endParaRPr 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mW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4.47 mW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Resistance</a:t>
                      </a:r>
                      <a:endParaRPr 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ohm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209 ohm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Bandwidth, -3dB</a:t>
                      </a:r>
                      <a:endParaRPr 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MHz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1.72 GHz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Abstract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  <a:p>
            <a:r>
              <a:rPr lang="en-US" sz="2000" b="1" dirty="0"/>
              <a:t>1. Circuit Design:</a:t>
            </a:r>
            <a:r>
              <a:rPr lang="en-US" sz="1800" dirty="0"/>
              <a:t> Designing pmos,nmos and their interconnections required to construct the 8-to-1 multiplexer circuit.</a:t>
            </a:r>
            <a:endParaRPr lang="en-US" sz="1800" dirty="0"/>
          </a:p>
          <a:p>
            <a:r>
              <a:rPr lang="en-US" sz="2000" b="1" dirty="0"/>
              <a:t>2. Component Selection:</a:t>
            </a:r>
            <a:r>
              <a:rPr lang="en-US" sz="1800" dirty="0"/>
              <a:t> Choosing appropriate analog mos from “tsmc18” library  such as nmos3v,pmos3v, voltage sources, ground(analoglib) to implement the designed circuit.</a:t>
            </a:r>
            <a:endParaRPr lang="en-US" sz="1800" dirty="0"/>
          </a:p>
          <a:p>
            <a:r>
              <a:rPr lang="en-US" sz="2000" b="1" dirty="0"/>
              <a:t>3.Simulation:</a:t>
            </a:r>
            <a:r>
              <a:rPr lang="en-US" sz="1800" dirty="0"/>
              <a:t> Using simulation software (cadence virtuoso) to verify the functionality of the designed circuit and ensure that it performs as expected under different input conditions.</a:t>
            </a:r>
            <a:endParaRPr lang="en-US" sz="1800" dirty="0"/>
          </a:p>
          <a:p>
            <a:r>
              <a:rPr lang="en-US" sz="2000" b="1" dirty="0"/>
              <a:t>4. Analysis and Performance Evaluation:</a:t>
            </a:r>
            <a:r>
              <a:rPr lang="en-US" sz="1800" dirty="0"/>
              <a:t> Analyzing the multiplexer's performance in terms of bandwidth, charge injection, input capacitance , on resistance etc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127063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758190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1.Abstract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5 Rerference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romanLcPeriod"/>
            </a:pPr>
            <a:r>
              <a:rPr lang="en-US" sz="2000" b="1" dirty="0"/>
              <a:t> Multiplexer</a:t>
            </a:r>
            <a:r>
              <a:rPr lang="en-US" sz="1800" dirty="0"/>
              <a:t> (MUX) is a fundamental circuit used for data selection and routing. It allows one of several input data signals to be chosen and directed to a single output based on control signals.</a:t>
            </a:r>
            <a:endParaRPr lang="en-US" sz="1800" dirty="0"/>
          </a:p>
          <a:p>
            <a:pPr marL="457200" indent="-457200">
              <a:buFont typeface="+mj-lt"/>
              <a:buAutoNum type="romanLcPeriod"/>
            </a:pPr>
            <a:r>
              <a:rPr lang="en-US" sz="1800" b="1" dirty="0"/>
              <a:t>Transmission Gates</a:t>
            </a:r>
            <a:r>
              <a:rPr lang="en-US" sz="1800" dirty="0"/>
              <a:t>: Transmission gates, also known as pass gates or analog switches, are used as a key component in multiplexers to efficiently switch between input signals.</a:t>
            </a:r>
            <a:endParaRPr lang="en-US" sz="1800" dirty="0"/>
          </a:p>
          <a:p>
            <a:pPr marL="457200" indent="-457200">
              <a:buFont typeface="+mj-lt"/>
              <a:buAutoNum type="romanLcPeriod"/>
            </a:pPr>
            <a:r>
              <a:rPr lang="en-US" sz="1800" b="1" dirty="0"/>
              <a:t>Key Concept</a:t>
            </a:r>
            <a:r>
              <a:rPr lang="en-US" sz="1800" dirty="0"/>
              <a:t>: The core concept of a multiplexer using transmission gates involves using complementary transmission gate pairs controlled by the same set of control signals to selectively route input signals.</a:t>
            </a:r>
            <a:endParaRPr lang="en-US" sz="1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1270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758190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2.Introduction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Design: </a:t>
            </a:r>
            <a:r>
              <a:rPr lang="en-US" dirty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+mn-ea"/>
              </a:rPr>
              <a:t>The Design Process includes the following steps</a:t>
            </a:r>
            <a:endParaRPr lang="en-US" dirty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ym typeface="+mn-ea"/>
              </a:rPr>
              <a:t>selector block : </a:t>
            </a:r>
            <a:r>
              <a:rPr lang="en-US" sz="2000" dirty="0">
                <a:sym typeface="+mn-ea"/>
              </a:rPr>
              <a:t>The selector block converts 3V and -3V bias supply to 1.4V and 0V for the selectro pin logic high and low.</a:t>
            </a:r>
            <a:endParaRPr lang="en-US" b="1" dirty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Transmission gate :</a:t>
            </a:r>
            <a:r>
              <a:rPr lang="en-US" sz="2000" dirty="0"/>
              <a:t> Transmission gate is designed to implement pass transistor logic.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2:1 Multiplexer : </a:t>
            </a:r>
            <a:r>
              <a:rPr lang="en-US" sz="2000" dirty="0">
                <a:sym typeface="+mn-ea"/>
              </a:rPr>
              <a:t>2:1 multiplexer is designed as a builsing block.</a:t>
            </a: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8</a:t>
            </a:r>
            <a:r>
              <a:rPr lang="en-US" b="1" dirty="0"/>
              <a:t>:1 Multiplexer : </a:t>
            </a:r>
            <a:r>
              <a:rPr lang="en-US" sz="2000" dirty="0"/>
              <a:t>Finally, 8:1 multiplexer is designed by interconnection of 7 2:1 multiplexers.</a:t>
            </a:r>
            <a:endParaRPr lang="en-US" b="1" dirty="0"/>
          </a:p>
          <a:p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3.1 Design: Methods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Design: Circuit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7125" y="1433830"/>
            <a:ext cx="3486785" cy="51371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The selector block</a:t>
            </a:r>
            <a:endParaRPr lang="en-US" sz="2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27125" y="2339340"/>
            <a:ext cx="4754880" cy="2849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675120" y="2339340"/>
            <a:ext cx="5140960" cy="28505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3.2 Design: Circuit Diagram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Design: Circuit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450" y="1264285"/>
            <a:ext cx="3486785" cy="51371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The selector block</a:t>
            </a:r>
            <a:endParaRPr lang="en-US" sz="2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566670" y="1710690"/>
            <a:ext cx="7593965" cy="45123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3.2 Design: Circuit Diagram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Design: Circuit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7770" y="1292225"/>
            <a:ext cx="3274060" cy="61531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Transmission Gate</a:t>
            </a:r>
            <a:endParaRPr lang="en-US" sz="2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362710" y="2356485"/>
            <a:ext cx="4435475" cy="2834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Content Placeholder 10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320" y="2356485"/>
            <a:ext cx="5433695" cy="2834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3.2 Design: Circuit Diagram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Design: Circuit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8880" y="1514475"/>
            <a:ext cx="3568700" cy="11823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Transmission Gate</a:t>
            </a:r>
            <a:endParaRPr lang="en-US" sz="2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</a:fld>
            <a:endParaRPr lang="en-US"/>
          </a:p>
        </p:txBody>
      </p:sp>
      <p:pic>
        <p:nvPicPr>
          <p:cNvPr id="103" name="Content Placeholder 10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45665" y="1938020"/>
            <a:ext cx="7723505" cy="4028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1365" cy="127063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758825" y="271119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chemeClr val="bg1"/>
                </a:solidFill>
                <a:sym typeface="+mn-ea"/>
              </a:rPr>
              <a:t>3.2 Design: Circuit Diagram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</a:t>
            </a:r>
            <a:r>
              <a:rPr lang="en-US" dirty="0"/>
              <a:t>4</a:t>
            </a:r>
            <a:r>
              <a:rPr lang="en-US" dirty="0" smtClean="0"/>
              <a:t>66 </a:t>
            </a:r>
            <a:r>
              <a:rPr lang="en-US" dirty="0"/>
              <a:t>(</a:t>
            </a:r>
            <a:r>
              <a:rPr lang="en-US" dirty="0" smtClean="0"/>
              <a:t>2023) </a:t>
            </a:r>
            <a:r>
              <a:rPr lang="en-US" dirty="0"/>
              <a:t>– Final Project Group </a:t>
            </a:r>
            <a:r>
              <a:rPr lang="en-US" dirty="0" smtClean="0"/>
              <a:t>G2-07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058025" y="6507645"/>
            <a:ext cx="5000625" cy="375412"/>
          </a:xfrm>
        </p:spPr>
        <p:txBody>
          <a:bodyPr/>
          <a:lstStyle/>
          <a:p>
            <a:r>
              <a:rPr lang="en-US" dirty="0" smtClean="0"/>
              <a:t>Designing an 8:1 Analog Multiplexer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2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{05D23346-88B9-1E48-85E6-2D29E7791F05}tf10001067</Template>
  <TotalTime>0</TotalTime>
  <Words>7618</Words>
  <Application>WPS Presentation</Application>
  <PresentationFormat>Widescreen</PresentationFormat>
  <Paragraphs>495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23</vt:i4>
      </vt:variant>
      <vt:variant>
        <vt:lpstr>幻灯片标题</vt:lpstr>
      </vt:variant>
      <vt:variant>
        <vt:i4>30</vt:i4>
      </vt:variant>
    </vt:vector>
  </HeadingPairs>
  <TitlesOfParts>
    <vt:vector size="66" baseType="lpstr">
      <vt:lpstr>Arial</vt:lpstr>
      <vt:lpstr>SimSun</vt:lpstr>
      <vt:lpstr>Wingdings</vt:lpstr>
      <vt:lpstr>Arial Narrow</vt:lpstr>
      <vt:lpstr>Garamond</vt:lpstr>
      <vt:lpstr>Times New Roman</vt:lpstr>
      <vt:lpstr>Arial Black</vt:lpstr>
      <vt:lpstr>Arial Black</vt:lpstr>
      <vt:lpstr>Century Gothic</vt:lpstr>
      <vt:lpstr>Microsoft YaHei</vt:lpstr>
      <vt:lpstr>Arial Unicode MS</vt:lpstr>
      <vt:lpstr>Calibri</vt:lpstr>
      <vt:lpstr>Cambria Math</vt:lpstr>
      <vt:lpstr>Savon</vt:lpstr>
      <vt:lpstr>1_Savon</vt:lpstr>
      <vt:lpstr>2_Savon</vt:lpstr>
      <vt:lpstr>3_Savon</vt:lpstr>
      <vt:lpstr>4_Savon</vt:lpstr>
      <vt:lpstr>5_Savon</vt:lpstr>
      <vt:lpstr>6_Savon</vt:lpstr>
      <vt:lpstr>7_Savon</vt:lpstr>
      <vt:lpstr>8_Savon</vt:lpstr>
      <vt:lpstr>9_Savon</vt:lpstr>
      <vt:lpstr>10_Savon</vt:lpstr>
      <vt:lpstr>11_Savon</vt:lpstr>
      <vt:lpstr>12_Savon</vt:lpstr>
      <vt:lpstr>13_Savon</vt:lpstr>
      <vt:lpstr>14_Savon</vt:lpstr>
      <vt:lpstr>15_Savon</vt:lpstr>
      <vt:lpstr>16_Savon</vt:lpstr>
      <vt:lpstr>17_Savon</vt:lpstr>
      <vt:lpstr>18_Savon</vt:lpstr>
      <vt:lpstr>19_Savon</vt:lpstr>
      <vt:lpstr>20_Savon</vt:lpstr>
      <vt:lpstr>22_Savon</vt:lpstr>
      <vt:lpstr>21_Savon</vt:lpstr>
      <vt:lpstr>Designing an 8:1 Analog Multiplexer</vt:lpstr>
      <vt:lpstr>Outline</vt:lpstr>
      <vt:lpstr>1. Summary / Abstract</vt:lpstr>
      <vt:lpstr>2. Introduction</vt:lpstr>
      <vt:lpstr>3.1 Design: Methods</vt:lpstr>
      <vt:lpstr>3.2 Design: Circuit Diagram</vt:lpstr>
      <vt:lpstr>3.2 Design: Circuit Diagram</vt:lpstr>
      <vt:lpstr>3.2 Design: Circuit Diagram</vt:lpstr>
      <vt:lpstr>3.2 Design: Circuit Diagram</vt:lpstr>
      <vt:lpstr>3.2 Design: Circuit Diagram</vt:lpstr>
      <vt:lpstr>3.2 Design: Circuit Diagram</vt:lpstr>
      <vt:lpstr>3.2 Design: Circuit Diagram</vt:lpstr>
      <vt:lpstr>3.2 Design: Circuit Diagram</vt:lpstr>
      <vt:lpstr>5. Analysis and Evaluation</vt:lpstr>
      <vt:lpstr>4. Analysis and Evaluation</vt:lpstr>
      <vt:lpstr>4.1  Output based on selector pins</vt:lpstr>
      <vt:lpstr>4.1  Output based on selector pins</vt:lpstr>
      <vt:lpstr>4.2  Specifications</vt:lpstr>
      <vt:lpstr>4.2  Specifications</vt:lpstr>
      <vt:lpstr>4.2  Specifications</vt:lpstr>
      <vt:lpstr>4.2  Specifications</vt:lpstr>
      <vt:lpstr>4.2  Specifications</vt:lpstr>
      <vt:lpstr>4.2  Specifications</vt:lpstr>
      <vt:lpstr>4.2  Specifications</vt:lpstr>
      <vt:lpstr>4.2  Specifications</vt:lpstr>
      <vt:lpstr>4.2  Specifications</vt:lpstr>
      <vt:lpstr>4.2  Specifications</vt:lpstr>
      <vt:lpstr>4.2  Specifications</vt:lpstr>
      <vt:lpstr>4.2  Specifications</vt:lpstr>
      <vt:lpstr>7.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Sajid Muhaimin Choudhury</dc:creator>
  <cp:lastModifiedBy>Asus</cp:lastModifiedBy>
  <cp:revision>68</cp:revision>
  <dcterms:created xsi:type="dcterms:W3CDTF">2021-07-11T09:27:00Z</dcterms:created>
  <dcterms:modified xsi:type="dcterms:W3CDTF">2023-09-09T17:22:52Z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12D3B52F60CE437B9F0D5D07E8701BCE</vt:lpwstr>
  </property>
  <property fmtid="{D5CDD505-2E9C-101B-9397-08002B2CF9AE}" pid="3" name="KSOProductBuildVer">
    <vt:lpwstr>1033-11.2.0.11219</vt:lpwstr>
  </property>
</Properties>
</file>