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70" r:id="rId4"/>
    <p:sldId id="271" r:id="rId5"/>
    <p:sldId id="274" r:id="rId6"/>
    <p:sldId id="273" r:id="rId7"/>
    <p:sldId id="272" r:id="rId8"/>
    <p:sldId id="275" r:id="rId9"/>
    <p:sldId id="276" r:id="rId10"/>
    <p:sldId id="278" r:id="rId11"/>
    <p:sldId id="277" r:id="rId12"/>
    <p:sldId id="282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787"/>
    <a:srgbClr val="654A7C"/>
    <a:srgbClr val="FFE5D0"/>
    <a:srgbClr val="61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WIECON-ECE 2023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99C76-2332-4378-ADA6-EE73AD1636E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B5523-3295-4CE6-851E-856BC07F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WIECON-ECE 2023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D66C-53D3-4B12-B710-4D275CFFCFC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E0AE0-A921-479B-8874-F57853E9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2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F25-AF11-483A-B79E-13B5C8532D1B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B90D-FD12-4DDD-84B3-0F11D3D2301B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1CE-7AA1-4F84-9EAA-0061672EB090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0897-B6B1-4075-9BFE-CD14E5D51387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F6A-30C0-4F7D-BF08-57446EFE4BBD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AB29-82AB-4C4F-9791-7D269F2BC990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6251-FA4D-4A1F-96CD-BC7B8AAA8879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DAB4-F566-4C98-A157-A0BD8466EDB4}" type="datetime1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2BC6-5147-4D6D-9F9C-0BE8D59B97F5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7D2-C26A-4F4B-B4B6-07A39FD650FB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3D7ACC-598D-4E8C-AF9E-2FB5B7441C69}"/>
              </a:ext>
            </a:extLst>
          </p:cNvPr>
          <p:cNvSpPr/>
          <p:nvPr userDrawn="1"/>
        </p:nvSpPr>
        <p:spPr>
          <a:xfrm>
            <a:off x="0" y="6201052"/>
            <a:ext cx="12192000" cy="656948"/>
          </a:xfrm>
          <a:prstGeom prst="roundRect">
            <a:avLst>
              <a:gd name="adj" fmla="val 0"/>
            </a:avLst>
          </a:prstGeom>
          <a:solidFill>
            <a:srgbClr val="6757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8848" y="6318509"/>
            <a:ext cx="465259" cy="393579"/>
          </a:xfrm>
          <a:noFill/>
          <a:ln>
            <a:noFill/>
          </a:ln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EC8DDFDD-C0FC-46E5-9041-C0CB442C10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45BD4D-B8B9-47ED-BC3A-1F1F70ABFC7C}"/>
              </a:ext>
            </a:extLst>
          </p:cNvPr>
          <p:cNvSpPr/>
          <p:nvPr userDrawn="1"/>
        </p:nvSpPr>
        <p:spPr>
          <a:xfrm>
            <a:off x="0" y="0"/>
            <a:ext cx="12192000" cy="656948"/>
          </a:xfrm>
          <a:prstGeom prst="roundRect">
            <a:avLst>
              <a:gd name="adj" fmla="val 0"/>
            </a:avLst>
          </a:prstGeom>
          <a:solidFill>
            <a:srgbClr val="6757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4808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2E27-B90E-4254-A6AC-6DC70C06D1F1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36A5-14B4-4239-9502-4D67C7E871BE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https://wiecon-ece.org/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33647-56EB-4F0F-A738-68F4D8618083}"/>
              </a:ext>
            </a:extLst>
          </p:cNvPr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solidFill>
            <a:srgbClr val="675787">
              <a:alpha val="9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0A8338-6D4B-4C27-B86F-8F930077B850}"/>
              </a:ext>
            </a:extLst>
          </p:cNvPr>
          <p:cNvSpPr/>
          <p:nvPr/>
        </p:nvSpPr>
        <p:spPr>
          <a:xfrm>
            <a:off x="3672766" y="2802705"/>
            <a:ext cx="8519234" cy="2200518"/>
          </a:xfrm>
          <a:custGeom>
            <a:avLst/>
            <a:gdLst>
              <a:gd name="connsiteX0" fmla="*/ 1094736 w 8519234"/>
              <a:gd name="connsiteY0" fmla="*/ 0 h 2200518"/>
              <a:gd name="connsiteX1" fmla="*/ 8519234 w 8519234"/>
              <a:gd name="connsiteY1" fmla="*/ 0 h 2200518"/>
              <a:gd name="connsiteX2" fmla="*/ 8519234 w 8519234"/>
              <a:gd name="connsiteY2" fmla="*/ 2200518 h 2200518"/>
              <a:gd name="connsiteX3" fmla="*/ 1094736 w 8519234"/>
              <a:gd name="connsiteY3" fmla="*/ 2200518 h 2200518"/>
              <a:gd name="connsiteX4" fmla="*/ 0 w 8519234"/>
              <a:gd name="connsiteY4" fmla="*/ 1105782 h 2200518"/>
              <a:gd name="connsiteX5" fmla="*/ 0 w 8519234"/>
              <a:gd name="connsiteY5" fmla="*/ 1094736 h 2200518"/>
              <a:gd name="connsiteX6" fmla="*/ 1094736 w 8519234"/>
              <a:gd name="connsiteY6" fmla="*/ 0 h 22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9234" h="2200518">
                <a:moveTo>
                  <a:pt x="1094736" y="0"/>
                </a:moveTo>
                <a:lnTo>
                  <a:pt x="8519234" y="0"/>
                </a:lnTo>
                <a:lnTo>
                  <a:pt x="8519234" y="2200518"/>
                </a:lnTo>
                <a:lnTo>
                  <a:pt x="1094736" y="2200518"/>
                </a:lnTo>
                <a:cubicBezTo>
                  <a:pt x="490130" y="2200518"/>
                  <a:pt x="0" y="1710388"/>
                  <a:pt x="0" y="1105782"/>
                </a:cubicBezTo>
                <a:lnTo>
                  <a:pt x="0" y="1094736"/>
                </a:lnTo>
                <a:cubicBezTo>
                  <a:pt x="0" y="490130"/>
                  <a:pt x="490130" y="0"/>
                  <a:pt x="1094736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675787"/>
              </a:gs>
              <a:gs pos="100000">
                <a:srgbClr val="675787">
                  <a:lumMod val="100000"/>
                </a:srgbClr>
              </a:gs>
              <a:gs pos="90000">
                <a:srgbClr val="654A7C">
                  <a:alpha val="50000"/>
                </a:srgb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213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3320" y="3429000"/>
            <a:ext cx="1661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75787"/>
                </a:solidFill>
                <a:latin typeface="Arial Black" panose="020B0A04020102020204" pitchFamily="34" charset="0"/>
              </a:rPr>
              <a:t>Paper ID</a:t>
            </a:r>
          </a:p>
          <a:p>
            <a:r>
              <a:rPr lang="en-US" sz="2400" dirty="0">
                <a:solidFill>
                  <a:srgbClr val="675787"/>
                </a:solidFill>
                <a:latin typeface="Arial Black" panose="020B0A04020102020204" pitchFamily="34" charset="0"/>
              </a:rPr>
              <a:t>      45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5970" y="2861514"/>
            <a:ext cx="8071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SmartFire Car: An Image Processing and Artificial Intelligence-Based Fire Detection and Extinguishing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997" y="5657671"/>
            <a:ext cx="10964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Indrojit Sarkar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u="sng" dirty="0" err="1">
                <a:solidFill>
                  <a:schemeClr val="bg1"/>
                </a:solidFill>
              </a:rPr>
              <a:t>Fazle</a:t>
            </a:r>
            <a:r>
              <a:rPr lang="en-US" u="sng" dirty="0">
                <a:solidFill>
                  <a:schemeClr val="bg1"/>
                </a:solidFill>
              </a:rPr>
              <a:t> Rabbi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u="sng" dirty="0">
                <a:solidFill>
                  <a:schemeClr val="bg1"/>
                </a:solidFill>
              </a:rPr>
              <a:t>Md. </a:t>
            </a:r>
            <a:r>
              <a:rPr lang="en-US" u="sng" dirty="0" err="1">
                <a:solidFill>
                  <a:schemeClr val="bg1"/>
                </a:solidFill>
              </a:rPr>
              <a:t>Ayenul</a:t>
            </a:r>
            <a:r>
              <a:rPr lang="en-US" u="sng" dirty="0">
                <a:solidFill>
                  <a:schemeClr val="bg1"/>
                </a:solidFill>
              </a:rPr>
              <a:t> Azim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u="sng" dirty="0">
                <a:solidFill>
                  <a:schemeClr val="bg1"/>
                </a:solidFill>
              </a:rPr>
              <a:t>Md. </a:t>
            </a:r>
            <a:r>
              <a:rPr lang="en-US" u="sng" dirty="0" err="1">
                <a:solidFill>
                  <a:schemeClr val="bg1"/>
                </a:solidFill>
              </a:rPr>
              <a:t>Ashiqul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Haider</a:t>
            </a:r>
            <a:r>
              <a:rPr lang="en-US" u="sng" dirty="0">
                <a:solidFill>
                  <a:schemeClr val="bg1"/>
                </a:solidFill>
              </a:rPr>
              <a:t> Chowdhury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u="sng" dirty="0" err="1">
                <a:solidFill>
                  <a:schemeClr val="bg1"/>
                </a:solidFill>
              </a:rPr>
              <a:t>Maliha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Ferdous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u="sng" dirty="0">
                <a:solidFill>
                  <a:schemeClr val="bg1"/>
                </a:solidFill>
              </a:rPr>
              <a:t>Mohammad Ali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Email: {</a:t>
            </a:r>
            <a:r>
              <a:rPr lang="en-US" dirty="0" err="1">
                <a:solidFill>
                  <a:schemeClr val="bg1"/>
                </a:solidFill>
              </a:rPr>
              <a:t>indro.ij</a:t>
            </a:r>
            <a:r>
              <a:rPr lang="en-US" dirty="0">
                <a:solidFill>
                  <a:schemeClr val="bg1"/>
                </a:solidFill>
              </a:rPr>
              <a:t>, rabbifazle38, </a:t>
            </a:r>
            <a:r>
              <a:rPr lang="en-US" dirty="0" err="1">
                <a:solidFill>
                  <a:schemeClr val="bg1"/>
                </a:solidFill>
              </a:rPr>
              <a:t>mdayenulazim.jahin</a:t>
            </a:r>
            <a:r>
              <a:rPr lang="en-US" dirty="0">
                <a:solidFill>
                  <a:schemeClr val="bg1"/>
                </a:solidFill>
              </a:rPr>
              <a:t>, aupurbo392000, mohammadali.kazmi61 }@gmail.com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Department of Electrical and Electronic Engineering, Bangladesh University of Engineering and Technology, Dhaka-1205, Bangladesh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2BC08-4CAD-408E-ADC0-9E588AA279E9}"/>
              </a:ext>
            </a:extLst>
          </p:cNvPr>
          <p:cNvSpPr txBox="1"/>
          <p:nvPr/>
        </p:nvSpPr>
        <p:spPr>
          <a:xfrm>
            <a:off x="2981417" y="17755"/>
            <a:ext cx="622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System Performance Evaluation(2)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40ACD-0352-4EB7-96DD-5678722AA1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7" y="1435140"/>
            <a:ext cx="6094235" cy="44844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84C074-38FC-4994-A7DA-80AD1064B0F1}"/>
              </a:ext>
            </a:extLst>
          </p:cNvPr>
          <p:cNvSpPr/>
          <p:nvPr/>
        </p:nvSpPr>
        <p:spPr>
          <a:xfrm>
            <a:off x="606639" y="938361"/>
            <a:ext cx="6594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Case 2: </a:t>
            </a:r>
            <a:r>
              <a:rPr lang="en-US" b="1" dirty="0"/>
              <a:t>Handling Multiple Fire Sources- Detection and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44C4A-F726-4DB6-BA4E-BE489AE6B823}"/>
              </a:ext>
            </a:extLst>
          </p:cNvPr>
          <p:cNvSpPr txBox="1"/>
          <p:nvPr/>
        </p:nvSpPr>
        <p:spPr>
          <a:xfrm>
            <a:off x="6994258" y="1435140"/>
            <a:ext cx="490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Fire Size for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Fires &gt; 0.3% Frame Size</a:t>
            </a:r>
          </a:p>
        </p:txBody>
      </p:sp>
    </p:spTree>
    <p:extLst>
      <p:ext uri="{BB962C8B-B14F-4D97-AF65-F5344CB8AC3E}">
        <p14:creationId xmlns:p14="http://schemas.microsoft.com/office/powerpoint/2010/main" val="26536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418120" y="0"/>
            <a:ext cx="335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Cost Calculation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43E971-6C6E-4849-B857-79D468015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78738"/>
              </p:ext>
            </p:extLst>
          </p:nvPr>
        </p:nvGraphicFramePr>
        <p:xfrm>
          <a:off x="1653245" y="1449325"/>
          <a:ext cx="8885510" cy="37352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93899">
                  <a:extLst>
                    <a:ext uri="{9D8B030D-6E8A-4147-A177-3AD203B41FA5}">
                      <a16:colId xmlns:a16="http://schemas.microsoft.com/office/drawing/2014/main" val="4014868819"/>
                    </a:ext>
                  </a:extLst>
                </a:gridCol>
                <a:gridCol w="3191611">
                  <a:extLst>
                    <a:ext uri="{9D8B030D-6E8A-4147-A177-3AD203B41FA5}">
                      <a16:colId xmlns:a16="http://schemas.microsoft.com/office/drawing/2014/main" val="2608773289"/>
                    </a:ext>
                  </a:extLst>
                </a:gridCol>
              </a:tblGrid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 in 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42291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Uno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72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L293D motor shield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1993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NRF24L01 + wireless</a:t>
                      </a:r>
                      <a:r>
                        <a:rPr lang="en-US" baseline="0" dirty="0"/>
                        <a:t> transceiver module(x2)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94719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ESP32 CAM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4688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 submersible water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43634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Chassis, motors, and 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60793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Battery, connectors, and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5567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$ 44.00 ( Approx.)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4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2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77D40-4082-47A5-93E4-DCD673B9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55AA7-42ED-4E05-B83C-3AA0F1A5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A6758C8-F6C4-4E15-92F6-12393665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8FD11-59B8-406B-B5B5-2848E3FA6DFC}"/>
              </a:ext>
            </a:extLst>
          </p:cNvPr>
          <p:cNvSpPr txBox="1"/>
          <p:nvPr/>
        </p:nvSpPr>
        <p:spPr>
          <a:xfrm>
            <a:off x="4418120" y="0"/>
            <a:ext cx="335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Final Prototype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55582-5458-4890-939A-341040D9C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4" y="1186975"/>
            <a:ext cx="7829011" cy="44840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8D002-3C6B-474F-B748-5F71F52031E0}"/>
              </a:ext>
            </a:extLst>
          </p:cNvPr>
          <p:cNvSpPr txBox="1"/>
          <p:nvPr/>
        </p:nvSpPr>
        <p:spPr>
          <a:xfrm>
            <a:off x="8575430" y="2043144"/>
            <a:ext cx="3188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prototype integrates cutting-edge image processing and artificial intelligence, giving rise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SmartFire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car, a pioneering solution for efficient fire detection and suppression</a:t>
            </a:r>
          </a:p>
        </p:txBody>
      </p:sp>
    </p:spTree>
    <p:extLst>
      <p:ext uri="{BB962C8B-B14F-4D97-AF65-F5344CB8AC3E}">
        <p14:creationId xmlns:p14="http://schemas.microsoft.com/office/powerpoint/2010/main" val="255756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418120" y="0"/>
            <a:ext cx="335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Conclusion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FDFCA-A383-4937-88B1-382D87768EED}"/>
              </a:ext>
            </a:extLst>
          </p:cNvPr>
          <p:cNvSpPr txBox="1"/>
          <p:nvPr/>
        </p:nvSpPr>
        <p:spPr>
          <a:xfrm>
            <a:off x="1181099" y="1415777"/>
            <a:ext cx="9829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In 2018, the National Fire Protection Association journal reported 64 recorded fatalities among on-duty firefighters in the United States, emphasizing the substantial risks inherent in their line of duty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675787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Globally, burns contribute significantly to public health challenges, with approximately 180,000 annual deaths reported by the World Health Organization (WHO). This underscores the broader impact of fire-related incidents on human lives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675787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Deploying the automated SmartFire bot presents a viable solution to tackle these challenges and demonstrates significant effectiveness in fire suppression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4AD3C-9BE0-46DE-89FC-F30FCAA68F88}"/>
              </a:ext>
            </a:extLst>
          </p:cNvPr>
          <p:cNvSpPr txBox="1"/>
          <p:nvPr/>
        </p:nvSpPr>
        <p:spPr>
          <a:xfrm>
            <a:off x="4264269" y="2206869"/>
            <a:ext cx="580292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675787"/>
                </a:solidFill>
              </a:rPr>
              <a:t>Thank you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7E9D3-5449-4452-BE5C-7400BAF81405}"/>
              </a:ext>
            </a:extLst>
          </p:cNvPr>
          <p:cNvSpPr txBox="1"/>
          <p:nvPr/>
        </p:nvSpPr>
        <p:spPr>
          <a:xfrm>
            <a:off x="2435470" y="3393831"/>
            <a:ext cx="779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757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Feel free to ask questions about the presentation ! </a:t>
            </a:r>
          </a:p>
        </p:txBody>
      </p:sp>
    </p:spTree>
    <p:extLst>
      <p:ext uri="{BB962C8B-B14F-4D97-AF65-F5344CB8AC3E}">
        <p14:creationId xmlns:p14="http://schemas.microsoft.com/office/powerpoint/2010/main" val="34593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74EC4-7E02-45D9-822B-7D032BC6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z="1800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ED56A-8CC4-4D43-86A9-457220D8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D2B9C4-BBE9-4559-8B52-59DA82A6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8D4E5-9613-4B8B-82C6-19F5DECDD135}"/>
              </a:ext>
            </a:extLst>
          </p:cNvPr>
          <p:cNvSpPr txBox="1"/>
          <p:nvPr/>
        </p:nvSpPr>
        <p:spPr>
          <a:xfrm>
            <a:off x="5004046" y="0"/>
            <a:ext cx="218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Outline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D92B3-6AFC-4D9B-8B58-6D3C2A854DE7}"/>
              </a:ext>
            </a:extLst>
          </p:cNvPr>
          <p:cNvSpPr/>
          <p:nvPr/>
        </p:nvSpPr>
        <p:spPr>
          <a:xfrm>
            <a:off x="2252940" y="850600"/>
            <a:ext cx="7239000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SmartFire Car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Cascade in Fire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 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 Evaluation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58270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74EC4-7E02-45D9-822B-7D032BC6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z="1800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ED56A-8CC4-4D43-86A9-457220D8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D2B9C4-BBE9-4559-8B52-59DA82A6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C27EA-9018-457C-B157-56E419A64C96}"/>
              </a:ext>
            </a:extLst>
          </p:cNvPr>
          <p:cNvSpPr txBox="1"/>
          <p:nvPr/>
        </p:nvSpPr>
        <p:spPr>
          <a:xfrm>
            <a:off x="4918229" y="0"/>
            <a:ext cx="235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Introduction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69708-90BE-4DBF-9E7A-4FE2DEF7C57A}"/>
              </a:ext>
            </a:extLst>
          </p:cNvPr>
          <p:cNvSpPr txBox="1"/>
          <p:nvPr/>
        </p:nvSpPr>
        <p:spPr>
          <a:xfrm>
            <a:off x="2256437" y="1029810"/>
            <a:ext cx="81837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Fire Hazards</a:t>
            </a:r>
          </a:p>
          <a:p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-- Death of firefighter</a:t>
            </a:r>
          </a:p>
          <a:p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-- Loss of valuable resources</a:t>
            </a:r>
          </a:p>
          <a:p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-- Environmental Impact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Traditional Methods</a:t>
            </a:r>
          </a:p>
          <a:p>
            <a:pPr lvl="2"/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Analog method &amp; Limitation</a:t>
            </a:r>
          </a:p>
          <a:p>
            <a:pPr lvl="2"/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Sensor-based method : Reliability concern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SmartFire Car as Solution</a:t>
            </a:r>
          </a:p>
          <a:p>
            <a:pPr lvl="2"/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An Image Processing and AI based Fire Detection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7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918229" y="0"/>
            <a:ext cx="235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Features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F800-F4A8-4750-9BCF-2B93245304C8}"/>
              </a:ext>
            </a:extLst>
          </p:cNvPr>
          <p:cNvSpPr txBox="1"/>
          <p:nvPr/>
        </p:nvSpPr>
        <p:spPr>
          <a:xfrm>
            <a:off x="1740876" y="1003655"/>
            <a:ext cx="99942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using </a:t>
            </a:r>
            <a:r>
              <a:rPr lang="en-US" sz="2800" dirty="0" err="1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8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Optimal Stopping Distance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 control of the SmartFire Car and Extinguish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4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098524" y="8878"/>
            <a:ext cx="399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Algorithm Workflow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B3CBA-576D-41D3-BC64-4F87A5BB0E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6" y="796689"/>
            <a:ext cx="2649650" cy="5046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595CB-6F80-44FD-B20D-AF45BE876B7D}"/>
              </a:ext>
            </a:extLst>
          </p:cNvPr>
          <p:cNvSpPr txBox="1"/>
          <p:nvPr/>
        </p:nvSpPr>
        <p:spPr>
          <a:xfrm>
            <a:off x="5028971" y="1386114"/>
            <a:ext cx="61290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Five-Phase Workflows: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image processing and AI for fire detection, distance calculation, tracking, precise vehicle stop, and water spraying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Functionality: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 employs advanced technologies for comprehensive fire detection and extinguishing, ensuring a precise and effective process.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Intelligence: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plays a pivotal role, emphasizing the integration of image processing and AI for enhanced firefighting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9530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3370555" y="0"/>
            <a:ext cx="545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Haar</a:t>
            </a:r>
            <a:r>
              <a:rPr lang="en-US" sz="3200" b="1" dirty="0">
                <a:solidFill>
                  <a:schemeClr val="bg1"/>
                </a:solidFill>
              </a:rPr>
              <a:t> Cascade in Fire Detection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9E198-74DB-421C-B79E-7FF3C3667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8" y="1068963"/>
            <a:ext cx="7136423" cy="3783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18CFE-1AD8-48DD-ADEE-AF9A453DC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604" y="1286593"/>
            <a:ext cx="3625081" cy="3057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87BFF-979C-44D4-AB26-F9E4140D04A6}"/>
              </a:ext>
            </a:extLst>
          </p:cNvPr>
          <p:cNvSpPr txBox="1"/>
          <p:nvPr/>
        </p:nvSpPr>
        <p:spPr>
          <a:xfrm>
            <a:off x="607675" y="4992470"/>
            <a:ext cx="733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efficiently evaluates image regions, distinguishing fire from non-fire based on learned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features, using a sliding window approach for positive fire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BAA40-C958-4E73-97D7-0E85C153EA2C}"/>
              </a:ext>
            </a:extLst>
          </p:cNvPr>
          <p:cNvSpPr txBox="1"/>
          <p:nvPr/>
        </p:nvSpPr>
        <p:spPr>
          <a:xfrm>
            <a:off x="7943195" y="4578592"/>
            <a:ext cx="3965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samples illustrating fire instances and negative samples portraying non-fire scenarios, constituting a comprehensive dataset for model training.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038600" y="8878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Distance Calculation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5590A-2BD5-4955-B073-D3B2F4128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9" y="1141944"/>
            <a:ext cx="6695073" cy="3651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A5EA1-0526-49F5-9EA3-2FFDD7E92713}"/>
              </a:ext>
            </a:extLst>
          </p:cNvPr>
          <p:cNvSpPr txBox="1"/>
          <p:nvPr/>
        </p:nvSpPr>
        <p:spPr>
          <a:xfrm>
            <a:off x="8153400" y="1705711"/>
            <a:ext cx="220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formulas: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12CB61-7CEC-495E-809B-995A5A2E6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00454"/>
            <a:ext cx="3497120" cy="72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6FF2F0-4355-4A28-9A19-BAAF5A731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04" y="3202322"/>
            <a:ext cx="3477116" cy="786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ED860-E525-4B1A-9BFA-DA4BFDA8A695}"/>
              </a:ext>
            </a:extLst>
          </p:cNvPr>
          <p:cNvSpPr txBox="1"/>
          <p:nvPr/>
        </p:nvSpPr>
        <p:spPr>
          <a:xfrm>
            <a:off x="994352" y="5101376"/>
            <a:ext cx="1020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For accurate distance measurement, a reference image with known height and distance from the camera is essential, exemplified in measuring the distance between the fire source and the SmartFire Car.</a:t>
            </a:r>
          </a:p>
        </p:txBody>
      </p:sp>
    </p:spTree>
    <p:extLst>
      <p:ext uri="{BB962C8B-B14F-4D97-AF65-F5344CB8AC3E}">
        <p14:creationId xmlns:p14="http://schemas.microsoft.com/office/powerpoint/2010/main" val="768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191739" y="0"/>
            <a:ext cx="380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Movement Control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DA56-C969-4C29-977D-FE0CF98613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9" y="853275"/>
            <a:ext cx="8140820" cy="5151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57ABF-A9C4-4839-B8D1-D6D7006FBFD5}"/>
              </a:ext>
            </a:extLst>
          </p:cNvPr>
          <p:cNvSpPr txBox="1"/>
          <p:nvPr/>
        </p:nvSpPr>
        <p:spPr>
          <a:xfrm>
            <a:off x="8845118" y="1254809"/>
            <a:ext cx="2570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SmartFire's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versatile responses to varied fire scenarios: no detection, optimal range activation, long-distance approach, close-proximity safety, and lateral fire locations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stopping distance is in between 20-30 inches</a:t>
            </a:r>
          </a:p>
        </p:txBody>
      </p:sp>
    </p:spTree>
    <p:extLst>
      <p:ext uri="{BB962C8B-B14F-4D97-AF65-F5344CB8AC3E}">
        <p14:creationId xmlns:p14="http://schemas.microsoft.com/office/powerpoint/2010/main" val="343648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WEICON-ECE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3237390" y="8878"/>
            <a:ext cx="571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System Performance Evaluation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40BEB-B180-49BC-9D4F-CA8D8E652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8" y="1971160"/>
            <a:ext cx="7959970" cy="3780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874A96-A806-437C-A716-F17DDBC4E514}"/>
              </a:ext>
            </a:extLst>
          </p:cNvPr>
          <p:cNvSpPr txBox="1"/>
          <p:nvPr/>
        </p:nvSpPr>
        <p:spPr>
          <a:xfrm>
            <a:off x="613484" y="1185514"/>
            <a:ext cx="609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analyses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73C29-CA67-454E-821D-A82FDEC805E8}"/>
              </a:ext>
            </a:extLst>
          </p:cNvPr>
          <p:cNvSpPr txBox="1"/>
          <p:nvPr/>
        </p:nvSpPr>
        <p:spPr>
          <a:xfrm>
            <a:off x="8925018" y="2551837"/>
            <a:ext cx="2994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detect more distance fire than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error-prone in optimal stopping distance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9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880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indrojit sarkar</dc:creator>
  <cp:lastModifiedBy>1806089 - Md. Ayenul Azim</cp:lastModifiedBy>
  <cp:revision>41</cp:revision>
  <dcterms:created xsi:type="dcterms:W3CDTF">2023-11-14T16:50:47Z</dcterms:created>
  <dcterms:modified xsi:type="dcterms:W3CDTF">2023-11-15T13:47:54Z</dcterms:modified>
</cp:coreProperties>
</file>