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4"/>
  </p:sldMasterIdLst>
  <p:notesMasterIdLst>
    <p:notesMasterId r:id="rId38"/>
  </p:notesMasterIdLst>
  <p:handoutMasterIdLst>
    <p:handoutMasterId r:id="rId39"/>
  </p:handoutMasterIdLst>
  <p:sldIdLst>
    <p:sldId id="291" r:id="rId5"/>
    <p:sldId id="293" r:id="rId6"/>
    <p:sldId id="295" r:id="rId7"/>
    <p:sldId id="296" r:id="rId8"/>
    <p:sldId id="297" r:id="rId9"/>
    <p:sldId id="298" r:id="rId10"/>
    <p:sldId id="326" r:id="rId11"/>
    <p:sldId id="327" r:id="rId12"/>
    <p:sldId id="328" r:id="rId13"/>
    <p:sldId id="329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19" r:id="rId22"/>
    <p:sldId id="320" r:id="rId23"/>
    <p:sldId id="321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31" r:id="rId33"/>
    <p:sldId id="332" r:id="rId34"/>
    <p:sldId id="324" r:id="rId35"/>
    <p:sldId id="325" r:id="rId36"/>
    <p:sldId id="31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70B97-0298-DAD9-5F1A-BA4EE2E96729}" v="257" dt="2024-03-02T06:50:59.294"/>
    <p1510:client id="{948470E1-05DB-0007-478E-ED3C48BB1DFE}" v="603" dt="2024-03-02T07:58:50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>
        <p:scale>
          <a:sx n="100" d="100"/>
          <a:sy n="100" d="100"/>
        </p:scale>
        <p:origin x="29" y="-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0F265C-9DF2-E8FB-C281-49A95720C6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88A12-072E-E9DD-75D8-792036B5C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0298-9D9B-42EE-9FBC-5BF5BA8C94E8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86D79-EFC6-014D-40F3-68F8FB024E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A9D36-8240-DBBB-128E-9E573BE9A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36C1-A97E-48B9-A38A-E4B844973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0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15EC-E103-EA4C-8F3D-F70BFBFE368F}" type="datetimeFigureOut">
              <a:rPr lang="en-BD" smtClean="0"/>
              <a:t>03/02/2024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D39E-BF79-5044-9B9C-292D64001D9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0034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Multi-Unit Residential Electrical Design</a:t>
            </a:r>
            <a:endParaRPr lang="en-B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240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318</a:t>
            </a:r>
            <a:r>
              <a:rPr lang="en-BD" sz="240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BD" sz="2400">
                <a:latin typeface="Arial" panose="020B0604020202020204" pitchFamily="34" charset="0"/>
                <a:cs typeface="Arial" panose="020B0604020202020204" pitchFamily="34" charset="0"/>
              </a:rPr>
              <a:t>Systems Laboratory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sz="2800">
                <a:latin typeface="Arial" panose="020B0604020202020204" pitchFamily="34" charset="0"/>
                <a:cs typeface="Arial" panose="020B0604020202020204" pitchFamily="34" charset="0"/>
              </a:rPr>
              <a:t>Jan 202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BD" sz="280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BD" sz="2800">
                <a:latin typeface="Arial" panose="020B0604020202020204" pitchFamily="34" charset="0"/>
                <a:cs typeface="Arial" panose="020B0604020202020204" pitchFamily="34" charset="0"/>
              </a:rPr>
              <a:t> Term-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BD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BD" sz="360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99C6A4-662A-4C47-AB70-4A7A449F40AE}"/>
              </a:ext>
            </a:extLst>
          </p:cNvPr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B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B5FDC4-269D-0A46-8DED-E482158D8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84048"/>
          <a:stretch/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9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BD"/>
              <a:t>Multi-Unit Residential Electrical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1943087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7A532869-E847-B04C-9454-B1BBC68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9C3B094-71D1-654C-855E-07B8BFC1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</p:spTree>
    <p:extLst>
      <p:ext uri="{BB962C8B-B14F-4D97-AF65-F5344CB8AC3E}">
        <p14:creationId xmlns:p14="http://schemas.microsoft.com/office/powerpoint/2010/main" val="423745563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3AA596F9-6385-224E-8B6A-5096783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1CB05F73-B36B-5A48-81EA-E76B135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</p:spTree>
    <p:extLst>
      <p:ext uri="{BB962C8B-B14F-4D97-AF65-F5344CB8AC3E}">
        <p14:creationId xmlns:p14="http://schemas.microsoft.com/office/powerpoint/2010/main" val="318402270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A8BE3A-860F-304A-9628-0D1C6721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F763A-9E9F-6745-958E-87128C4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</p:spTree>
    <p:extLst>
      <p:ext uri="{BB962C8B-B14F-4D97-AF65-F5344CB8AC3E}">
        <p14:creationId xmlns:p14="http://schemas.microsoft.com/office/powerpoint/2010/main" val="144822075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7E522AF0-01E9-C04B-A4BD-1E790BA6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FE88DDB-FE65-5846-A692-EED395E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</p:spTree>
    <p:extLst>
      <p:ext uri="{BB962C8B-B14F-4D97-AF65-F5344CB8AC3E}">
        <p14:creationId xmlns:p14="http://schemas.microsoft.com/office/powerpoint/2010/main" val="397047821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52ED7D-C8C9-FC45-9D41-2B197068D5F8}"/>
              </a:ext>
            </a:extLst>
          </p:cNvPr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BD" smtClean="0"/>
              <a:pPr/>
              <a:t>‹#›</a:t>
            </a:fld>
            <a:endParaRPr lang="en-BD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083A58-BF4A-C247-A39E-31621332A2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r="84048"/>
          <a:stretch/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576C60AE-BF9F-E948-A464-57EC6013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DCD1120D-AD02-624F-AC7B-A52A109E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BD"/>
              <a:t>Multi-Unit Residential Electrical Design</a:t>
            </a:r>
          </a:p>
        </p:txBody>
      </p:sp>
    </p:spTree>
    <p:extLst>
      <p:ext uri="{BB962C8B-B14F-4D97-AF65-F5344CB8AC3E}">
        <p14:creationId xmlns:p14="http://schemas.microsoft.com/office/powerpoint/2010/main" val="41558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62" y="1351110"/>
            <a:ext cx="10058400" cy="729006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/>
                <a:cs typeface="Arial"/>
              </a:rPr>
              <a:t>Course No :</a:t>
            </a:r>
            <a:r>
              <a:rPr lang="en-US">
                <a:latin typeface="Arial"/>
                <a:cs typeface="Arial"/>
              </a:rPr>
              <a:t> EEE 414</a:t>
            </a:r>
            <a:r>
              <a:rPr lang="en-US" dirty="0"/>
              <a:t/>
            </a:r>
            <a:br>
              <a:rPr lang="en-US" dirty="0"/>
            </a:br>
            <a:r>
              <a:rPr lang="en-US" b="1">
                <a:latin typeface="Arial"/>
                <a:cs typeface="Arial"/>
              </a:rPr>
              <a:t>Course Title </a:t>
            </a:r>
            <a:r>
              <a:rPr lang="en-US">
                <a:latin typeface="Arial"/>
                <a:cs typeface="Arial"/>
              </a:rPr>
              <a:t>: Electrical Service Design </a:t>
            </a: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7045" y="6501317"/>
            <a:ext cx="4579019" cy="385438"/>
          </a:xfrm>
        </p:spPr>
        <p:txBody>
          <a:bodyPr/>
          <a:lstStyle/>
          <a:p>
            <a:r>
              <a:rPr lang="en-BD" dirty="0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2C8837B-68E5-C0AA-6D29-ED28E95C2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29061"/>
              </p:ext>
            </p:extLst>
          </p:nvPr>
        </p:nvGraphicFramePr>
        <p:xfrm>
          <a:off x="3655443" y="3013494"/>
          <a:ext cx="4201582" cy="2992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00791">
                  <a:extLst>
                    <a:ext uri="{9D8B030D-6E8A-4147-A177-3AD203B41FA5}">
                      <a16:colId xmlns:a16="http://schemas.microsoft.com/office/drawing/2014/main" val="194585994"/>
                    </a:ext>
                  </a:extLst>
                </a:gridCol>
                <a:gridCol w="2100791">
                  <a:extLst>
                    <a:ext uri="{9D8B030D-6E8A-4147-A177-3AD203B41FA5}">
                      <a16:colId xmlns:a16="http://schemas.microsoft.com/office/drawing/2014/main" val="2382277805"/>
                    </a:ext>
                  </a:extLst>
                </a:gridCol>
              </a:tblGrid>
              <a:tr h="578689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Md.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Ashiqul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Haider Chowdhury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1806086 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40413"/>
                  </a:ext>
                </a:extLst>
              </a:tr>
              <a:tr h="338947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Fazle Rabbi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1806087</a:t>
                      </a:r>
                      <a:endParaRPr lang="en-US" dirty="0">
                        <a:effectLst/>
                        <a:latin typeface="Cambr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291901"/>
                  </a:ext>
                </a:extLst>
              </a:tr>
              <a:tr h="578689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Md.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Ayenul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Azim Jahin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1806089</a:t>
                      </a:r>
                      <a:endParaRPr lang="en-US" dirty="0">
                        <a:effectLst/>
                        <a:latin typeface="Cambr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860275"/>
                  </a:ext>
                </a:extLst>
              </a:tr>
              <a:tr h="338947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Indrojit Sarkar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1806090</a:t>
                      </a:r>
                      <a:endParaRPr lang="en-US" dirty="0">
                        <a:effectLst/>
                        <a:latin typeface="Cambr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000647"/>
                  </a:ext>
                </a:extLst>
              </a:tr>
              <a:tr h="578689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Md.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Wazih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Yeaser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Tanzim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1806079</a:t>
                      </a:r>
                      <a:endParaRPr lang="en-US" dirty="0">
                        <a:effectLst/>
                        <a:latin typeface="Cambr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950422"/>
                  </a:ext>
                </a:extLst>
              </a:tr>
              <a:tr h="578689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Abdul Mumin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Redhowan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1806073</a:t>
                      </a:r>
                      <a:endParaRPr lang="en-US" dirty="0">
                        <a:effectLst/>
                        <a:latin typeface="Cambr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5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62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648200" cy="729006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000000"/>
                </a:solidFill>
                <a:latin typeface="Arial"/>
                <a:cs typeface="Arial"/>
              </a:rPr>
              <a:t>Calculation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10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A4548-E91B-C52D-96A9-AD786216A9FE}"/>
              </a:ext>
            </a:extLst>
          </p:cNvPr>
          <p:cNvSpPr txBox="1"/>
          <p:nvPr/>
        </p:nvSpPr>
        <p:spPr>
          <a:xfrm>
            <a:off x="1000664" y="138885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Fan Requirement </a:t>
            </a:r>
            <a:br>
              <a:rPr lang="en-US" b="1" dirty="0">
                <a:ea typeface="+mn-lt"/>
                <a:cs typeface="+mn-lt"/>
              </a:rPr>
            </a:br>
            <a:endParaRPr lang="en-US" b="1">
              <a:ea typeface="+mn-lt"/>
              <a:cs typeface="+mn-lt"/>
            </a:endParaRPr>
          </a:p>
        </p:txBody>
      </p:sp>
      <p:pic>
        <p:nvPicPr>
          <p:cNvPr id="3" name="Picture 2" descr="A black text with a black line&#10;&#10;Description automatically generated">
            <a:extLst>
              <a:ext uri="{FF2B5EF4-FFF2-40B4-BE49-F238E27FC236}">
                <a16:creationId xmlns:a16="http://schemas.microsoft.com/office/drawing/2014/main" id="{F175E375-0E98-D77B-21D3-526E6601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457900"/>
            <a:ext cx="3686354" cy="9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4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7864"/>
            <a:ext cx="10601325" cy="7290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Fittings with conduit connection of </a:t>
            </a:r>
            <a:r>
              <a:rPr lang="en-US" dirty="0" err="1">
                <a:latin typeface="Arial"/>
                <a:cs typeface="Arial"/>
              </a:rPr>
              <a:t>Appartment</a:t>
            </a:r>
            <a:r>
              <a:rPr lang="en-US" dirty="0">
                <a:latin typeface="Arial"/>
                <a:cs typeface="Arial"/>
              </a:rPr>
              <a:t> </a:t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D7893-144D-49BC-7E0C-D2609CE5D16D}"/>
              </a:ext>
            </a:extLst>
          </p:cNvPr>
          <p:cNvSpPr txBox="1"/>
          <p:nvPr/>
        </p:nvSpPr>
        <p:spPr>
          <a:xfrm>
            <a:off x="4705350" y="58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Fig: Layout </a:t>
            </a:r>
            <a:r>
              <a:rPr lang="en-US" dirty="0" smtClean="0"/>
              <a:t>of 1</a:t>
            </a:r>
            <a:r>
              <a:rPr lang="en-US" baseline="30000" dirty="0" smtClean="0"/>
              <a:t>st</a:t>
            </a:r>
            <a:r>
              <a:rPr lang="en-US" dirty="0" smtClean="0"/>
              <a:t> &amp;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appartment</a:t>
            </a:r>
            <a:r>
              <a:rPr lang="en-US" dirty="0" smtClean="0"/>
              <a:t>​</a:t>
            </a:r>
            <a:endParaRPr lang="en-US" dirty="0"/>
          </a:p>
        </p:txBody>
      </p:sp>
      <p:pic>
        <p:nvPicPr>
          <p:cNvPr id="3" name="Picture 2" descr="A blueprint of a house&#10;&#10;Description automatically generated">
            <a:extLst>
              <a:ext uri="{FF2B5EF4-FFF2-40B4-BE49-F238E27FC236}">
                <a16:creationId xmlns:a16="http://schemas.microsoft.com/office/drawing/2014/main" id="{CF4BABBC-6166-4B26-3E47-E5000E3D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10025" y="-866775"/>
            <a:ext cx="4333875" cy="83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8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7864"/>
            <a:ext cx="10601325" cy="72900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/>
                <a:cs typeface="Arial"/>
              </a:rPr>
              <a:t>Fittings with conduit connection of </a:t>
            </a:r>
            <a:r>
              <a:rPr lang="en-US" err="1">
                <a:latin typeface="Arial"/>
                <a:cs typeface="Arial"/>
              </a:rPr>
              <a:t>Appartment</a:t>
            </a:r>
            <a:r>
              <a:rPr lang="en-US" dirty="0">
                <a:latin typeface="Arial"/>
                <a:cs typeface="Arial"/>
              </a:rPr>
              <a:t> </a:t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D7893-144D-49BC-7E0C-D2609CE5D16D}"/>
              </a:ext>
            </a:extLst>
          </p:cNvPr>
          <p:cNvSpPr txBox="1"/>
          <p:nvPr/>
        </p:nvSpPr>
        <p:spPr>
          <a:xfrm>
            <a:off x="4705350" y="58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Fig: Layout of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appartment</a:t>
            </a:r>
            <a:r>
              <a:rPr lang="en-US" dirty="0" smtClean="0"/>
              <a:t>​</a:t>
            </a:r>
            <a:endParaRPr lang="en-US" dirty="0"/>
          </a:p>
        </p:txBody>
      </p:sp>
      <p:pic>
        <p:nvPicPr>
          <p:cNvPr id="4" name="Picture 3" descr="A blueprint of a house&#10;&#10;Description automatically generated">
            <a:extLst>
              <a:ext uri="{FF2B5EF4-FFF2-40B4-BE49-F238E27FC236}">
                <a16:creationId xmlns:a16="http://schemas.microsoft.com/office/drawing/2014/main" id="{78EC45D6-0EAC-8931-DD44-E3E519A2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105275" y="504825"/>
            <a:ext cx="40290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4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7864"/>
            <a:ext cx="10601325" cy="72900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/>
                <a:cs typeface="Arial"/>
              </a:rPr>
              <a:t>Fittings with conduit connection of </a:t>
            </a:r>
            <a:r>
              <a:rPr lang="en-US" err="1">
                <a:latin typeface="Arial"/>
                <a:cs typeface="Arial"/>
              </a:rPr>
              <a:t>Appartment</a:t>
            </a:r>
            <a:r>
              <a:rPr lang="en-US" dirty="0">
                <a:latin typeface="Arial"/>
                <a:cs typeface="Arial"/>
              </a:rPr>
              <a:t> </a:t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13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D7893-144D-49BC-7E0C-D2609CE5D16D}"/>
              </a:ext>
            </a:extLst>
          </p:cNvPr>
          <p:cNvSpPr txBox="1"/>
          <p:nvPr/>
        </p:nvSpPr>
        <p:spPr>
          <a:xfrm>
            <a:off x="4705350" y="58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Fig: Layout of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appartment</a:t>
            </a:r>
            <a:r>
              <a:rPr lang="en-US" dirty="0" smtClean="0"/>
              <a:t>​</a:t>
            </a:r>
            <a:endParaRPr lang="en-US" dirty="0"/>
          </a:p>
        </p:txBody>
      </p:sp>
      <p:pic>
        <p:nvPicPr>
          <p:cNvPr id="3" name="Picture 2" descr="A diagram of a house&#10;&#10;Description automatically generated">
            <a:extLst>
              <a:ext uri="{FF2B5EF4-FFF2-40B4-BE49-F238E27FC236}">
                <a16:creationId xmlns:a16="http://schemas.microsoft.com/office/drawing/2014/main" id="{F10B6AE6-89AE-3F4E-B19D-D5E3770C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743075"/>
            <a:ext cx="9715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0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7864"/>
            <a:ext cx="10601325" cy="72900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/>
                <a:cs typeface="Arial"/>
              </a:rPr>
              <a:t>Complete layout with fitting </a:t>
            </a:r>
            <a:r>
              <a:rPr lang="en-US" dirty="0">
                <a:latin typeface="Arial"/>
                <a:cs typeface="Arial"/>
              </a:rPr>
              <a:t>with </a:t>
            </a:r>
            <a:r>
              <a:rPr lang="en-US">
                <a:latin typeface="Arial"/>
                <a:cs typeface="Arial"/>
              </a:rPr>
              <a:t>SDB 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D7893-144D-49BC-7E0C-D2609CE5D16D}"/>
              </a:ext>
            </a:extLst>
          </p:cNvPr>
          <p:cNvSpPr txBox="1"/>
          <p:nvPr/>
        </p:nvSpPr>
        <p:spPr>
          <a:xfrm>
            <a:off x="4705350" y="58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Fig: Layout of first floor</a:t>
            </a:r>
            <a:r>
              <a:rPr lang="en-US" dirty="0" smtClean="0"/>
              <a:t>​ with SDB</a:t>
            </a:r>
            <a:endParaRPr lang="en-US" dirty="0"/>
          </a:p>
        </p:txBody>
      </p:sp>
      <p:pic>
        <p:nvPicPr>
          <p:cNvPr id="4" name="Picture 3" descr="A blueprint of a house&#10;&#10;Description automatically generated">
            <a:extLst>
              <a:ext uri="{FF2B5EF4-FFF2-40B4-BE49-F238E27FC236}">
                <a16:creationId xmlns:a16="http://schemas.microsoft.com/office/drawing/2014/main" id="{05212BB3-4237-9ADE-0379-A2303A69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048126" y="-90487"/>
            <a:ext cx="408622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7864"/>
            <a:ext cx="10601325" cy="72900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/>
                <a:cs typeface="Arial"/>
              </a:rPr>
              <a:t>Complete layout with fitting with ESDB 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D7893-144D-49BC-7E0C-D2609CE5D16D}"/>
              </a:ext>
            </a:extLst>
          </p:cNvPr>
          <p:cNvSpPr txBox="1"/>
          <p:nvPr/>
        </p:nvSpPr>
        <p:spPr>
          <a:xfrm>
            <a:off x="4705350" y="58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Fig: Layout of first </a:t>
            </a:r>
            <a:r>
              <a:rPr lang="en-US" dirty="0" smtClean="0"/>
              <a:t>floor with ESDB​</a:t>
            </a:r>
            <a:endParaRPr lang="en-US" dirty="0"/>
          </a:p>
        </p:txBody>
      </p:sp>
      <p:pic>
        <p:nvPicPr>
          <p:cNvPr id="3" name="Picture 2" descr="A blueprint of a house&#10;&#10;Description automatically generated">
            <a:extLst>
              <a:ext uri="{FF2B5EF4-FFF2-40B4-BE49-F238E27FC236}">
                <a16:creationId xmlns:a16="http://schemas.microsoft.com/office/drawing/2014/main" id="{2CD6DBE0-7245-889A-46AC-DB88C95B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25621" y="-276225"/>
            <a:ext cx="4378882" cy="78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124325" cy="729006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000000"/>
                </a:solidFill>
                <a:latin typeface="Arial"/>
                <a:cs typeface="Arial"/>
              </a:rPr>
              <a:t>Conduit Layout Planning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16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D7893-144D-49BC-7E0C-D2609CE5D16D}"/>
              </a:ext>
            </a:extLst>
          </p:cNvPr>
          <p:cNvSpPr txBox="1"/>
          <p:nvPr/>
        </p:nvSpPr>
        <p:spPr>
          <a:xfrm>
            <a:off x="4705350" y="58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Fig: Layout of </a:t>
            </a:r>
            <a:r>
              <a:rPr lang="en-US" dirty="0" smtClean="0"/>
              <a:t>Ground</a:t>
            </a:r>
            <a:r>
              <a:rPr lang="en-US" dirty="0" smtClean="0"/>
              <a:t> </a:t>
            </a:r>
            <a:r>
              <a:rPr lang="en-US" dirty="0"/>
              <a:t>floor​</a:t>
            </a:r>
          </a:p>
        </p:txBody>
      </p:sp>
      <p:pic>
        <p:nvPicPr>
          <p:cNvPr id="4" name="Picture 3" descr="A blueprint of a house&#10;&#10;Description automatically generated">
            <a:extLst>
              <a:ext uri="{FF2B5EF4-FFF2-40B4-BE49-F238E27FC236}">
                <a16:creationId xmlns:a16="http://schemas.microsoft.com/office/drawing/2014/main" id="{EA4299F8-72DA-65CB-2069-68A0B724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027644" y="-234805"/>
            <a:ext cx="4095750" cy="79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1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124325" cy="729006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000000"/>
                </a:solidFill>
                <a:latin typeface="Arial"/>
                <a:cs typeface="Arial"/>
              </a:rPr>
              <a:t>Conduit Layout Planning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D7893-144D-49BC-7E0C-D2609CE5D16D}"/>
              </a:ext>
            </a:extLst>
          </p:cNvPr>
          <p:cNvSpPr txBox="1"/>
          <p:nvPr/>
        </p:nvSpPr>
        <p:spPr>
          <a:xfrm>
            <a:off x="4705350" y="58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Fig: Layout of </a:t>
            </a:r>
            <a:r>
              <a:rPr lang="en-US" dirty="0" smtClean="0"/>
              <a:t>Basement​</a:t>
            </a:r>
            <a:endParaRPr lang="en-US" dirty="0"/>
          </a:p>
        </p:txBody>
      </p:sp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B14FF41C-B83F-4180-B4FD-3989EA97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014788" y="-180975"/>
            <a:ext cx="3924300" cy="72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3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7293633" cy="7290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entury Gothic"/>
                <a:cs typeface="Arial"/>
              </a:rPr>
              <a:t>alculations for Main Distribution Boards</a:t>
            </a:r>
            <a:endParaRPr lang="en-US" sz="2800" b="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05DDC-9130-BF98-450E-6BB948B52492}"/>
              </a:ext>
            </a:extLst>
          </p:cNvPr>
          <p:cNvSpPr txBox="1"/>
          <p:nvPr/>
        </p:nvSpPr>
        <p:spPr>
          <a:xfrm>
            <a:off x="1460740" y="1417608"/>
            <a:ext cx="9950210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​</a:t>
            </a:r>
            <a:br>
              <a:rPr lang="en-US" sz="1200" dirty="0"/>
            </a:br>
            <a:r>
              <a:rPr lang="en-US" sz="1200" dirty="0">
                <a:solidFill>
                  <a:srgbClr val="C00000"/>
                </a:solidFill>
              </a:rPr>
              <a:t>(1)EMDB</a:t>
            </a:r>
            <a:r>
              <a:rPr lang="en-US" sz="1200" dirty="0"/>
              <a:t>​</a:t>
            </a:r>
            <a:br>
              <a:rPr lang="en-US" sz="1200" dirty="0"/>
            </a:br>
            <a:r>
              <a:rPr lang="en-US" dirty="0"/>
              <a:t>8 person Elevator Load=5000W​</a:t>
            </a:r>
            <a:br>
              <a:rPr lang="en-US" dirty="0"/>
            </a:br>
            <a:r>
              <a:rPr lang="en-US" dirty="0"/>
              <a:t>𝐼 =​</a:t>
            </a:r>
            <a:br>
              <a:rPr lang="en-US" dirty="0"/>
            </a:br>
            <a:r>
              <a:rPr lang="en-US" dirty="0"/>
              <a:t>5000​</a:t>
            </a:r>
            <a:br>
              <a:rPr lang="en-US" dirty="0"/>
            </a:br>
            <a:r>
              <a:rPr lang="en-US" dirty="0"/>
              <a:t>3 × 220 × .7 = 10.822𝐴​</a:t>
            </a:r>
            <a:br>
              <a:rPr lang="en-US" dirty="0"/>
            </a:br>
            <a:r>
              <a:rPr lang="en-US" dirty="0"/>
              <a:t>So, 15A SP MCCB is needed from Elevator to EMDB​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Total Load = (336+(658+658+658+658) ⨯ 5+266+5000)⨯ 0.7W​</a:t>
            </a:r>
            <a:br>
              <a:rPr lang="en-US" dirty="0"/>
            </a:br>
            <a:r>
              <a:rPr lang="en-US" dirty="0"/>
              <a:t>		     = 13134 W​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EMDB Current, 𝐼 </a:t>
            </a:r>
            <a:r>
              <a:rPr lang="en-US" sz="900" dirty="0"/>
              <a:t> </a:t>
            </a:r>
            <a:r>
              <a:rPr lang="en-US" dirty="0"/>
              <a:t>= 28.4286𝐴 </a:t>
            </a:r>
          </a:p>
          <a:p>
            <a:r>
              <a:rPr lang="en-US" dirty="0"/>
              <a:t>So, 30A TP MCCB is needed from MDB TO EMDB​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15kW or 20 KVA Generator is used to supply the EMDB load through an </a:t>
            </a:r>
            <a:r>
              <a:rPr lang="en-US" dirty="0" err="1"/>
              <a:t>ATS.Generator</a:t>
            </a:r>
            <a:r>
              <a:rPr lang="en-US" dirty="0"/>
              <a:t> room​, dimension will be 25 sqm.</a:t>
            </a:r>
            <a:r>
              <a:rPr lang="en-US" sz="1200" dirty="0"/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8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7293633" cy="7290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entury Gothic"/>
                <a:cs typeface="Arial"/>
              </a:rPr>
              <a:t>alculations for Main Distribution Boards</a:t>
            </a:r>
            <a:endParaRPr lang="en-US" sz="2800" b="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19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70BDBA2-5DAF-A0F0-CC4A-0265878CCF1D}"/>
              </a:ext>
            </a:extLst>
          </p:cNvPr>
          <p:cNvSpPr txBox="1"/>
          <p:nvPr/>
        </p:nvSpPr>
        <p:spPr>
          <a:xfrm>
            <a:off x="2219377" y="1845321"/>
            <a:ext cx="6452558" cy="255454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C00000"/>
                </a:solidFill>
              </a:rPr>
              <a:t>(2)MDB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Total SDB Load = ( 9750⨯20+560+770) W</a:t>
            </a:r>
            <a:br>
              <a:rPr lang="en-US" sz="1600" dirty="0"/>
            </a:br>
            <a:r>
              <a:rPr lang="en-US" sz="1600" dirty="0"/>
              <a:t>= 196330 W</a:t>
            </a:r>
            <a:br>
              <a:rPr lang="en-US" sz="1600" dirty="0"/>
            </a:br>
            <a:r>
              <a:rPr lang="en-US" sz="1600" dirty="0"/>
              <a:t>Pump Load = 2500 W</a:t>
            </a:r>
            <a:br>
              <a:rPr lang="en-US" sz="1600" dirty="0"/>
            </a:br>
            <a:r>
              <a:rPr lang="en-US" sz="1600" dirty="0"/>
              <a:t>MDB Load = Total SDB Load ⨯ 0.7 + ( EMDB Load + Pump Load ) ⨯ 0.7</a:t>
            </a:r>
            <a:br>
              <a:rPr lang="en-US" sz="1600" dirty="0"/>
            </a:br>
            <a:r>
              <a:rPr lang="en-US" sz="1600" dirty="0"/>
              <a:t>= 196330 ⨯ 0.7 + ( 13134+112+ 2500 ) ⨯ 0.7 W</a:t>
            </a:r>
            <a:br>
              <a:rPr lang="en-US" sz="1600" dirty="0"/>
            </a:br>
            <a:r>
              <a:rPr lang="en-US" sz="1600" dirty="0"/>
              <a:t>= 148453 W</a:t>
            </a:r>
            <a:br>
              <a:rPr lang="en-US" sz="1600" dirty="0"/>
            </a:br>
            <a:r>
              <a:rPr lang="en-US" sz="1600" dirty="0"/>
              <a:t>MDB Current, 𝐼 = </a:t>
            </a:r>
            <a:r>
              <a:rPr lang="en-US" sz="1600" dirty="0" smtClean="0"/>
              <a:t>148453/</a:t>
            </a:r>
            <a:r>
              <a:rPr lang="en-US" sz="1600" dirty="0"/>
              <a:t>(</a:t>
            </a:r>
            <a:r>
              <a:rPr lang="en-US" sz="1600" dirty="0" smtClean="0"/>
              <a:t>220</a:t>
            </a:r>
            <a:r>
              <a:rPr lang="en-US" sz="1600" dirty="0"/>
              <a:t>×.</a:t>
            </a:r>
            <a:r>
              <a:rPr lang="en-US" sz="1600" dirty="0" smtClean="0"/>
              <a:t>7)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= 321.3272𝐴</a:t>
            </a:r>
            <a:br>
              <a:rPr lang="en-US" sz="1600" dirty="0"/>
            </a:br>
            <a:r>
              <a:rPr lang="en-US" sz="1600" dirty="0"/>
              <a:t>So, </a:t>
            </a:r>
            <a:r>
              <a:rPr lang="en-US" sz="1600" dirty="0" smtClean="0"/>
              <a:t>400A </a:t>
            </a:r>
            <a:r>
              <a:rPr lang="en-US" sz="1600" dirty="0"/>
              <a:t>TP MCCB is needed from Main Line to MDB. </a:t>
            </a:r>
          </a:p>
        </p:txBody>
      </p:sp>
    </p:spTree>
    <p:extLst>
      <p:ext uri="{BB962C8B-B14F-4D97-AF65-F5344CB8AC3E}">
        <p14:creationId xmlns:p14="http://schemas.microsoft.com/office/powerpoint/2010/main" val="16784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Design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899E-188D-E346-BD75-A52C25C2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93520"/>
            <a:ext cx="10058400" cy="3549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Arial"/>
                <a:cs typeface="Arial"/>
              </a:rPr>
              <a:t>Architectural Floor Planning for a Six-Stored Building </a:t>
            </a:r>
          </a:p>
          <a:p>
            <a:pPr marL="457200" indent="-457200">
              <a:buClr>
                <a:srgbClr val="262626"/>
              </a:buClr>
              <a:buAutoNum type="arabicPeriod"/>
            </a:pPr>
            <a:r>
              <a:rPr lang="en-US" dirty="0">
                <a:latin typeface="Arial"/>
                <a:cs typeface="Arial"/>
              </a:rPr>
              <a:t>Integration of Fittings and Fixtures on Each Floor 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/>
                <a:cs typeface="Arial"/>
              </a:rPr>
              <a:t>Strategic Conduit Layout Planning for Each Floor </a:t>
            </a:r>
          </a:p>
          <a:p>
            <a:pPr marL="457200" indent="-457200">
              <a:buClr>
                <a:srgbClr val="262626"/>
              </a:buClr>
              <a:buAutoNum type="arabicPeriod"/>
            </a:pPr>
            <a:r>
              <a:rPr lang="en-US">
                <a:latin typeface="Arial"/>
                <a:cs typeface="Arial"/>
              </a:rPr>
              <a:t>Elaborate Switchboard and Distribution Board Diagrams</a:t>
            </a:r>
          </a:p>
          <a:p>
            <a:pPr marL="457200" indent="-457200">
              <a:buClr>
                <a:srgbClr val="262626"/>
              </a:buClr>
              <a:buAutoNum type="arabicPeriod"/>
            </a:pPr>
            <a:r>
              <a:rPr lang="en-US" dirty="0">
                <a:latin typeface="Arial"/>
                <a:cs typeface="Arial"/>
              </a:rPr>
              <a:t>Thorough Design of Lightning Protection System (LPS) </a:t>
            </a:r>
            <a:br>
              <a:rPr lang="en-US" dirty="0">
                <a:latin typeface="Arial"/>
                <a:cs typeface="Arial"/>
              </a:rPr>
            </a:br>
            <a:endParaRPr lang="en-US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7293633" cy="7290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>
                <a:solidFill>
                  <a:srgbClr val="000000"/>
                </a:solidFill>
                <a:latin typeface="Century Gothic"/>
                <a:cs typeface="Arial"/>
              </a:rPr>
              <a:t>Calculation of PFI Plant</a:t>
            </a:r>
            <a:endParaRPr lang="en-US" sz="3200" b="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 dirty="0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20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70BDBA2-5DAF-A0F0-CC4A-0265878CCF1D}"/>
              </a:ext>
            </a:extLst>
          </p:cNvPr>
          <p:cNvSpPr txBox="1"/>
          <p:nvPr/>
        </p:nvSpPr>
        <p:spPr>
          <a:xfrm>
            <a:off x="2161868" y="997057"/>
            <a:ext cx="6610708" cy="184463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+mn-lt"/>
                <a:cs typeface="+mn-lt"/>
              </a:rPr>
              <a:t/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 err="1">
                <a:ea typeface="+mn-lt"/>
                <a:cs typeface="+mn-lt"/>
              </a:rPr>
              <a:t>Cosx</a:t>
            </a:r>
            <a:r>
              <a:rPr lang="en-US" sz="1600" dirty="0">
                <a:ea typeface="+mn-lt"/>
                <a:cs typeface="+mn-lt"/>
              </a:rPr>
              <a:t> = 0.7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 err="1">
                <a:ea typeface="+mn-lt"/>
                <a:cs typeface="+mn-lt"/>
              </a:rPr>
              <a:t>Sinx</a:t>
            </a:r>
            <a:r>
              <a:rPr lang="en-US" sz="1600" dirty="0">
                <a:ea typeface="+mn-lt"/>
                <a:cs typeface="+mn-lt"/>
              </a:rPr>
              <a:t> = 0.714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Q= 3VIsinx = </a:t>
            </a:r>
            <a:r>
              <a:rPr lang="en-US" sz="1600" dirty="0" err="1">
                <a:ea typeface="+mn-lt"/>
                <a:cs typeface="+mn-lt"/>
              </a:rPr>
              <a:t>ptanx</a:t>
            </a:r>
            <a:r>
              <a:rPr lang="en-US" sz="1600" dirty="0">
                <a:ea typeface="+mn-lt"/>
                <a:cs typeface="+mn-lt"/>
              </a:rPr>
              <a:t> = 151.422 </a:t>
            </a:r>
            <a:r>
              <a:rPr lang="en-US" sz="1600" dirty="0" err="1">
                <a:ea typeface="+mn-lt"/>
                <a:cs typeface="+mn-lt"/>
              </a:rPr>
              <a:t>kVar</a:t>
            </a:r>
            <a:r>
              <a:rPr lang="en-US" sz="1600" dirty="0">
                <a:ea typeface="+mn-lt"/>
                <a:cs typeface="+mn-lt"/>
              </a:rPr>
              <a:t/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I = </a:t>
            </a:r>
            <a:r>
              <a:rPr lang="en-US" sz="1600" dirty="0" smtClean="0">
                <a:ea typeface="+mn-lt"/>
                <a:cs typeface="+mn-lt"/>
              </a:rPr>
              <a:t>Q/3Vsinx </a:t>
            </a:r>
            <a:r>
              <a:rPr lang="en-US" sz="1600" dirty="0">
                <a:ea typeface="+mn-lt"/>
                <a:cs typeface="+mn-lt"/>
              </a:rPr>
              <a:t>= 482 A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So, 500A TP MCCB is req. from </a:t>
            </a:r>
            <a:r>
              <a:rPr lang="en-US" sz="1600" dirty="0" err="1">
                <a:ea typeface="+mn-lt"/>
                <a:cs typeface="+mn-lt"/>
              </a:rPr>
              <a:t>PFIto</a:t>
            </a:r>
            <a:r>
              <a:rPr lang="en-US" sz="1600" dirty="0">
                <a:ea typeface="+mn-lt"/>
                <a:cs typeface="+mn-lt"/>
              </a:rPr>
              <a:t> MDB </a:t>
            </a:r>
            <a:br>
              <a:rPr lang="en-US" sz="1600" dirty="0"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/>
        </p:nvSpPr>
        <p:spPr>
          <a:xfrm>
            <a:off x="837661" y="3012773"/>
            <a:ext cx="7293633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z="2800" b="1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sz="2800" b="1" dirty="0">
                <a:solidFill>
                  <a:srgbClr val="000000"/>
                </a:solidFill>
                <a:latin typeface="Century Gothic"/>
                <a:cs typeface="Arial"/>
              </a:rPr>
              <a:t>alculations for Transformer</a:t>
            </a:r>
            <a:endParaRPr lang="en-US" sz="2800" b="1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EB10072-1C57-4D4C-F2C6-0E6389489964}"/>
              </a:ext>
            </a:extLst>
          </p:cNvPr>
          <p:cNvSpPr txBox="1"/>
          <p:nvPr/>
        </p:nvSpPr>
        <p:spPr>
          <a:xfrm>
            <a:off x="1532626" y="3761116"/>
            <a:ext cx="9126746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S= </a:t>
            </a:r>
            <a:r>
              <a:rPr lang="en-US" dirty="0" smtClean="0"/>
              <a:t>VI </a:t>
            </a:r>
            <a:r>
              <a:rPr lang="en-US" dirty="0"/>
              <a:t>= </a:t>
            </a:r>
            <a:r>
              <a:rPr lang="en-US" dirty="0" smtClean="0"/>
              <a:t>220*321.3272 </a:t>
            </a:r>
            <a:r>
              <a:rPr lang="en-US" dirty="0"/>
              <a:t>A = 212.075 kVA</a:t>
            </a:r>
            <a:br>
              <a:rPr lang="en-US" dirty="0"/>
            </a:br>
            <a:r>
              <a:rPr lang="en-US" dirty="0"/>
              <a:t>So, 11/0.415 kV, 50 Hz, 300 kVA, DYN 11, Oil Immersed Transformer with 4-</a:t>
            </a:r>
            <a:br>
              <a:rPr lang="en-US" dirty="0"/>
            </a:br>
            <a:r>
              <a:rPr lang="en-US" dirty="0"/>
              <a:t>6% </a:t>
            </a:r>
            <a:r>
              <a:rPr lang="en-US" dirty="0" err="1"/>
              <a:t>impedence</a:t>
            </a:r>
            <a:r>
              <a:rPr lang="en-US" dirty="0"/>
              <a:t> is needed.</a:t>
            </a:r>
            <a:br>
              <a:rPr lang="en-US" dirty="0"/>
            </a:br>
            <a:r>
              <a:rPr lang="en-US" dirty="0"/>
              <a:t>Transformer room dimension will be 48 </a:t>
            </a:r>
            <a:r>
              <a:rPr lang="en-US" dirty="0" err="1"/>
              <a:t>sqm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63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124325" cy="729006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0000"/>
                </a:solidFill>
                <a:latin typeface="Arial"/>
                <a:cs typeface="Arial"/>
              </a:rPr>
              <a:t>Switchboard </a:t>
            </a: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Diagram Apt 1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D7893-144D-49BC-7E0C-D2609CE5D16D}"/>
              </a:ext>
            </a:extLst>
          </p:cNvPr>
          <p:cNvSpPr txBox="1"/>
          <p:nvPr/>
        </p:nvSpPr>
        <p:spPr>
          <a:xfrm>
            <a:off x="4705350" y="58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​</a:t>
            </a:r>
            <a:endParaRPr lang="en-US" dirty="0"/>
          </a:p>
        </p:txBody>
      </p:sp>
      <p:pic>
        <p:nvPicPr>
          <p:cNvPr id="4" name="Picture 3" descr="A diagram of a wiring diagram&#10;&#10;Description automatically generated">
            <a:extLst>
              <a:ext uri="{FF2B5EF4-FFF2-40B4-BE49-F238E27FC236}">
                <a16:creationId xmlns:a16="http://schemas.microsoft.com/office/drawing/2014/main" id="{D42B4015-3C38-B4BB-50E9-D3E00043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343025"/>
            <a:ext cx="88963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0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124325" cy="729006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0000"/>
                </a:solidFill>
                <a:latin typeface="Arial"/>
                <a:cs typeface="Arial"/>
              </a:rPr>
              <a:t>Switchboard </a:t>
            </a: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Diagram Apt 1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house&#10;&#10;Description automatically generated">
            <a:extLst>
              <a:ext uri="{FF2B5EF4-FFF2-40B4-BE49-F238E27FC236}">
                <a16:creationId xmlns:a16="http://schemas.microsoft.com/office/drawing/2014/main" id="{4EE18F63-5ADF-3718-62F9-4E9770BD4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8" y="1433513"/>
            <a:ext cx="89535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9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124325" cy="729006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0000"/>
                </a:solidFill>
                <a:latin typeface="Arial"/>
                <a:cs typeface="Arial"/>
              </a:rPr>
              <a:t>Switchboard </a:t>
            </a: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Diagram Apt 2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23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house&#10;&#10;Description automatically generated">
            <a:extLst>
              <a:ext uri="{FF2B5EF4-FFF2-40B4-BE49-F238E27FC236}">
                <a16:creationId xmlns:a16="http://schemas.microsoft.com/office/drawing/2014/main" id="{D7AE6274-1C89-36F4-6FB5-5DA8F865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3" y="1290638"/>
            <a:ext cx="87915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74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124325" cy="729006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0000"/>
                </a:solidFill>
                <a:latin typeface="Arial"/>
                <a:cs typeface="Arial"/>
              </a:rPr>
              <a:t>Switchboard </a:t>
            </a: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Diagram Apt 2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house&#10;&#10;Description automatically generated">
            <a:extLst>
              <a:ext uri="{FF2B5EF4-FFF2-40B4-BE49-F238E27FC236}">
                <a16:creationId xmlns:a16="http://schemas.microsoft.com/office/drawing/2014/main" id="{8F2B9964-E197-330F-731E-8C48D02FB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485900"/>
            <a:ext cx="8972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59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124325" cy="729006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0000"/>
                </a:solidFill>
                <a:latin typeface="Arial"/>
                <a:cs typeface="Arial"/>
              </a:rPr>
              <a:t>Switchboard </a:t>
            </a: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Diagram Apt 3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47BE5-F293-8DBB-7459-96393457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357313"/>
            <a:ext cx="78295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85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124325" cy="729006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0000"/>
                </a:solidFill>
                <a:latin typeface="Arial"/>
                <a:cs typeface="Arial"/>
              </a:rPr>
              <a:t>Switchboard </a:t>
            </a: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Diagram Apt 3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26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6EC2B-29DC-5552-6CF2-51700682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390650"/>
            <a:ext cx="9410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1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124325" cy="729006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0000"/>
                </a:solidFill>
                <a:latin typeface="Arial"/>
                <a:cs typeface="Arial"/>
              </a:rPr>
              <a:t>Switchboard </a:t>
            </a: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Diagram Apt 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electrical wiring&#10;&#10;Description automatically generated">
            <a:extLst>
              <a:ext uri="{FF2B5EF4-FFF2-40B4-BE49-F238E27FC236}">
                <a16:creationId xmlns:a16="http://schemas.microsoft.com/office/drawing/2014/main" id="{55EEA521-9622-4C2A-ABE2-1DA6D75F8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481138"/>
            <a:ext cx="78295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28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124325" cy="729006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0000"/>
                </a:solidFill>
                <a:latin typeface="Arial"/>
                <a:cs typeface="Arial"/>
              </a:rPr>
              <a:t>Switchboard </a:t>
            </a: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Diagram Apt 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house&#10;&#10;Description automatically generated">
            <a:extLst>
              <a:ext uri="{FF2B5EF4-FFF2-40B4-BE49-F238E27FC236}">
                <a16:creationId xmlns:a16="http://schemas.microsoft.com/office/drawing/2014/main" id="{E9612EA3-30ED-1868-00C1-E7CBC3F1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204913"/>
            <a:ext cx="98107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84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124325" cy="729006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SDB diagram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29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17" y="1283784"/>
            <a:ext cx="7216765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3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/>
                <a:cs typeface="Arial"/>
              </a:rPr>
              <a:t>Layout of 6 storied building: </a:t>
            </a:r>
            <a:br>
              <a:rPr lang="en-US">
                <a:latin typeface="Arial"/>
                <a:cs typeface="Arial"/>
              </a:rPr>
            </a:b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3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0F906F9-48C0-B4D7-8FDA-55B8F2363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701800" y="-1329653"/>
            <a:ext cx="4751738" cy="945066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DD7893-144D-49BC-7E0C-D2609CE5D16D}"/>
              </a:ext>
            </a:extLst>
          </p:cNvPr>
          <p:cNvSpPr txBox="1"/>
          <p:nvPr/>
        </p:nvSpPr>
        <p:spPr>
          <a:xfrm>
            <a:off x="4705350" y="58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Fig: Layout of first floor​</a:t>
            </a:r>
          </a:p>
        </p:txBody>
      </p:sp>
    </p:spTree>
    <p:extLst>
      <p:ext uri="{BB962C8B-B14F-4D97-AF65-F5344CB8AC3E}">
        <p14:creationId xmlns:p14="http://schemas.microsoft.com/office/powerpoint/2010/main" val="3021493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30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20" y="430590"/>
            <a:ext cx="8030299" cy="58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74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31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D5B8F-13AC-45B9-BF61-B3CD53EC2798}"/>
              </a:ext>
            </a:extLst>
          </p:cNvPr>
          <p:cNvSpPr/>
          <p:nvPr/>
        </p:nvSpPr>
        <p:spPr>
          <a:xfrm>
            <a:off x="1451309" y="917921"/>
            <a:ext cx="63957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  <a:latin typeface="Aptos"/>
                <a:ea typeface="Calibri" panose="020F0502020204030204" pitchFamily="34" charset="0"/>
                <a:cs typeface="Aptos"/>
              </a:rPr>
              <a:t>Lighting Protection System: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124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Total area=313 sqm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Length=90ft</a:t>
            </a:r>
            <a:endParaRPr lang="en-US" sz="160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Width=40ft</a:t>
            </a:r>
            <a:endParaRPr lang="en-US" sz="160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Lighting arrestor in length =(90/25)</a:t>
            </a:r>
            <a:endParaRPr lang="en-US" sz="160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                                                    =4</a:t>
            </a:r>
            <a:endParaRPr lang="en-US" sz="160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Lighting arrestor in length =(40/25)</a:t>
            </a:r>
            <a:endParaRPr lang="en-US" sz="160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                                                   =2</a:t>
            </a:r>
            <a:endParaRPr lang="en-US" sz="160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Earth down conductor        =1(for 80 sqm)+(313-80)/100</a:t>
            </a:r>
            <a:endParaRPr lang="en-US" sz="160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    			              =1+3</a:t>
            </a:r>
            <a:endParaRPr lang="en-US" sz="160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			              =4</a:t>
            </a:r>
            <a:endParaRPr lang="en-US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730FD08-3D90-40F1-8B72-3694F087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 dirty="0"/>
              <a:t>Multi-Unit Residential Electrical Design</a:t>
            </a:r>
          </a:p>
        </p:txBody>
      </p:sp>
    </p:spTree>
    <p:extLst>
      <p:ext uri="{BB962C8B-B14F-4D97-AF65-F5344CB8AC3E}">
        <p14:creationId xmlns:p14="http://schemas.microsoft.com/office/powerpoint/2010/main" val="3946734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648200" cy="729006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000000"/>
                </a:solidFill>
                <a:latin typeface="Arial"/>
                <a:cs typeface="Arial"/>
              </a:rPr>
              <a:t>Lightning arrestor at rooftop</a:t>
            </a:r>
            <a:endParaRPr lang="en-US" sz="2700">
              <a:solidFill>
                <a:srgbClr val="00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32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D7893-144D-49BC-7E0C-D2609CE5D16D}"/>
              </a:ext>
            </a:extLst>
          </p:cNvPr>
          <p:cNvSpPr txBox="1"/>
          <p:nvPr/>
        </p:nvSpPr>
        <p:spPr>
          <a:xfrm>
            <a:off x="4705350" y="58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Fig: Layout of first floor​</a:t>
            </a:r>
          </a:p>
        </p:txBody>
      </p:sp>
      <p:pic>
        <p:nvPicPr>
          <p:cNvPr id="4" name="Picture 3" descr="A blueprint with lines and dots&#10;&#10;Description automatically generated">
            <a:extLst>
              <a:ext uri="{FF2B5EF4-FFF2-40B4-BE49-F238E27FC236}">
                <a16:creationId xmlns:a16="http://schemas.microsoft.com/office/drawing/2014/main" id="{283FD91F-0A3B-136B-5809-44249E7B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917796" y="-695325"/>
            <a:ext cx="4232580" cy="8429625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1D3DC4A-049F-461F-A711-1FAE37CE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 dirty="0"/>
              <a:t>Multi-Unit Residential Electrical Design</a:t>
            </a:r>
          </a:p>
        </p:txBody>
      </p:sp>
    </p:spTree>
    <p:extLst>
      <p:ext uri="{BB962C8B-B14F-4D97-AF65-F5344CB8AC3E}">
        <p14:creationId xmlns:p14="http://schemas.microsoft.com/office/powerpoint/2010/main" val="1346263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33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E3376-14F2-573E-8B02-72692A6B2C50}"/>
              </a:ext>
            </a:extLst>
          </p:cNvPr>
          <p:cNvSpPr txBox="1"/>
          <p:nvPr/>
        </p:nvSpPr>
        <p:spPr>
          <a:xfrm>
            <a:off x="3433592" y="2320345"/>
            <a:ext cx="531674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649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/>
                <a:cs typeface="Arial"/>
              </a:rPr>
              <a:t>Layout of 6 storied building: </a:t>
            </a:r>
            <a:br>
              <a:rPr lang="en-US">
                <a:latin typeface="Arial"/>
                <a:cs typeface="Arial"/>
              </a:rPr>
            </a:b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D7893-144D-49BC-7E0C-D2609CE5D16D}"/>
              </a:ext>
            </a:extLst>
          </p:cNvPr>
          <p:cNvSpPr txBox="1"/>
          <p:nvPr/>
        </p:nvSpPr>
        <p:spPr>
          <a:xfrm>
            <a:off x="4705350" y="58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Fig: Layout of first floor​</a:t>
            </a:r>
          </a:p>
        </p:txBody>
      </p:sp>
      <p:pic>
        <p:nvPicPr>
          <p:cNvPr id="13" name="Content Placeholder 12" descr="A blueprint of a building&#10;&#10;Description automatically generated">
            <a:extLst>
              <a:ext uri="{FF2B5EF4-FFF2-40B4-BE49-F238E27FC236}">
                <a16:creationId xmlns:a16="http://schemas.microsoft.com/office/drawing/2014/main" id="{1798DFD0-14C8-1E76-081F-FF5837919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766521" y="-308074"/>
            <a:ext cx="4256165" cy="7770495"/>
          </a:xfrm>
        </p:spPr>
      </p:pic>
    </p:spTree>
    <p:extLst>
      <p:ext uri="{BB962C8B-B14F-4D97-AF65-F5344CB8AC3E}">
        <p14:creationId xmlns:p14="http://schemas.microsoft.com/office/powerpoint/2010/main" val="426674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/>
                <a:cs typeface="Arial"/>
              </a:rPr>
              <a:t>Layout of 6 storied building: </a:t>
            </a:r>
            <a:br>
              <a:rPr lang="en-US">
                <a:latin typeface="Arial"/>
                <a:cs typeface="Arial"/>
              </a:rPr>
            </a:b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D7893-144D-49BC-7E0C-D2609CE5D16D}"/>
              </a:ext>
            </a:extLst>
          </p:cNvPr>
          <p:cNvSpPr txBox="1"/>
          <p:nvPr/>
        </p:nvSpPr>
        <p:spPr>
          <a:xfrm>
            <a:off x="4705350" y="58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Fig: Layout of first floor​</a:t>
            </a:r>
          </a:p>
        </p:txBody>
      </p:sp>
      <p:pic>
        <p:nvPicPr>
          <p:cNvPr id="3" name="Picture 2" descr="A blueprint with red and green squares and lines&#10;&#10;Description automatically generated">
            <a:extLst>
              <a:ext uri="{FF2B5EF4-FFF2-40B4-BE49-F238E27FC236}">
                <a16:creationId xmlns:a16="http://schemas.microsoft.com/office/drawing/2014/main" id="{9F634074-9D9E-E2E9-0980-76FFAA27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87343" y="-1004887"/>
            <a:ext cx="4769689" cy="91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5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/>
                <a:cs typeface="Arial"/>
              </a:rPr>
              <a:t>Layout of 6 storied building: </a:t>
            </a:r>
            <a:br>
              <a:rPr lang="en-US">
                <a:latin typeface="Arial"/>
                <a:cs typeface="Arial"/>
              </a:rPr>
            </a:b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Multi-Unit Residential Electrical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6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D7893-144D-49BC-7E0C-D2609CE5D16D}"/>
              </a:ext>
            </a:extLst>
          </p:cNvPr>
          <p:cNvSpPr txBox="1"/>
          <p:nvPr/>
        </p:nvSpPr>
        <p:spPr>
          <a:xfrm>
            <a:off x="4705350" y="58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Fig: Layout of first floor​</a:t>
            </a:r>
          </a:p>
        </p:txBody>
      </p:sp>
      <p:pic>
        <p:nvPicPr>
          <p:cNvPr id="4" name="Picture 3" descr="A blueprint of a building&#10;&#10;Description automatically generated">
            <a:extLst>
              <a:ext uri="{FF2B5EF4-FFF2-40B4-BE49-F238E27FC236}">
                <a16:creationId xmlns:a16="http://schemas.microsoft.com/office/drawing/2014/main" id="{47C97094-FFA4-988B-7D4A-FF2D8052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08067" y="-762000"/>
            <a:ext cx="4766338" cy="85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7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648200" cy="729006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000000"/>
                </a:solidFill>
                <a:latin typeface="Arial"/>
                <a:cs typeface="Arial"/>
              </a:rPr>
              <a:t>Calculation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A4548-E91B-C52D-96A9-AD786216A9FE}"/>
              </a:ext>
            </a:extLst>
          </p:cNvPr>
          <p:cNvSpPr txBox="1"/>
          <p:nvPr/>
        </p:nvSpPr>
        <p:spPr>
          <a:xfrm>
            <a:off x="1000664" y="138885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Utilization Factor </a:t>
            </a:r>
            <a:br>
              <a:rPr lang="en-US" b="1" dirty="0">
                <a:ea typeface="+mn-lt"/>
                <a:cs typeface="+mn-lt"/>
              </a:rPr>
            </a:br>
            <a:endParaRPr lang="en-US" b="1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76FE0-E064-60EE-3B68-BB2EF9D9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89" y="2031072"/>
            <a:ext cx="3957547" cy="5817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DA3DC8-6997-4E1C-B52A-79D3958C278D}"/>
              </a:ext>
            </a:extLst>
          </p:cNvPr>
          <p:cNvSpPr txBox="1"/>
          <p:nvPr/>
        </p:nvSpPr>
        <p:spPr>
          <a:xfrm>
            <a:off x="1000664" y="2754773"/>
            <a:ext cx="1001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Mounting height = Luminaire height – Work plane height = 9 ft – 3 ft = 6 ft = 1.828 meter</a:t>
            </a:r>
          </a:p>
          <a:p>
            <a:r>
              <a:rPr lang="en-US" dirty="0"/>
              <a:t>We also need to know the surface reflectance of ceiling (C), wall (W) and floor</a:t>
            </a:r>
          </a:p>
          <a:p>
            <a:r>
              <a:rPr lang="en-US" dirty="0"/>
              <a:t>Typically, they are chosen as C = 0.7, W = 0.5 and F = 0.2.</a:t>
            </a:r>
          </a:p>
          <a:p>
            <a:endParaRPr lang="en-US" dirty="0"/>
          </a:p>
        </p:txBody>
      </p:sp>
      <p:pic>
        <p:nvPicPr>
          <p:cNvPr id="17" name="image56.jpeg">
            <a:extLst>
              <a:ext uri="{FF2B5EF4-FFF2-40B4-BE49-F238E27FC236}">
                <a16:creationId xmlns:a16="http://schemas.microsoft.com/office/drawing/2014/main" id="{F2D77828-0567-472B-BA16-2A91CFB4BE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5175" y="4002947"/>
            <a:ext cx="6562498" cy="14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6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648200" cy="729006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000000"/>
                </a:solidFill>
                <a:latin typeface="Arial"/>
                <a:cs typeface="Arial"/>
              </a:rPr>
              <a:t>Calculation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1A0FB806-7A9A-A24A-F750-338FEE89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66" y="1988030"/>
            <a:ext cx="2534368" cy="754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39A4F0-01A1-9BB2-028B-ECB445E3637F}"/>
              </a:ext>
            </a:extLst>
          </p:cNvPr>
          <p:cNvSpPr txBox="1"/>
          <p:nvPr/>
        </p:nvSpPr>
        <p:spPr>
          <a:xfrm>
            <a:off x="2208363" y="3027872"/>
            <a:ext cx="778965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Room length = L (in meters)</a:t>
            </a:r>
            <a:br>
              <a:rPr lang="en-US" dirty="0"/>
            </a:br>
            <a:r>
              <a:rPr lang="en-US" dirty="0"/>
              <a:t>Room width = W (in meters) N =</a:t>
            </a:r>
            <a:br>
              <a:rPr lang="en-US" dirty="0"/>
            </a:br>
            <a:r>
              <a:rPr lang="en-US" dirty="0"/>
              <a:t>Number of lights required</a:t>
            </a:r>
            <a:br>
              <a:rPr lang="en-US" dirty="0"/>
            </a:br>
            <a:r>
              <a:rPr lang="en-US" dirty="0"/>
              <a:t>E = Luminance level required (lux). </a:t>
            </a:r>
            <a:br>
              <a:rPr lang="en-US" dirty="0"/>
            </a:br>
            <a:r>
              <a:rPr lang="en-US" dirty="0"/>
              <a:t>F = Average luminous flux from each light source (lumen)</a:t>
            </a:r>
            <a:br>
              <a:rPr lang="en-US" dirty="0"/>
            </a:br>
            <a:r>
              <a:rPr lang="en-US" dirty="0"/>
              <a:t>UF = Utilization factor </a:t>
            </a:r>
            <a:br>
              <a:rPr lang="en-US" dirty="0"/>
            </a:br>
            <a:r>
              <a:rPr lang="en-US" dirty="0"/>
              <a:t>MF = Maintenance factor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A4548-E91B-C52D-96A9-AD786216A9FE}"/>
              </a:ext>
            </a:extLst>
          </p:cNvPr>
          <p:cNvSpPr txBox="1"/>
          <p:nvPr/>
        </p:nvSpPr>
        <p:spPr>
          <a:xfrm>
            <a:off x="1000664" y="13888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Light Requirement </a:t>
            </a:r>
          </a:p>
        </p:txBody>
      </p:sp>
    </p:spTree>
    <p:extLst>
      <p:ext uri="{BB962C8B-B14F-4D97-AF65-F5344CB8AC3E}">
        <p14:creationId xmlns:p14="http://schemas.microsoft.com/office/powerpoint/2010/main" val="342486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9264"/>
            <a:ext cx="4648200" cy="729006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000000"/>
                </a:solidFill>
                <a:latin typeface="Arial"/>
                <a:cs typeface="Arial"/>
              </a:rPr>
              <a:t>Calculation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318 (2023) – Final Project Group A.XY</a:t>
            </a:r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72562"/>
            <a:ext cx="4579019" cy="385438"/>
          </a:xfrm>
        </p:spPr>
        <p:txBody>
          <a:bodyPr/>
          <a:lstStyle/>
          <a:p>
            <a:r>
              <a:rPr lang="en-BD"/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1906XXX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491F-F4CC-D9CA-5FEA-36E548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9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F8EB6-5689-456B-5231-CCB553AD3B0D}"/>
              </a:ext>
            </a:extLst>
          </p:cNvPr>
          <p:cNvSpPr/>
          <p:nvPr/>
        </p:nvSpPr>
        <p:spPr>
          <a:xfrm>
            <a:off x="495300" y="6467475"/>
            <a:ext cx="3752850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70D2-EEF8-61C9-CE5C-EC7D28DBB016}"/>
              </a:ext>
            </a:extLst>
          </p:cNvPr>
          <p:cNvSpPr/>
          <p:nvPr/>
        </p:nvSpPr>
        <p:spPr>
          <a:xfrm>
            <a:off x="9429749" y="6467474"/>
            <a:ext cx="2162175" cy="3429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05265-CB70-465C-AB3F-73F32BC4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427344"/>
            <a:ext cx="7781925" cy="48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59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AA288AEF2A764E8FBFA52CDC5095F5" ma:contentTypeVersion="8" ma:contentTypeDescription="Create a new document." ma:contentTypeScope="" ma:versionID="9c087758d686c237ed141916645ba6bd">
  <xsd:schema xmlns:xsd="http://www.w3.org/2001/XMLSchema" xmlns:xs="http://www.w3.org/2001/XMLSchema" xmlns:p="http://schemas.microsoft.com/office/2006/metadata/properties" xmlns:ns2="4bf370e5-223e-4070-bf3a-66ea768f7e6d" targetNamespace="http://schemas.microsoft.com/office/2006/metadata/properties" ma:root="true" ma:fieldsID="e896e4e297aa943f50632bf2c46658f0" ns2:_="">
    <xsd:import namespace="4bf370e5-223e-4070-bf3a-66ea768f7e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f370e5-223e-4070-bf3a-66ea768f7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7A691A-A9B4-49FD-8B56-8B259DCE51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640A13-4EBA-458A-BEF5-7D40F2373E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38E3AF-2407-4DCE-B4CF-93AF269FAF60}">
  <ds:schemaRefs>
    <ds:schemaRef ds:uri="4bf370e5-223e-4070-bf3a-66ea768f7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{05D23346-88B9-1E48-85E6-2D29E7791F05}tf10001067</Template>
  <TotalTime>66</TotalTime>
  <Words>983</Words>
  <Application>Microsoft Office PowerPoint</Application>
  <PresentationFormat>Widescreen</PresentationFormat>
  <Paragraphs>220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Aptos</vt:lpstr>
      <vt:lpstr>Arial</vt:lpstr>
      <vt:lpstr>Arial Narrow</vt:lpstr>
      <vt:lpstr>Calibri</vt:lpstr>
      <vt:lpstr>Cambria</vt:lpstr>
      <vt:lpstr>Century Gothic</vt:lpstr>
      <vt:lpstr>Garamond</vt:lpstr>
      <vt:lpstr>Times New Roman</vt:lpstr>
      <vt:lpstr>Savon</vt:lpstr>
      <vt:lpstr>Course No : EEE 414 Course Title : Electrical Service Design  </vt:lpstr>
      <vt:lpstr>Design Steps</vt:lpstr>
      <vt:lpstr>Layout of 6 storied building:  </vt:lpstr>
      <vt:lpstr>Layout of 6 storied building:  </vt:lpstr>
      <vt:lpstr>Layout of 6 storied building:  </vt:lpstr>
      <vt:lpstr>Layout of 6 storied building:  </vt:lpstr>
      <vt:lpstr>Calculation</vt:lpstr>
      <vt:lpstr>Calculation</vt:lpstr>
      <vt:lpstr>Calculation</vt:lpstr>
      <vt:lpstr>Calculation</vt:lpstr>
      <vt:lpstr>Fittings with conduit connection of Appartment  </vt:lpstr>
      <vt:lpstr>Fittings with conduit connection of Appartment  </vt:lpstr>
      <vt:lpstr>Fittings with conduit connection of Appartment  </vt:lpstr>
      <vt:lpstr>Complete layout with fitting with SDB  </vt:lpstr>
      <vt:lpstr>Complete layout with fitting with ESDB  </vt:lpstr>
      <vt:lpstr>Conduit Layout Planning</vt:lpstr>
      <vt:lpstr>Conduit Layout Planning</vt:lpstr>
      <vt:lpstr>Calculations for Main Distribution Boards</vt:lpstr>
      <vt:lpstr>Calculations for Main Distribution Boards</vt:lpstr>
      <vt:lpstr>Calculation of PFI Plant</vt:lpstr>
      <vt:lpstr>Switchboard Diagram Apt 1</vt:lpstr>
      <vt:lpstr>Switchboard Diagram Apt 1</vt:lpstr>
      <vt:lpstr>Switchboard Diagram Apt 2</vt:lpstr>
      <vt:lpstr>Switchboard Diagram Apt 2</vt:lpstr>
      <vt:lpstr>Switchboard Diagram Apt 3</vt:lpstr>
      <vt:lpstr>Switchboard Diagram Apt 3</vt:lpstr>
      <vt:lpstr>Switchboard Diagram Apt 4</vt:lpstr>
      <vt:lpstr>Switchboard Diagram Apt 4</vt:lpstr>
      <vt:lpstr>SDB diagram</vt:lpstr>
      <vt:lpstr>PowerPoint Presentation</vt:lpstr>
      <vt:lpstr>PowerPoint Presentation</vt:lpstr>
      <vt:lpstr>Lightning arrestor at rooftop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Sajid Muhaimin Choudhury</dc:creator>
  <cp:lastModifiedBy>indrojit sarkar</cp:lastModifiedBy>
  <cp:revision>307</cp:revision>
  <dcterms:created xsi:type="dcterms:W3CDTF">2021-07-11T09:27:00Z</dcterms:created>
  <dcterms:modified xsi:type="dcterms:W3CDTF">2024-03-02T09:54:25Z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0x01010000AA288AEF2A764E8FBFA52CDC5095F5</vt:lpwstr>
  </property>
</Properties>
</file>