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70" r:id="rId4"/>
    <p:sldId id="274" r:id="rId5"/>
    <p:sldId id="283" r:id="rId6"/>
    <p:sldId id="271" r:id="rId7"/>
    <p:sldId id="273" r:id="rId8"/>
    <p:sldId id="272" r:id="rId9"/>
    <p:sldId id="275" r:id="rId10"/>
    <p:sldId id="284" r:id="rId11"/>
    <p:sldId id="276" r:id="rId12"/>
    <p:sldId id="278" r:id="rId13"/>
    <p:sldId id="285" r:id="rId14"/>
    <p:sldId id="277" r:id="rId15"/>
    <p:sldId id="282" r:id="rId16"/>
    <p:sldId id="286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5787"/>
    <a:srgbClr val="654A7C"/>
    <a:srgbClr val="FFE5D0"/>
    <a:srgbClr val="61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WIECONECE 2023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99C76-2332-4378-ADA6-EE73AD1636E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B5523-3295-4CE6-851E-856BC07F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WIECONECE 2023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D66C-53D3-4B12-B710-4D275CFFCFC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E0AE0-A921-479B-8874-F57853E9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2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F25-AF11-483A-B79E-13B5C8532D1B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B90D-FD12-4DDD-84B3-0F11D3D2301B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1CE-7AA1-4F84-9EAA-0061672EB090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0897-B6B1-4075-9BFE-CD14E5D51387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F6A-30C0-4F7D-BF08-57446EFE4BB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AB29-82AB-4C4F-9791-7D269F2BC990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6251-FA4D-4A1F-96CD-BC7B8AAA8879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DAB4-F566-4C98-A157-A0BD8466EDB4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2BC6-5147-4D6D-9F9C-0BE8D59B97F5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7D2-C26A-4F4B-B4B6-07A39FD650FB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3D7ACC-598D-4E8C-AF9E-2FB5B7441C69}"/>
              </a:ext>
            </a:extLst>
          </p:cNvPr>
          <p:cNvSpPr/>
          <p:nvPr userDrawn="1"/>
        </p:nvSpPr>
        <p:spPr>
          <a:xfrm>
            <a:off x="0" y="6201052"/>
            <a:ext cx="12192000" cy="656948"/>
          </a:xfrm>
          <a:prstGeom prst="roundRect">
            <a:avLst>
              <a:gd name="adj" fmla="val 0"/>
            </a:avLst>
          </a:prstGeom>
          <a:solidFill>
            <a:srgbClr val="6757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8848" y="6318509"/>
            <a:ext cx="465259" cy="393579"/>
          </a:xfrm>
          <a:noFill/>
          <a:ln>
            <a:noFill/>
          </a:ln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EC8DDFDD-C0FC-46E5-9041-C0CB442C10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45BD4D-B8B9-47ED-BC3A-1F1F70ABFC7C}"/>
              </a:ext>
            </a:extLst>
          </p:cNvPr>
          <p:cNvSpPr/>
          <p:nvPr userDrawn="1"/>
        </p:nvSpPr>
        <p:spPr>
          <a:xfrm>
            <a:off x="0" y="0"/>
            <a:ext cx="12192000" cy="656948"/>
          </a:xfrm>
          <a:prstGeom prst="roundRect">
            <a:avLst>
              <a:gd name="adj" fmla="val 0"/>
            </a:avLst>
          </a:prstGeom>
          <a:solidFill>
            <a:srgbClr val="6757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SmartFire Car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481753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1" dirty="0"/>
              <a:t>WEICONECE 2023 </a:t>
            </a:r>
          </a:p>
          <a:p>
            <a:r>
              <a:rPr lang="en-US" dirty="0"/>
              <a:t>2023 IEEE International Women in Engineering (WIE)</a:t>
            </a:r>
          </a:p>
          <a:p>
            <a:r>
              <a:rPr lang="en-US" dirty="0"/>
              <a:t>Conference on Electrical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4808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2E27-B90E-4254-A6AC-6DC70C06D1F1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36A5-14B4-4239-9502-4D67C7E871BE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https://wieconece.org/                                                           SmartFire Car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DFDD-C0FC-46E5-9041-C0CB442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dayenulazim.jahin@gmail.com" TargetMode="External"/><Relationship Id="rId2" Type="http://schemas.openxmlformats.org/officeDocument/2006/relationships/hyperlink" Target="https://github.com/IndrojitSarkar/Towards-Sustainable-Aquaculture-An-IoT-Driven-Fish-Farming-System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33647-56EB-4F0F-A738-68F4D8618083}"/>
              </a:ext>
            </a:extLst>
          </p:cNvPr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  <a:solidFill>
            <a:srgbClr val="675787">
              <a:alpha val="9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0A8338-6D4B-4C27-B86F-8F930077B850}"/>
              </a:ext>
            </a:extLst>
          </p:cNvPr>
          <p:cNvSpPr/>
          <p:nvPr/>
        </p:nvSpPr>
        <p:spPr>
          <a:xfrm>
            <a:off x="3505712" y="2861514"/>
            <a:ext cx="8519234" cy="2200518"/>
          </a:xfrm>
          <a:custGeom>
            <a:avLst/>
            <a:gdLst>
              <a:gd name="connsiteX0" fmla="*/ 1094736 w 8519234"/>
              <a:gd name="connsiteY0" fmla="*/ 0 h 2200518"/>
              <a:gd name="connsiteX1" fmla="*/ 8519234 w 8519234"/>
              <a:gd name="connsiteY1" fmla="*/ 0 h 2200518"/>
              <a:gd name="connsiteX2" fmla="*/ 8519234 w 8519234"/>
              <a:gd name="connsiteY2" fmla="*/ 2200518 h 2200518"/>
              <a:gd name="connsiteX3" fmla="*/ 1094736 w 8519234"/>
              <a:gd name="connsiteY3" fmla="*/ 2200518 h 2200518"/>
              <a:gd name="connsiteX4" fmla="*/ 0 w 8519234"/>
              <a:gd name="connsiteY4" fmla="*/ 1105782 h 2200518"/>
              <a:gd name="connsiteX5" fmla="*/ 0 w 8519234"/>
              <a:gd name="connsiteY5" fmla="*/ 1094736 h 2200518"/>
              <a:gd name="connsiteX6" fmla="*/ 1094736 w 8519234"/>
              <a:gd name="connsiteY6" fmla="*/ 0 h 22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9234" h="2200518">
                <a:moveTo>
                  <a:pt x="1094736" y="0"/>
                </a:moveTo>
                <a:lnTo>
                  <a:pt x="8519234" y="0"/>
                </a:lnTo>
                <a:lnTo>
                  <a:pt x="8519234" y="2200518"/>
                </a:lnTo>
                <a:lnTo>
                  <a:pt x="1094736" y="2200518"/>
                </a:lnTo>
                <a:cubicBezTo>
                  <a:pt x="490130" y="2200518"/>
                  <a:pt x="0" y="1710388"/>
                  <a:pt x="0" y="1105782"/>
                </a:cubicBezTo>
                <a:lnTo>
                  <a:pt x="0" y="1094736"/>
                </a:lnTo>
                <a:cubicBezTo>
                  <a:pt x="0" y="490130"/>
                  <a:pt x="490130" y="0"/>
                  <a:pt x="1094736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675787"/>
              </a:gs>
              <a:gs pos="100000">
                <a:srgbClr val="675787">
                  <a:lumMod val="100000"/>
                </a:srgbClr>
              </a:gs>
              <a:gs pos="90000">
                <a:srgbClr val="654A7C">
                  <a:alpha val="50000"/>
                </a:srgb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7811" y="3368939"/>
            <a:ext cx="186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675787"/>
                </a:solidFill>
                <a:latin typeface="Arial Black" panose="020B0A04020102020204" pitchFamily="34" charset="0"/>
              </a:rPr>
              <a:t>Paper ID 210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7864" y="2992277"/>
            <a:ext cx="8071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Towards Sustainable Aquaculture: An </a:t>
            </a:r>
            <a:r>
              <a:rPr lang="en-US" sz="4000" dirty="0" err="1">
                <a:solidFill>
                  <a:schemeClr val="bg1"/>
                </a:solidFill>
              </a:rPr>
              <a:t>IoT</a:t>
            </a:r>
            <a:r>
              <a:rPr lang="en-US" sz="4000" dirty="0">
                <a:solidFill>
                  <a:schemeClr val="bg1"/>
                </a:solidFill>
              </a:rPr>
              <a:t>-Driven Indoor Fish Farming System</a:t>
            </a:r>
            <a:endParaRPr lang="en-US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997" y="5657671"/>
            <a:ext cx="10964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Md. </a:t>
            </a:r>
            <a:r>
              <a:rPr lang="en-US" u="sng" dirty="0" err="1">
                <a:solidFill>
                  <a:schemeClr val="bg1"/>
                </a:solidFill>
              </a:rPr>
              <a:t>Ayenul</a:t>
            </a:r>
            <a:r>
              <a:rPr lang="en-US" u="sng" dirty="0">
                <a:solidFill>
                  <a:schemeClr val="bg1"/>
                </a:solidFill>
              </a:rPr>
              <a:t> Azim , Indrojit Sarkar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u="sng" dirty="0">
                <a:solidFill>
                  <a:schemeClr val="bg1"/>
                </a:solidFill>
              </a:rPr>
              <a:t>Md. </a:t>
            </a:r>
            <a:r>
              <a:rPr lang="en-US" u="sng" dirty="0" err="1">
                <a:solidFill>
                  <a:schemeClr val="bg1"/>
                </a:solidFill>
              </a:rPr>
              <a:t>Ashiqul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Haider</a:t>
            </a:r>
            <a:r>
              <a:rPr lang="en-US" u="sng" dirty="0">
                <a:solidFill>
                  <a:schemeClr val="bg1"/>
                </a:solidFill>
              </a:rPr>
              <a:t> Chowdhury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u="sng" dirty="0" err="1">
                <a:solidFill>
                  <a:schemeClr val="bg1"/>
                </a:solidFill>
              </a:rPr>
              <a:t>Fazle</a:t>
            </a:r>
            <a:r>
              <a:rPr lang="en-US" u="sng" dirty="0">
                <a:solidFill>
                  <a:schemeClr val="bg1"/>
                </a:solidFill>
              </a:rPr>
              <a:t> Rabbi 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Email: {</a:t>
            </a:r>
            <a:r>
              <a:rPr lang="en-US" dirty="0" err="1">
                <a:solidFill>
                  <a:schemeClr val="bg1"/>
                </a:solidFill>
              </a:rPr>
              <a:t>mdayenulazim.jahin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indro.ij</a:t>
            </a:r>
            <a:r>
              <a:rPr lang="en-US" dirty="0">
                <a:solidFill>
                  <a:schemeClr val="bg1"/>
                </a:solidFill>
              </a:rPr>
              <a:t>, aupurbo392000 , rabbifazle38}@gmail.com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Department of Electrical and Electronic Engineering, Bangladesh University of Engineering and Technology, Dhaka1205, Bangladesh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843"/>
            <a:ext cx="12219202" cy="28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3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71900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1396538" y="0"/>
            <a:ext cx="968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Functionality Overview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57ABF-A9C4-4839-B8D1-D6D7006FBFD5}"/>
              </a:ext>
            </a:extLst>
          </p:cNvPr>
          <p:cNvSpPr txBox="1"/>
          <p:nvPr/>
        </p:nvSpPr>
        <p:spPr>
          <a:xfrm>
            <a:off x="7003891" y="1834661"/>
            <a:ext cx="4422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code consist six functionality: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Sensor Reading and Control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Fish Management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Water Management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Automatic Feeding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Communication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Error 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394" y="824345"/>
            <a:ext cx="560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Functionality Overview of the Arduino Fish Tank Control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9" y="1470676"/>
            <a:ext cx="5084645" cy="43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2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54315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1258960" y="-12033"/>
            <a:ext cx="971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System Performance Evaluation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74A96-A806-437C-A716-F17DDBC4E514}"/>
              </a:ext>
            </a:extLst>
          </p:cNvPr>
          <p:cNvSpPr txBox="1"/>
          <p:nvPr/>
        </p:nvSpPr>
        <p:spPr>
          <a:xfrm>
            <a:off x="613484" y="1185514"/>
            <a:ext cx="609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10 tilapia fish, each averaging 22.5 grams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73C29-CA67-454E-821D-A82FDEC805E8}"/>
              </a:ext>
            </a:extLst>
          </p:cNvPr>
          <p:cNvSpPr txBox="1"/>
          <p:nvPr/>
        </p:nvSpPr>
        <p:spPr>
          <a:xfrm>
            <a:off x="1247387" y="4430830"/>
            <a:ext cx="4053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Growth Indication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death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pH control and food supply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54" y="2198396"/>
            <a:ext cx="6566691" cy="19035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4321" y="1869549"/>
            <a:ext cx="5505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Summary of Testing Results for Tilapia Species</a:t>
            </a:r>
          </a:p>
        </p:txBody>
      </p:sp>
    </p:spTree>
    <p:extLst>
      <p:ext uri="{BB962C8B-B14F-4D97-AF65-F5344CB8AC3E}">
        <p14:creationId xmlns:p14="http://schemas.microsoft.com/office/powerpoint/2010/main" val="107619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80692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2BC08-4CAD-408E-ADC0-9E588AA279E9}"/>
              </a:ext>
            </a:extLst>
          </p:cNvPr>
          <p:cNvSpPr txBox="1"/>
          <p:nvPr/>
        </p:nvSpPr>
        <p:spPr>
          <a:xfrm>
            <a:off x="2981417" y="17755"/>
            <a:ext cx="622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Mobile App Implementation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3" y="1457099"/>
            <a:ext cx="2443982" cy="3454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28" y="1505418"/>
            <a:ext cx="4016088" cy="34064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09" y="1509393"/>
            <a:ext cx="2709870" cy="35895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93452" y="5153840"/>
            <a:ext cx="25188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Homepage serves as a central dashboard, showing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fish population, resource levels, and graphs of pH and temperature trends for a comprehensive view of the aquatic environment.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1928" y="5221218"/>
            <a:ext cx="40689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screen allows users to select a fish species and its feeding data (default or custom) based on average weight. It also supports the addition and customization of data for two additional fish species.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95551" y="5153840"/>
            <a:ext cx="2767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illustrates inventory input in the fish farm system. Checking a box during food or chemical refills automatically updates their levels to 100%, ensuring accurate resource monitoring.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8354" y="1087767"/>
            <a:ext cx="196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HOMESCREEN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957" y="1087767"/>
            <a:ext cx="24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SCREEN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06065" y="1087767"/>
            <a:ext cx="25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SCREEN</a:t>
            </a:r>
          </a:p>
        </p:txBody>
      </p:sp>
    </p:spTree>
    <p:extLst>
      <p:ext uri="{BB962C8B-B14F-4D97-AF65-F5344CB8AC3E}">
        <p14:creationId xmlns:p14="http://schemas.microsoft.com/office/powerpoint/2010/main" val="265364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80692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2BC08-4CAD-408E-ADC0-9E588AA279E9}"/>
              </a:ext>
            </a:extLst>
          </p:cNvPr>
          <p:cNvSpPr txBox="1"/>
          <p:nvPr/>
        </p:nvSpPr>
        <p:spPr>
          <a:xfrm>
            <a:off x="2981417" y="17755"/>
            <a:ext cx="622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Mobile App Implementation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878" y="794437"/>
            <a:ext cx="231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Operational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01" y="1355676"/>
            <a:ext cx="4427269" cy="4317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02921"/>
            <a:ext cx="2211266" cy="44225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81417" y="2087944"/>
            <a:ext cx="1961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Fish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 and Temperature value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71050" y="2087943"/>
            <a:ext cx="196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resource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 triggered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4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54315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418120" y="0"/>
            <a:ext cx="335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Cost Calculation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07" y="1000237"/>
            <a:ext cx="6096000" cy="39931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4007" y="52228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 cost breakdown of the developed prototype. Costs may vary depending on location and quantity.</a:t>
            </a:r>
          </a:p>
        </p:txBody>
      </p:sp>
    </p:spTree>
    <p:extLst>
      <p:ext uri="{BB962C8B-B14F-4D97-AF65-F5344CB8AC3E}">
        <p14:creationId xmlns:p14="http://schemas.microsoft.com/office/powerpoint/2010/main" val="94872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154616"/>
            <a:ext cx="4308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PEEIACON 2024 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International Conference on Power, Electrical, Electronics and Industrial Applications (PEEIACON) 2024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4561" y="6342756"/>
            <a:ext cx="404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IoT</a:t>
            </a:r>
            <a:r>
              <a:rPr lang="en-US" dirty="0">
                <a:solidFill>
                  <a:schemeClr val="bg1"/>
                </a:solidFill>
              </a:rPr>
              <a:t>-Driven Indoor Fish Farming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8750" y="0"/>
            <a:ext cx="588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Final Prototype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12" y="1569422"/>
            <a:ext cx="5822880" cy="3788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1581" y="2863600"/>
            <a:ext cx="4049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Monitoring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control</a:t>
            </a:r>
          </a:p>
        </p:txBody>
      </p:sp>
    </p:spTree>
    <p:extLst>
      <p:ext uri="{BB962C8B-B14F-4D97-AF65-F5344CB8AC3E}">
        <p14:creationId xmlns:p14="http://schemas.microsoft.com/office/powerpoint/2010/main" val="192471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154616"/>
            <a:ext cx="4308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PEEIACON 2024 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International Conference on Power, Electrical, Electronics and Industrial Applications (PEEIACON) 2024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4561" y="6342756"/>
            <a:ext cx="404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IoT</a:t>
            </a:r>
            <a:r>
              <a:rPr lang="en-US" dirty="0">
                <a:solidFill>
                  <a:schemeClr val="bg1"/>
                </a:solidFill>
              </a:rPr>
              <a:t>-Driven Indoor Fish Farming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8750" y="0"/>
            <a:ext cx="588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Future Direction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8315" y="1523604"/>
            <a:ext cx="7210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675787"/>
                </a:solidFill>
                <a:cs typeface="Times New Roman" panose="02020603050405020304" pitchFamily="18" charset="0"/>
              </a:rPr>
              <a:t>Future Directions: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Improve alert system response times.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Integrate analytics and machine learning for optimized control.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Explore block-chain for better traceability and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8315" y="3622431"/>
            <a:ext cx="720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7030A0"/>
                </a:solidFill>
              </a:rPr>
              <a:t>Data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All codes and materials are available in </a:t>
            </a:r>
            <a:r>
              <a:rPr lang="en-US" sz="2000" dirty="0" err="1">
                <a:hlinkClick r:id="rId2"/>
              </a:rPr>
              <a:t>github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Email</a:t>
            </a:r>
            <a:r>
              <a:rPr lang="en-US" sz="2000" dirty="0"/>
              <a:t> for future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28020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54315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418120" y="0"/>
            <a:ext cx="335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Conclusion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FDFCA-A383-4937-88B1-382D87768EED}"/>
              </a:ext>
            </a:extLst>
          </p:cNvPr>
          <p:cNvSpPr txBox="1"/>
          <p:nvPr/>
        </p:nvSpPr>
        <p:spPr>
          <a:xfrm>
            <a:off x="1185624" y="1170787"/>
            <a:ext cx="92465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675787"/>
                </a:solidFill>
                <a:cs typeface="Times New Roman" panose="02020603050405020304" pitchFamily="18" charset="0"/>
              </a:rPr>
              <a:t>Advanced IoT-Based System:</a:t>
            </a:r>
            <a:r>
              <a:rPr lang="en-US" sz="2000" dirty="0">
                <a:solidFill>
                  <a:srgbClr val="675787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Enhances fish farming with automation and real-time monitoring.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675787"/>
                </a:solidFill>
                <a:cs typeface="Times New Roman" panose="02020603050405020304" pitchFamily="18" charset="0"/>
              </a:rPr>
              <a:t>User-Friendly Mobile App:</a:t>
            </a:r>
            <a:r>
              <a:rPr lang="en-US" sz="2000" dirty="0">
                <a:solidFill>
                  <a:srgbClr val="675787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Manages feeding, pH, temperature, and other parameters seamlessly.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675787"/>
                </a:solidFill>
                <a:cs typeface="Times New Roman" panose="02020603050405020304" pitchFamily="18" charset="0"/>
              </a:rPr>
              <a:t>Key Contributions: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75787"/>
                </a:solidFill>
                <a:cs typeface="Times New Roman" panose="02020603050405020304" pitchFamily="18" charset="0"/>
              </a:rPr>
              <a:t>  Automated Feeding: </a:t>
            </a:r>
            <a:r>
              <a:rPr lang="en-US" sz="2000" dirty="0">
                <a:cs typeface="Times New Roman" panose="02020603050405020304" pitchFamily="18" charset="0"/>
              </a:rPr>
              <a:t>Accurate nutrition delivery with minimal variations.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75787"/>
                </a:solidFill>
                <a:cs typeface="Times New Roman" panose="02020603050405020304" pitchFamily="18" charset="0"/>
              </a:rPr>
              <a:t>  pH Regulation: </a:t>
            </a:r>
            <a:r>
              <a:rPr lang="en-US" sz="2000" dirty="0">
                <a:cs typeface="Times New Roman" panose="02020603050405020304" pitchFamily="18" charset="0"/>
              </a:rPr>
              <a:t>Maintains optimal water quality with ±0.2 units deviation.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75787"/>
                </a:solidFill>
                <a:cs typeface="Times New Roman" panose="02020603050405020304" pitchFamily="18" charset="0"/>
              </a:rPr>
              <a:t>  Temperature Control: </a:t>
            </a:r>
            <a:r>
              <a:rPr lang="en-US" sz="2000" dirty="0">
                <a:cs typeface="Times New Roman" panose="02020603050405020304" pitchFamily="18" charset="0"/>
              </a:rPr>
              <a:t>Keeps water within 25-33°C, with ±1°C deviation.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75787"/>
                </a:solidFill>
                <a:cs typeface="Times New Roman" panose="02020603050405020304" pitchFamily="18" charset="0"/>
              </a:rPr>
              <a:t>  User Notifications: </a:t>
            </a:r>
            <a:r>
              <a:rPr lang="en-US" sz="2000" dirty="0">
                <a:cs typeface="Times New Roman" panose="02020603050405020304" pitchFamily="18" charset="0"/>
              </a:rPr>
              <a:t>Alerts users to critical situations, though occasional delays noted.</a:t>
            </a:r>
          </a:p>
        </p:txBody>
      </p:sp>
    </p:spTree>
    <p:extLst>
      <p:ext uri="{BB962C8B-B14F-4D97-AF65-F5344CB8AC3E}">
        <p14:creationId xmlns:p14="http://schemas.microsoft.com/office/powerpoint/2010/main" val="91108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54315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4AD3C-9BE0-46DE-89FC-F30FCAA68F88}"/>
              </a:ext>
            </a:extLst>
          </p:cNvPr>
          <p:cNvSpPr txBox="1"/>
          <p:nvPr/>
        </p:nvSpPr>
        <p:spPr>
          <a:xfrm>
            <a:off x="4264269" y="2206869"/>
            <a:ext cx="580292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675787"/>
                </a:solidFill>
              </a:rPr>
              <a:t>Thank you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7E9D3-5449-4452-BE5C-7400BAF81405}"/>
              </a:ext>
            </a:extLst>
          </p:cNvPr>
          <p:cNvSpPr txBox="1"/>
          <p:nvPr/>
        </p:nvSpPr>
        <p:spPr>
          <a:xfrm>
            <a:off x="2435470" y="3393831"/>
            <a:ext cx="779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757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Feel free to ask questions about the presentation ! </a:t>
            </a:r>
          </a:p>
        </p:txBody>
      </p:sp>
    </p:spTree>
    <p:extLst>
      <p:ext uri="{BB962C8B-B14F-4D97-AF65-F5344CB8AC3E}">
        <p14:creationId xmlns:p14="http://schemas.microsoft.com/office/powerpoint/2010/main" val="34593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74EC4-7E02-45D9-822B-7D032BC6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z="1800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ED56A-8CC4-4D43-86A9-457220D8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D2B9C4-BBE9-4559-8B52-59DA82A6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54315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8D4E5-9613-4B8B-82C6-19F5DECDD135}"/>
              </a:ext>
            </a:extLst>
          </p:cNvPr>
          <p:cNvSpPr txBox="1"/>
          <p:nvPr/>
        </p:nvSpPr>
        <p:spPr>
          <a:xfrm>
            <a:off x="5004046" y="0"/>
            <a:ext cx="218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Outline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D92B3-6AFC-4D9B-8B58-6D3C2A854DE7}"/>
              </a:ext>
            </a:extLst>
          </p:cNvPr>
          <p:cNvSpPr/>
          <p:nvPr/>
        </p:nvSpPr>
        <p:spPr>
          <a:xfrm>
            <a:off x="2080216" y="865572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 Evaluation with Tilapia Species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58270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74EC4-7E02-45D9-822B-7D032BC6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z="1800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ED56A-8CC4-4D43-86A9-457220D8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D2B9C4-BBE9-4559-8B52-59DA82A6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36731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C27EA-9018-457C-B157-56E419A64C96}"/>
              </a:ext>
            </a:extLst>
          </p:cNvPr>
          <p:cNvSpPr txBox="1"/>
          <p:nvPr/>
        </p:nvSpPr>
        <p:spPr>
          <a:xfrm>
            <a:off x="4918229" y="0"/>
            <a:ext cx="235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Introduction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69708-90BE-4DBF-9E7A-4FE2DEF7C57A}"/>
              </a:ext>
            </a:extLst>
          </p:cNvPr>
          <p:cNvSpPr txBox="1"/>
          <p:nvPr/>
        </p:nvSpPr>
        <p:spPr>
          <a:xfrm>
            <a:off x="1868365" y="882987"/>
            <a:ext cx="75948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Aquaculture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Security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Economic Contribution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Sustainability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Fishery Industry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 Supply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Outdated Methods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lang="en-US" sz="2400" b="1" dirty="0" err="1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b="1" dirty="0">
                <a:solidFill>
                  <a:srgbClr val="675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Indoor Fish Farming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Monitoring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Friendly Application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 Food and Chemical Supply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7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27938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098524" y="8878"/>
            <a:ext cx="399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Literature Review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26" y="1504176"/>
            <a:ext cx="7326465" cy="29348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508" y="4883078"/>
            <a:ext cx="1143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[7] P. </a:t>
            </a:r>
            <a:r>
              <a:rPr lang="en-US" sz="1200" i="1" dirty="0" err="1"/>
              <a:t>Veeralakshmi</a:t>
            </a:r>
            <a:r>
              <a:rPr lang="en-US" sz="1200" i="1" dirty="0"/>
              <a:t>, S. </a:t>
            </a:r>
            <a:r>
              <a:rPr lang="en-US" sz="1200" i="1" dirty="0" err="1"/>
              <a:t>Sowmya</a:t>
            </a:r>
            <a:r>
              <a:rPr lang="en-US" sz="1200" i="1" dirty="0"/>
              <a:t>, K. N. Kannan, S. </a:t>
            </a:r>
            <a:r>
              <a:rPr lang="en-US" sz="1200" i="1" dirty="0" err="1"/>
              <a:t>Anbu</a:t>
            </a:r>
            <a:r>
              <a:rPr lang="en-US" sz="1200" i="1" dirty="0"/>
              <a:t>, and G. Ayyappan, “An efficient and smart </a:t>
            </a:r>
            <a:r>
              <a:rPr lang="en-US" sz="1200" i="1" dirty="0" err="1"/>
              <a:t>iot</a:t>
            </a:r>
            <a:r>
              <a:rPr lang="en-US" sz="1200" i="1" dirty="0"/>
              <a:t> based </a:t>
            </a:r>
            <a:r>
              <a:rPr lang="en-US" sz="1200" i="1" dirty="0" err="1"/>
              <a:t>pisciculture</a:t>
            </a:r>
            <a:r>
              <a:rPr lang="en-US" sz="1200" i="1" dirty="0"/>
              <a:t> for developing countries,” in AIP Conference Proceedings, vol. 2393, no. 1. AIP Publishing, 2022.</a:t>
            </a:r>
          </a:p>
          <a:p>
            <a:r>
              <a:rPr lang="en-US" sz="1200" i="1" dirty="0"/>
              <a:t>[5] Y. Wu, Y. </a:t>
            </a:r>
            <a:r>
              <a:rPr lang="en-US" sz="1200" i="1" dirty="0" err="1"/>
              <a:t>Duan</a:t>
            </a:r>
            <a:r>
              <a:rPr lang="en-US" sz="1200" i="1" dirty="0"/>
              <a:t>, Y. Wei, D. An, and J. Liu, “Application of intelligent and unmanned equipment in aquaculture: A review,” Computers and Electronics in Agriculture, vol. 199, p. 107201, 2022.</a:t>
            </a:r>
          </a:p>
          <a:p>
            <a:r>
              <a:rPr lang="en-US" sz="1200" i="1" dirty="0"/>
              <a:t>[9] L. K. Oliveira, W. </a:t>
            </a:r>
            <a:r>
              <a:rPr lang="en-US" sz="1200" i="1" dirty="0" err="1"/>
              <a:t>Wasielesky</a:t>
            </a:r>
            <a:r>
              <a:rPr lang="en-US" sz="1200" i="1" dirty="0"/>
              <a:t> Jr, and M. B. </a:t>
            </a:r>
            <a:r>
              <a:rPr lang="en-US" sz="1200" i="1" dirty="0" err="1"/>
              <a:t>Tesser</a:t>
            </a:r>
            <a:r>
              <a:rPr lang="en-US" sz="1200" i="1" dirty="0"/>
              <a:t>, “Fish culture in </a:t>
            </a:r>
            <a:r>
              <a:rPr lang="en-US" sz="1200" i="1" dirty="0" err="1"/>
              <a:t>biofloc</a:t>
            </a:r>
            <a:r>
              <a:rPr lang="en-US" sz="1200" i="1" dirty="0"/>
              <a:t> technology (</a:t>
            </a:r>
            <a:r>
              <a:rPr lang="en-US" sz="1200" i="1" dirty="0" err="1"/>
              <a:t>bft</a:t>
            </a:r>
            <a:r>
              <a:rPr lang="en-US" sz="1200" i="1" dirty="0"/>
              <a:t>): Insights on stocking density carbon sources, </a:t>
            </a:r>
            <a:r>
              <a:rPr lang="en-US" sz="1200" i="1" dirty="0" err="1"/>
              <a:t>c/n</a:t>
            </a:r>
            <a:r>
              <a:rPr lang="en-US" sz="1200" i="1" dirty="0"/>
              <a:t> ratio, fish nutrition and health,” Aquaculture and Fisheries, 2022.</a:t>
            </a:r>
          </a:p>
        </p:txBody>
      </p:sp>
    </p:spTree>
    <p:extLst>
      <p:ext uri="{BB962C8B-B14F-4D97-AF65-F5344CB8AC3E}">
        <p14:creationId xmlns:p14="http://schemas.microsoft.com/office/powerpoint/2010/main" val="295301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27938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098524" y="8878"/>
            <a:ext cx="399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Circuit Diagram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1" y="678310"/>
            <a:ext cx="11458857" cy="55227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02041" y="5685809"/>
            <a:ext cx="198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Fig: 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7690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89485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918229" y="0"/>
            <a:ext cx="235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Features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F800-F4A8-4750-9BCF-2B93245304C8}"/>
              </a:ext>
            </a:extLst>
          </p:cNvPr>
          <p:cNvSpPr txBox="1"/>
          <p:nvPr/>
        </p:nvSpPr>
        <p:spPr>
          <a:xfrm>
            <a:off x="1537246" y="1434543"/>
            <a:ext cx="9994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pH Control and Adjustment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Temperature Regulation and Water Circulation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Automated Feeding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81314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63108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3486933" y="-148487"/>
            <a:ext cx="5450889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pH Control and Adjustment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87BFF-979C-44D4-AB26-F9E4140D04A6}"/>
              </a:ext>
            </a:extLst>
          </p:cNvPr>
          <p:cNvSpPr txBox="1"/>
          <p:nvPr/>
        </p:nvSpPr>
        <p:spPr>
          <a:xfrm>
            <a:off x="394601" y="4838186"/>
            <a:ext cx="562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dual-container system automatically feeds fish three times a day. One container (black) holds acid and base (citric acid and NaHCO3) for controlled release, while the other (white) stores fish food.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BAA40-C958-4E73-97D7-0E85C153EA2C}"/>
              </a:ext>
            </a:extLst>
          </p:cNvPr>
          <p:cNvSpPr txBox="1"/>
          <p:nvPr/>
        </p:nvSpPr>
        <p:spPr>
          <a:xfrm>
            <a:off x="6336398" y="4838185"/>
            <a:ext cx="5606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figure shows a pH versus time plot in a controlled test. Initially set to pH 5, the system uses an MG996 stepper motor to add </a:t>
            </a:r>
            <a:r>
              <a:rPr lang="en-US" dirty="0" err="1"/>
              <a:t>NaHCO</a:t>
            </a:r>
            <a:r>
              <a:rPr lang="en-US" dirty="0"/>
              <a:t>₃ when pH drops below the optimal 69 range, stopping once the pH is restored. 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3" y="803701"/>
            <a:ext cx="5198303" cy="38987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98" y="812563"/>
            <a:ext cx="5202848" cy="38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1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80692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4038600" y="8878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Automated Feeding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A5EA1-0526-49F5-9EA3-2FFDD7E92713}"/>
              </a:ext>
            </a:extLst>
          </p:cNvPr>
          <p:cNvSpPr txBox="1"/>
          <p:nvPr/>
        </p:nvSpPr>
        <p:spPr>
          <a:xfrm>
            <a:off x="5847293" y="3416373"/>
            <a:ext cx="220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formulas: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93" y="3910756"/>
            <a:ext cx="5869140" cy="7881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293" y="4698938"/>
            <a:ext cx="5769387" cy="9980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93" y="1501042"/>
            <a:ext cx="5451555" cy="1742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7293" y="1037437"/>
            <a:ext cx="42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II: Average Body Weight vs % Feed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07C19-C22C-4858-B6F4-00BE703B9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87" y="1880643"/>
            <a:ext cx="3471613" cy="3844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ED860-E525-4B1A-9BFA-DA4BFDA8A695}"/>
              </a:ext>
            </a:extLst>
          </p:cNvPr>
          <p:cNvSpPr txBox="1"/>
          <p:nvPr/>
        </p:nvSpPr>
        <p:spPr>
          <a:xfrm>
            <a:off x="630272" y="687567"/>
            <a:ext cx="4003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MG995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Feeding three times a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Customizable Feeding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Precise Food Dispensing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BF109-03A2-447B-82C7-E8265E8A804F}"/>
              </a:ext>
            </a:extLst>
          </p:cNvPr>
          <p:cNvSpPr txBox="1"/>
          <p:nvPr/>
        </p:nvSpPr>
        <p:spPr>
          <a:xfrm>
            <a:off x="487561" y="5524102"/>
            <a:ext cx="489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figure shows the designed structure for 3D printing in Fusion360</a:t>
            </a:r>
          </a:p>
        </p:txBody>
      </p:sp>
    </p:spTree>
    <p:extLst>
      <p:ext uri="{BB962C8B-B14F-4D97-AF65-F5344CB8AC3E}">
        <p14:creationId xmlns:p14="http://schemas.microsoft.com/office/powerpoint/2010/main" val="7688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B1E54-F86E-4E46-A3DA-3F39B895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FDD-C0FC-46E5-9041-C0CB442C10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52F-2EE0-46EB-A128-CDE68E6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963"/>
            <a:ext cx="41148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IoT</a:t>
            </a:r>
            <a:r>
              <a:rPr lang="en-US" dirty="0"/>
              <a:t>-Driven Indoor Fish Farming System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C628FE-80D9-431B-B029-E85EA174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01052"/>
            <a:ext cx="3771900" cy="6569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i="1" dirty="0"/>
              <a:t>PEEIACON 2024 </a:t>
            </a:r>
          </a:p>
          <a:p>
            <a:r>
              <a:rPr lang="en-US" b="1" i="1" dirty="0"/>
              <a:t>International Conference on Power, Electrical, Electronics and Industrial Applications (PEEIACON)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91C21-7F00-4487-994C-9D3D9BD85C29}"/>
              </a:ext>
            </a:extLst>
          </p:cNvPr>
          <p:cNvSpPr txBox="1"/>
          <p:nvPr/>
        </p:nvSpPr>
        <p:spPr>
          <a:xfrm>
            <a:off x="1396538" y="0"/>
            <a:ext cx="968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Temperature Regulation and Water Circulation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57ABF-A9C4-4839-B8D1-D6D7006FBFD5}"/>
              </a:ext>
            </a:extLst>
          </p:cNvPr>
          <p:cNvSpPr txBox="1"/>
          <p:nvPr/>
        </p:nvSpPr>
        <p:spPr>
          <a:xfrm>
            <a:off x="6430395" y="969355"/>
            <a:ext cx="4794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Control System: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A waterproof DS18B20 sensor monitors and maintains the water temperature within a target range of 25 to 33°C. If the temperature deviates, a submersible pump adjusts it by drawing water from a reserve source.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Management: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Two submersible pumps manage daily water replacement, ensuring consistent water quality and oxygen levels in the tank.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4" y="1076936"/>
            <a:ext cx="5143093" cy="3970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301" y="5047254"/>
            <a:ext cx="4892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figure displays a temperature vs. time plot for a fish tank. The submersible pump automatically adds cooler water to maintain a 25 to 33°C range.</a:t>
            </a:r>
          </a:p>
        </p:txBody>
      </p:sp>
    </p:spTree>
    <p:extLst>
      <p:ext uri="{BB962C8B-B14F-4D97-AF65-F5344CB8AC3E}">
        <p14:creationId xmlns:p14="http://schemas.microsoft.com/office/powerpoint/2010/main" val="343648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1316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indrojit sarkar</dc:creator>
  <cp:lastModifiedBy>1806089 - Md. Ayenul Azim</cp:lastModifiedBy>
  <cp:revision>68</cp:revision>
  <dcterms:created xsi:type="dcterms:W3CDTF">2023-11-14T16:50:47Z</dcterms:created>
  <dcterms:modified xsi:type="dcterms:W3CDTF">2024-09-04T20:19:52Z</dcterms:modified>
</cp:coreProperties>
</file>