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85" r:id="rId3"/>
    <p:sldId id="263" r:id="rId4"/>
    <p:sldId id="286" r:id="rId5"/>
    <p:sldId id="287" r:id="rId6"/>
    <p:sldId id="299" r:id="rId7"/>
    <p:sldId id="300" r:id="rId8"/>
    <p:sldId id="301" r:id="rId9"/>
    <p:sldId id="302" r:id="rId10"/>
    <p:sldId id="303" r:id="rId11"/>
    <p:sldId id="292" r:id="rId12"/>
    <p:sldId id="304" r:id="rId13"/>
    <p:sldId id="288" r:id="rId14"/>
    <p:sldId id="305" r:id="rId15"/>
    <p:sldId id="306" r:id="rId16"/>
    <p:sldId id="307" r:id="rId17"/>
    <p:sldId id="308" r:id="rId18"/>
    <p:sldId id="309" r:id="rId19"/>
    <p:sldId id="277" r:id="rId20"/>
    <p:sldId id="310" r:id="rId21"/>
    <p:sldId id="278" r:id="rId22"/>
    <p:sldId id="279" r:id="rId23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7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  <a:srgbClr val="FFFF66"/>
    <a:srgbClr val="008000"/>
    <a:srgbClr val="0033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24" autoAdjust="0"/>
  </p:normalViewPr>
  <p:slideViewPr>
    <p:cSldViewPr snapToGrid="0"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706" y="90"/>
      </p:cViewPr>
      <p:guideLst>
        <p:guide orient="horz" pos="2737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712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712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panose="02020603050405020304" pitchFamily="18" charset="0"/>
              </a:defRPr>
            </a:lvl1pPr>
          </a:lstStyle>
          <a:p>
            <a:fld id="{15A8FE9D-B91A-4DA1-A8EB-5EAD582326F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422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0" y="1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9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1" y="4126230"/>
            <a:ext cx="4765041" cy="390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Textformatierung des Masters zu bearbeiten.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0" y="8252460"/>
            <a:ext cx="277368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502" tIns="41251" rIns="82502" bIns="41251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" panose="02020603050405020304" pitchFamily="18" charset="0"/>
              </a:defRPr>
            </a:lvl1pPr>
          </a:lstStyle>
          <a:p>
            <a:fld id="{E07EC986-CA94-473D-B614-029AD393E32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821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1pPr>
            <a:lvl2pPr marL="432791" indent="-164638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2pPr>
            <a:lvl3pPr marL="667424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3pPr>
            <a:lvl4pPr marL="934589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4pPr>
            <a:lvl5pPr marL="1202742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5pPr>
            <a:lvl6pPr marL="1486668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6pPr>
            <a:lvl7pPr marL="1770594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7pPr>
            <a:lvl8pPr marL="2054519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8pPr>
            <a:lvl9pPr marL="2338446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06437F-1305-4E7D-BAC3-12C8ADC5D221}" type="slidenum">
              <a:rPr lang="de-DE" altLang="de-DE" sz="500">
                <a:latin typeface="Stafford" pitchFamily="2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z="500">
              <a:latin typeface="Stafford" pitchFamily="2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0550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1pPr>
            <a:lvl2pPr marL="432791" indent="-164638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2pPr>
            <a:lvl3pPr marL="667424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3pPr>
            <a:lvl4pPr marL="934589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4pPr>
            <a:lvl5pPr marL="1202742" indent="-131119" eaLnBrk="0" hangingPunct="0">
              <a:spcBef>
                <a:spcPct val="10000"/>
              </a:spcBef>
              <a:defRPr sz="800">
                <a:solidFill>
                  <a:schemeClr val="tx1"/>
                </a:solidFill>
                <a:latin typeface="Bitstream Charter" charset="0"/>
              </a:defRPr>
            </a:lvl5pPr>
            <a:lvl6pPr marL="1486668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6pPr>
            <a:lvl7pPr marL="1770594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7pPr>
            <a:lvl8pPr marL="2054519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8pPr>
            <a:lvl9pPr marL="2338446" indent="-131119" eaLnBrk="0" fontAlgn="base" hangingPunct="0">
              <a:spcBef>
                <a:spcPct val="1000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Bitstream Charter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06437F-1305-4E7D-BAC3-12C8ADC5D221}" type="slidenum">
              <a:rPr lang="de-DE" altLang="de-DE" sz="500">
                <a:latin typeface="Stafford" pitchFamily="2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de-DE" altLang="de-DE" sz="500">
              <a:latin typeface="Stafford" pitchFamily="2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63599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188456"/>
            <a:ext cx="953852" cy="63889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1658354"/>
      </p:ext>
    </p:extLst>
  </p:cSld>
  <p:clrMapOvr>
    <a:masterClrMapping/>
  </p:clrMapOvr>
  <p:transition spd="slow" advClick="0" advTm="4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10000"/>
              </a:lnSpc>
              <a:spcBef>
                <a:spcPts val="576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v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828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Ø"/>
              <a:defRPr sz="1600">
                <a:solidFill>
                  <a:srgbClr val="000000"/>
                </a:solidFill>
                <a:latin typeface="Lucida Sans Unicode"/>
              </a:defRPr>
            </a:lvl2pPr>
            <a:lvl3pPr marL="1062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Lucida Sans Unicode"/>
              </a:defRPr>
            </a:lvl3pPr>
            <a:lvl4pPr marL="1314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rgbClr val="000000"/>
                </a:solidFill>
                <a:latin typeface="Lucida Sans Unicode"/>
              </a:defRPr>
            </a:lvl4pPr>
            <a:lvl5pPr marL="1548000" indent="-228600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0068B4"/>
              </a:buClr>
              <a:buSzPct val="100000"/>
              <a:buFont typeface="Wingdings" panose="05000000000000000000" pitchFamily="2" charset="2"/>
              <a:buChar char="§"/>
              <a:defRPr sz="11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5759472"/>
      </p:ext>
    </p:extLst>
  </p:cSld>
  <p:clrMapOvr>
    <a:masterClrMapping/>
  </p:clrMapOvr>
  <p:transition spd="slow" advClick="0" advTm="4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96000"/>
            <a:ext cx="8532000" cy="5040000"/>
          </a:xfrm>
          <a:prstGeom prst="rect">
            <a:avLst/>
          </a:prstGeom>
        </p:spPr>
        <p:txBody>
          <a:bodyPr vert="horz" lIns="254000"/>
          <a:lstStyle>
            <a:lvl1pPr marL="531706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lang="de-DE" sz="1662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1pPr>
            <a:lvl2pPr marL="864022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lang="de-DE" sz="1477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2pPr>
            <a:lvl3pPr marL="1196338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lang="de-DE" sz="1292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3pPr>
            <a:lvl4pPr marL="1528654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lang="de-DE" sz="1108" dirty="0" smtClean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4pPr>
            <a:lvl5pPr marL="1860970" indent="-211021" algn="l" defTabSz="773742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lang="de-DE" sz="969" dirty="0">
                <a:solidFill>
                  <a:srgbClr val="000000"/>
                </a:solidFill>
                <a:latin typeface="Lucida Sans Unicode"/>
                <a:ea typeface="+mn-ea"/>
                <a:cs typeface="+mn-cs"/>
                <a:sym typeface="Lucida Grande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  <p:pic>
        <p:nvPicPr>
          <p:cNvPr id="8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260648"/>
            <a:ext cx="953852" cy="6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7735"/>
      </p:ext>
    </p:extLst>
  </p:cSld>
  <p:clrMapOvr>
    <a:masterClrMapping/>
  </p:clrMapOvr>
  <p:transition spd="slow" advClick="0" advTm="4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296000"/>
            <a:ext cx="8532000" cy="5040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tx1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chemeClr val="tx1"/>
                </a:solidFill>
                <a:latin typeface="Lucida Sans Unicode"/>
              </a:defRPr>
            </a:lvl2pPr>
            <a:lvl3pPr marL="1196338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292">
                <a:solidFill>
                  <a:schemeClr val="tx1"/>
                </a:solidFill>
                <a:latin typeface="Lucida Sans Unicode"/>
              </a:defRPr>
            </a:lvl3pPr>
            <a:lvl4pPr marL="1528654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108">
                <a:solidFill>
                  <a:schemeClr val="tx1"/>
                </a:solidFill>
                <a:latin typeface="Lucida Sans Unicode"/>
              </a:defRPr>
            </a:lvl4pPr>
            <a:lvl5pPr marL="1860970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969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440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21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1562083"/>
      </p:ext>
    </p:extLst>
  </p:cSld>
  <p:clrMapOvr>
    <a:masterClrMapping/>
  </p:clrMapOvr>
  <p:transition spd="slow" advClick="0" advTm="4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40" y="1296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108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260648"/>
            <a:ext cx="953852" cy="63889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6236413"/>
      </p:ext>
    </p:extLst>
  </p:cSld>
  <p:clrMapOvr>
    <a:masterClrMapping/>
  </p:clrMapOvr>
  <p:transition spd="slow" advClick="0" advTm="4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772000"/>
            <a:ext cx="8532000" cy="3240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tx1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chemeClr val="tx1"/>
                </a:solidFill>
                <a:latin typeface="Lucida Sans Unicode"/>
              </a:defRPr>
            </a:lvl2pPr>
            <a:lvl3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3pPr>
            <a:lvl4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4pPr>
            <a:lvl5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296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712942"/>
      </p:ext>
    </p:extLst>
  </p:cSld>
  <p:clrMapOvr>
    <a:masterClrMapping/>
  </p:clrMapOvr>
  <p:transition spd="slow" advClick="0" advTm="4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572000"/>
            <a:ext cx="8532000" cy="1368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rgbClr val="000000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rgbClr val="000000"/>
                </a:solidFill>
                <a:latin typeface="Lucida Sans Unicode"/>
              </a:defRPr>
            </a:lvl2pPr>
            <a:lvl3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3pPr>
            <a:lvl4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4pPr>
            <a:lvl5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296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070025"/>
      </p:ext>
    </p:extLst>
  </p:cSld>
  <p:clrMapOvr>
    <a:masterClrMapping/>
  </p:clrMapOvr>
  <p:transition spd="slow" advClick="0" advTm="4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644000"/>
            <a:ext cx="8532000" cy="1368000"/>
          </a:xfrm>
          <a:prstGeom prst="rect">
            <a:avLst/>
          </a:prstGeom>
        </p:spPr>
        <p:txBody>
          <a:bodyPr vert="horz" lIns="254000"/>
          <a:lstStyle>
            <a:lvl1pPr marL="531706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rgbClr val="000000"/>
                </a:solidFill>
                <a:latin typeface="Lucida Sans Unicode"/>
              </a:defRPr>
            </a:lvl1pPr>
            <a:lvl2pPr marL="864022" indent="-21102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Symbol" panose="05050102010706020507" pitchFamily="18" charset="2"/>
              <a:buChar char="-"/>
              <a:defRPr sz="1477">
                <a:solidFill>
                  <a:srgbClr val="000000"/>
                </a:solidFill>
                <a:latin typeface="Lucida Sans Unicode"/>
              </a:defRPr>
            </a:lvl2pPr>
            <a:lvl3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3pPr>
            <a:lvl4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4pPr>
            <a:lvl5pPr marL="534586" indent="-21102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662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738000"/>
            <a:ext cx="8532000" cy="457200"/>
          </a:xfrm>
          <a:prstGeom prst="rect">
            <a:avLst/>
          </a:prstGeom>
        </p:spPr>
        <p:txBody>
          <a:bodyPr wrap="square" tIns="50800"/>
          <a:lstStyle>
            <a:lvl1pPr marL="492382">
              <a:lnSpc>
                <a:spcPct val="100000"/>
              </a:lnSpc>
              <a:defRPr sz="2215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296000"/>
            <a:ext cx="4800600" cy="32400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348251"/>
      </p:ext>
    </p:extLst>
  </p:cSld>
  <p:clrMapOvr>
    <a:masterClrMapping/>
  </p:clrMapOvr>
  <p:transition spd="slow" advClick="0" advTm="4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6573" y="2501900"/>
            <a:ext cx="8001001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lang="de-CH" sz="2400" b="1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/>
              </a:defRPr>
            </a:lvl1pPr>
          </a:lstStyle>
          <a:p>
            <a:pPr marL="0" marR="0" lvl="0" indent="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4795935"/>
            <a:ext cx="9144000" cy="2062065"/>
          </a:xfrm>
          <a:prstGeom prst="rect">
            <a:avLst/>
          </a:prstGeom>
          <a:solidFill>
            <a:srgbClr val="0068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8" y="635601"/>
            <a:ext cx="7389845" cy="11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1812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724129" y="292943"/>
            <a:ext cx="2019300" cy="27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46892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738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Institut IKS</a:t>
            </a:r>
          </a:p>
          <a:p>
            <a:pPr algn="r">
              <a:spcBef>
                <a:spcPts val="0"/>
              </a:spcBef>
              <a:defRPr/>
            </a:pPr>
            <a:r>
              <a:rPr lang="de-DE" sz="738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Prof. Dr. David Hausheer</a:t>
            </a:r>
          </a:p>
        </p:txBody>
      </p:sp>
      <p:sp>
        <p:nvSpPr>
          <p:cNvPr id="12" name="Line 46"/>
          <p:cNvSpPr>
            <a:spLocks noChangeShapeType="1"/>
          </p:cNvSpPr>
          <p:nvPr userDrawn="1"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364088" y="2"/>
            <a:ext cx="308610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rIns="0" bIns="0">
            <a:prstTxWarp prst="textNoShape">
              <a:avLst/>
            </a:prstTxWarp>
            <a:spAutoFit/>
          </a:bodyPr>
          <a:lstStyle>
            <a:lvl1pPr>
              <a:defRPr lang="de-CH" sz="800" b="1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7575" y="2"/>
            <a:ext cx="546979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bIns="0">
            <a:prstTxWarp prst="textNoShape">
              <a:avLst/>
            </a:prstTxWarp>
            <a:spAutoFit/>
          </a:bodyPr>
          <a:lstStyle>
            <a:lvl1pPr>
              <a:defRPr lang="de-CH" sz="800" b="1" smtClean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31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</p:sldLayoutIdLst>
  <p:transition spd="slow" advClick="0" advTm="4000">
    <p:fade/>
  </p:transition>
  <p:hf hdr="0" dt="0"/>
  <p:txStyles>
    <p:titleStyle>
      <a:lvl1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22041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844083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266124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688165" algn="l" defTabSz="77374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685817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062431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439044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814192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190805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612847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034888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456929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878971" indent="-417646" algn="l" defTabSz="773742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2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573" y="2501900"/>
            <a:ext cx="8001001" cy="1778552"/>
          </a:xfrm>
        </p:spPr>
        <p:txBody>
          <a:bodyPr/>
          <a:lstStyle/>
          <a:p>
            <a:br>
              <a:rPr lang="de-DE" dirty="0"/>
            </a:br>
            <a:br>
              <a:rPr lang="en-DE" b="0" dirty="0"/>
            </a:br>
            <a:r>
              <a:rPr lang="en-DE" b="0" dirty="0"/>
              <a:t> </a:t>
            </a:r>
            <a:br>
              <a:rPr lang="en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b="0" dirty="0"/>
            </a:br>
            <a:br>
              <a:rPr lang="de-DE" sz="2800" dirty="0"/>
            </a:br>
            <a:r>
              <a:rPr lang="en-GB" sz="2800" dirty="0"/>
              <a:t>Secure Smart Home System Based on </a:t>
            </a:r>
            <a:r>
              <a:rPr lang="en-GB" sz="2800" dirty="0" err="1"/>
              <a:t>SCiON</a:t>
            </a:r>
            <a:br>
              <a:rPr lang="en-GB" sz="2800" dirty="0"/>
            </a:br>
            <a:br>
              <a:rPr lang="de-DE" dirty="0"/>
            </a:br>
            <a:r>
              <a:rPr lang="en-GB" sz="1600" b="0" dirty="0" err="1"/>
              <a:t>Athul</a:t>
            </a:r>
            <a:r>
              <a:rPr lang="en-GB" sz="1600" b="0" dirty="0"/>
              <a:t> </a:t>
            </a:r>
            <a:r>
              <a:rPr lang="en-GB" sz="1600" b="0" dirty="0" err="1"/>
              <a:t>Vattapill</a:t>
            </a:r>
            <a:r>
              <a:rPr lang="de-DE" sz="1600" b="0" dirty="0"/>
              <a:t>y</a:t>
            </a:r>
            <a:r>
              <a:rPr lang="en-GB" sz="1600" b="0" dirty="0"/>
              <a:t>, </a:t>
            </a:r>
            <a:r>
              <a:rPr lang="en-GB" sz="1600" b="0" dirty="0" err="1"/>
              <a:t>Baizil</a:t>
            </a:r>
            <a:r>
              <a:rPr lang="en-GB" sz="1600" b="0" dirty="0"/>
              <a:t> </a:t>
            </a:r>
            <a:r>
              <a:rPr lang="en-GB" sz="1600" b="0" dirty="0" err="1"/>
              <a:t>Mulakkampilly</a:t>
            </a:r>
            <a:r>
              <a:rPr lang="en-GB" sz="1600" b="0" dirty="0"/>
              <a:t> </a:t>
            </a:r>
            <a:r>
              <a:rPr lang="en-GB" sz="1600" b="0" dirty="0" err="1"/>
              <a:t>Devassy</a:t>
            </a:r>
            <a:r>
              <a:rPr lang="en-GB" sz="1600" b="0" dirty="0"/>
              <a:t> (221544)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17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420096"/>
            <a:ext cx="8537574" cy="423256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Programming tool </a:t>
            </a:r>
            <a:r>
              <a:rPr lang="en-US" dirty="0"/>
              <a:t>for wiring together hardware devices, APIs and online services</a:t>
            </a: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B</a:t>
            </a:r>
            <a:r>
              <a:rPr lang="en-US" dirty="0" err="1"/>
              <a:t>uilt</a:t>
            </a:r>
            <a:r>
              <a:rPr lang="en-US" dirty="0"/>
              <a:t>-in library enables to save useful functions, templates or flows for re-use</a:t>
            </a: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 F</a:t>
            </a:r>
            <a:r>
              <a:rPr lang="en-US" dirty="0"/>
              <a:t>or wiring together hardware devices, APIs and online services</a:t>
            </a: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Light-weight runtime built on Node.js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I</a:t>
            </a:r>
            <a:r>
              <a:rPr lang="en-US" dirty="0"/>
              <a:t>deal to run at the edge of the network on low-cost hardware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Node-Red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0217430"/>
      </p:ext>
    </p:extLst>
  </p:cSld>
  <p:clrMapOvr>
    <a:masterClrMapping/>
  </p:clrMapOvr>
  <p:transition spd="slow" advClick="0" advTm="4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A6713-3E91-4BDB-8D5C-39A8C9A1A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2998"/>
            <a:ext cx="8537574" cy="5029201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GB" dirty="0"/>
              <a:t>The o</a:t>
            </a:r>
            <a:r>
              <a:rPr lang="en-DE" dirty="0"/>
              <a:t>verall circuit diagram is as below :-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E2843-6F86-4C9E-8EFC-BAC0EE92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Circuit Diagram and Design</a:t>
            </a:r>
            <a:r>
              <a:rPr lang="de-DE" dirty="0"/>
              <a:t>	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416B2-0F99-4217-A5E9-D938117E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F821-BE40-4926-B154-976353B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11</a:t>
            </a:fld>
            <a:endParaRPr lang="de-CH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3322" t="8712" r="27535" b="12500"/>
          <a:stretch/>
        </p:blipFill>
        <p:spPr bwMode="auto">
          <a:xfrm>
            <a:off x="1039090" y="1469725"/>
            <a:ext cx="7190509" cy="52774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51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406245"/>
            <a:ext cx="9143998" cy="539634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Interconne</a:t>
            </a:r>
            <a:r>
              <a:rPr lang="en-DE" dirty="0"/>
              <a:t>c</a:t>
            </a:r>
            <a:r>
              <a:rPr lang="en-US" dirty="0" err="1"/>
              <a:t>tion</a:t>
            </a:r>
            <a:r>
              <a:rPr lang="en-US" dirty="0"/>
              <a:t> between ESP12 chip and smoke detector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To make the circuit compact and fit in the smoke detector, ESP 12F core is removed from the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Reduces the power consumption to great extend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I/</a:t>
            </a:r>
            <a:r>
              <a:rPr lang="en-DE" dirty="0"/>
              <a:t>O pin from smoke detector IC is connected to GPIO12 of ESP 12F and Test button trigger to GPIO13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To save power the ESP 12F is run in deep sleep mode and woken up by external trigger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Voltage regulator circuit, ADC, Setup circuit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AMS1117(CD 3.3) </a:t>
            </a:r>
            <a:r>
              <a:rPr lang="en-DE" dirty="0"/>
              <a:t>Low Dropout Voltage Regulator (LDO) is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Smoke detector warns when supply voltage goes down below 6V.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Low voltage condition measured with the help of ADC</a:t>
            </a:r>
          </a:p>
          <a:p>
            <a:pPr marL="59940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Circuit Diagram and Design</a:t>
            </a:r>
            <a:r>
              <a:rPr lang="de-DE" dirty="0"/>
              <a:t>	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6962660"/>
      </p:ext>
    </p:extLst>
  </p:cSld>
  <p:clrMapOvr>
    <a:masterClrMapping/>
  </p:clrMapOvr>
  <p:transition spd="slow" advClick="0" advTm="4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A6713-3E91-4BDB-8D5C-39A8C9A1A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" y="1469725"/>
            <a:ext cx="9084552" cy="4883727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DE" dirty="0"/>
              <a:t>The setup button :-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DE" dirty="0"/>
              <a:t>A push button connceted to the GPIO5 pin of ESP 12 chip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DE" dirty="0"/>
              <a:t>Combined press on Test button and setup button launches configuration mode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DE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DE" dirty="0"/>
              <a:t>Additionally :-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DE" dirty="0"/>
              <a:t>USB to UART converter</a:t>
            </a:r>
          </a:p>
          <a:p>
            <a:pPr marL="599400" lvl="1" indent="0" algn="just">
              <a:buNone/>
            </a:pPr>
            <a:endParaRPr lang="en-DE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n-GB" dirty="0"/>
          </a:p>
          <a:p>
            <a:pPr marL="350520" indent="0" algn="just">
              <a:buNone/>
            </a:pPr>
            <a:endParaRPr lang="en-GB" dirty="0"/>
          </a:p>
          <a:p>
            <a:pPr marL="350520" indent="0" algn="just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E2843-6F86-4C9E-8EFC-BAC0EE92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Circuit Diagram and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416B2-0F99-4217-A5E9-D938117E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F821-BE40-4926-B154-976353B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13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906" t="3659" b="10975"/>
          <a:stretch/>
        </p:blipFill>
        <p:spPr bwMode="auto">
          <a:xfrm>
            <a:off x="1620296" y="3667570"/>
            <a:ext cx="5500940" cy="1860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75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142999"/>
            <a:ext cx="8537574" cy="554874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Interrupt circuit to wake up from deep sleep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Voltage regulator circuit, ADC circuit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Circuit Diagram and Design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14</a:t>
            </a:fld>
            <a:endParaRPr lang="de-CH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r="892" b="7606"/>
          <a:stretch/>
        </p:blipFill>
        <p:spPr bwMode="auto">
          <a:xfrm>
            <a:off x="2067572" y="1543550"/>
            <a:ext cx="4236246" cy="2266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7" y="4613569"/>
            <a:ext cx="4364182" cy="192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641957"/>
      </p:ext>
    </p:extLst>
  </p:cSld>
  <p:clrMapOvr>
    <a:masterClrMapping/>
  </p:clrMapOvr>
  <p:transition spd="slow" advClick="0" advTm="4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0031" y="1295397"/>
            <a:ext cx="8537574" cy="547947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Designed using EasyEDA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Web based Electronic Design Automation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Helps to design, simulate circuits, Printed circuit board design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marL="599400" lvl="1" indent="0">
              <a:buNone/>
            </a:pPr>
            <a:endParaRPr lang="en-DE" dirty="0"/>
          </a:p>
          <a:p>
            <a:pPr marL="599400" lvl="1" indent="0">
              <a:buNone/>
            </a:pPr>
            <a:endParaRPr lang="en-DE" dirty="0"/>
          </a:p>
          <a:p>
            <a:pPr marL="599400" lvl="1" indent="0">
              <a:buNone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Manufactured at Flextronic, Magdeburg</a:t>
            </a:r>
          </a:p>
          <a:p>
            <a:pPr marL="599400" lvl="1" indent="0">
              <a:buNone/>
            </a:pPr>
            <a:endParaRPr lang="en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PCB Design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15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153" t="4790" r="1441" b="6586"/>
          <a:stretch/>
        </p:blipFill>
        <p:spPr>
          <a:xfrm>
            <a:off x="1842656" y="2355272"/>
            <a:ext cx="5223164" cy="2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92605"/>
      </p:ext>
    </p:extLst>
  </p:cSld>
  <p:clrMapOvr>
    <a:masterClrMapping/>
  </p:clrMapOvr>
  <p:transition spd="slow" advClick="0" advTm="4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142999"/>
            <a:ext cx="9143998" cy="57150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When </a:t>
            </a:r>
            <a:r>
              <a:rPr lang="en-US" dirty="0"/>
              <a:t>ESP8266 </a:t>
            </a:r>
            <a:r>
              <a:rPr lang="en-US" dirty="0" err="1"/>
              <a:t>WiFi</a:t>
            </a:r>
            <a:r>
              <a:rPr lang="en-US" dirty="0"/>
              <a:t> Connection manager with web configuration portal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It will launch a configuration dialogue to connect to access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ESP starts in station mode and tries to connect to previously saves access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If it does not connect ESP is moved into Access Point mode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</a:t>
            </a:r>
            <a:r>
              <a:rPr lang="en-DE" dirty="0"/>
              <a:t>ith the help of Captive Portal and DNS server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A ‘Join to network’ pops up and list several scanned access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If connection successfull, it transfers the control to the application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Wi-Fi Manager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16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b="17837"/>
          <a:stretch/>
        </p:blipFill>
        <p:spPr>
          <a:xfrm>
            <a:off x="1828800" y="3875811"/>
            <a:ext cx="2258291" cy="282979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b="16054"/>
          <a:stretch/>
        </p:blipFill>
        <p:spPr>
          <a:xfrm>
            <a:off x="4087087" y="3875813"/>
            <a:ext cx="2341422" cy="288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24631"/>
      </p:ext>
    </p:extLst>
  </p:cSld>
  <p:clrMapOvr>
    <a:masterClrMapping/>
  </p:clrMapOvr>
  <p:transition spd="slow" advClick="0" advTm="4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0520" indent="0">
              <a:buNone/>
            </a:pPr>
            <a:r>
              <a:rPr lang="en-DE" dirty="0"/>
              <a:t>Current consumption while ESP wakes up: 180 mA</a:t>
            </a:r>
            <a:endParaRPr lang="de-DE" dirty="0"/>
          </a:p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r>
              <a:rPr lang="en-DE" dirty="0"/>
              <a:t>Current drawn while ESP 12 chip runs in Deep Sleep: 30 µA</a:t>
            </a:r>
          </a:p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r>
              <a:rPr lang="en-DE" dirty="0"/>
              <a:t>Time (seconds) ESP remains woken up: 10 s : 0.0027 hrs</a:t>
            </a:r>
          </a:p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r>
              <a:rPr lang="en-DE" dirty="0"/>
              <a:t>Time (seconds) ESP runs in Deep Sleep a day: 86390 s: 23.9972 hrs</a:t>
            </a:r>
          </a:p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r>
              <a:rPr lang="en-DE" dirty="0"/>
              <a:t>Therefore, current drawn a day can be estimated as:</a:t>
            </a:r>
            <a:r>
              <a:rPr lang="de-DE" dirty="0"/>
              <a:t>(</a:t>
            </a:r>
            <a:r>
              <a:rPr lang="en-DE" dirty="0"/>
              <a:t>180 x 0.0027) + (23.9972 x 0.03)= (0.486 + 0.7199)= 1.2059 </a:t>
            </a:r>
            <a:r>
              <a:rPr lang="en-DE" dirty="0" err="1"/>
              <a:t>mAh</a:t>
            </a:r>
            <a:endParaRPr lang="en-DE" dirty="0"/>
          </a:p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r>
              <a:rPr lang="en-DE" dirty="0"/>
              <a:t>Battery capacity: 500 </a:t>
            </a:r>
            <a:r>
              <a:rPr lang="en-DE" dirty="0" err="1"/>
              <a:t>mAh</a:t>
            </a:r>
            <a:endParaRPr lang="de-DE" dirty="0"/>
          </a:p>
          <a:p>
            <a:pPr marL="350520" indent="0">
              <a:buNone/>
            </a:pPr>
            <a:endParaRPr lang="en-DE" dirty="0"/>
          </a:p>
          <a:p>
            <a:pPr marL="350520" indent="0">
              <a:buNone/>
            </a:pPr>
            <a:r>
              <a:rPr lang="en-DE" dirty="0"/>
              <a:t>Days the battery would last: 500 / 1.2059  = 414 days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Battery Consumption Calculation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2240360"/>
      </p:ext>
    </p:extLst>
  </p:cSld>
  <p:clrMapOvr>
    <a:masterClrMapping/>
  </p:clrMapOvr>
  <p:transition spd="slow" advClick="0" advTm="4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170710"/>
            <a:ext cx="9084552" cy="5715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Used her to visualize data received from Smoke Detector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Data handling is done through built in nodes in Node – 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D</a:t>
            </a:r>
            <a:r>
              <a:rPr lang="en-US" dirty="0" err="1"/>
              <a:t>ata</a:t>
            </a:r>
            <a:r>
              <a:rPr lang="en-US" dirty="0"/>
              <a:t> from smoke detector is received through a MQTT- in node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battery percentage is displayed using a gauge node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W</a:t>
            </a:r>
            <a:r>
              <a:rPr lang="en-US" dirty="0" err="1"/>
              <a:t>arning</a:t>
            </a:r>
            <a:r>
              <a:rPr lang="en-DE" dirty="0"/>
              <a:t>s are</a:t>
            </a:r>
            <a:r>
              <a:rPr lang="en-US" dirty="0"/>
              <a:t> displayed in the GUI using notification node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Email is sent in to the users mail id through mail node</a:t>
            </a:r>
            <a:endParaRPr lang="en-IN" dirty="0"/>
          </a:p>
          <a:p>
            <a:pPr marL="59940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Node – Red Flow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18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9740" t="4015" r="6277" b="18564"/>
          <a:stretch/>
        </p:blipFill>
        <p:spPr>
          <a:xfrm>
            <a:off x="484891" y="3491336"/>
            <a:ext cx="3283540" cy="27709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l="11586" r="10210" b="20386"/>
          <a:stretch/>
        </p:blipFill>
        <p:spPr>
          <a:xfrm>
            <a:off x="4419598" y="3815531"/>
            <a:ext cx="2092036" cy="250214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4"/>
          <a:srcRect l="15443" t="595" r="18803" b="37837"/>
          <a:stretch/>
        </p:blipFill>
        <p:spPr>
          <a:xfrm>
            <a:off x="6511633" y="3815531"/>
            <a:ext cx="2161312" cy="24328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93273" y="6400797"/>
            <a:ext cx="131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E" sz="1200" dirty="0">
                <a:latin typeface="Lucida Sans Unicode"/>
                <a:ea typeface="+mn-ea"/>
                <a:cs typeface="+mn-cs"/>
                <a:sym typeface="Lucida Grande" charset="0"/>
              </a:rPr>
              <a:t>Node Red Flow</a:t>
            </a:r>
            <a:endParaRPr lang="en-IN" sz="1200" dirty="0">
              <a:latin typeface="Lucida Sans Unicode"/>
              <a:ea typeface="+mn-ea"/>
              <a:cs typeface="+mn-cs"/>
              <a:sym typeface="Lucida Grand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7130" y="6428507"/>
            <a:ext cx="2521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E" sz="1200" dirty="0">
                <a:latin typeface="Lucida Sans Unicode"/>
                <a:ea typeface="+mn-ea"/>
                <a:sym typeface="Lucida Grande" charset="0"/>
              </a:rPr>
              <a:t>Battery Percentage Calculation</a:t>
            </a:r>
            <a:endParaRPr lang="en-IN" sz="1200" dirty="0">
              <a:latin typeface="Lucida Sans Unicode"/>
              <a:ea typeface="+mn-ea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1211"/>
      </p:ext>
    </p:extLst>
  </p:cSld>
  <p:clrMapOvr>
    <a:masterClrMapping/>
  </p:clrMapOvr>
  <p:transition spd="slow" advClick="0" advTm="4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CB8E04-A600-4132-AAD4-DF0BE1916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" y="1336969"/>
            <a:ext cx="8963888" cy="5105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Conclusions are that 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Smart smoke detector was successfully implemented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The smart smoke detector looks same in appearance but smart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Smart automation scenarios implemented over SC</a:t>
            </a:r>
            <a:r>
              <a:rPr lang="en-DE" dirty="0"/>
              <a:t>I</a:t>
            </a:r>
            <a:r>
              <a:rPr lang="en-GB" dirty="0"/>
              <a:t>ON network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S</a:t>
            </a:r>
            <a:r>
              <a:rPr lang="en-GB" dirty="0"/>
              <a:t>mart </a:t>
            </a:r>
            <a:r>
              <a:rPr lang="en-DE" dirty="0"/>
              <a:t>Smoke </a:t>
            </a:r>
            <a:r>
              <a:rPr lang="en-GB" dirty="0"/>
              <a:t>is</a:t>
            </a:r>
            <a:r>
              <a:rPr lang="en-DE" dirty="0"/>
              <a:t> feasible</a:t>
            </a:r>
            <a:r>
              <a:rPr lang="en-GB" dirty="0"/>
              <a:t> and</a:t>
            </a:r>
            <a:r>
              <a:rPr lang="en-DE" dirty="0"/>
              <a:t> value for money</a:t>
            </a:r>
            <a:r>
              <a:rPr lang="en-GB" dirty="0"/>
              <a:t> </a:t>
            </a:r>
            <a:r>
              <a:rPr lang="en-DE" dirty="0"/>
              <a:t>with sufficient smart features </a:t>
            </a: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Future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 future development to this project would be establishing a whole security system for an apartment with similar smoke detectors connected through the scion network.</a:t>
            </a:r>
            <a:endParaRPr lang="en-GB" dirty="0"/>
          </a:p>
          <a:p>
            <a:pPr marL="350520" indent="0">
              <a:buNone/>
            </a:pPr>
            <a:endParaRPr lang="en-GB" dirty="0"/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6FC20-6BEF-4D64-B789-1427AED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 and Future Works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CCEBF-3834-475C-9B40-6B0BB0E5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BE761-1846-4FDA-ACDE-FFCB1A71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9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2" y="1143000"/>
            <a:ext cx="8537574" cy="5715000"/>
          </a:xfrm>
        </p:spPr>
        <p:txBody>
          <a:bodyPr vert="horz" lIns="254000"/>
          <a:lstStyle/>
          <a:p>
            <a:pPr marL="350520" indent="0">
              <a:buNone/>
            </a:pPr>
            <a:r>
              <a:rPr lang="de-DE" sz="1400" dirty="0"/>
              <a:t> </a:t>
            </a:r>
            <a:endParaRPr lang="en-DE" sz="1400" dirty="0"/>
          </a:p>
          <a:p>
            <a:pPr algn="just"/>
            <a:r>
              <a:rPr lang="en-IN" altLang="de-DE" sz="1600" dirty="0"/>
              <a:t>Motivation and Tasks of the Project</a:t>
            </a:r>
          </a:p>
          <a:p>
            <a:pPr algn="just"/>
            <a:r>
              <a:rPr lang="en-IN" altLang="de-DE" sz="1600" dirty="0"/>
              <a:t>Block diagrams</a:t>
            </a:r>
          </a:p>
          <a:p>
            <a:pPr algn="just"/>
            <a:r>
              <a:rPr lang="en-DE" sz="1600" dirty="0"/>
              <a:t>Photoelectric Smoke Detector</a:t>
            </a:r>
            <a:endParaRPr lang="de-DE" sz="1600" dirty="0"/>
          </a:p>
          <a:p>
            <a:pPr algn="just"/>
            <a:r>
              <a:rPr lang="en-DE" sz="1600" dirty="0"/>
              <a:t>Node MCU ESP 8266</a:t>
            </a:r>
            <a:endParaRPr lang="de-DE" sz="1600" dirty="0"/>
          </a:p>
          <a:p>
            <a:pPr algn="just"/>
            <a:r>
              <a:rPr lang="en-DE" sz="1600" dirty="0"/>
              <a:t>MQTT</a:t>
            </a:r>
            <a:endParaRPr lang="de-DE" sz="1600" dirty="0"/>
          </a:p>
          <a:p>
            <a:pPr algn="just"/>
            <a:r>
              <a:rPr lang="en-DE" sz="1600" dirty="0"/>
              <a:t>SCION Network and SCION-IP Gateway (SIG)</a:t>
            </a:r>
            <a:endParaRPr lang="de-DE" sz="1600" dirty="0"/>
          </a:p>
          <a:p>
            <a:pPr algn="just"/>
            <a:r>
              <a:rPr lang="de-DE" sz="1600" dirty="0"/>
              <a:t>Node-Red</a:t>
            </a:r>
          </a:p>
          <a:p>
            <a:pPr algn="just"/>
            <a:r>
              <a:rPr lang="en-DE" sz="1600" dirty="0"/>
              <a:t>Circuit Diagram and Design</a:t>
            </a:r>
            <a:endParaRPr lang="de-DE" sz="1600" dirty="0"/>
          </a:p>
          <a:p>
            <a:pPr algn="just"/>
            <a:r>
              <a:rPr lang="en-DE" sz="1600" dirty="0"/>
              <a:t>PCB Design</a:t>
            </a:r>
            <a:endParaRPr lang="de-DE" sz="1600" dirty="0"/>
          </a:p>
          <a:p>
            <a:pPr algn="just"/>
            <a:r>
              <a:rPr lang="en-DE" sz="1600" dirty="0"/>
              <a:t>Wi-Fi Manager</a:t>
            </a:r>
            <a:endParaRPr lang="de-DE" sz="1600" dirty="0"/>
          </a:p>
          <a:p>
            <a:pPr algn="just"/>
            <a:r>
              <a:rPr lang="en-DE" sz="1600" dirty="0"/>
              <a:t>Battery Consumption Calculation</a:t>
            </a:r>
            <a:endParaRPr lang="de-DE" sz="1600" dirty="0"/>
          </a:p>
          <a:p>
            <a:pPr algn="just"/>
            <a:r>
              <a:rPr lang="en-DE" sz="1600" dirty="0"/>
              <a:t>Node – Red Flow</a:t>
            </a:r>
            <a:endParaRPr lang="de-DE" sz="1600" dirty="0"/>
          </a:p>
          <a:p>
            <a:pPr algn="just"/>
            <a:r>
              <a:rPr lang="de-DE" sz="1600" dirty="0"/>
              <a:t>Conclusion and Future Works</a:t>
            </a:r>
          </a:p>
          <a:p>
            <a:pPr marL="350520" indent="0" algn="just">
              <a:buNone/>
            </a:pPr>
            <a:endParaRPr lang="de-DE" dirty="0"/>
          </a:p>
          <a:p>
            <a:pPr algn="just"/>
            <a:endParaRPr lang="en-IN" altLang="de-DE" dirty="0"/>
          </a:p>
          <a:p>
            <a:pPr algn="just"/>
            <a:endParaRPr lang="en-DE" dirty="0"/>
          </a:p>
          <a:p>
            <a:pPr marL="350520" indent="0" algn="just">
              <a:buNone/>
            </a:pPr>
            <a:endParaRPr lang="en-GB" sz="14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" y="685800"/>
            <a:ext cx="8537574" cy="457200"/>
          </a:xfrm>
        </p:spPr>
        <p:txBody>
          <a:bodyPr/>
          <a:lstStyle/>
          <a:p>
            <a:r>
              <a:rPr lang="en-DE" dirty="0"/>
              <a:t>Contents</a:t>
            </a:r>
            <a:endParaRPr lang="en-US" alt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4789819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D5B9A6-B8C3-49A5-8697-7370DEE5A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5029200"/>
          </a:xfrm>
        </p:spPr>
        <p:txBody>
          <a:bodyPr/>
          <a:lstStyle/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endParaRPr lang="de-DE" dirty="0"/>
          </a:p>
          <a:p>
            <a:pPr marL="350520" indent="0">
              <a:buNone/>
            </a:pPr>
            <a:r>
              <a:rPr lang="de-DE" dirty="0"/>
              <a:t>                                            Final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C42A0-CC41-4562-9D05-531C6C35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 and Future Works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71C67-9ED5-4DF9-A430-4A72F80E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C2A94-7952-459C-8A6B-D8694A08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20</a:t>
            </a:fld>
            <a:endParaRPr lang="de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0A4F5-EECB-449A-9241-44810DF0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2" y="1422819"/>
            <a:ext cx="3981242" cy="3822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A0B908-93D1-46AA-BDEF-8E206CF4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03" y="1422818"/>
            <a:ext cx="3915774" cy="38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8564"/>
      </p:ext>
    </p:extLst>
  </p:cSld>
  <p:clrMapOvr>
    <a:masterClrMapping/>
  </p:clrMapOvr>
  <p:transition spd="slow" advClick="0" advTm="4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E3248-C320-4758-93ED-612BC27994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https://www.raspberrypi.org/ </a:t>
            </a:r>
          </a:p>
          <a:p>
            <a:r>
              <a:rPr lang="en-IN" dirty="0"/>
              <a:t>https://www.scion-architecture.net/pdf/SCION-book.pdf </a:t>
            </a:r>
          </a:p>
          <a:p>
            <a:r>
              <a:rPr lang="fr-FR" dirty="0"/>
              <a:t>https://netsec-ethz.github.io/scion-tutorials/ </a:t>
            </a:r>
          </a:p>
          <a:p>
            <a:r>
              <a:rPr lang="en-IN" dirty="0"/>
              <a:t>https://netsec-ethz.github.io/scion-tutorials/install/pkg/ </a:t>
            </a:r>
          </a:p>
          <a:p>
            <a:r>
              <a:rPr lang="en-US" dirty="0"/>
              <a:t>https://www.scionlab.org </a:t>
            </a:r>
          </a:p>
          <a:p>
            <a:r>
              <a:rPr lang="en-IN" dirty="0"/>
              <a:t>https://www.scion-architecture.net/pdf/2017-SCION-CACM.pdf </a:t>
            </a:r>
          </a:p>
          <a:p>
            <a:r>
              <a:rPr lang="en-IN" dirty="0"/>
              <a:t>https://www.raspberrypi.org/products/raspberry-pi-3-model-b-plus/ </a:t>
            </a:r>
          </a:p>
          <a:p>
            <a:r>
              <a:rPr lang="en-IN" dirty="0"/>
              <a:t>https://www.raspberrypi.org/downloads/raspbian/ </a:t>
            </a:r>
          </a:p>
          <a:p>
            <a:r>
              <a:rPr lang="en-IN" dirty="0"/>
              <a:t>https://github.com/tjohn327/raspberry_pi_ups </a:t>
            </a:r>
          </a:p>
          <a:p>
            <a:r>
              <a:rPr lang="en-IN" dirty="0"/>
              <a:t>http://www.ti.com/lit/ds/symlink/bq25895.pdf </a:t>
            </a:r>
          </a:p>
          <a:p>
            <a:r>
              <a:rPr lang="en-IN" dirty="0"/>
              <a:t>http://www.ti.com/lit/an/slva773/slva773.pdf </a:t>
            </a:r>
          </a:p>
          <a:p>
            <a:r>
              <a:rPr lang="en-IN" dirty="0"/>
              <a:t>http://www.ti.com/lit/ds/symlink/tps61235p.pdf </a:t>
            </a:r>
          </a:p>
          <a:p>
            <a:r>
              <a:rPr lang="en-IN" dirty="0"/>
              <a:t>https://github.com/netsec-ethz/netsec-scion/ </a:t>
            </a: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CB73F-E931-4DD6-91A6-040A142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DFBE3-D018-43FB-84F3-315DB81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C2EEA-1BCE-492E-AB72-272B046B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43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E12E3-CEEE-4A18-B605-B89DAD599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3105150"/>
            <a:ext cx="8537574" cy="1682749"/>
          </a:xfrm>
        </p:spPr>
        <p:txBody>
          <a:bodyPr/>
          <a:lstStyle/>
          <a:p>
            <a:pPr marL="350520" indent="0" algn="ctr">
              <a:buNone/>
            </a:pPr>
            <a:r>
              <a:rPr lang="de-DE" sz="2800" dirty="0"/>
              <a:t>Thanks for your attention....</a:t>
            </a:r>
            <a:endParaRPr lang="en-DE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60219-54D6-4C06-A348-1EE96D76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D0B7-D999-4A1E-BE11-8C92DF97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26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2" y="1143000"/>
            <a:ext cx="8537574" cy="3097696"/>
          </a:xfrm>
        </p:spPr>
        <p:txBody>
          <a:bodyPr vert="horz" lIns="254000"/>
          <a:lstStyle/>
          <a:p>
            <a:pPr marL="350520" indent="0">
              <a:buNone/>
            </a:pPr>
            <a:endParaRPr lang="en-DE" dirty="0"/>
          </a:p>
          <a:p>
            <a:pPr algn="just"/>
            <a:r>
              <a:rPr lang="en-GB" dirty="0"/>
              <a:t>  Smoke sensors are always used in our homes for our safety, but the conventional one’s were controlled manually. Our motivation is to make normal smoke detection process smart.</a:t>
            </a:r>
          </a:p>
          <a:p>
            <a:pPr marL="350520" indent="0" algn="just">
              <a:buNone/>
            </a:pPr>
            <a:endParaRPr lang="en-GB" dirty="0"/>
          </a:p>
          <a:p>
            <a:pPr algn="just"/>
            <a:r>
              <a:rPr lang="en-GB" dirty="0"/>
              <a:t> To make a conventional smoke detector detect any alarms and to differentiate whether it is a test alarm or smoke alarm.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To establish a communication network in order to inform the user about smoke detector status.</a:t>
            </a:r>
          </a:p>
          <a:p>
            <a:pPr algn="just"/>
            <a:endParaRPr lang="en-GB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" y="685800"/>
            <a:ext cx="8537574" cy="641866"/>
          </a:xfrm>
        </p:spPr>
        <p:txBody>
          <a:bodyPr/>
          <a:lstStyle/>
          <a:p>
            <a:r>
              <a:rPr lang="en-IN" altLang="de-DE" dirty="0"/>
              <a:t>Motivation and Tasks of the Project</a:t>
            </a:r>
            <a:endParaRPr lang="en-US" alt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7575" y="3"/>
            <a:ext cx="546979" cy="174407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DE" dirty="0"/>
              <a:t>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453483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A6713-3E91-4BDB-8D5C-39A8C9A1A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" y="1142998"/>
            <a:ext cx="8537574" cy="5029201"/>
          </a:xfrm>
        </p:spPr>
        <p:txBody>
          <a:bodyPr/>
          <a:lstStyle/>
          <a:p>
            <a:pPr marL="350520" indent="0" algn="just">
              <a:buNone/>
            </a:pPr>
            <a:endParaRPr lang="en-GB" dirty="0"/>
          </a:p>
          <a:p>
            <a:pPr algn="just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E2843-6F86-4C9E-8EFC-BAC0EE92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Smart Smoke Detector – Functional 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416B2-0F99-4217-A5E9-D938117E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F821-BE40-4926-B154-976353B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4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6" y="1246909"/>
            <a:ext cx="4461165" cy="538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E2843-6F86-4C9E-8EFC-BAC0EE92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Smart Smoke Detector – Internal Block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416B2-0F99-4217-A5E9-D938117E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088" y="2"/>
            <a:ext cx="3086100" cy="359073"/>
          </a:xfrm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en-US" dirty="0"/>
              <a:t>Implementation of SCION on IoT Applications</a:t>
            </a:r>
            <a:endParaRPr lang="de-CH" dirty="0"/>
          </a:p>
          <a:p>
            <a:pPr algn="r">
              <a:spcBef>
                <a:spcPct val="50000"/>
              </a:spcBef>
            </a:pP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F821-BE40-4926-B154-976353B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5</a:t>
            </a:fld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31" y="1191488"/>
            <a:ext cx="3448824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" y="1253838"/>
            <a:ext cx="8537574" cy="47313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Most responsive to smoldering fire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Consists of 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Light emiting diode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Light sensitive sensor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Located in a sensing chamber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Main circuit based on MC145010 Photoelectric Smoke Detector 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Very low power circuitry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Detection accomplished by scattered light from smoke particles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16 pin IC each with own purpose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Gives a high output signal for smoke detection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Buzzer which acts as alarm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9V, 1.5A DC power supply</a:t>
            </a:r>
          </a:p>
          <a:p>
            <a:pPr marL="350520" indent="0">
              <a:buNone/>
            </a:pPr>
            <a:endParaRPr lang="en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Photoelectric Smoke Detector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6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6159" b="4348"/>
          <a:stretch/>
        </p:blipFill>
        <p:spPr bwMode="auto">
          <a:xfrm>
            <a:off x="6136482" y="4558146"/>
            <a:ext cx="2410691" cy="2147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6325667"/>
      </p:ext>
    </p:extLst>
  </p:cSld>
  <p:clrMapOvr>
    <a:masterClrMapping/>
  </p:clrMapOvr>
  <p:transition spd="slow" advClick="0" advTm="4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" y="1309259"/>
            <a:ext cx="9143998" cy="52300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Low cost Wifi microchip TCP/IP stack and microcontroller capability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Peripherals and I/O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10 bit ADC channel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UART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SPI, I2C, I2S interface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Serial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USB-to-UART converter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4</a:t>
            </a:r>
            <a:r>
              <a:rPr lang="en-US" dirty="0"/>
              <a:t>.5 Mbps communication speed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Flow Control support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Sleep Modes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Modem sleep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Light sleep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Deep sleep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Node MCU ESP 8266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7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6" y="2194723"/>
            <a:ext cx="3878187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64879"/>
      </p:ext>
    </p:extLst>
  </p:cSld>
  <p:clrMapOvr>
    <a:masterClrMapping/>
  </p:clrMapOvr>
  <p:transition spd="slow" advClick="0" advTm="4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33946"/>
            <a:ext cx="9084552" cy="355369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Lightweight publish/subscribe messaging transport</a:t>
            </a:r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MQTT Broker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Transmits messages between senders and receivers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Topic is the routing information to the broker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Delivers all messages with the matching topic to the client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MQTT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Publishes a message to the broker over a topic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Enables highly scalable solutions without dependencies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MQTT (Machine to Machine Telemetry Transport)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8</a:t>
            </a:fld>
            <a:endParaRPr lang="de-CH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488" t="13441" r="892" b="7258"/>
          <a:stretch/>
        </p:blipFill>
        <p:spPr bwMode="auto">
          <a:xfrm>
            <a:off x="1905366" y="5149490"/>
            <a:ext cx="4944340" cy="964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367" y="6118081"/>
            <a:ext cx="491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DE" sz="1100" dirty="0">
                <a:latin typeface="Lucida Sans Unicode"/>
                <a:ea typeface="+mn-ea"/>
                <a:cs typeface="+mn-cs"/>
                <a:sym typeface="Lucida Grande" charset="0"/>
              </a:rPr>
              <a:t>Communication between sensor client and control center over MQTT</a:t>
            </a:r>
            <a:endParaRPr lang="en-IN" sz="1100" dirty="0">
              <a:latin typeface="Lucida Sans Unicode"/>
              <a:ea typeface="+mn-ea"/>
              <a:cs typeface="+mn-cs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11208"/>
      </p:ext>
    </p:extLst>
  </p:cSld>
  <p:clrMapOvr>
    <a:masterClrMapping/>
  </p:clrMapOvr>
  <p:transition spd="slow" advClick="0" advTm="4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" y="1420091"/>
            <a:ext cx="9084553" cy="470361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Scalable, Control and Isolation on Next Generation Networks (SCION) for communication</a:t>
            </a: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SCION IP Gateway (SIG) enables legacy IP applications to communicate over SCION</a:t>
            </a: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endParaRPr lang="en-DE" dirty="0"/>
          </a:p>
          <a:p>
            <a:pPr>
              <a:buFont typeface="Courier New" panose="02070309020205020404" pitchFamily="49" charset="0"/>
              <a:buChar char="o"/>
            </a:pPr>
            <a:r>
              <a:rPr lang="en-DE" dirty="0"/>
              <a:t>Takes care of :-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E</a:t>
            </a:r>
            <a:r>
              <a:rPr lang="en-US" dirty="0"/>
              <a:t>ncapsulati</a:t>
            </a:r>
            <a:r>
              <a:rPr lang="en-DE" dirty="0"/>
              <a:t>on of</a:t>
            </a:r>
            <a:r>
              <a:rPr lang="en-US" dirty="0"/>
              <a:t> IP traffic into the SCION one at the sender side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Decapsulating the SCION traffic into the original IP packets at receiver side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C</a:t>
            </a:r>
            <a:r>
              <a:rPr lang="en-US" dirty="0"/>
              <a:t>orrect routing </a:t>
            </a:r>
            <a:r>
              <a:rPr lang="en-DE" dirty="0"/>
              <a:t>of the</a:t>
            </a:r>
            <a:r>
              <a:rPr lang="en-US" dirty="0"/>
              <a:t> information to right legacy end-host through </a:t>
            </a:r>
            <a:r>
              <a:rPr lang="en-DE" dirty="0"/>
              <a:t>S</a:t>
            </a:r>
            <a:r>
              <a:rPr lang="en-US" dirty="0"/>
              <a:t>CION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Mapping in which SCION AS a certain destination IP address belongs to</a:t>
            </a:r>
          </a:p>
          <a:p>
            <a:pPr marL="599400" lvl="1" indent="0">
              <a:buNone/>
            </a:pPr>
            <a:endParaRPr lang="en-DE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SIG design provide a way to mitigate </a:t>
            </a:r>
            <a:r>
              <a:rPr lang="en-US" dirty="0" err="1"/>
              <a:t>DoS</a:t>
            </a:r>
            <a:r>
              <a:rPr lang="en-US" dirty="0"/>
              <a:t> and </a:t>
            </a:r>
            <a:r>
              <a:rPr lang="en-US" dirty="0" err="1"/>
              <a:t>DDoS</a:t>
            </a:r>
            <a:r>
              <a:rPr lang="en-US" dirty="0"/>
              <a:t> attacks</a:t>
            </a:r>
            <a:endParaRPr lang="en-DE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SCION Network and SCION-IP Gateway (SIG)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Bef>
                <a:spcPct val="50000"/>
              </a:spcBef>
            </a:pPr>
            <a:r>
              <a:rPr lang="en-US"/>
              <a:t>Titel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spcBef>
                <a:spcPct val="50000"/>
              </a:spcBef>
            </a:pPr>
            <a:fld id="{D74A6E90-B240-402D-B6B4-97AFF432ABC3}" type="slidenum">
              <a:rPr lang="de-CH" smtClean="0"/>
              <a:pPr algn="l">
                <a:spcBef>
                  <a:spcPct val="50000"/>
                </a:spcBef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778791"/>
      </p:ext>
    </p:extLst>
  </p:cSld>
  <p:clrMapOvr>
    <a:masterClrMapping/>
  </p:clrMapOvr>
  <p:transition spd="slow" advClick="0" advTm="400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800" dirty="0">
            <a:latin typeface="Lucida Sans Unicode"/>
            <a:ea typeface="+mn-ea"/>
            <a:cs typeface="+mn-cs"/>
            <a:sym typeface="Lucida Grande" charset="0"/>
          </a:defRPr>
        </a:defPPr>
      </a:lstStyle>
    </a:tx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FolienLayout</Template>
  <TotalTime>10992</TotalTime>
  <Words>1346</Words>
  <Application>Microsoft Office PowerPoint</Application>
  <PresentationFormat>On-screen Show (4:3)</PresentationFormat>
  <Paragraphs>260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Courier New</vt:lpstr>
      <vt:lpstr>Lucida Grande</vt:lpstr>
      <vt:lpstr>Lucida Grande CY</vt:lpstr>
      <vt:lpstr>Lucida Sans Unicode</vt:lpstr>
      <vt:lpstr>Stafford</vt:lpstr>
      <vt:lpstr>Symbol</vt:lpstr>
      <vt:lpstr>Times</vt:lpstr>
      <vt:lpstr>Wingdings</vt:lpstr>
      <vt:lpstr>Ovgu_INF</vt:lpstr>
      <vt:lpstr>                      Secure Smart Home System Based on SCiON  Athul Vattapilly, Baizil Mulakkampilly Devassy (221544)</vt:lpstr>
      <vt:lpstr>Contents</vt:lpstr>
      <vt:lpstr>Motivation and Tasks of the Project</vt:lpstr>
      <vt:lpstr>Smart Smoke Detector – Functional Block Diagram</vt:lpstr>
      <vt:lpstr>Smart Smoke Detector – Internal Block Diagram</vt:lpstr>
      <vt:lpstr>Photoelectric Smoke Detector</vt:lpstr>
      <vt:lpstr>Node MCU ESP 8266</vt:lpstr>
      <vt:lpstr>MQTT (Machine to Machine Telemetry Transport)</vt:lpstr>
      <vt:lpstr>SCION Network and SCION-IP Gateway (SIG)</vt:lpstr>
      <vt:lpstr>Node-Red</vt:lpstr>
      <vt:lpstr>Circuit Diagram and Design </vt:lpstr>
      <vt:lpstr>Circuit Diagram and Design </vt:lpstr>
      <vt:lpstr>Circuit Diagram and Design</vt:lpstr>
      <vt:lpstr>Circuit Diagram and Design</vt:lpstr>
      <vt:lpstr>PCB Design</vt:lpstr>
      <vt:lpstr>Wi-Fi Manager</vt:lpstr>
      <vt:lpstr>Battery Consumption Calculation</vt:lpstr>
      <vt:lpstr>Node – Red Flow</vt:lpstr>
      <vt:lpstr>Conclusion and Future Works</vt:lpstr>
      <vt:lpstr>Conclusion and Future Works</vt:lpstr>
      <vt:lpstr>References </vt:lpstr>
      <vt:lpstr>PowerPoint Presentation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Kaiser</dc:creator>
  <cp:lastModifiedBy> </cp:lastModifiedBy>
  <cp:revision>549</cp:revision>
  <cp:lastPrinted>2017-06-30T01:56:35Z</cp:lastPrinted>
  <dcterms:created xsi:type="dcterms:W3CDTF">2011-04-27T07:50:07Z</dcterms:created>
  <dcterms:modified xsi:type="dcterms:W3CDTF">2020-02-26T20:02:01Z</dcterms:modified>
</cp:coreProperties>
</file>