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bel-regular.fntdata"/><Relationship Id="rId25" Type="http://schemas.openxmlformats.org/officeDocument/2006/relationships/slide" Target="slides/slide21.xml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rbe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6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1" name="Google Shape;111;p16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16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6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4" name="Google Shape;114;p16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6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6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7" name="Google Shape;117;p16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ctrTitle"/>
          </p:nvPr>
        </p:nvSpPr>
        <p:spPr>
          <a:xfrm>
            <a:off x="847628" y="1654839"/>
            <a:ext cx="10243008" cy="2521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4800"/>
              <a:buFont typeface="Corbel"/>
              <a:buNone/>
            </a:pPr>
            <a:r>
              <a:rPr lang="en-US" sz="4800"/>
              <a:t>Paper and code analysis</a:t>
            </a:r>
            <a:br>
              <a:rPr lang="en-US" sz="4800"/>
            </a:br>
            <a:r>
              <a:rPr lang="en-US" sz="4800"/>
              <a:t>of  Global and Local Kernels for</a:t>
            </a:r>
            <a:br>
              <a:rPr lang="en-US" sz="4800"/>
            </a:br>
            <a:r>
              <a:rPr lang="en-US" sz="4800"/>
              <a:t>Recommender Systems</a:t>
            </a:r>
            <a:endParaRPr/>
          </a:p>
        </p:txBody>
      </p:sp>
      <p:sp>
        <p:nvSpPr>
          <p:cNvPr id="138" name="Google Shape;138;p19"/>
          <p:cNvSpPr txBox="1"/>
          <p:nvPr>
            <p:ph idx="1" type="subTitle"/>
          </p:nvPr>
        </p:nvSpPr>
        <p:spPr>
          <a:xfrm>
            <a:off x="1644191" y="4176073"/>
            <a:ext cx="9144000" cy="163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t/>
            </a:r>
            <a:endParaRPr sz="7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en-US" sz="11200"/>
              <a:t>Md. Baker,  ID- 1911672642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en-US" sz="11200"/>
              <a:t>Kazi Kaarima Nashia, ID-2031176642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en-US" sz="11200"/>
              <a:t>Fatema Akter Rimi, ID-2021930042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Font typeface="Corbel"/>
              <a:buNone/>
            </a:pPr>
            <a:r>
              <a:rPr lang="en-US" sz="3600"/>
              <a:t>Continuing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584462" y="1546517"/>
            <a:ext cx="10383677" cy="4946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The weight matrices in an autoencoder are reparametrized to generalize weight matrices by RBF Kernel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The RBF is defined as: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Here ,K is a kernel function which computes the similarity between two vectors U and V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After this, the next step will be to compute the local kernelized matrix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1973" y="3135812"/>
            <a:ext cx="4858532" cy="5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Font typeface="Corbel"/>
              <a:buNone/>
            </a:pPr>
            <a:r>
              <a:rPr lang="en-US" sz="3600"/>
              <a:t>Computing local kernelized matrix</a:t>
            </a:r>
            <a:endParaRPr/>
          </a:p>
        </p:txBody>
      </p:sp>
      <p:pic>
        <p:nvPicPr>
          <p:cNvPr id="200" name="Google Shape;200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0184" y="3899473"/>
            <a:ext cx="4126977" cy="70080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1178352" y="1840973"/>
            <a:ext cx="931368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dot product of weight  matrix and kernel function will give local kernelized matrix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2466" y="1780117"/>
            <a:ext cx="7775550" cy="36591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546754" y="641023"/>
            <a:ext cx="4458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Diagram of stage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466484" y="728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800"/>
              <a:buFont typeface="Corbel"/>
              <a:buNone/>
            </a:pPr>
            <a:r>
              <a:rPr lang="en-US" sz="4800"/>
              <a:t>Intermediate stage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58218" y="1542820"/>
            <a:ext cx="107321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In this stage, the output of the decoder( in this case, rating matrix)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en-US"/>
              <a:t> is passed to pooling to summarize the information of each item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The kernels are aggregated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These aggregated kernels are used as global convolution kernel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Global kernel based convolution operation is applied to user rating matrix for global kernel based feature extraction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3659" y="2655004"/>
            <a:ext cx="8626588" cy="309398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/>
        </p:nvSpPr>
        <p:spPr>
          <a:xfrm>
            <a:off x="565608" y="641023"/>
            <a:ext cx="56278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Diagram of intermediate stage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Font typeface="Corbel"/>
              <a:buNone/>
            </a:pPr>
            <a:r>
              <a:rPr lang="en-US" sz="3600"/>
              <a:t>2. Fine tuning with global kernel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Global kerned based rating matrix is given as input to the pre-trained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The output of the model corresponds to the final predicted ratings for matrix completion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065" y="2030609"/>
            <a:ext cx="9178565" cy="298044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/>
        </p:nvSpPr>
        <p:spPr>
          <a:xfrm>
            <a:off x="546754" y="641023"/>
            <a:ext cx="4458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Diagram of stage 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Font typeface="Corbel"/>
              <a:buNone/>
            </a:pPr>
            <a:r>
              <a:rPr lang="en-US" sz="3600"/>
              <a:t>Experiments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Conducted experiment on 3 datasets: MovieLens-100K, MovieLens-1M and Douban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Compared the RMSE of Glocal with 11 recommendation baselines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Font typeface="Corbel"/>
              <a:buNone/>
            </a:pPr>
            <a:r>
              <a:rPr lang="en-US" sz="3600"/>
              <a:t>Hyperparameters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500 dimensions for AE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2 hidden layers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5 dimension vectors for RBF kernel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3 by 3 global convolution kernel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838200" y="3556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Font typeface="Corbel"/>
              <a:buNone/>
            </a:pPr>
            <a:r>
              <a:rPr lang="en-US" sz="3600"/>
              <a:t>Results-comparing RMSE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257" y="1690688"/>
            <a:ext cx="6685574" cy="48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Font typeface="Corbel"/>
              <a:buNone/>
            </a:pPr>
            <a:r>
              <a:rPr lang="en-US" sz="3600"/>
              <a:t>Github link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https://github.com/usydnlp/Glocal_K?fbclid=IwAR2Ep8jdl58xI2pnhlSTQEdWlFScbpNxpHl9UznOVUXjm2YXUyzYuo_gP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Font typeface="Corbel"/>
              <a:buNone/>
            </a:pPr>
            <a:r>
              <a:rPr lang="en-US" sz="3600"/>
              <a:t>Performance comparison on the no of epochs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3500" y="2517711"/>
            <a:ext cx="7347378" cy="2027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/>
        </p:nvSpPr>
        <p:spPr>
          <a:xfrm>
            <a:off x="4271913" y="3037350"/>
            <a:ext cx="34407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582105" y="290753"/>
            <a:ext cx="10515600" cy="1114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Font typeface="Corbel"/>
              <a:buNone/>
            </a:pPr>
            <a:br>
              <a:rPr lang="en-US" sz="3600"/>
            </a:br>
            <a:r>
              <a:rPr lang="en-US" sz="3600"/>
              <a:t>Motivation</a:t>
            </a:r>
            <a:br>
              <a:rPr lang="en-US" sz="3600"/>
            </a:br>
            <a:endParaRPr sz="3600"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582105" y="1658684"/>
            <a:ext cx="1084261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Recommender systems often deal with high dimensional sparse user-item matrix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For a system to predict a user’s interest, it becomes imperative to complete these matrices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Hence, this paper proposed a Global Local Kernel based matrix completion framework named GLocal-K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Font typeface="Corbel"/>
              <a:buNone/>
            </a:pPr>
            <a:r>
              <a:rPr lang="en-US" sz="3600"/>
              <a:t>Aim of this paper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838200" y="1938747"/>
            <a:ext cx="1074734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To represent high dimensional sparse user item matrix into low dimension with a small number of important features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This will be achieved by GLocal K framework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Next , to improve the feature extraction performance for a high dimension user-item rating matrix into low dimensional latent feature space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To extract the features, 2 kernels are used: local kernel and global kernel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454305" y="966787"/>
            <a:ext cx="50589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Global Kernels:</a:t>
            </a:r>
            <a:endParaRPr b="1" sz="2000"/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336550" lvl="1" marL="914400" rtl="0" algn="just"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Global kernels in recommender systems typically refer to models or techniques that consider the overall user-item interaction matrix or a global representation of user-item interactions.</a:t>
            </a:r>
            <a:endParaRPr sz="1700"/>
          </a:p>
          <a:p>
            <a:pPr indent="-336550" lvl="1" marL="914400" rtl="0" algn="just"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These kernels capture general patterns or relationships across all users and items in the recommendation dataset. They aim to provide a broad understanding of user preferences and item characteristics.</a:t>
            </a:r>
            <a:endParaRPr sz="1700"/>
          </a:p>
          <a:p>
            <a:pPr indent="-336550" lvl="1" marL="914400" rtl="0" algn="just"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Common global kernel techniques include matrix factorization, collaborative filtering, and singular value decomposition (SVD). These methods aim to factorize the user-item interaction matrix into latent factors to make recommendations.</a:t>
            </a:r>
            <a:endParaRPr sz="1700"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6415225" y="966775"/>
            <a:ext cx="5325900" cy="50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b="1" lang="en-US" sz="2000"/>
              <a:t>Local Kernels:</a:t>
            </a:r>
            <a:endParaRPr b="1" sz="2000"/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336550" lvl="1" marL="914400" rtl="0" algn="just"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Local kernels focus on capturing localized patterns or relationships within specific subsets of user-item interactions. Instead of considering the entire dataset, they concentrate on smaller, more specialized segments.</a:t>
            </a:r>
            <a:endParaRPr sz="1700"/>
          </a:p>
          <a:p>
            <a:pPr indent="-3365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Local kernels can be used to address issues such as user cold-start problems (where there is limited data on a new user) or item cold-start problems (where there is limited data on a new item) by considering interactions within specific user or item clusters.</a:t>
            </a:r>
            <a:endParaRPr sz="1700"/>
          </a:p>
          <a:p>
            <a:pPr indent="-336550" lvl="1" marL="914400" rtl="0" algn="just"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Techniques like content-based filtering, neighborhood-based methods, and context-aware recommendation systems often incorporate local kernels to provide recommendations based on the local context.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</a:pPr>
            <a:r>
              <a:t/>
            </a:r>
            <a:endParaRPr sz="1700"/>
          </a:p>
        </p:txBody>
      </p:sp>
      <p:cxnSp>
        <p:nvCxnSpPr>
          <p:cNvPr id="163" name="Google Shape;163;p23"/>
          <p:cNvCxnSpPr/>
          <p:nvPr/>
        </p:nvCxnSpPr>
        <p:spPr>
          <a:xfrm>
            <a:off x="6009503" y="1163600"/>
            <a:ext cx="14400" cy="474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Font typeface="Corbel"/>
              <a:buNone/>
            </a:pPr>
            <a:r>
              <a:rPr lang="en-US" sz="3600"/>
              <a:t>2 major stages of GLocal K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838200" y="1690688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Pretrain an autoenoder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Fine tune the pre-trained auto-encoder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53" y="2063202"/>
            <a:ext cx="10935093" cy="367552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628453" y="596049"/>
            <a:ext cx="47039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Diagram of the process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1026737" y="1911120"/>
            <a:ext cx="10515600" cy="2349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800"/>
              <a:buFont typeface="Corbel"/>
              <a:buNone/>
            </a:pPr>
            <a:r>
              <a:rPr lang="en-US" sz="4800"/>
              <a:t>Implementation of each of these stages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Font typeface="Corbel"/>
              <a:buNone/>
            </a:pPr>
            <a:r>
              <a:rPr lang="en-US" sz="3600"/>
              <a:t>Stage1: Pretrain an autoencoder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33500" y="1483297"/>
            <a:ext cx="10620299" cy="477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Each item vector r</a:t>
            </a:r>
            <a:r>
              <a:rPr baseline="-25000" lang="en-US" sz="4300">
                <a:latin typeface="Corbel"/>
                <a:ea typeface="Corbel"/>
                <a:cs typeface="Corbel"/>
                <a:sym typeface="Corbel"/>
              </a:rPr>
              <a:t>i</a:t>
            </a: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/>
              <a:t>are inputs to item based autoencoder and gives the reconstructed vector r</a:t>
            </a:r>
            <a:r>
              <a:rPr baseline="-25000" lang="en-US" sz="4300">
                <a:latin typeface="Corbel"/>
                <a:ea typeface="Corbel"/>
                <a:cs typeface="Corbel"/>
                <a:sym typeface="Corbel"/>
              </a:rPr>
              <a:t>i</a:t>
            </a:r>
            <a:r>
              <a:rPr lang="en-US"/>
              <a:t>  prime to predict the missing ratings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The model is given by: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en-US"/>
              <a:t>Where 𝑊^ (𝑒) ∈ R^ (ℎ×𝑚) and 𝑊 ^ (𝑑) ∈ R^ (𝑚×ℎ) are weight matrices,𝑏 ∈ R^ ℎ and 𝑏 ′ ∈ R^ 𝑚 are bias vectors, and 𝑓 (·) and𝑔(·) are non-linear activation functions.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7441" y="3870297"/>
            <a:ext cx="3636930" cy="49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