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7" r:id="rId12"/>
    <p:sldId id="265" r:id="rId13"/>
    <p:sldId id="268" r:id="rId14"/>
    <p:sldId id="264" r:id="rId15"/>
    <p:sldId id="269" r:id="rId16"/>
    <p:sldId id="271" r:id="rId17"/>
    <p:sldId id="272" r:id="rId18"/>
    <p:sldId id="273" r:id="rId19"/>
    <p:sldId id="274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9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01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6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691F04-B8A8-4153-B700-212739004EC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3F3B07C-149B-45F1-B0D3-48FEA0FE0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AB22-E102-4E17-9CDF-5CD976E6F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628" y="1654839"/>
            <a:ext cx="10243008" cy="252123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effectLst/>
              </a:rPr>
              <a:t>Paper and code analysis</a:t>
            </a:r>
            <a:br>
              <a:rPr lang="en-US" sz="4800" dirty="0">
                <a:effectLst/>
              </a:rPr>
            </a:br>
            <a:r>
              <a:rPr lang="en-US" sz="4800" dirty="0">
                <a:effectLst/>
              </a:rPr>
              <a:t>of  Global and Local Kernels for</a:t>
            </a:r>
            <a:br>
              <a:rPr lang="en-US" sz="4800" dirty="0">
                <a:effectLst/>
              </a:rPr>
            </a:br>
            <a:r>
              <a:rPr lang="en-US" sz="4800" dirty="0">
                <a:effectLst/>
              </a:rPr>
              <a:t>Recommender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A7CE2-C610-46C4-91BE-E7FCE54B7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191" y="4176073"/>
            <a:ext cx="9144000" cy="1639213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sz="7400" dirty="0"/>
          </a:p>
          <a:p>
            <a:pPr algn="ctr"/>
            <a:r>
              <a:rPr lang="en-US" sz="11200" dirty="0"/>
              <a:t>Md. Baker,  ID- 1911672642</a:t>
            </a:r>
          </a:p>
          <a:p>
            <a:pPr algn="ctr"/>
            <a:r>
              <a:rPr lang="en-US" sz="11200" dirty="0"/>
              <a:t>Kazi Kaarima Nashia, ID-2031176642</a:t>
            </a:r>
          </a:p>
          <a:p>
            <a:pPr algn="ctr"/>
            <a:r>
              <a:rPr lang="en-US" sz="11200" dirty="0" err="1"/>
              <a:t>Fatema</a:t>
            </a:r>
            <a:r>
              <a:rPr lang="en-US" sz="11200" dirty="0"/>
              <a:t> </a:t>
            </a:r>
            <a:r>
              <a:rPr lang="en-US" sz="11200" dirty="0" err="1"/>
              <a:t>Akter</a:t>
            </a:r>
            <a:r>
              <a:rPr lang="en-US" sz="11200" dirty="0"/>
              <a:t> </a:t>
            </a:r>
            <a:r>
              <a:rPr lang="en-US" sz="11200" dirty="0" err="1"/>
              <a:t>Rimi</a:t>
            </a:r>
            <a:r>
              <a:rPr lang="en-US" sz="11200" dirty="0"/>
              <a:t>, ID-2021930042</a:t>
            </a:r>
          </a:p>
        </p:txBody>
      </p:sp>
    </p:spTree>
    <p:extLst>
      <p:ext uri="{BB962C8B-B14F-4D97-AF65-F5344CB8AC3E}">
        <p14:creationId xmlns:p14="http://schemas.microsoft.com/office/powerpoint/2010/main" val="205561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E03E-CEB1-4AAE-9182-FA29E75F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Computing local kernelized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89E12-5E6E-4F08-9D60-9BDFD546E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84" y="3899473"/>
            <a:ext cx="4126977" cy="70080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F548E-8F9E-4ECD-BD34-03C28D97E1F7}"/>
              </a:ext>
            </a:extLst>
          </p:cNvPr>
          <p:cNvSpPr txBox="1"/>
          <p:nvPr/>
        </p:nvSpPr>
        <p:spPr>
          <a:xfrm>
            <a:off x="1178352" y="1840973"/>
            <a:ext cx="9313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dot product of weight  matrix and kernel function will give local kernelized matrix</a:t>
            </a:r>
          </a:p>
        </p:txBody>
      </p:sp>
    </p:spTree>
    <p:extLst>
      <p:ext uri="{BB962C8B-B14F-4D97-AF65-F5344CB8AC3E}">
        <p14:creationId xmlns:p14="http://schemas.microsoft.com/office/powerpoint/2010/main" val="212133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C1914-6F16-4D2C-A903-8FB15390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66" y="1780117"/>
            <a:ext cx="7775550" cy="3659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F13C6-280D-4C8D-ADE4-DDFD48EB08F0}"/>
              </a:ext>
            </a:extLst>
          </p:cNvPr>
          <p:cNvSpPr txBox="1"/>
          <p:nvPr/>
        </p:nvSpPr>
        <p:spPr>
          <a:xfrm>
            <a:off x="546754" y="641023"/>
            <a:ext cx="445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Diagram of stage 1</a:t>
            </a:r>
          </a:p>
        </p:txBody>
      </p:sp>
    </p:spTree>
    <p:extLst>
      <p:ext uri="{BB962C8B-B14F-4D97-AF65-F5344CB8AC3E}">
        <p14:creationId xmlns:p14="http://schemas.microsoft.com/office/powerpoint/2010/main" val="411287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991-CD3F-4D5D-A6F7-48B6AA36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84" y="728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Intermediate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8621-CFCE-49D9-B373-709E56F5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8" y="1542820"/>
            <a:ext cx="10732133" cy="4351338"/>
          </a:xfrm>
        </p:spPr>
        <p:txBody>
          <a:bodyPr/>
          <a:lstStyle/>
          <a:p>
            <a:r>
              <a:rPr lang="en-US" dirty="0"/>
              <a:t>In this stage, the output of the decoder( in this case, rating matrix)</a:t>
            </a:r>
          </a:p>
          <a:p>
            <a:pPr marL="0" indent="0">
              <a:buNone/>
            </a:pPr>
            <a:r>
              <a:rPr lang="en-US" dirty="0"/>
              <a:t> is passed to pooling to summarize the information of each item</a:t>
            </a:r>
          </a:p>
          <a:p>
            <a:r>
              <a:rPr lang="en-US" dirty="0"/>
              <a:t>The kernels are aggregated </a:t>
            </a:r>
          </a:p>
          <a:p>
            <a:r>
              <a:rPr lang="en-US" dirty="0"/>
              <a:t>These aggregated kernels are used as global convolution kernel</a:t>
            </a:r>
          </a:p>
          <a:p>
            <a:r>
              <a:rPr lang="en-US" dirty="0"/>
              <a:t>Global kernel based convolution operation is applied to user rating matrix for global kernel based feature extraction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40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E04DD-41C8-49E7-A815-0C046006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59" y="2655004"/>
            <a:ext cx="8626588" cy="3093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968AB-60A1-42AF-B9B6-85CE912EF273}"/>
              </a:ext>
            </a:extLst>
          </p:cNvPr>
          <p:cNvSpPr txBox="1"/>
          <p:nvPr/>
        </p:nvSpPr>
        <p:spPr>
          <a:xfrm>
            <a:off x="565608" y="641023"/>
            <a:ext cx="5627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Diagram of intermediate stage </a:t>
            </a:r>
          </a:p>
        </p:txBody>
      </p:sp>
    </p:spTree>
    <p:extLst>
      <p:ext uri="{BB962C8B-B14F-4D97-AF65-F5344CB8AC3E}">
        <p14:creationId xmlns:p14="http://schemas.microsoft.com/office/powerpoint/2010/main" val="31010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915D-7C3F-48EA-9FD7-877FEC75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Fine tuning with global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8972-B9E6-4982-BA76-3661311B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kerned based rating matrix is given as input to the pre-trained model</a:t>
            </a:r>
          </a:p>
          <a:p>
            <a:r>
              <a:rPr lang="en-US" dirty="0"/>
              <a:t>The output of the model corresponds to the final predicted ratings for matrix completion</a:t>
            </a:r>
          </a:p>
        </p:txBody>
      </p:sp>
    </p:spTree>
    <p:extLst>
      <p:ext uri="{BB962C8B-B14F-4D97-AF65-F5344CB8AC3E}">
        <p14:creationId xmlns:p14="http://schemas.microsoft.com/office/powerpoint/2010/main" val="379500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C2AA64-F10F-4E75-977C-31517438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65" y="2030609"/>
            <a:ext cx="9178565" cy="2980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2FCED-243F-4BD6-9015-9B4A32661F74}"/>
              </a:ext>
            </a:extLst>
          </p:cNvPr>
          <p:cNvSpPr txBox="1"/>
          <p:nvPr/>
        </p:nvSpPr>
        <p:spPr>
          <a:xfrm>
            <a:off x="546754" y="641023"/>
            <a:ext cx="445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Diagram of stage 2</a:t>
            </a:r>
          </a:p>
        </p:txBody>
      </p:sp>
    </p:spTree>
    <p:extLst>
      <p:ext uri="{BB962C8B-B14F-4D97-AF65-F5344CB8AC3E}">
        <p14:creationId xmlns:p14="http://schemas.microsoft.com/office/powerpoint/2010/main" val="275831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4DB7-C75B-42FC-93C3-EDECAEF6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B4C4-C2AA-48B2-BD73-68B35414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experiment on 3 datasets: MovieLens-100K, MovieLens-1M and </a:t>
            </a:r>
            <a:r>
              <a:rPr lang="en-US" dirty="0" err="1"/>
              <a:t>Douban</a:t>
            </a:r>
            <a:endParaRPr lang="en-US" dirty="0"/>
          </a:p>
          <a:p>
            <a:r>
              <a:rPr lang="en-US" dirty="0"/>
              <a:t>Compared the RMSE of </a:t>
            </a:r>
            <a:r>
              <a:rPr lang="en-US" dirty="0" err="1"/>
              <a:t>Glocal</a:t>
            </a:r>
            <a:r>
              <a:rPr lang="en-US" dirty="0"/>
              <a:t> with 11 recommendation baselines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9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7EBD-D9DF-43F7-957F-57A4B70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94D0-145C-40B1-9D12-8A57DCA6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500 dimensions for AE</a:t>
            </a:r>
          </a:p>
          <a:p>
            <a:r>
              <a:rPr lang="en-US" dirty="0"/>
              <a:t>2 hidden layers</a:t>
            </a:r>
          </a:p>
          <a:p>
            <a:r>
              <a:rPr lang="en-US" dirty="0"/>
              <a:t>5 dimension vectors for RBF kernel</a:t>
            </a:r>
          </a:p>
          <a:p>
            <a:r>
              <a:rPr lang="en-US" dirty="0"/>
              <a:t>3 by 3 global convolution kernel</a:t>
            </a:r>
          </a:p>
        </p:txBody>
      </p:sp>
    </p:spTree>
    <p:extLst>
      <p:ext uri="{BB962C8B-B14F-4D97-AF65-F5344CB8AC3E}">
        <p14:creationId xmlns:p14="http://schemas.microsoft.com/office/powerpoint/2010/main" val="110049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30E5-A905-4BD9-81DC-0C78A458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Results-comparing RMSE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99EFF-0C2F-4440-B4DE-5256D9C6F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257" y="1690688"/>
            <a:ext cx="6685574" cy="48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7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2C0C11-E514-4A4C-8630-1C89231F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Performance comparison on the no of epochs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EB089-A39B-4892-A30F-1553B287E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00" y="2517711"/>
            <a:ext cx="7347378" cy="202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FC1E-A93C-42DB-A8C5-EA4EE731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0405-56F9-464F-87D7-B1ED5F2A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https://github.com/usydnlp/Glocal_K?fbclid=IwAR2Ep8jdl58xI2pnhlSTQEdWlFScbpNxpHl9UznOVUXjm2YXUyzYuo_gP</a:t>
            </a:r>
          </a:p>
        </p:txBody>
      </p:sp>
    </p:spTree>
    <p:extLst>
      <p:ext uri="{BB962C8B-B14F-4D97-AF65-F5344CB8AC3E}">
        <p14:creationId xmlns:p14="http://schemas.microsoft.com/office/powerpoint/2010/main" val="370731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F30C5-31AD-4BA8-ABBE-BAE53D27F060}"/>
              </a:ext>
            </a:extLst>
          </p:cNvPr>
          <p:cNvSpPr txBox="1"/>
          <p:nvPr/>
        </p:nvSpPr>
        <p:spPr>
          <a:xfrm>
            <a:off x="4271913" y="3037350"/>
            <a:ext cx="3440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983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83E7-2A11-412A-81A3-A01E5E7D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05" y="290753"/>
            <a:ext cx="10515600" cy="1114450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Motivation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38A0-0D42-47BA-B89D-6140FF83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05" y="1658684"/>
            <a:ext cx="10842614" cy="4351338"/>
          </a:xfrm>
        </p:spPr>
        <p:txBody>
          <a:bodyPr/>
          <a:lstStyle/>
          <a:p>
            <a:r>
              <a:rPr lang="en-US" dirty="0"/>
              <a:t>Recommender systems often deal with high dimensional sparse user-item matrix</a:t>
            </a:r>
          </a:p>
          <a:p>
            <a:r>
              <a:rPr lang="en-US" dirty="0"/>
              <a:t>For a system to predict a user’s interest, it becomes imperative to complete these matrices</a:t>
            </a:r>
          </a:p>
          <a:p>
            <a:r>
              <a:rPr lang="en-US" dirty="0"/>
              <a:t>Hence, this paper proposed a Global Local Kernel based matrix completion framework named </a:t>
            </a:r>
            <a:r>
              <a:rPr lang="en-US" dirty="0" err="1"/>
              <a:t>GLocal</a:t>
            </a:r>
            <a:r>
              <a:rPr lang="en-US" dirty="0"/>
              <a:t>-K</a:t>
            </a:r>
          </a:p>
        </p:txBody>
      </p:sp>
    </p:spTree>
    <p:extLst>
      <p:ext uri="{BB962C8B-B14F-4D97-AF65-F5344CB8AC3E}">
        <p14:creationId xmlns:p14="http://schemas.microsoft.com/office/powerpoint/2010/main" val="62015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7666-4709-43DB-971D-CEE3484C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Aim of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FC17-0567-4B3E-BD08-2E04CB68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747"/>
            <a:ext cx="10747342" cy="4351338"/>
          </a:xfrm>
        </p:spPr>
        <p:txBody>
          <a:bodyPr/>
          <a:lstStyle/>
          <a:p>
            <a:r>
              <a:rPr lang="en-US" dirty="0"/>
              <a:t>To represent high dimensional sparse user item matrix into low dimension with a small number of important features</a:t>
            </a:r>
          </a:p>
          <a:p>
            <a:r>
              <a:rPr lang="en-US" dirty="0"/>
              <a:t>This will be achieved by </a:t>
            </a:r>
            <a:r>
              <a:rPr lang="en-US" dirty="0" err="1"/>
              <a:t>GLocal</a:t>
            </a:r>
            <a:r>
              <a:rPr lang="en-US" dirty="0"/>
              <a:t> K framework</a:t>
            </a:r>
          </a:p>
          <a:p>
            <a:r>
              <a:rPr lang="en-US" dirty="0"/>
              <a:t>Next , to improve the feature extraction performance for a high dimension user-item rating matrix into low dimensional latent feature space</a:t>
            </a:r>
          </a:p>
          <a:p>
            <a:r>
              <a:rPr lang="en-US" dirty="0"/>
              <a:t>To extract the features, 2 kernels are used: local kernel and global kernel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9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02E6-91CD-461E-9F53-44150FAA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major stages of </a:t>
            </a:r>
            <a:r>
              <a:rPr lang="en-US" sz="3600" dirty="0" err="1"/>
              <a:t>GLocal</a:t>
            </a:r>
            <a:r>
              <a:rPr lang="en-US" sz="3600" dirty="0"/>
              <a:t>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FFBF-0C1B-4463-8C7B-7E01F95E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/>
          <a:lstStyle/>
          <a:p>
            <a:r>
              <a:rPr lang="en-US" dirty="0"/>
              <a:t>Pretrain an </a:t>
            </a:r>
            <a:r>
              <a:rPr lang="en-US" dirty="0" err="1"/>
              <a:t>autoenoder</a:t>
            </a:r>
            <a:endParaRPr lang="en-US" dirty="0"/>
          </a:p>
          <a:p>
            <a:r>
              <a:rPr lang="en-US" dirty="0"/>
              <a:t>Fine tune the pre-trained auto-encoder</a:t>
            </a:r>
          </a:p>
        </p:txBody>
      </p:sp>
    </p:spTree>
    <p:extLst>
      <p:ext uri="{BB962C8B-B14F-4D97-AF65-F5344CB8AC3E}">
        <p14:creationId xmlns:p14="http://schemas.microsoft.com/office/powerpoint/2010/main" val="394315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2E9622-F530-4FD8-877D-A6E109917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3" y="2063202"/>
            <a:ext cx="10935093" cy="367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D13892-D59B-4E35-937D-B2EAA546D6A4}"/>
              </a:ext>
            </a:extLst>
          </p:cNvPr>
          <p:cNvSpPr txBox="1"/>
          <p:nvPr/>
        </p:nvSpPr>
        <p:spPr>
          <a:xfrm>
            <a:off x="628453" y="596049"/>
            <a:ext cx="470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Diagram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23621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F82C-C59A-4919-AA6D-E5661122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37" y="1911120"/>
            <a:ext cx="10515600" cy="2349795"/>
          </a:xfrm>
        </p:spPr>
        <p:txBody>
          <a:bodyPr>
            <a:normAutofit/>
          </a:bodyPr>
          <a:lstStyle/>
          <a:p>
            <a:r>
              <a:rPr lang="en-US" sz="4800" dirty="0"/>
              <a:t>Implementation of each of these stages</a:t>
            </a:r>
          </a:p>
        </p:txBody>
      </p:sp>
    </p:spTree>
    <p:extLst>
      <p:ext uri="{BB962C8B-B14F-4D97-AF65-F5344CB8AC3E}">
        <p14:creationId xmlns:p14="http://schemas.microsoft.com/office/powerpoint/2010/main" val="232904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370C-FA20-4526-9193-655BC0C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Stage1: Pretrain an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BF962-B180-456C-B867-4E6CCEAE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00" y="1483297"/>
            <a:ext cx="10620299" cy="4776101"/>
          </a:xfrm>
        </p:spPr>
        <p:txBody>
          <a:bodyPr>
            <a:normAutofit/>
          </a:bodyPr>
          <a:lstStyle/>
          <a:p>
            <a:r>
              <a:rPr lang="en-US" dirty="0"/>
              <a:t>Each item vector </a:t>
            </a:r>
            <a:r>
              <a:rPr lang="en-US" dirty="0" err="1"/>
              <a:t>r</a:t>
            </a:r>
            <a:r>
              <a:rPr lang="en-US" sz="4300" baseline="-25000" dirty="0" err="1">
                <a:latin typeface="Corbel" panose="020B0503020204020204" pitchFamily="34" charset="0"/>
              </a:rPr>
              <a:t>i</a:t>
            </a:r>
            <a:r>
              <a:rPr lang="en-US" sz="4000" dirty="0">
                <a:latin typeface="Corbel" panose="020B0503020204020204" pitchFamily="34" charset="0"/>
              </a:rPr>
              <a:t> </a:t>
            </a:r>
            <a:r>
              <a:rPr lang="en-US" dirty="0"/>
              <a:t>are inputs to item based autoencoder and gives the reconstructed vector </a:t>
            </a:r>
            <a:r>
              <a:rPr lang="en-US" dirty="0" err="1"/>
              <a:t>r</a:t>
            </a:r>
            <a:r>
              <a:rPr lang="en-US" sz="4300" baseline="-25000" dirty="0" err="1">
                <a:latin typeface="Corbel" panose="020B0503020204020204" pitchFamily="34" charset="0"/>
              </a:rPr>
              <a:t>i</a:t>
            </a:r>
            <a:r>
              <a:rPr lang="en-US" dirty="0"/>
              <a:t>  prime to predict the missing ratings</a:t>
            </a:r>
          </a:p>
          <a:p>
            <a:r>
              <a:rPr lang="en-US" dirty="0"/>
              <a:t>The model is given by: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𝑊^ (𝑒) ∈ R^ (ℎ×𝑚) and 𝑊 ^ (𝑑) ∈ R^ (𝑚×ℎ) are weight matrices,𝑏 ∈ R^ ℎ and 𝑏 ′ ∈ R^ 𝑚 are bias vectors, and 𝑓 (·) and𝑔(·) are non-linear activation functions.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9CC07-8D2A-4DB4-8A1D-5C3B486D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41" y="3108297"/>
            <a:ext cx="3636930" cy="49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5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77CD-55FA-4278-A87B-56F607A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Continuing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617A-F1D2-4EEE-A606-0046ED400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546517"/>
            <a:ext cx="10383677" cy="4946357"/>
          </a:xfrm>
        </p:spPr>
        <p:txBody>
          <a:bodyPr/>
          <a:lstStyle/>
          <a:p>
            <a:r>
              <a:rPr lang="en-US" dirty="0"/>
              <a:t>The weight matrices in an autoencoder are reparametrized to generalize weight matrices by RBF Kernel</a:t>
            </a:r>
          </a:p>
          <a:p>
            <a:r>
              <a:rPr lang="en-US" dirty="0"/>
              <a:t>The RBF is defined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,K is a kernel function which computes the similarity between two vectors U and V </a:t>
            </a:r>
          </a:p>
          <a:p>
            <a:r>
              <a:rPr lang="en-US" dirty="0"/>
              <a:t>After this, the next step will be to compute the local kernelized matrix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97F8A-5D08-4667-88ED-E3497B668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73" y="3135812"/>
            <a:ext cx="4858532" cy="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994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429</TotalTime>
  <Words>493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Corbel</vt:lpstr>
      <vt:lpstr>Depth</vt:lpstr>
      <vt:lpstr>Paper and code analysis of  Global and Local Kernels for Recommender Systems</vt:lpstr>
      <vt:lpstr>Github link</vt:lpstr>
      <vt:lpstr> Motivation </vt:lpstr>
      <vt:lpstr>Aim of this paper</vt:lpstr>
      <vt:lpstr>2 major stages of GLocal K</vt:lpstr>
      <vt:lpstr>PowerPoint Presentation</vt:lpstr>
      <vt:lpstr>Implementation of each of these stages</vt:lpstr>
      <vt:lpstr>Stage1: Pretrain an autoencoder</vt:lpstr>
      <vt:lpstr>Continuing</vt:lpstr>
      <vt:lpstr>Computing local kernelized matrix</vt:lpstr>
      <vt:lpstr>PowerPoint Presentation</vt:lpstr>
      <vt:lpstr>Intermediate stage</vt:lpstr>
      <vt:lpstr>PowerPoint Presentation</vt:lpstr>
      <vt:lpstr>2. Fine tuning with global kernel</vt:lpstr>
      <vt:lpstr>PowerPoint Presentation</vt:lpstr>
      <vt:lpstr>Experiments</vt:lpstr>
      <vt:lpstr>Hyperparameters</vt:lpstr>
      <vt:lpstr>Results-comparing RMSE</vt:lpstr>
      <vt:lpstr>Performance comparison on the no of epochs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 Kaarima Nashia</dc:creator>
  <cp:lastModifiedBy>Kazi Kaarima Nashia</cp:lastModifiedBy>
  <cp:revision>41</cp:revision>
  <dcterms:created xsi:type="dcterms:W3CDTF">2023-09-07T11:59:59Z</dcterms:created>
  <dcterms:modified xsi:type="dcterms:W3CDTF">2023-09-09T12:15:04Z</dcterms:modified>
</cp:coreProperties>
</file>