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635F0D-3814-4487-A6E0-17CD4881556F}">
  <a:tblStyle styleId="{E5635F0D-3814-4487-A6E0-17CD4881556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11" Type="http://schemas.openxmlformats.org/officeDocument/2006/relationships/slide" Target="slides/slide5.xml"/><Relationship Id="rId22" Type="http://schemas.openxmlformats.org/officeDocument/2006/relationships/font" Target="fonts/Roboto-bold.fntdata"/><Relationship Id="rId10" Type="http://schemas.openxmlformats.org/officeDocument/2006/relationships/slide" Target="slides/slide4.xml"/><Relationship Id="rId21" Type="http://schemas.openxmlformats.org/officeDocument/2006/relationships/font" Target="fonts/Roboto-regular.fntdata"/><Relationship Id="rId13" Type="http://schemas.openxmlformats.org/officeDocument/2006/relationships/slide" Target="slides/slide7.xml"/><Relationship Id="rId24" Type="http://schemas.openxmlformats.org/officeDocument/2006/relationships/font" Target="fonts/Roboto-boldItalic.fntdata"/><Relationship Id="rId12" Type="http://schemas.openxmlformats.org/officeDocument/2006/relationships/slide" Target="slides/slide6.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Slab-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8d02a50e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8d02a50e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78d02a50e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78d02a50e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78d02a50e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78d02a50e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3ee1835e6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3ee1835e6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ee1835e6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ee1835e6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3ee1835e6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3ee1835e6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3ee1835e61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3ee1835e61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ee1835e6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ee1835e6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ee1835e6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ee1835e6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3ee1835e61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3ee1835e6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s://github.com/MdBakerFarhad/CSE299_Project_Group"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hyperlink" Target="https://trello.com/b/aguWPOEO/cse2991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paperswithcode.com/paper/post-processing-recommender-systems-with" TargetMode="External"/><Relationship Id="rId4" Type="http://schemas.openxmlformats.org/officeDocument/2006/relationships/hyperlink" Target="https://files.grouplens.org/datasets/movielens/ml-latest.zi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hyperlink" Target="https://files.grouplens.org/datasets/movielens/ml-latest-README.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4.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p:nvPr/>
        </p:nvSpPr>
        <p:spPr>
          <a:xfrm>
            <a:off x="2750163" y="2999355"/>
            <a:ext cx="3934800" cy="1129200"/>
          </a:xfrm>
          <a:prstGeom prst="rect">
            <a:avLst/>
          </a:prstGeom>
          <a:solidFill>
            <a:srgbClr val="E9EDEE"/>
          </a:solidFill>
          <a:ln cap="flat" cmpd="sng" w="9525">
            <a:solidFill>
              <a:srgbClr val="1A1A1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nvSpPr>
        <p:spPr>
          <a:xfrm>
            <a:off x="2404861" y="3061751"/>
            <a:ext cx="4425300" cy="106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595959"/>
                </a:solidFill>
                <a:latin typeface="Georgia"/>
                <a:ea typeface="Georgia"/>
                <a:cs typeface="Georgia"/>
                <a:sym typeface="Georgia"/>
              </a:rPr>
              <a:t>Md. Baker</a:t>
            </a:r>
            <a:endParaRPr b="1" sz="1600">
              <a:solidFill>
                <a:srgbClr val="595959"/>
              </a:solidFill>
              <a:latin typeface="Georgia"/>
              <a:ea typeface="Georgia"/>
              <a:cs typeface="Georgia"/>
              <a:sym typeface="Georgia"/>
            </a:endParaRPr>
          </a:p>
          <a:p>
            <a:pPr indent="0" lvl="0" marL="0" rtl="0" algn="ctr">
              <a:spcBef>
                <a:spcPts val="0"/>
              </a:spcBef>
              <a:spcAft>
                <a:spcPts val="0"/>
              </a:spcAft>
              <a:buNone/>
            </a:pPr>
            <a:r>
              <a:rPr b="1" lang="en" sz="1600">
                <a:solidFill>
                  <a:srgbClr val="595959"/>
                </a:solidFill>
                <a:latin typeface="Georgia"/>
                <a:ea typeface="Georgia"/>
                <a:cs typeface="Georgia"/>
                <a:sym typeface="Georgia"/>
              </a:rPr>
              <a:t>Kazi Kaarima Nashia</a:t>
            </a:r>
            <a:endParaRPr b="1" sz="1600">
              <a:solidFill>
                <a:srgbClr val="595959"/>
              </a:solidFill>
              <a:latin typeface="Georgia"/>
              <a:ea typeface="Georgia"/>
              <a:cs typeface="Georgia"/>
              <a:sym typeface="Georgia"/>
            </a:endParaRPr>
          </a:p>
          <a:p>
            <a:pPr indent="0" lvl="0" marL="0" rtl="0" algn="ctr">
              <a:spcBef>
                <a:spcPts val="0"/>
              </a:spcBef>
              <a:spcAft>
                <a:spcPts val="0"/>
              </a:spcAft>
              <a:buNone/>
            </a:pPr>
            <a:r>
              <a:rPr b="1" lang="en" sz="1600">
                <a:solidFill>
                  <a:srgbClr val="595959"/>
                </a:solidFill>
                <a:latin typeface="Georgia"/>
                <a:ea typeface="Georgia"/>
                <a:cs typeface="Georgia"/>
                <a:sym typeface="Georgia"/>
              </a:rPr>
              <a:t>Fatema Akter Rimi</a:t>
            </a:r>
            <a:endParaRPr b="1" sz="1600">
              <a:solidFill>
                <a:srgbClr val="595959"/>
              </a:solidFill>
              <a:latin typeface="Georgia"/>
              <a:ea typeface="Georgia"/>
              <a:cs typeface="Georgia"/>
              <a:sym typeface="Georgia"/>
            </a:endParaRPr>
          </a:p>
          <a:p>
            <a:pPr indent="0" lvl="0" marL="0" rtl="0" algn="l">
              <a:spcBef>
                <a:spcPts val="0"/>
              </a:spcBef>
              <a:spcAft>
                <a:spcPts val="0"/>
              </a:spcAft>
              <a:buNone/>
            </a:pPr>
            <a:r>
              <a:t/>
            </a:r>
            <a:endParaRPr sz="1150">
              <a:solidFill>
                <a:srgbClr val="E4E6EB"/>
              </a:solidFill>
              <a:highlight>
                <a:srgbClr val="3E4042"/>
              </a:highlight>
            </a:endParaRPr>
          </a:p>
          <a:p>
            <a:pPr indent="0" lvl="0" marL="0" rtl="0" algn="l">
              <a:spcBef>
                <a:spcPts val="0"/>
              </a:spcBef>
              <a:spcAft>
                <a:spcPts val="0"/>
              </a:spcAft>
              <a:buNone/>
            </a:pPr>
            <a:r>
              <a:t/>
            </a:r>
            <a:endParaRPr sz="1150">
              <a:solidFill>
                <a:srgbClr val="E4E6EB"/>
              </a:solidFill>
              <a:highlight>
                <a:srgbClr val="3E4042"/>
              </a:highlight>
            </a:endParaRPr>
          </a:p>
          <a:p>
            <a:pPr indent="0" lvl="0" marL="0" rtl="0" algn="l">
              <a:spcBef>
                <a:spcPts val="0"/>
              </a:spcBef>
              <a:spcAft>
                <a:spcPts val="0"/>
              </a:spcAft>
              <a:buNone/>
            </a:pPr>
            <a:r>
              <a:t/>
            </a:r>
            <a:endParaRPr sz="1150">
              <a:solidFill>
                <a:srgbClr val="E4E6EB"/>
              </a:solidFill>
              <a:highlight>
                <a:srgbClr val="3E4042"/>
              </a:highlight>
            </a:endParaRPr>
          </a:p>
        </p:txBody>
      </p:sp>
      <p:sp>
        <p:nvSpPr>
          <p:cNvPr id="65" name="Google Shape;65;p13"/>
          <p:cNvSpPr txBox="1"/>
          <p:nvPr/>
        </p:nvSpPr>
        <p:spPr>
          <a:xfrm>
            <a:off x="3066581" y="2391237"/>
            <a:ext cx="3630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Georgia"/>
                <a:ea typeface="Georgia"/>
                <a:cs typeface="Georgia"/>
                <a:sym typeface="Georgia"/>
              </a:rPr>
              <a:t>Runtime_Terror_NSU</a:t>
            </a:r>
            <a:endParaRPr b="1" sz="1700">
              <a:solidFill>
                <a:schemeClr val="dk1"/>
              </a:solidFill>
              <a:latin typeface="Georgia"/>
              <a:ea typeface="Georgia"/>
              <a:cs typeface="Georgia"/>
              <a:sym typeface="Georgia"/>
            </a:endParaRPr>
          </a:p>
        </p:txBody>
      </p:sp>
      <p:sp>
        <p:nvSpPr>
          <p:cNvPr id="66" name="Google Shape;66;p13"/>
          <p:cNvSpPr txBox="1"/>
          <p:nvPr/>
        </p:nvSpPr>
        <p:spPr>
          <a:xfrm>
            <a:off x="1532750" y="813475"/>
            <a:ext cx="7042800" cy="1354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solidFill>
                  <a:schemeClr val="dk1"/>
                </a:solidFill>
                <a:latin typeface="Roboto"/>
                <a:ea typeface="Roboto"/>
                <a:cs typeface="Roboto"/>
                <a:sym typeface="Roboto"/>
              </a:rPr>
              <a:t>Post Processing Recommender Systems with Knowledge Graphs for Recency, Popularity, and Diversity of Explanations</a:t>
            </a:r>
            <a:endParaRPr b="1" sz="1900">
              <a:solidFill>
                <a:schemeClr val="dk1"/>
              </a:solidFill>
              <a:latin typeface="Roboto"/>
              <a:ea typeface="Roboto"/>
              <a:cs typeface="Roboto"/>
              <a:sym typeface="Roboto"/>
            </a:endParaRPr>
          </a:p>
          <a:p>
            <a:pPr indent="0" lvl="0" marL="0" rtl="0" algn="ctr">
              <a:spcBef>
                <a:spcPts val="0"/>
              </a:spcBef>
              <a:spcAft>
                <a:spcPts val="0"/>
              </a:spcAft>
              <a:buNone/>
            </a:pPr>
            <a:r>
              <a:t/>
            </a:r>
            <a:endParaRPr b="1" sz="1900">
              <a:solidFill>
                <a:schemeClr val="dk1"/>
              </a:solidFill>
              <a:latin typeface="Roboto"/>
              <a:ea typeface="Roboto"/>
              <a:cs typeface="Roboto"/>
              <a:sym typeface="Roboto"/>
            </a:endParaRPr>
          </a:p>
          <a:p>
            <a:pPr indent="0" lvl="0" marL="0" rtl="0" algn="ctr">
              <a:spcBef>
                <a:spcPts val="0"/>
              </a:spcBef>
              <a:spcAft>
                <a:spcPts val="0"/>
              </a:spcAft>
              <a:buNone/>
            </a:pPr>
            <a:r>
              <a:rPr b="1" lang="en" sz="1900">
                <a:solidFill>
                  <a:schemeClr val="lt2"/>
                </a:solidFill>
                <a:latin typeface="Roboto"/>
                <a:ea typeface="Roboto"/>
                <a:cs typeface="Roboto"/>
                <a:sym typeface="Roboto"/>
              </a:rPr>
              <a:t>Dataset &amp; Paper Analysis</a:t>
            </a:r>
            <a:endParaRPr b="1" sz="1900">
              <a:solidFill>
                <a:schemeClr val="lt2"/>
              </a:solidFill>
              <a:latin typeface="Roboto"/>
              <a:ea typeface="Roboto"/>
              <a:cs typeface="Roboto"/>
              <a:sym typeface="Roboto"/>
            </a:endParaRPr>
          </a:p>
        </p:txBody>
      </p:sp>
      <p:sp>
        <p:nvSpPr>
          <p:cNvPr id="67" name="Google Shape;67;p13"/>
          <p:cNvSpPr txBox="1"/>
          <p:nvPr/>
        </p:nvSpPr>
        <p:spPr>
          <a:xfrm>
            <a:off x="-251775" y="1230000"/>
            <a:ext cx="444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aphicFrame>
        <p:nvGraphicFramePr>
          <p:cNvPr id="68" name="Google Shape;68;p13"/>
          <p:cNvGraphicFramePr/>
          <p:nvPr/>
        </p:nvGraphicFramePr>
        <p:xfrm>
          <a:off x="1670200" y="738300"/>
          <a:ext cx="3000000" cy="3000000"/>
        </p:xfrm>
        <a:graphic>
          <a:graphicData uri="http://schemas.openxmlformats.org/drawingml/2006/table">
            <a:tbl>
              <a:tblPr>
                <a:noFill/>
                <a:tableStyleId>{E5635F0D-3814-4487-A6E0-17CD4881556F}</a:tableStyleId>
              </a:tblPr>
              <a:tblGrid>
                <a:gridCol w="6805025"/>
              </a:tblGrid>
              <a:tr h="1375600">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2"/>
          <p:cNvPicPr preferRelativeResize="0"/>
          <p:nvPr/>
        </p:nvPicPr>
        <p:blipFill>
          <a:blip r:embed="rId3">
            <a:alphaModFix/>
          </a:blip>
          <a:stretch>
            <a:fillRect/>
          </a:stretch>
        </p:blipFill>
        <p:spPr>
          <a:xfrm>
            <a:off x="540600" y="617850"/>
            <a:ext cx="8255876" cy="4373250"/>
          </a:xfrm>
          <a:prstGeom prst="rect">
            <a:avLst/>
          </a:prstGeom>
          <a:noFill/>
          <a:ln>
            <a:noFill/>
          </a:ln>
        </p:spPr>
      </p:pic>
      <p:sp>
        <p:nvSpPr>
          <p:cNvPr id="134" name="Google Shape;134;p22"/>
          <p:cNvSpPr txBox="1"/>
          <p:nvPr/>
        </p:nvSpPr>
        <p:spPr>
          <a:xfrm>
            <a:off x="510750" y="156150"/>
            <a:ext cx="444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Slack:</a:t>
            </a:r>
            <a:endParaRPr b="1" sz="18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nvSpPr>
        <p:spPr>
          <a:xfrm>
            <a:off x="318700" y="190475"/>
            <a:ext cx="7993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Roboto"/>
                <a:ea typeface="Roboto"/>
                <a:cs typeface="Roboto"/>
                <a:sym typeface="Roboto"/>
              </a:rPr>
              <a:t>Github : </a:t>
            </a:r>
            <a:r>
              <a:rPr lang="en" sz="1700" u="sng">
                <a:solidFill>
                  <a:schemeClr val="hlink"/>
                </a:solidFill>
                <a:latin typeface="Roboto"/>
                <a:ea typeface="Roboto"/>
                <a:cs typeface="Roboto"/>
                <a:sym typeface="Roboto"/>
                <a:hlinkClick r:id="rId3"/>
              </a:rPr>
              <a:t>https://github.com/MdBakerFarhad/CSE299_Project_Group</a:t>
            </a:r>
            <a:endParaRPr sz="1700">
              <a:solidFill>
                <a:schemeClr val="dk1"/>
              </a:solidFill>
              <a:latin typeface="Roboto"/>
              <a:ea typeface="Roboto"/>
              <a:cs typeface="Roboto"/>
              <a:sym typeface="Roboto"/>
            </a:endParaRPr>
          </a:p>
        </p:txBody>
      </p:sp>
      <p:pic>
        <p:nvPicPr>
          <p:cNvPr id="140" name="Google Shape;140;p23"/>
          <p:cNvPicPr preferRelativeResize="0"/>
          <p:nvPr/>
        </p:nvPicPr>
        <p:blipFill>
          <a:blip r:embed="rId4">
            <a:alphaModFix/>
          </a:blip>
          <a:stretch>
            <a:fillRect/>
          </a:stretch>
        </p:blipFill>
        <p:spPr>
          <a:xfrm>
            <a:off x="152400" y="789275"/>
            <a:ext cx="8839201" cy="38365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4"/>
          <p:cNvPicPr preferRelativeResize="0"/>
          <p:nvPr/>
        </p:nvPicPr>
        <p:blipFill>
          <a:blip r:embed="rId3">
            <a:alphaModFix/>
          </a:blip>
          <a:stretch>
            <a:fillRect/>
          </a:stretch>
        </p:blipFill>
        <p:spPr>
          <a:xfrm>
            <a:off x="152400" y="685800"/>
            <a:ext cx="8839202" cy="4269901"/>
          </a:xfrm>
          <a:prstGeom prst="rect">
            <a:avLst/>
          </a:prstGeom>
          <a:noFill/>
          <a:ln>
            <a:noFill/>
          </a:ln>
        </p:spPr>
      </p:pic>
      <p:sp>
        <p:nvSpPr>
          <p:cNvPr id="146" name="Google Shape;146;p24"/>
          <p:cNvSpPr txBox="1"/>
          <p:nvPr/>
        </p:nvSpPr>
        <p:spPr>
          <a:xfrm>
            <a:off x="148275" y="180725"/>
            <a:ext cx="868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Roboto"/>
                <a:ea typeface="Roboto"/>
                <a:cs typeface="Roboto"/>
                <a:sym typeface="Roboto"/>
              </a:rPr>
              <a:t>Trello Board: </a:t>
            </a:r>
            <a:r>
              <a:rPr lang="en" sz="1800" u="sng">
                <a:solidFill>
                  <a:schemeClr val="hlink"/>
                </a:solidFill>
                <a:latin typeface="Roboto"/>
                <a:ea typeface="Roboto"/>
                <a:cs typeface="Roboto"/>
                <a:sym typeface="Roboto"/>
                <a:hlinkClick r:id="rId4"/>
              </a:rPr>
              <a:t>https://trello.com/b/aguWPOEO/cse29915</a:t>
            </a:r>
            <a:endParaRPr sz="18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669950" y="722025"/>
            <a:ext cx="56187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720"/>
              <a:t>Contributions</a:t>
            </a:r>
            <a:r>
              <a:rPr lang="en" sz="3720"/>
              <a:t>:</a:t>
            </a:r>
            <a:endParaRPr sz="3720"/>
          </a:p>
        </p:txBody>
      </p:sp>
      <p:sp>
        <p:nvSpPr>
          <p:cNvPr id="74" name="Google Shape;74;p14"/>
          <p:cNvSpPr txBox="1"/>
          <p:nvPr>
            <p:ph type="title"/>
          </p:nvPr>
        </p:nvSpPr>
        <p:spPr>
          <a:xfrm>
            <a:off x="593750" y="1115200"/>
            <a:ext cx="5618700" cy="3356100"/>
          </a:xfrm>
          <a:prstGeom prst="rect">
            <a:avLst/>
          </a:prstGeom>
        </p:spPr>
        <p:txBody>
          <a:bodyPr anchorCtr="0" anchor="ctr" bIns="91425" lIns="91425" spcFirstLastPara="1" rIns="91425" wrap="square" tIns="91425">
            <a:normAutofit/>
          </a:bodyPr>
          <a:lstStyle/>
          <a:p>
            <a:pPr indent="-298450" lvl="0" marL="457200" rtl="0" algn="l">
              <a:spcBef>
                <a:spcPts val="0"/>
              </a:spcBef>
              <a:spcAft>
                <a:spcPts val="0"/>
              </a:spcAft>
              <a:buSzPts val="1100"/>
              <a:buChar char="❖"/>
            </a:pPr>
            <a:r>
              <a:rPr lang="en" sz="1100"/>
              <a:t>Define three novel explanation quality metrics to measure (a) the recency of the past linking interaction, (b) the popularity of the shared entity, (c) and the diversity of the explanation types in a recommended list.</a:t>
            </a:r>
            <a:endParaRPr sz="1100"/>
          </a:p>
          <a:p>
            <a:pPr indent="-298450" lvl="1" marL="914400" rtl="0" algn="l">
              <a:spcBef>
                <a:spcPts val="0"/>
              </a:spcBef>
              <a:spcAft>
                <a:spcPts val="0"/>
              </a:spcAft>
              <a:buSzPts val="1100"/>
              <a:buChar char="➢"/>
            </a:pPr>
            <a:r>
              <a:rPr lang="en" sz="1100"/>
              <a:t>Linking Interaction Recency</a:t>
            </a:r>
            <a:endParaRPr sz="1100"/>
          </a:p>
          <a:p>
            <a:pPr indent="-298450" lvl="1" marL="914400" rtl="0" algn="l">
              <a:spcBef>
                <a:spcPts val="0"/>
              </a:spcBef>
              <a:spcAft>
                <a:spcPts val="0"/>
              </a:spcAft>
              <a:buSzPts val="1100"/>
              <a:buChar char="➢"/>
            </a:pPr>
            <a:r>
              <a:rPr lang="en" sz="1100"/>
              <a:t>Shared Entity Popularity (SEP).</a:t>
            </a:r>
            <a:endParaRPr sz="1100"/>
          </a:p>
          <a:p>
            <a:pPr indent="-298450" lvl="1" marL="914400" rtl="0" algn="l">
              <a:spcBef>
                <a:spcPts val="0"/>
              </a:spcBef>
              <a:spcAft>
                <a:spcPts val="0"/>
              </a:spcAft>
              <a:buSzPts val="1100"/>
              <a:buChar char="➢"/>
            </a:pPr>
            <a:r>
              <a:rPr lang="en" sz="1100"/>
              <a:t>Linking Interaction Recency (LIR)</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Propose a suite of re-ranking approaches acting on both the original recommended lists and the explainable paths, optimizing for the proposed explanation metrics.</a:t>
            </a:r>
            <a:endParaRPr sz="1100"/>
          </a:p>
          <a:p>
            <a:pPr indent="0" lvl="0" marL="457200" rtl="0" algn="l">
              <a:spcBef>
                <a:spcPts val="0"/>
              </a:spcBef>
              <a:spcAft>
                <a:spcPts val="0"/>
              </a:spcAft>
              <a:buNone/>
            </a:pPr>
            <a:r>
              <a:t/>
            </a:r>
            <a:endParaRPr sz="1100"/>
          </a:p>
          <a:p>
            <a:pPr indent="-298450" lvl="0" marL="457200" rtl="0" algn="l">
              <a:spcBef>
                <a:spcPts val="0"/>
              </a:spcBef>
              <a:spcAft>
                <a:spcPts val="0"/>
              </a:spcAft>
              <a:buSzPts val="1100"/>
              <a:buChar char="❖"/>
            </a:pPr>
            <a:r>
              <a:rPr lang="en" sz="1100"/>
              <a:t>Evaluate our re-ranking approaches on recommendation utility and explanation metrics, considering both the entire user base and individual demographic groups, on two real world public data sets, against seven baselines.</a:t>
            </a:r>
            <a:endParaRPr sz="1100"/>
          </a:p>
        </p:txBody>
      </p:sp>
      <p:sp>
        <p:nvSpPr>
          <p:cNvPr id="75" name="Google Shape;75;p14"/>
          <p:cNvSpPr txBox="1"/>
          <p:nvPr/>
        </p:nvSpPr>
        <p:spPr>
          <a:xfrm>
            <a:off x="207500" y="72075"/>
            <a:ext cx="9012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latin typeface="Roboto"/>
                <a:ea typeface="Roboto"/>
                <a:cs typeface="Roboto"/>
                <a:sym typeface="Roboto"/>
              </a:rPr>
              <a:t>Post Processing Recommender Systems with Knowledge Graphs for Recency, Popularity, and Diversity of Explanations</a:t>
            </a:r>
            <a:endParaRPr b="1" sz="1800">
              <a:solidFill>
                <a:schemeClr val="dk1"/>
              </a:solidFill>
              <a:highlight>
                <a:schemeClr val="dk1"/>
              </a:highlight>
              <a:latin typeface="Roboto"/>
              <a:ea typeface="Roboto"/>
              <a:cs typeface="Roboto"/>
              <a:sym typeface="Roboto"/>
            </a:endParaRPr>
          </a:p>
        </p:txBody>
      </p:sp>
      <p:sp>
        <p:nvSpPr>
          <p:cNvPr id="76" name="Google Shape;76;p14"/>
          <p:cNvSpPr txBox="1"/>
          <p:nvPr/>
        </p:nvSpPr>
        <p:spPr>
          <a:xfrm>
            <a:off x="810400" y="4228575"/>
            <a:ext cx="7730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Paper link: </a:t>
            </a:r>
            <a:r>
              <a:rPr lang="en" u="sng">
                <a:solidFill>
                  <a:schemeClr val="hlink"/>
                </a:solidFill>
                <a:latin typeface="Roboto"/>
                <a:ea typeface="Roboto"/>
                <a:cs typeface="Roboto"/>
                <a:sym typeface="Roboto"/>
                <a:hlinkClick r:id="rId3"/>
              </a:rPr>
              <a:t>https://paperswithcode.com/paper/post-processing-recommender-systems-with</a:t>
            </a:r>
            <a:endParaRPr>
              <a:solidFill>
                <a:schemeClr val="dk1"/>
              </a:solidFill>
              <a:latin typeface="Roboto"/>
              <a:ea typeface="Roboto"/>
              <a:cs typeface="Roboto"/>
              <a:sym typeface="Roboto"/>
            </a:endParaRPr>
          </a:p>
        </p:txBody>
      </p:sp>
      <p:sp>
        <p:nvSpPr>
          <p:cNvPr id="77" name="Google Shape;77;p14"/>
          <p:cNvSpPr txBox="1"/>
          <p:nvPr/>
        </p:nvSpPr>
        <p:spPr>
          <a:xfrm>
            <a:off x="779000" y="4590525"/>
            <a:ext cx="679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Roboto"/>
                <a:ea typeface="Roboto"/>
                <a:cs typeface="Roboto"/>
                <a:sym typeface="Roboto"/>
              </a:rPr>
              <a:t>Dataset link: </a:t>
            </a:r>
            <a:r>
              <a:rPr lang="en" u="sng">
                <a:solidFill>
                  <a:schemeClr val="hlink"/>
                </a:solidFill>
                <a:latin typeface="Roboto"/>
                <a:ea typeface="Roboto"/>
                <a:cs typeface="Roboto"/>
                <a:sym typeface="Roboto"/>
                <a:hlinkClick r:id="rId4"/>
              </a:rPr>
              <a:t>https://files.grouplens.org/datasets/movielens/ml-latest.zip</a:t>
            </a:r>
            <a:endParaRPr>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nvSpPr>
        <p:spPr>
          <a:xfrm>
            <a:off x="0" y="0"/>
            <a:ext cx="9144000" cy="182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300">
                <a:solidFill>
                  <a:schemeClr val="dk1"/>
                </a:solidFill>
              </a:rPr>
              <a:t>Datasets:</a:t>
            </a:r>
            <a:endParaRPr sz="33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1900">
                <a:solidFill>
                  <a:schemeClr val="dk1"/>
                </a:solidFill>
              </a:rPr>
              <a:t>The data are contained in the files `genome-scores.csv`, `genome-tags.csv`, `links.csv`, `movies.csv`, `ratings.csv` and `tags.csv`.</a:t>
            </a:r>
            <a:endParaRPr sz="1900">
              <a:solidFill>
                <a:schemeClr val="dk1"/>
              </a:solidFill>
            </a:endParaRPr>
          </a:p>
        </p:txBody>
      </p:sp>
      <p:sp>
        <p:nvSpPr>
          <p:cNvPr id="83" name="Google Shape;83;p15"/>
          <p:cNvSpPr txBox="1"/>
          <p:nvPr/>
        </p:nvSpPr>
        <p:spPr>
          <a:xfrm>
            <a:off x="26250" y="2485650"/>
            <a:ext cx="27570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chemeClr val="dk1"/>
                </a:solidFill>
              </a:rPr>
              <a:t>genome-scores.csv</a:t>
            </a:r>
            <a:endParaRPr>
              <a:latin typeface="Roboto"/>
              <a:ea typeface="Roboto"/>
              <a:cs typeface="Roboto"/>
              <a:sym typeface="Roboto"/>
            </a:endParaRPr>
          </a:p>
        </p:txBody>
      </p:sp>
      <p:pic>
        <p:nvPicPr>
          <p:cNvPr id="84" name="Google Shape;84;p15"/>
          <p:cNvPicPr preferRelativeResize="0"/>
          <p:nvPr/>
        </p:nvPicPr>
        <p:blipFill>
          <a:blip r:embed="rId3">
            <a:alphaModFix/>
          </a:blip>
          <a:stretch>
            <a:fillRect/>
          </a:stretch>
        </p:blipFill>
        <p:spPr>
          <a:xfrm>
            <a:off x="152400" y="2946300"/>
            <a:ext cx="3058536" cy="2044800"/>
          </a:xfrm>
          <a:prstGeom prst="rect">
            <a:avLst/>
          </a:prstGeom>
          <a:noFill/>
          <a:ln>
            <a:noFill/>
          </a:ln>
        </p:spPr>
      </p:pic>
      <p:pic>
        <p:nvPicPr>
          <p:cNvPr id="85" name="Google Shape;85;p15"/>
          <p:cNvPicPr preferRelativeResize="0"/>
          <p:nvPr/>
        </p:nvPicPr>
        <p:blipFill>
          <a:blip r:embed="rId4">
            <a:alphaModFix/>
          </a:blip>
          <a:stretch>
            <a:fillRect/>
          </a:stretch>
        </p:blipFill>
        <p:spPr>
          <a:xfrm>
            <a:off x="5610700" y="2946300"/>
            <a:ext cx="3251850" cy="2044800"/>
          </a:xfrm>
          <a:prstGeom prst="rect">
            <a:avLst/>
          </a:prstGeom>
          <a:noFill/>
          <a:ln>
            <a:noFill/>
          </a:ln>
        </p:spPr>
      </p:pic>
      <p:sp>
        <p:nvSpPr>
          <p:cNvPr id="86" name="Google Shape;86;p15"/>
          <p:cNvSpPr txBox="1"/>
          <p:nvPr/>
        </p:nvSpPr>
        <p:spPr>
          <a:xfrm>
            <a:off x="5508525" y="2453725"/>
            <a:ext cx="27570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chemeClr val="dk1"/>
                </a:solidFill>
              </a:rPr>
              <a:t>genome-tags.csv</a:t>
            </a:r>
            <a:endParaRPr>
              <a:latin typeface="Roboto"/>
              <a:ea typeface="Roboto"/>
              <a:cs typeface="Roboto"/>
              <a:sym typeface="Roboto"/>
            </a:endParaRPr>
          </a:p>
        </p:txBody>
      </p:sp>
      <p:sp>
        <p:nvSpPr>
          <p:cNvPr id="87" name="Google Shape;87;p15"/>
          <p:cNvSpPr txBox="1"/>
          <p:nvPr/>
        </p:nvSpPr>
        <p:spPr>
          <a:xfrm>
            <a:off x="48400" y="1853525"/>
            <a:ext cx="8557200" cy="43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b="1" lang="en">
                <a:solidFill>
                  <a:schemeClr val="dk1"/>
                </a:solidFill>
                <a:latin typeface="Georgia"/>
                <a:ea typeface="Georgia"/>
                <a:cs typeface="Georgia"/>
                <a:sym typeface="Georgia"/>
              </a:rPr>
              <a:t>About Dataset:</a:t>
            </a:r>
            <a:r>
              <a:rPr lang="en">
                <a:solidFill>
                  <a:srgbClr val="FFF2CC"/>
                </a:solidFill>
                <a:latin typeface="Roboto"/>
                <a:ea typeface="Roboto"/>
                <a:cs typeface="Roboto"/>
                <a:sym typeface="Roboto"/>
              </a:rPr>
              <a:t> </a:t>
            </a:r>
            <a:r>
              <a:rPr lang="en">
                <a:solidFill>
                  <a:schemeClr val="dk1"/>
                </a:solidFill>
                <a:latin typeface="Roboto"/>
                <a:ea typeface="Roboto"/>
                <a:cs typeface="Roboto"/>
                <a:sym typeface="Roboto"/>
              </a:rPr>
              <a:t> </a:t>
            </a:r>
            <a:r>
              <a:rPr lang="en" u="sng">
                <a:solidFill>
                  <a:schemeClr val="hlink"/>
                </a:solidFill>
                <a:latin typeface="Roboto"/>
                <a:ea typeface="Roboto"/>
                <a:cs typeface="Roboto"/>
                <a:sym typeface="Roboto"/>
                <a:hlinkClick r:id="rId5"/>
              </a:rPr>
              <a:t>https://files.grouplens.org/datasets/movielens/ml-latest-README.html</a:t>
            </a:r>
            <a:endParaRPr>
              <a:solidFill>
                <a:srgbClr val="FFF2CC"/>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6"/>
          <p:cNvPicPr preferRelativeResize="0"/>
          <p:nvPr/>
        </p:nvPicPr>
        <p:blipFill>
          <a:blip r:embed="rId3">
            <a:alphaModFix/>
          </a:blip>
          <a:stretch>
            <a:fillRect/>
          </a:stretch>
        </p:blipFill>
        <p:spPr>
          <a:xfrm>
            <a:off x="98350" y="631225"/>
            <a:ext cx="3956225" cy="1940525"/>
          </a:xfrm>
          <a:prstGeom prst="rect">
            <a:avLst/>
          </a:prstGeom>
          <a:noFill/>
          <a:ln>
            <a:noFill/>
          </a:ln>
        </p:spPr>
      </p:pic>
      <p:pic>
        <p:nvPicPr>
          <p:cNvPr id="93" name="Google Shape;93;p16"/>
          <p:cNvPicPr preferRelativeResize="0"/>
          <p:nvPr/>
        </p:nvPicPr>
        <p:blipFill>
          <a:blip r:embed="rId4">
            <a:alphaModFix/>
          </a:blip>
          <a:stretch>
            <a:fillRect/>
          </a:stretch>
        </p:blipFill>
        <p:spPr>
          <a:xfrm>
            <a:off x="152400" y="3110300"/>
            <a:ext cx="3267075" cy="1933575"/>
          </a:xfrm>
          <a:prstGeom prst="rect">
            <a:avLst/>
          </a:prstGeom>
          <a:noFill/>
          <a:ln>
            <a:noFill/>
          </a:ln>
        </p:spPr>
      </p:pic>
      <p:sp>
        <p:nvSpPr>
          <p:cNvPr id="94" name="Google Shape;94;p16"/>
          <p:cNvSpPr txBox="1"/>
          <p:nvPr/>
        </p:nvSpPr>
        <p:spPr>
          <a:xfrm>
            <a:off x="240950" y="2602525"/>
            <a:ext cx="27570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rgbClr val="FFFFFF"/>
                </a:solidFill>
              </a:rPr>
              <a:t>ratings.csv</a:t>
            </a:r>
            <a:endParaRPr>
              <a:latin typeface="Roboto"/>
              <a:ea typeface="Roboto"/>
              <a:cs typeface="Roboto"/>
              <a:sym typeface="Roboto"/>
            </a:endParaRPr>
          </a:p>
        </p:txBody>
      </p:sp>
      <p:sp>
        <p:nvSpPr>
          <p:cNvPr id="95" name="Google Shape;95;p16"/>
          <p:cNvSpPr txBox="1"/>
          <p:nvPr/>
        </p:nvSpPr>
        <p:spPr>
          <a:xfrm>
            <a:off x="240950" y="33350"/>
            <a:ext cx="27570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rgbClr val="FFFFFF"/>
                </a:solidFill>
              </a:rPr>
              <a:t>movies.csv</a:t>
            </a:r>
            <a:endParaRPr>
              <a:latin typeface="Roboto"/>
              <a:ea typeface="Roboto"/>
              <a:cs typeface="Roboto"/>
              <a:sym typeface="Roboto"/>
            </a:endParaRPr>
          </a:p>
        </p:txBody>
      </p:sp>
      <p:pic>
        <p:nvPicPr>
          <p:cNvPr id="96" name="Google Shape;96;p16"/>
          <p:cNvPicPr preferRelativeResize="0"/>
          <p:nvPr/>
        </p:nvPicPr>
        <p:blipFill>
          <a:blip r:embed="rId5">
            <a:alphaModFix/>
          </a:blip>
          <a:stretch>
            <a:fillRect/>
          </a:stretch>
        </p:blipFill>
        <p:spPr>
          <a:xfrm>
            <a:off x="5967825" y="539450"/>
            <a:ext cx="2705100" cy="2124075"/>
          </a:xfrm>
          <a:prstGeom prst="rect">
            <a:avLst/>
          </a:prstGeom>
          <a:noFill/>
          <a:ln>
            <a:noFill/>
          </a:ln>
        </p:spPr>
      </p:pic>
      <p:pic>
        <p:nvPicPr>
          <p:cNvPr id="97" name="Google Shape;97;p16"/>
          <p:cNvPicPr preferRelativeResize="0"/>
          <p:nvPr/>
        </p:nvPicPr>
        <p:blipFill>
          <a:blip r:embed="rId6">
            <a:alphaModFix/>
          </a:blip>
          <a:stretch>
            <a:fillRect/>
          </a:stretch>
        </p:blipFill>
        <p:spPr>
          <a:xfrm>
            <a:off x="5699550" y="3367225"/>
            <a:ext cx="3532225" cy="1790950"/>
          </a:xfrm>
          <a:prstGeom prst="rect">
            <a:avLst/>
          </a:prstGeom>
          <a:noFill/>
          <a:ln>
            <a:noFill/>
          </a:ln>
        </p:spPr>
      </p:pic>
      <p:sp>
        <p:nvSpPr>
          <p:cNvPr id="98" name="Google Shape;98;p16"/>
          <p:cNvSpPr txBox="1"/>
          <p:nvPr/>
        </p:nvSpPr>
        <p:spPr>
          <a:xfrm>
            <a:off x="5699550" y="2857900"/>
            <a:ext cx="27570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rgbClr val="FFFFFF"/>
                </a:solidFill>
              </a:rPr>
              <a:t>tags.csv</a:t>
            </a:r>
            <a:endParaRPr>
              <a:latin typeface="Roboto"/>
              <a:ea typeface="Roboto"/>
              <a:cs typeface="Roboto"/>
              <a:sym typeface="Roboto"/>
            </a:endParaRPr>
          </a:p>
        </p:txBody>
      </p:sp>
      <p:sp>
        <p:nvSpPr>
          <p:cNvPr id="99" name="Google Shape;99;p16"/>
          <p:cNvSpPr txBox="1"/>
          <p:nvPr/>
        </p:nvSpPr>
        <p:spPr>
          <a:xfrm>
            <a:off x="5967825" y="33350"/>
            <a:ext cx="27570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solidFill>
                  <a:srgbClr val="FFFFFF"/>
                </a:solidFill>
              </a:rPr>
              <a:t>links.csv</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7"/>
          <p:cNvPicPr preferRelativeResize="0"/>
          <p:nvPr/>
        </p:nvPicPr>
        <p:blipFill>
          <a:blip r:embed="rId3">
            <a:alphaModFix/>
          </a:blip>
          <a:stretch>
            <a:fillRect/>
          </a:stretch>
        </p:blipFill>
        <p:spPr>
          <a:xfrm>
            <a:off x="152400" y="152400"/>
            <a:ext cx="8360127" cy="483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nvSpPr>
        <p:spPr>
          <a:xfrm>
            <a:off x="0" y="0"/>
            <a:ext cx="30000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400">
                <a:solidFill>
                  <a:srgbClr val="FFFFFF"/>
                </a:solidFill>
              </a:rPr>
              <a:t>Name of models</a:t>
            </a:r>
            <a:endParaRPr sz="2400">
              <a:solidFill>
                <a:srgbClr val="FFFFFF"/>
              </a:solidFill>
            </a:endParaRPr>
          </a:p>
        </p:txBody>
      </p:sp>
      <p:sp>
        <p:nvSpPr>
          <p:cNvPr id="110" name="Google Shape;110;p18"/>
          <p:cNvSpPr txBox="1"/>
          <p:nvPr/>
        </p:nvSpPr>
        <p:spPr>
          <a:xfrm>
            <a:off x="181500" y="1384950"/>
            <a:ext cx="8781000" cy="33294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FFFFFF"/>
              </a:buClr>
              <a:buSzPts val="1800"/>
              <a:buChar char="●"/>
            </a:pPr>
            <a:r>
              <a:rPr lang="en" sz="1800">
                <a:solidFill>
                  <a:srgbClr val="FFFFFF"/>
                </a:solidFill>
              </a:rPr>
              <a:t>Matrix factorization models :FM, NFM, BPR</a:t>
            </a:r>
            <a:endParaRPr sz="1800">
              <a:solidFill>
                <a:srgbClr val="FFFFFF"/>
              </a:solidFill>
            </a:endParaRPr>
          </a:p>
          <a:p>
            <a:pPr indent="0" lvl="0" marL="0" rtl="0" algn="l">
              <a:lnSpc>
                <a:spcPct val="115000"/>
              </a:lnSpc>
              <a:spcBef>
                <a:spcPts val="0"/>
              </a:spcBef>
              <a:spcAft>
                <a:spcPts val="0"/>
              </a:spcAft>
              <a:buNone/>
            </a:pPr>
            <a:r>
              <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Explainable recommendation models based on regularization terms :CFKG,CKE, KGAT</a:t>
            </a:r>
            <a:endParaRPr sz="1800">
              <a:solidFill>
                <a:srgbClr val="FFFFFF"/>
              </a:solidFill>
            </a:endParaRPr>
          </a:p>
          <a:p>
            <a:pPr indent="0" lvl="0" marL="0" rtl="0" algn="l">
              <a:lnSpc>
                <a:spcPct val="115000"/>
              </a:lnSpc>
              <a:spcBef>
                <a:spcPts val="0"/>
              </a:spcBef>
              <a:spcAft>
                <a:spcPts val="0"/>
              </a:spcAft>
              <a:buNone/>
            </a:pPr>
            <a:r>
              <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Explainable recommendation models based on explanation paths: PGPR,R-PGPR, P-PGPR, D-PGPR, DP-PGPR, PR-PGPR, DR-PGPR, DPR-PGPR</a:t>
            </a:r>
            <a:endParaRPr sz="1800">
              <a:solidFill>
                <a:srgbClr val="FFFFFF"/>
              </a:solidFill>
            </a:endParaRPr>
          </a:p>
          <a:p>
            <a:pPr indent="0" lvl="0" marL="0" rtl="0" algn="l">
              <a:lnSpc>
                <a:spcPct val="115000"/>
              </a:lnSpc>
              <a:spcBef>
                <a:spcPts val="0"/>
              </a:spcBef>
              <a:spcAft>
                <a:spcPts val="0"/>
              </a:spcAft>
              <a:buNone/>
            </a:pPr>
            <a:br>
              <a:rPr lang="en" sz="1800">
                <a:solidFill>
                  <a:srgbClr val="FFFFFF"/>
                </a:solidFill>
              </a:rPr>
            </a:br>
            <a:endParaRPr sz="180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nvSpPr>
        <p:spPr>
          <a:xfrm>
            <a:off x="457200" y="1371600"/>
            <a:ext cx="3000000" cy="554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400">
                <a:solidFill>
                  <a:schemeClr val="dk1"/>
                </a:solidFill>
              </a:rPr>
              <a:t>Results</a:t>
            </a:r>
            <a:endParaRPr sz="2400">
              <a:solidFill>
                <a:schemeClr val="dk1"/>
              </a:solidFill>
            </a:endParaRPr>
          </a:p>
        </p:txBody>
      </p:sp>
      <p:sp>
        <p:nvSpPr>
          <p:cNvPr id="116" name="Google Shape;116;p19"/>
          <p:cNvSpPr txBox="1"/>
          <p:nvPr/>
        </p:nvSpPr>
        <p:spPr>
          <a:xfrm>
            <a:off x="874225" y="2136175"/>
            <a:ext cx="3000000" cy="173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Gain and loss of re-ranking approaches with respect to the original model in terms of recommendation utility and explanation quality</a:t>
            </a:r>
            <a:endParaRPr sz="1800">
              <a:solidFill>
                <a:schemeClr val="dk1"/>
              </a:solidFill>
            </a:endParaRPr>
          </a:p>
        </p:txBody>
      </p:sp>
      <p:pic>
        <p:nvPicPr>
          <p:cNvPr id="117" name="Google Shape;117;p19"/>
          <p:cNvPicPr preferRelativeResize="0"/>
          <p:nvPr/>
        </p:nvPicPr>
        <p:blipFill>
          <a:blip r:embed="rId3">
            <a:alphaModFix/>
          </a:blip>
          <a:stretch>
            <a:fillRect/>
          </a:stretch>
        </p:blipFill>
        <p:spPr>
          <a:xfrm>
            <a:off x="5367475" y="36575"/>
            <a:ext cx="2834325" cy="4218775"/>
          </a:xfrm>
          <a:prstGeom prst="rect">
            <a:avLst/>
          </a:prstGeom>
          <a:noFill/>
          <a:ln>
            <a:noFill/>
          </a:ln>
        </p:spPr>
      </p:pic>
      <p:pic>
        <p:nvPicPr>
          <p:cNvPr id="118" name="Google Shape;118;p19"/>
          <p:cNvPicPr preferRelativeResize="0"/>
          <p:nvPr/>
        </p:nvPicPr>
        <p:blipFill>
          <a:blip r:embed="rId4">
            <a:alphaModFix/>
          </a:blip>
          <a:stretch>
            <a:fillRect/>
          </a:stretch>
        </p:blipFill>
        <p:spPr>
          <a:xfrm>
            <a:off x="4641500" y="4301700"/>
            <a:ext cx="4327450" cy="471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0"/>
          <p:cNvPicPr preferRelativeResize="0"/>
          <p:nvPr/>
        </p:nvPicPr>
        <p:blipFill>
          <a:blip r:embed="rId3">
            <a:alphaModFix/>
          </a:blip>
          <a:stretch>
            <a:fillRect/>
          </a:stretch>
        </p:blipFill>
        <p:spPr>
          <a:xfrm>
            <a:off x="152400" y="457200"/>
            <a:ext cx="8839197" cy="428166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1"/>
          <p:cNvPicPr preferRelativeResize="0"/>
          <p:nvPr/>
        </p:nvPicPr>
        <p:blipFill>
          <a:blip r:embed="rId3">
            <a:alphaModFix/>
          </a:blip>
          <a:stretch>
            <a:fillRect/>
          </a:stretch>
        </p:blipFill>
        <p:spPr>
          <a:xfrm>
            <a:off x="152400" y="838200"/>
            <a:ext cx="8839198" cy="43193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