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85" r:id="rId2"/>
    <p:sldId id="278" r:id="rId3"/>
    <p:sldId id="279" r:id="rId4"/>
    <p:sldId id="280" r:id="rId5"/>
    <p:sldId id="271" r:id="rId6"/>
    <p:sldId id="276" r:id="rId7"/>
    <p:sldId id="282" r:id="rId8"/>
    <p:sldId id="283" r:id="rId9"/>
    <p:sldId id="261" r:id="rId10"/>
    <p:sldId id="266" r:id="rId11"/>
    <p:sldId id="270" r:id="rId12"/>
    <p:sldId id="258" r:id="rId13"/>
    <p:sldId id="269" r:id="rId14"/>
    <p:sldId id="260" r:id="rId15"/>
    <p:sldId id="277" r:id="rId16"/>
    <p:sldId id="28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E6A61-EC38-406F-B6BB-163BA7E442C2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328C6-9E9D-4F06-A6AB-86466E849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75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7DAB-CC6F-45E1-A952-C5188CF437D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ACC9F-EB2F-4937-97CD-6A3EB55EF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47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7DAB-CC6F-45E1-A952-C5188CF437D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ACC9F-EB2F-4937-97CD-6A3EB55EF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7DAB-CC6F-45E1-A952-C5188CF437D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ACC9F-EB2F-4937-97CD-6A3EB55EF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83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7DAB-CC6F-45E1-A952-C5188CF437D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ACC9F-EB2F-4937-97CD-6A3EB55EF5C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4621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7DAB-CC6F-45E1-A952-C5188CF437D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ACC9F-EB2F-4937-97CD-6A3EB55EF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51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7DAB-CC6F-45E1-A952-C5188CF437D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ACC9F-EB2F-4937-97CD-6A3EB55EF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19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7DAB-CC6F-45E1-A952-C5188CF437D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ACC9F-EB2F-4937-97CD-6A3EB55EF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15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7DAB-CC6F-45E1-A952-C5188CF437D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ACC9F-EB2F-4937-97CD-6A3EB55EF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6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7DAB-CC6F-45E1-A952-C5188CF437D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ACC9F-EB2F-4937-97CD-6A3EB55EF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20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7DAB-CC6F-45E1-A952-C5188CF437D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ACC9F-EB2F-4937-97CD-6A3EB55EF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99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7DAB-CC6F-45E1-A952-C5188CF437D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ACC9F-EB2F-4937-97CD-6A3EB55EF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2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7DAB-CC6F-45E1-A952-C5188CF437D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ACC9F-EB2F-4937-97CD-6A3EB55EF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6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7DAB-CC6F-45E1-A952-C5188CF437D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ACC9F-EB2F-4937-97CD-6A3EB55EF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4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7DAB-CC6F-45E1-A952-C5188CF437D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ACC9F-EB2F-4937-97CD-6A3EB55EF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1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7DAB-CC6F-45E1-A952-C5188CF437D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ACC9F-EB2F-4937-97CD-6A3EB55EF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9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7DAB-CC6F-45E1-A952-C5188CF437D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ACC9F-EB2F-4937-97CD-6A3EB55EF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5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7DAB-CC6F-45E1-A952-C5188CF437D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ACC9F-EB2F-4937-97CD-6A3EB55EF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55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C897DAB-CC6F-45E1-A952-C5188CF437D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F4ACC9F-EB2F-4937-97CD-6A3EB55EF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77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D0E02-2CC2-4FE4-A798-FA57D1D6B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045" y="1882219"/>
            <a:ext cx="9144000" cy="164149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Movie 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03C40-2FDF-4EF1-8E0E-91D4AA350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23709"/>
            <a:ext cx="9144000" cy="1641489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latin typeface="+mn-lt"/>
              </a:rPr>
              <a:t>Md. Baker, 1911672642</a:t>
            </a:r>
          </a:p>
          <a:p>
            <a:pPr algn="ctr"/>
            <a:r>
              <a:rPr lang="en-US" sz="2400" dirty="0">
                <a:latin typeface="+mn-lt"/>
              </a:rPr>
              <a:t>Kazi Kaarima Nashia,2031176642</a:t>
            </a:r>
          </a:p>
          <a:p>
            <a:pPr algn="ctr"/>
            <a:r>
              <a:rPr lang="en-US" sz="2400" dirty="0" err="1">
                <a:latin typeface="+mn-lt"/>
              </a:rPr>
              <a:t>Fatema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Akter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Rimi</a:t>
            </a:r>
            <a:r>
              <a:rPr lang="en-US" sz="2400" dirty="0">
                <a:latin typeface="+mn-lt"/>
              </a:rPr>
              <a:t>, 2021930042</a:t>
            </a:r>
          </a:p>
        </p:txBody>
      </p:sp>
    </p:spTree>
    <p:extLst>
      <p:ext uri="{BB962C8B-B14F-4D97-AF65-F5344CB8AC3E}">
        <p14:creationId xmlns:p14="http://schemas.microsoft.com/office/powerpoint/2010/main" val="2739940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A58B6-2AD6-42E2-9CBE-7C3C05E77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16" y="365125"/>
            <a:ext cx="1083218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How does the system make recommendations?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507C6-DFE1-49EA-899C-FEA0F8772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616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Users will be similar if they give similar ratings to an item</a:t>
            </a:r>
          </a:p>
          <a:p>
            <a:r>
              <a:rPr lang="en-US" sz="2400" dirty="0"/>
              <a:t>To capture this rating, a user-item matrix is used</a:t>
            </a:r>
          </a:p>
          <a:p>
            <a:r>
              <a:rPr lang="en-US" sz="2400" dirty="0"/>
              <a:t>Using this matrix:</a:t>
            </a:r>
          </a:p>
          <a:p>
            <a:pPr marL="571500" indent="-571500" algn="ctr">
              <a:buFont typeface="+mj-lt"/>
              <a:buAutoNum type="romanUcPeriod"/>
            </a:pPr>
            <a:r>
              <a:rPr lang="en-US" sz="2400" dirty="0"/>
              <a:t> similarity between users/item is calculated</a:t>
            </a:r>
          </a:p>
          <a:p>
            <a:pPr marL="571500" indent="-571500" algn="ctr">
              <a:buFont typeface="+mj-lt"/>
              <a:buAutoNum type="romanUcPeriod"/>
            </a:pPr>
            <a:r>
              <a:rPr lang="en-US" sz="2400" dirty="0"/>
              <a:t>rating is calculated on an item</a:t>
            </a:r>
          </a:p>
          <a:p>
            <a:r>
              <a:rPr lang="en-US" sz="2400" dirty="0"/>
              <a:t>If the ratings are good, then recommendations are provided</a:t>
            </a:r>
          </a:p>
        </p:txBody>
      </p:sp>
    </p:spTree>
    <p:extLst>
      <p:ext uri="{BB962C8B-B14F-4D97-AF65-F5344CB8AC3E}">
        <p14:creationId xmlns:p14="http://schemas.microsoft.com/office/powerpoint/2010/main" val="2698913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3465C-8162-4E0E-86E9-9F1187690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873" y="69382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User-item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1F684-0C31-4034-825E-E1402F858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003" y="4619868"/>
            <a:ext cx="7070889" cy="1325563"/>
          </a:xfrm>
        </p:spPr>
        <p:txBody>
          <a:bodyPr/>
          <a:lstStyle/>
          <a:p>
            <a:r>
              <a:rPr lang="en-US" sz="2400" dirty="0"/>
              <a:t>The values in the matrix represents the ratings a user would give to a movie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13">
            <a:extLst>
              <a:ext uri="{FF2B5EF4-FFF2-40B4-BE49-F238E27FC236}">
                <a16:creationId xmlns:a16="http://schemas.microsoft.com/office/drawing/2014/main" id="{4BDED1D1-3B76-486D-81DB-288BB6F60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420562"/>
              </p:ext>
            </p:extLst>
          </p:nvPr>
        </p:nvGraphicFramePr>
        <p:xfrm>
          <a:off x="659873" y="2348087"/>
          <a:ext cx="10001841" cy="1614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368">
                  <a:extLst>
                    <a:ext uri="{9D8B030D-6E8A-4147-A177-3AD203B41FA5}">
                      <a16:colId xmlns:a16="http://schemas.microsoft.com/office/drawing/2014/main" val="3902927099"/>
                    </a:ext>
                  </a:extLst>
                </a:gridCol>
                <a:gridCol w="2000368">
                  <a:extLst>
                    <a:ext uri="{9D8B030D-6E8A-4147-A177-3AD203B41FA5}">
                      <a16:colId xmlns:a16="http://schemas.microsoft.com/office/drawing/2014/main" val="3872212227"/>
                    </a:ext>
                  </a:extLst>
                </a:gridCol>
                <a:gridCol w="2621174">
                  <a:extLst>
                    <a:ext uri="{9D8B030D-6E8A-4147-A177-3AD203B41FA5}">
                      <a16:colId xmlns:a16="http://schemas.microsoft.com/office/drawing/2014/main" val="3527864376"/>
                    </a:ext>
                  </a:extLst>
                </a:gridCol>
                <a:gridCol w="1948632">
                  <a:extLst>
                    <a:ext uri="{9D8B030D-6E8A-4147-A177-3AD203B41FA5}">
                      <a16:colId xmlns:a16="http://schemas.microsoft.com/office/drawing/2014/main" val="2296196807"/>
                    </a:ext>
                  </a:extLst>
                </a:gridCol>
                <a:gridCol w="1431299">
                  <a:extLst>
                    <a:ext uri="{9D8B030D-6E8A-4147-A177-3AD203B41FA5}">
                      <a16:colId xmlns:a16="http://schemas.microsoft.com/office/drawing/2014/main" val="1564252910"/>
                    </a:ext>
                  </a:extLst>
                </a:gridCol>
              </a:tblGrid>
              <a:tr h="40081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movieId2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movieId260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movieId1214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movieId1970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316987"/>
                  </a:ext>
                </a:extLst>
              </a:tr>
              <a:tr h="40081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User 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133834"/>
                  </a:ext>
                </a:extLst>
              </a:tr>
              <a:tr h="40637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User 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220833"/>
                  </a:ext>
                </a:extLst>
              </a:tr>
              <a:tr h="40637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User 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26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166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2CDD5-9E66-4FBD-826D-D574016ED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32" y="60079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Finding similarity between users based on the ratings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C929E-CB82-43DF-BDCA-3CA81C893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sz="2400" dirty="0"/>
              <a:t>Cosine similarity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937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EE731-B4D2-4900-8819-2D75F18B8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686" y="2193925"/>
            <a:ext cx="898453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Lets start looking at the similarity</a:t>
            </a:r>
          </a:p>
        </p:txBody>
      </p:sp>
    </p:spTree>
    <p:extLst>
      <p:ext uri="{BB962C8B-B14F-4D97-AF65-F5344CB8AC3E}">
        <p14:creationId xmlns:p14="http://schemas.microsoft.com/office/powerpoint/2010/main" val="1139287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FBCA1-B37B-4D16-9619-8952DC2A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478" y="141843"/>
            <a:ext cx="3909730" cy="897413"/>
          </a:xfrm>
        </p:spPr>
        <p:txBody>
          <a:bodyPr>
            <a:normAutofit/>
          </a:bodyPr>
          <a:lstStyle/>
          <a:p>
            <a:r>
              <a:rPr lang="en-US" sz="3600" dirty="0"/>
              <a:t> Cosine similarity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119B16C-3E37-4BC9-9F21-66A6642E3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187" y="590549"/>
            <a:ext cx="5274781" cy="3399492"/>
          </a:xfrm>
        </p:spPr>
      </p:pic>
      <p:sp>
        <p:nvSpPr>
          <p:cNvPr id="5" name="AutoShape 2" descr="S_C">
            <a:extLst>
              <a:ext uri="{FF2B5EF4-FFF2-40B4-BE49-F238E27FC236}">
                <a16:creationId xmlns:a16="http://schemas.microsoft.com/office/drawing/2014/main" id="{F6E53B6D-9B71-4795-805C-DF58EC8F4B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6" y="1161297"/>
            <a:ext cx="290404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3" descr="\times">
            <a:extLst>
              <a:ext uri="{FF2B5EF4-FFF2-40B4-BE49-F238E27FC236}">
                <a16:creationId xmlns:a16="http://schemas.microsoft.com/office/drawing/2014/main" id="{19FFE997-9847-4BFA-8491-F2EE980F54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33663" y="1161297"/>
            <a:ext cx="131150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65252A3-8C04-41AF-BEF9-264DB3C74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34" y="3824465"/>
            <a:ext cx="5203736" cy="13415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07012CF-684C-4D83-AB94-12C068193024}"/>
              </a:ext>
            </a:extLst>
          </p:cNvPr>
          <p:cNvSpPr txBox="1"/>
          <p:nvPr/>
        </p:nvSpPr>
        <p:spPr>
          <a:xfrm>
            <a:off x="675593" y="5472217"/>
            <a:ext cx="5546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Users will be similar if the value of cos theta is close to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02B1EF-43F6-46D3-A22B-C84C07E77F0F}"/>
              </a:ext>
            </a:extLst>
          </p:cNvPr>
          <p:cNvSpPr txBox="1"/>
          <p:nvPr/>
        </p:nvSpPr>
        <p:spPr>
          <a:xfrm>
            <a:off x="518032" y="2594971"/>
            <a:ext cx="3893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find similarity between user B and user C, cosine similarity is used to measure the angle between them.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6581A0-45C8-4B71-A973-7C89FE9E873E}"/>
              </a:ext>
            </a:extLst>
          </p:cNvPr>
          <p:cNvSpPr txBox="1"/>
          <p:nvPr/>
        </p:nvSpPr>
        <p:spPr>
          <a:xfrm>
            <a:off x="387183" y="1181267"/>
            <a:ext cx="4891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simplicity, only 2 movies are taken in this example and they are plotted on x and y axis.</a:t>
            </a:r>
          </a:p>
          <a:p>
            <a:r>
              <a:rPr lang="en-US" dirty="0"/>
              <a:t>Point B(2,4) means that user B has given 2 ratings to movie 2 and 4 ratings to movie 1.</a:t>
            </a:r>
          </a:p>
        </p:txBody>
      </p:sp>
    </p:spTree>
    <p:extLst>
      <p:ext uri="{BB962C8B-B14F-4D97-AF65-F5344CB8AC3E}">
        <p14:creationId xmlns:p14="http://schemas.microsoft.com/office/powerpoint/2010/main" val="2820118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9387D-747B-481A-8764-915285B5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900" y="248687"/>
            <a:ext cx="10515600" cy="995625"/>
          </a:xfrm>
        </p:spPr>
        <p:txBody>
          <a:bodyPr>
            <a:normAutofit/>
          </a:bodyPr>
          <a:lstStyle/>
          <a:p>
            <a:r>
              <a:rPr lang="en-US" sz="3600" dirty="0"/>
              <a:t>Hybrid based filtering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FEF12-099B-4FF7-A8ED-ABC1EA275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900" y="1370152"/>
            <a:ext cx="10116248" cy="2520131"/>
          </a:xfrm>
        </p:spPr>
        <p:txBody>
          <a:bodyPr>
            <a:normAutofit/>
          </a:bodyPr>
          <a:lstStyle/>
          <a:p>
            <a:r>
              <a:rPr lang="en-US" sz="2400" dirty="0"/>
              <a:t>It is a system of two or more recommendation systems that work together to provide accurate and diverse recommendations</a:t>
            </a:r>
          </a:p>
          <a:p>
            <a:r>
              <a:rPr lang="en-US" sz="2400" dirty="0"/>
              <a:t>Mostly, content based and collaborative filtering is used</a:t>
            </a:r>
          </a:p>
          <a:p>
            <a:r>
              <a:rPr lang="en-US" sz="2400" dirty="0"/>
              <a:t>Both content and collaborative systems receive datasets that are different</a:t>
            </a:r>
          </a:p>
          <a:p>
            <a:r>
              <a:rPr lang="en-US" sz="2400" dirty="0"/>
              <a:t>Then the output of both the recommender system is joined to make a hybrid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95D73D-2031-4E2E-ADBF-E231E343F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921" y="4227782"/>
            <a:ext cx="5460634" cy="238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530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E8B09B-1651-4836-8B96-73DE60780619}"/>
              </a:ext>
            </a:extLst>
          </p:cNvPr>
          <p:cNvSpPr txBox="1"/>
          <p:nvPr/>
        </p:nvSpPr>
        <p:spPr>
          <a:xfrm>
            <a:off x="4223208" y="2729060"/>
            <a:ext cx="3223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9277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15CC4-0A6A-4EBB-9FC6-4E5161FB5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need for recommendation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96FAA-DFDC-46A7-A459-733E21581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690688"/>
            <a:ext cx="10515600" cy="4351338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Users face abundant options when they engage in Internet</a:t>
            </a:r>
          </a:p>
          <a:p>
            <a:r>
              <a:rPr lang="en-US" sz="2400" dirty="0"/>
              <a:t>To help them in making choice, recommendation systems come to suggest items to the users that are interesting to them</a:t>
            </a:r>
          </a:p>
        </p:txBody>
      </p:sp>
    </p:spTree>
    <p:extLst>
      <p:ext uri="{BB962C8B-B14F-4D97-AF65-F5344CB8AC3E}">
        <p14:creationId xmlns:p14="http://schemas.microsoft.com/office/powerpoint/2010/main" val="3366101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8EA89-45F6-43B9-B251-22841E3B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Types of recommendation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C3C9C-C986-45A1-A139-1A78367C5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Content based filtering</a:t>
            </a:r>
          </a:p>
          <a:p>
            <a:r>
              <a:rPr lang="en-US" sz="2400" dirty="0"/>
              <a:t>Collaborative based filtering</a:t>
            </a:r>
          </a:p>
          <a:p>
            <a:r>
              <a:rPr lang="en-US" sz="2400" dirty="0"/>
              <a:t>Hybrid based filtering</a:t>
            </a:r>
          </a:p>
        </p:txBody>
      </p:sp>
    </p:spTree>
    <p:extLst>
      <p:ext uri="{BB962C8B-B14F-4D97-AF65-F5344CB8AC3E}">
        <p14:creationId xmlns:p14="http://schemas.microsoft.com/office/powerpoint/2010/main" val="242395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9ADCE-01B1-43E3-847E-3600CF0F7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36" y="471834"/>
            <a:ext cx="10515600" cy="906997"/>
          </a:xfrm>
        </p:spPr>
        <p:txBody>
          <a:bodyPr>
            <a:normAutofit/>
          </a:bodyPr>
          <a:lstStyle/>
          <a:p>
            <a:r>
              <a:rPr lang="en-US" sz="3600" dirty="0"/>
              <a:t>Lets first look at our dataset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990161-F510-47CF-9176-B587029FB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81" y="3221032"/>
            <a:ext cx="5674722" cy="20768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0C4CE39-25C9-4571-BC0E-F2F3A360AC16}"/>
              </a:ext>
            </a:extLst>
          </p:cNvPr>
          <p:cNvSpPr txBox="1"/>
          <p:nvPr/>
        </p:nvSpPr>
        <p:spPr>
          <a:xfrm>
            <a:off x="2097027" y="2082839"/>
            <a:ext cx="1687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Movies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EB5409A-9951-4641-A0CB-2B2C53139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077" y="3191890"/>
            <a:ext cx="4897034" cy="217196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A0DA379-2572-446E-B0D7-6D0E79194252}"/>
              </a:ext>
            </a:extLst>
          </p:cNvPr>
          <p:cNvSpPr txBox="1"/>
          <p:nvPr/>
        </p:nvSpPr>
        <p:spPr>
          <a:xfrm>
            <a:off x="8098895" y="2082839"/>
            <a:ext cx="1687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Ratings</a:t>
            </a:r>
          </a:p>
        </p:txBody>
      </p:sp>
    </p:spTree>
    <p:extLst>
      <p:ext uri="{BB962C8B-B14F-4D97-AF65-F5344CB8AC3E}">
        <p14:creationId xmlns:p14="http://schemas.microsoft.com/office/powerpoint/2010/main" val="2420949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E64C6-A3A7-44CE-8B18-410D7BAA1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Content based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78D90-6DA6-4530-8601-7DEB986F6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248" y="1618235"/>
            <a:ext cx="10869891" cy="4351338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An algorithm that will give recommendations to a user based on the items that they have liked in the past</a:t>
            </a:r>
          </a:p>
          <a:p>
            <a:r>
              <a:rPr lang="en-US" sz="2400" dirty="0"/>
              <a:t>Hence, it uses features of the items in order to make recommendations</a:t>
            </a:r>
          </a:p>
          <a:p>
            <a:r>
              <a:rPr lang="en-US" sz="2400" dirty="0"/>
              <a:t>In our dataset, the feature of the movie is genre</a:t>
            </a:r>
          </a:p>
          <a:p>
            <a:r>
              <a:rPr lang="en-US" sz="2400" dirty="0"/>
              <a:t>At first, we have to use TF-IDF to convert text into vectors</a:t>
            </a:r>
          </a:p>
          <a:p>
            <a:r>
              <a:rPr lang="en-US" sz="2400" dirty="0"/>
              <a:t>Then develop a vector space model to represent the vectors in vector space</a:t>
            </a:r>
          </a:p>
          <a:p>
            <a:r>
              <a:rPr lang="en-US" sz="2400" dirty="0"/>
              <a:t>After this, use cosine similarity to find similar movies</a:t>
            </a:r>
          </a:p>
        </p:txBody>
      </p:sp>
    </p:spTree>
    <p:extLst>
      <p:ext uri="{BB962C8B-B14F-4D97-AF65-F5344CB8AC3E}">
        <p14:creationId xmlns:p14="http://schemas.microsoft.com/office/powerpoint/2010/main" val="350116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2A1C2-DCDF-4B31-B381-3CAC58BD3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60" y="170125"/>
            <a:ext cx="10515600" cy="104168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 Body"/>
              </a:rPr>
              <a:t>TF-IDF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4D53C-B9BF-4052-B3CE-CBC176AD4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444" y="1032699"/>
            <a:ext cx="11426073" cy="1325563"/>
          </a:xfrm>
        </p:spPr>
        <p:txBody>
          <a:bodyPr>
            <a:normAutofit/>
          </a:bodyPr>
          <a:lstStyle/>
          <a:p>
            <a:r>
              <a:rPr lang="en-US" sz="2400" dirty="0"/>
              <a:t>TF is Term Frequency which will count average number of times a word has appeared. In our case, genre will be counted</a:t>
            </a:r>
          </a:p>
          <a:p>
            <a:r>
              <a:rPr lang="en-US" sz="2400" dirty="0"/>
              <a:t>IDF- will measure the proportion of movies that contain that particular word/genre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B70BE2-B521-4875-A398-04EEF4023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91" y="2914444"/>
            <a:ext cx="6956202" cy="38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61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84D29-F3DE-41F1-9BC5-990A5CDD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Vector Space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827DD-B3FD-4342-B78F-8FDEA71AB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model, the text or vectors are represented in vector space</a:t>
            </a:r>
          </a:p>
          <a:p>
            <a:r>
              <a:rPr lang="en-US" dirty="0"/>
              <a:t>Can use these vectors to calculate the similarity between words( in our case, genre)</a:t>
            </a:r>
          </a:p>
        </p:txBody>
      </p:sp>
    </p:spTree>
    <p:extLst>
      <p:ext uri="{BB962C8B-B14F-4D97-AF65-F5344CB8AC3E}">
        <p14:creationId xmlns:p14="http://schemas.microsoft.com/office/powerpoint/2010/main" val="2401914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E2B4-01B5-4949-903C-C704E2B1D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Cosine similarity to find similar movies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31AEB0-0BA7-44EE-AA42-0A78A6886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74554"/>
            <a:ext cx="5852667" cy="15088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06CBCC-2D43-4267-816B-24A00685D40B}"/>
              </a:ext>
            </a:extLst>
          </p:cNvPr>
          <p:cNvSpPr txBox="1"/>
          <p:nvPr/>
        </p:nvSpPr>
        <p:spPr>
          <a:xfrm>
            <a:off x="1201915" y="5175317"/>
            <a:ext cx="60472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Users will be similar if the value of cos theta is close to 1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1180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C390B-4A13-481A-813F-D06CB0793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Collaborative Filtering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C3531C-76CC-4EA8-887E-4CAA212CE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618" y="2022201"/>
            <a:ext cx="5234906" cy="32975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303972-E5C0-4247-BC2D-CEF741A9E57A}"/>
              </a:ext>
            </a:extLst>
          </p:cNvPr>
          <p:cNvSpPr txBox="1"/>
          <p:nvPr/>
        </p:nvSpPr>
        <p:spPr>
          <a:xfrm>
            <a:off x="397529" y="2119654"/>
            <a:ext cx="338267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r>
              <a:rPr lang="en-US" dirty="0"/>
              <a:t>. </a:t>
            </a:r>
            <a:r>
              <a:rPr lang="en-US" sz="2400" dirty="0"/>
              <a:t>A system that recommend items to users based on the preferences of other users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F0BA62-0097-4827-A2D2-5863B54448D7}"/>
              </a:ext>
            </a:extLst>
          </p:cNvPr>
          <p:cNvSpPr txBox="1"/>
          <p:nvPr/>
        </p:nvSpPr>
        <p:spPr>
          <a:xfrm>
            <a:off x="5637229" y="297415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012E53-F336-40B9-AD57-3B26A29FE94F}"/>
              </a:ext>
            </a:extLst>
          </p:cNvPr>
          <p:cNvSpPr txBox="1"/>
          <p:nvPr/>
        </p:nvSpPr>
        <p:spPr>
          <a:xfrm flipH="1">
            <a:off x="246238" y="4335645"/>
            <a:ext cx="35339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Works by searching a large group of people and finding a smaller set of users with tastes similar to a particular user.</a:t>
            </a:r>
          </a:p>
          <a:p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75C1CF-5BBD-4D78-8E3A-264A6B25509F}"/>
              </a:ext>
            </a:extLst>
          </p:cNvPr>
          <p:cNvSpPr txBox="1"/>
          <p:nvPr/>
        </p:nvSpPr>
        <p:spPr>
          <a:xfrm>
            <a:off x="9324647" y="3011393"/>
            <a:ext cx="28673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 After this, it looks at the items they like and combines them to create a ranked list of suggestions.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489754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1001</TotalTime>
  <Words>568</Words>
  <Application>Microsoft Office PowerPoint</Application>
  <PresentationFormat>Widescreen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Body</vt:lpstr>
      <vt:lpstr>Corbel</vt:lpstr>
      <vt:lpstr>Depth</vt:lpstr>
      <vt:lpstr>Movie Recommendation System</vt:lpstr>
      <vt:lpstr>The need for recommendation system</vt:lpstr>
      <vt:lpstr>Types of recommendation systems</vt:lpstr>
      <vt:lpstr>Lets first look at our dataset</vt:lpstr>
      <vt:lpstr>Content based filtering</vt:lpstr>
      <vt:lpstr>TF-IDF</vt:lpstr>
      <vt:lpstr>Vector Space Model</vt:lpstr>
      <vt:lpstr>Cosine similarity to find similar movies</vt:lpstr>
      <vt:lpstr>Collaborative Filtering</vt:lpstr>
      <vt:lpstr>How does the system make recommendations?</vt:lpstr>
      <vt:lpstr>User-item matrix</vt:lpstr>
      <vt:lpstr>Finding similarity between users based on the ratings</vt:lpstr>
      <vt:lpstr>Lets start looking at the similarity</vt:lpstr>
      <vt:lpstr> Cosine similarity</vt:lpstr>
      <vt:lpstr>Hybrid based filtering system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Kazi Kaarima Nashia</dc:creator>
  <cp:lastModifiedBy>Kazi Kaarima Nashia</cp:lastModifiedBy>
  <cp:revision>160</cp:revision>
  <dcterms:created xsi:type="dcterms:W3CDTF">2023-08-31T04:33:42Z</dcterms:created>
  <dcterms:modified xsi:type="dcterms:W3CDTF">2023-09-05T14:48:08Z</dcterms:modified>
</cp:coreProperties>
</file>