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7" r:id="rId4"/>
    <p:sldId id="258" r:id="rId5"/>
    <p:sldId id="259" r:id="rId6"/>
    <p:sldId id="260" r:id="rId7"/>
    <p:sldId id="261" r:id="rId8"/>
    <p:sldId id="286" r:id="rId9"/>
    <p:sldId id="287" r:id="rId10"/>
    <p:sldId id="288" r:id="rId11"/>
    <p:sldId id="262" r:id="rId12"/>
    <p:sldId id="263" r:id="rId13"/>
    <p:sldId id="289" r:id="rId14"/>
    <p:sldId id="290" r:id="rId15"/>
    <p:sldId id="291" r:id="rId16"/>
    <p:sldId id="278" r:id="rId17"/>
    <p:sldId id="279" r:id="rId18"/>
    <p:sldId id="276" r:id="rId19"/>
    <p:sldId id="297" r:id="rId20"/>
    <p:sldId id="277" r:id="rId21"/>
    <p:sldId id="294" r:id="rId22"/>
    <p:sldId id="292" r:id="rId23"/>
    <p:sldId id="293" r:id="rId24"/>
    <p:sldId id="264" r:id="rId25"/>
    <p:sldId id="265" r:id="rId26"/>
    <p:sldId id="266" r:id="rId27"/>
    <p:sldId id="267" r:id="rId28"/>
    <p:sldId id="268" r:id="rId29"/>
    <p:sldId id="295" r:id="rId30"/>
    <p:sldId id="298" r:id="rId31"/>
    <p:sldId id="269" r:id="rId32"/>
    <p:sldId id="275" r:id="rId33"/>
    <p:sldId id="270" r:id="rId34"/>
    <p:sldId id="271" r:id="rId35"/>
    <p:sldId id="274" r:id="rId36"/>
    <p:sldId id="272" r:id="rId37"/>
    <p:sldId id="281" r:id="rId38"/>
    <p:sldId id="282" r:id="rId39"/>
    <p:sldId id="285" r:id="rId40"/>
    <p:sldId id="283" r:id="rId41"/>
    <p:sldId id="284" r:id="rId42"/>
    <p:sldId id="2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400BD-7C9D-47DA-AF26-0030B2327F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75534BF-9CE3-4145-BFA7-EA17CFAB6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D8C2C41-18BE-4EFE-9908-399B6F33D035}"/>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5" name="Footer Placeholder 4">
            <a:extLst>
              <a:ext uri="{FF2B5EF4-FFF2-40B4-BE49-F238E27FC236}">
                <a16:creationId xmlns="" xmlns:a16="http://schemas.microsoft.com/office/drawing/2014/main" id="{F6893BF3-7324-484B-9C63-ECFC62870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A72489-278D-4637-83C8-2DDC42578DC0}"/>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63940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7F6911-DC95-41A9-9AE2-3DDB36777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A557EC5-1CD7-4A25-85EF-E78A9AE3C6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794E478-0D9F-4C34-B5B5-B4592F268ED0}"/>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5" name="Footer Placeholder 4">
            <a:extLst>
              <a:ext uri="{FF2B5EF4-FFF2-40B4-BE49-F238E27FC236}">
                <a16:creationId xmlns="" xmlns:a16="http://schemas.microsoft.com/office/drawing/2014/main" id="{EB877F84-37CC-472D-ADCA-7D763AA68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C02303F-FF00-48B1-96A4-ACB3547144B9}"/>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310473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7FCBD48-9D03-4468-93D9-77EA9BADE7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526CE7C-89FD-4605-9F22-DB04058DB0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D71051-017D-4BCD-BC1B-152EAF1F9CD7}"/>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5" name="Footer Placeholder 4">
            <a:extLst>
              <a:ext uri="{FF2B5EF4-FFF2-40B4-BE49-F238E27FC236}">
                <a16:creationId xmlns="" xmlns:a16="http://schemas.microsoft.com/office/drawing/2014/main" id="{903EAF56-650C-4FCC-AA17-E27DBBE8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B752701-EC21-4F4D-BB0D-12735F0056B6}"/>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317893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5F9EC3-1C68-4E26-8EE7-404287032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82065AD-A0A8-47D7-B6FB-0F9A52B8A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DD386A-5115-4604-A55B-579EB0605A5C}"/>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5" name="Footer Placeholder 4">
            <a:extLst>
              <a:ext uri="{FF2B5EF4-FFF2-40B4-BE49-F238E27FC236}">
                <a16:creationId xmlns="" xmlns:a16="http://schemas.microsoft.com/office/drawing/2014/main" id="{6A602557-630F-42EA-814D-53EB8EB82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64D4A7F-E3B2-471E-9079-8B61E3BD9832}"/>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426034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88364-C1E5-4122-BD86-39E5036BAA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1837EBCB-C9C3-407F-8C80-CB17502020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256F839-C7DA-4017-8F61-4D9FDD14AA48}"/>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5" name="Footer Placeholder 4">
            <a:extLst>
              <a:ext uri="{FF2B5EF4-FFF2-40B4-BE49-F238E27FC236}">
                <a16:creationId xmlns="" xmlns:a16="http://schemas.microsoft.com/office/drawing/2014/main" id="{B12827E7-10EF-4669-9CEB-90647845C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B01F4BE-B322-4B9B-BB0C-8AB1DA901BD6}"/>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139572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D4E64-87F8-476A-B5CC-92D16A6B7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9AAE97C-A15F-4C9C-9314-03E473E47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C35457B-4047-4F50-AF11-BE2BEAFDBA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7A51CD5-5AD1-4375-9212-C3646B50A1F4}"/>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6" name="Footer Placeholder 5">
            <a:extLst>
              <a:ext uri="{FF2B5EF4-FFF2-40B4-BE49-F238E27FC236}">
                <a16:creationId xmlns="" xmlns:a16="http://schemas.microsoft.com/office/drawing/2014/main" id="{BE82C1B2-47D1-4E9A-AC3A-71C2C3EE0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FC95762-EA7D-425D-8849-538CE8CA64E8}"/>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300965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C662F0-A1D3-44FC-BC80-0E20CBAFD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A9081B5-9E74-484B-8ECE-908FC82DB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0AB0E2F-75D9-49C0-A20D-7F5AD8B59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FED4D71-A1CF-49BF-9976-E494B7DCA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4DE770B-A122-49DF-8645-DA7FAEF1A8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E3E2104-1119-4608-8A56-89769A0F68E5}"/>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8" name="Footer Placeholder 7">
            <a:extLst>
              <a:ext uri="{FF2B5EF4-FFF2-40B4-BE49-F238E27FC236}">
                <a16:creationId xmlns="" xmlns:a16="http://schemas.microsoft.com/office/drawing/2014/main" id="{3C5331F1-5631-497D-8468-26F2B2A1C5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25856A-6CA5-4110-A282-861B06BC110E}"/>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22588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E4DA4D-7077-42F2-82A7-001CB378A5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76D4C18-34B3-448F-BED0-38F14686D19A}"/>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4" name="Footer Placeholder 3">
            <a:extLst>
              <a:ext uri="{FF2B5EF4-FFF2-40B4-BE49-F238E27FC236}">
                <a16:creationId xmlns="" xmlns:a16="http://schemas.microsoft.com/office/drawing/2014/main" id="{EB8A1798-6059-4572-A563-2462CA444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069D36D-5BC4-4F42-91BB-3856EC5A53F3}"/>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180606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0DDB5AF-3F35-4935-BED9-DCBBB1213BEE}"/>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3" name="Footer Placeholder 2">
            <a:extLst>
              <a:ext uri="{FF2B5EF4-FFF2-40B4-BE49-F238E27FC236}">
                <a16:creationId xmlns="" xmlns:a16="http://schemas.microsoft.com/office/drawing/2014/main" id="{40D657A9-72A5-4808-8C36-3886155741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5C2A0AB-733C-448B-9081-34E346EDEC3A}"/>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304015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990816-CCE7-4E3C-84E5-5A72C03DA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A0C3389-39FE-4458-A191-3B557EF8F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68D99AC-23A9-4096-8B62-4CD6D2959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8C7DE66-EED8-4160-B530-75405D212DDF}"/>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6" name="Footer Placeholder 5">
            <a:extLst>
              <a:ext uri="{FF2B5EF4-FFF2-40B4-BE49-F238E27FC236}">
                <a16:creationId xmlns="" xmlns:a16="http://schemas.microsoft.com/office/drawing/2014/main" id="{FABEC6EA-06A5-4D2A-8A17-5950D9B48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EA02029-F5F1-46B8-856F-69680A43F24F}"/>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84436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E755E-C8BC-4956-92C0-B983095F5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6942573-F8D9-43DF-A9CB-1EA6B3F96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1C1C060-81E5-469C-A17A-ACE3FEC4D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EEAFC3-4446-4FAC-A7D3-0113BAC57CEE}"/>
              </a:ext>
            </a:extLst>
          </p:cNvPr>
          <p:cNvSpPr>
            <a:spLocks noGrp="1"/>
          </p:cNvSpPr>
          <p:nvPr>
            <p:ph type="dt" sz="half" idx="10"/>
          </p:nvPr>
        </p:nvSpPr>
        <p:spPr/>
        <p:txBody>
          <a:bodyPr/>
          <a:lstStyle/>
          <a:p>
            <a:fld id="{2840C315-1E0B-42B6-9AF6-FDCF41B3F690}" type="datetimeFigureOut">
              <a:rPr lang="en-US" smtClean="0"/>
              <a:t>5/23/2022</a:t>
            </a:fld>
            <a:endParaRPr lang="en-US"/>
          </a:p>
        </p:txBody>
      </p:sp>
      <p:sp>
        <p:nvSpPr>
          <p:cNvPr id="6" name="Footer Placeholder 5">
            <a:extLst>
              <a:ext uri="{FF2B5EF4-FFF2-40B4-BE49-F238E27FC236}">
                <a16:creationId xmlns="" xmlns:a16="http://schemas.microsoft.com/office/drawing/2014/main" id="{3170BBE7-ACDC-454A-A945-65E262644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3679D8B-D4C7-4BD7-80B9-B20332DAB217}"/>
              </a:ext>
            </a:extLst>
          </p:cNvPr>
          <p:cNvSpPr>
            <a:spLocks noGrp="1"/>
          </p:cNvSpPr>
          <p:nvPr>
            <p:ph type="sldNum" sz="quarter" idx="12"/>
          </p:nvPr>
        </p:nvSpPr>
        <p:spPr/>
        <p:txBody>
          <a:bodyPr/>
          <a:lstStyle/>
          <a:p>
            <a:fld id="{1A349D5E-1473-4AFC-BADF-3CC54BC4FAB9}" type="slidenum">
              <a:rPr lang="en-US" smtClean="0"/>
              <a:t>‹#›</a:t>
            </a:fld>
            <a:endParaRPr lang="en-US"/>
          </a:p>
        </p:txBody>
      </p:sp>
    </p:spTree>
    <p:extLst>
      <p:ext uri="{BB962C8B-B14F-4D97-AF65-F5344CB8AC3E}">
        <p14:creationId xmlns:p14="http://schemas.microsoft.com/office/powerpoint/2010/main" val="311429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32C794F-658E-486F-8E3F-66AEBC558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D957902-3807-43F0-A599-AA21FA4C4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FEE38A8-0E83-4B90-8C64-39C509C39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0C315-1E0B-42B6-9AF6-FDCF41B3F690}" type="datetimeFigureOut">
              <a:rPr lang="en-US" smtClean="0"/>
              <a:t>5/23/2022</a:t>
            </a:fld>
            <a:endParaRPr lang="en-US"/>
          </a:p>
        </p:txBody>
      </p:sp>
      <p:sp>
        <p:nvSpPr>
          <p:cNvPr id="5" name="Footer Placeholder 4">
            <a:extLst>
              <a:ext uri="{FF2B5EF4-FFF2-40B4-BE49-F238E27FC236}">
                <a16:creationId xmlns="" xmlns:a16="http://schemas.microsoft.com/office/drawing/2014/main" id="{14619425-D66E-4F7E-B226-60E668008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BCD79BA-EB8F-458B-B096-66902BC8E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49D5E-1473-4AFC-BADF-3CC54BC4FAB9}" type="slidenum">
              <a:rPr lang="en-US" smtClean="0"/>
              <a:t>‹#›</a:t>
            </a:fld>
            <a:endParaRPr lang="en-US"/>
          </a:p>
        </p:txBody>
      </p:sp>
    </p:spTree>
    <p:extLst>
      <p:ext uri="{BB962C8B-B14F-4D97-AF65-F5344CB8AC3E}">
        <p14:creationId xmlns:p14="http://schemas.microsoft.com/office/powerpoint/2010/main" val="357783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hyperlink" Target="https://www.youtube.com/watch?v=UsK5KV1FPmA&amp;t=39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Z5JC9Ve1sfI&amp;t=171s" TargetMode="External"/><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P3hf2EXhQzI&amp;t=9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Journey Inside℠: Curriculum for Microprocessor">
            <a:extLst>
              <a:ext uri="{FF2B5EF4-FFF2-40B4-BE49-F238E27FC236}">
                <a16:creationId xmlns="" xmlns:a16="http://schemas.microsoft.com/office/drawing/2014/main" id="{7A75750B-7BF3-4235-830C-B57A65BAC062}"/>
              </a:ext>
            </a:extLst>
          </p:cNvPr>
          <p:cNvSpPr>
            <a:spLocks noGrp="1" noChangeAspect="1" noChangeArrowheads="1"/>
          </p:cNvSpPr>
          <p:nvPr>
            <p:ph type="ctrTitle"/>
          </p:nvPr>
        </p:nvSpPr>
        <p:spPr bwMode="auto">
          <a:xfrm>
            <a:off x="1524000" y="2030483"/>
            <a:ext cx="9144000" cy="238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4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4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4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Chapter-3 	 </a:t>
            </a:r>
            <a:r>
              <a:rPr lang="en-US" sz="4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4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MICROPROCESSOR</a:t>
            </a:r>
          </a:p>
        </p:txBody>
      </p:sp>
    </p:spTree>
    <p:extLst>
      <p:ext uri="{BB962C8B-B14F-4D97-AF65-F5344CB8AC3E}">
        <p14:creationId xmlns:p14="http://schemas.microsoft.com/office/powerpoint/2010/main" val="57686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el+802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232" y="3725839"/>
            <a:ext cx="3384644" cy="25384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1" indent="0">
              <a:spcBef>
                <a:spcPts val="1000"/>
              </a:spcBef>
              <a:buNone/>
            </a:pPr>
            <a:r>
              <a:rPr lang="en-US" sz="2800" b="1" dirty="0">
                <a:solidFill>
                  <a:schemeClr val="accent1">
                    <a:lumMod val="75000"/>
                  </a:schemeClr>
                </a:solidFill>
                <a:effectLst>
                  <a:outerShdw blurRad="38100" dist="38100" dir="2700000" algn="tl">
                    <a:srgbClr val="000000">
                      <a:alpha val="43137"/>
                    </a:srgbClr>
                  </a:outerShdw>
                </a:effectLst>
              </a:rPr>
              <a:t>Third Generation Microprocessor (</a:t>
            </a:r>
            <a:r>
              <a:rPr lang="en-US" sz="2800" b="1" dirty="0" smtClean="0">
                <a:solidFill>
                  <a:schemeClr val="accent1">
                    <a:lumMod val="75000"/>
                  </a:schemeClr>
                </a:solidFill>
                <a:effectLst>
                  <a:outerShdw blurRad="38100" dist="38100" dir="2700000" algn="tl">
                    <a:srgbClr val="000000">
                      <a:alpha val="43137"/>
                    </a:srgbClr>
                  </a:outerShdw>
                </a:effectLst>
              </a:rPr>
              <a:t>1979-83)</a:t>
            </a:r>
            <a:endParaRPr lang="en-US" sz="2800" b="1" dirty="0">
              <a:solidFill>
                <a:schemeClr val="accent1">
                  <a:lumMod val="75000"/>
                </a:schemeClr>
              </a:solidFill>
              <a:effectLst>
                <a:outerShdw blurRad="38100" dist="38100" dir="2700000" algn="tl">
                  <a:srgbClr val="000000">
                    <a:alpha val="43137"/>
                  </a:srgbClr>
                </a:outerShdw>
              </a:effectLst>
            </a:endParaRPr>
          </a:p>
          <a:p>
            <a:pPr marL="0" lvl="1" indent="0">
              <a:spcBef>
                <a:spcPts val="1000"/>
              </a:spcBef>
              <a:buNone/>
            </a:pPr>
            <a:r>
              <a:rPr lang="en-US" b="1" u="sng" dirty="0" smtClean="0">
                <a:effectLst>
                  <a:outerShdw blurRad="38100" dist="38100" dir="2700000" algn="tl">
                    <a:srgbClr val="000000">
                      <a:alpha val="43137"/>
                    </a:srgbClr>
                  </a:outerShdw>
                </a:effectLst>
                <a:latin typeface="arial" panose="020B0604020202020204" pitchFamily="34" charset="0"/>
              </a:rPr>
              <a:t>Intel</a:t>
            </a:r>
            <a:r>
              <a:rPr lang="en-US" b="1" u="sng" dirty="0">
                <a:effectLst>
                  <a:outerShdw blurRad="38100" dist="38100" dir="2700000" algn="tl">
                    <a:srgbClr val="000000">
                      <a:alpha val="43137"/>
                    </a:srgbClr>
                  </a:outerShdw>
                </a:effectLst>
                <a:latin typeface="arial" panose="020B0604020202020204" pitchFamily="34" charset="0"/>
              </a:rPr>
              <a:t>. </a:t>
            </a:r>
            <a:r>
              <a:rPr lang="en-US" b="1" u="sng" dirty="0" smtClean="0">
                <a:effectLst>
                  <a:outerShdw blurRad="38100" dist="38100" dir="2700000" algn="tl">
                    <a:srgbClr val="000000">
                      <a:alpha val="43137"/>
                    </a:srgbClr>
                  </a:outerShdw>
                </a:effectLst>
                <a:latin typeface="arial" panose="020B0604020202020204" pitchFamily="34" charset="0"/>
              </a:rPr>
              <a:t>80286</a:t>
            </a:r>
            <a:r>
              <a:rPr lang="en-US" b="1" u="sng" dirty="0">
                <a:effectLst>
                  <a:outerShdw blurRad="38100" dist="38100" dir="2700000" algn="tl">
                    <a:srgbClr val="000000">
                      <a:alpha val="43137"/>
                    </a:srgbClr>
                  </a:outerShdw>
                </a:effectLst>
                <a:latin typeface="arial" panose="020B0604020202020204" pitchFamily="34" charset="0"/>
              </a:rPr>
              <a:t> </a:t>
            </a:r>
            <a:r>
              <a:rPr lang="en-US" dirty="0">
                <a:effectLst>
                  <a:outerShdw blurRad="38100" dist="38100" dir="2700000" algn="tl">
                    <a:srgbClr val="000000">
                      <a:alpha val="43137"/>
                    </a:srgbClr>
                  </a:outerShdw>
                </a:effectLst>
                <a:latin typeface="arial" panose="020B0604020202020204" pitchFamily="34" charset="0"/>
              </a:rPr>
              <a:t> </a:t>
            </a:r>
            <a:endParaRPr lang="en-US" b="1" dirty="0">
              <a:solidFill>
                <a:srgbClr val="2C2F34"/>
              </a:solidFill>
            </a:endParaRPr>
          </a:p>
          <a:p>
            <a:pPr lvl="1">
              <a:buFont typeface="Wingdings" panose="05000000000000000000" pitchFamily="2" charset="2"/>
              <a:buChar char="§"/>
            </a:pPr>
            <a:r>
              <a:rPr lang="en-US" dirty="0">
                <a:solidFill>
                  <a:srgbClr val="2C2F34"/>
                </a:solidFill>
                <a:latin typeface="arial" panose="020B0604020202020204" pitchFamily="34" charset="0"/>
              </a:rPr>
              <a:t>Introduced in </a:t>
            </a:r>
            <a:r>
              <a:rPr lang="en-US" b="1" dirty="0" smtClean="0">
                <a:solidFill>
                  <a:srgbClr val="2C2F34"/>
                </a:solidFill>
                <a:latin typeface="arial" panose="020B0604020202020204" pitchFamily="34" charset="0"/>
              </a:rPr>
              <a:t>1983</a:t>
            </a:r>
            <a:endParaRPr lang="en-US" b="1" dirty="0">
              <a:solidFill>
                <a:srgbClr val="2C2F34"/>
              </a:solidFill>
              <a:latin typeface="arial" panose="020B0604020202020204" pitchFamily="34" charset="0"/>
            </a:endParaRPr>
          </a:p>
          <a:p>
            <a:pPr lvl="1">
              <a:buFont typeface="Wingdings" panose="05000000000000000000" pitchFamily="2" charset="2"/>
              <a:buChar char="§"/>
            </a:pPr>
            <a:r>
              <a:rPr lang="en-US" dirty="0" smtClean="0">
                <a:solidFill>
                  <a:srgbClr val="2C2F34"/>
                </a:solidFill>
                <a:latin typeface="arial" panose="020B0604020202020204" pitchFamily="34" charset="0"/>
              </a:rPr>
              <a:t>16-bit high performance microprocessor with memory management &amp; protection. </a:t>
            </a:r>
          </a:p>
          <a:p>
            <a:pPr lvl="1">
              <a:buFont typeface="Wingdings" panose="05000000000000000000" pitchFamily="2" charset="2"/>
              <a:buChar char="§"/>
            </a:pPr>
            <a:r>
              <a:rPr lang="en-US" dirty="0" smtClean="0">
                <a:solidFill>
                  <a:srgbClr val="2C2F34"/>
                </a:solidFill>
                <a:latin typeface="arial" panose="020B0604020202020204" pitchFamily="34" charset="0"/>
              </a:rPr>
              <a:t>Instruction execution time is as little as 250 ns.  </a:t>
            </a:r>
            <a:endParaRPr lang="en-US" dirty="0">
              <a:solidFill>
                <a:srgbClr val="2C2F34"/>
              </a:solidFill>
              <a:latin typeface="arial" panose="020B0604020202020204" pitchFamily="34" charset="0"/>
            </a:endParaRPr>
          </a:p>
          <a:p>
            <a:pPr lvl="1">
              <a:buFont typeface="Wingdings" panose="05000000000000000000" pitchFamily="2" charset="2"/>
              <a:buChar char="§"/>
            </a:pPr>
            <a:r>
              <a:rPr lang="en-US" dirty="0">
                <a:solidFill>
                  <a:srgbClr val="2C2F34"/>
                </a:solidFill>
                <a:latin typeface="arial" panose="020B0604020202020204" pitchFamily="34" charset="0"/>
              </a:rPr>
              <a:t>HMOS technology </a:t>
            </a:r>
          </a:p>
          <a:p>
            <a:pPr lvl="1">
              <a:buFont typeface="Wingdings" panose="05000000000000000000" pitchFamily="2" charset="2"/>
              <a:buChar char="§"/>
            </a:pPr>
            <a:r>
              <a:rPr lang="en-US" dirty="0" smtClean="0"/>
              <a:t>16 </a:t>
            </a:r>
            <a:r>
              <a:rPr lang="en-US" dirty="0"/>
              <a:t>MB of memory.]</a:t>
            </a:r>
            <a:endParaRPr lang="en-US" dirty="0">
              <a:solidFill>
                <a:srgbClr val="2C2F34"/>
              </a:solidFill>
            </a:endParaRPr>
          </a:p>
          <a:p>
            <a:endParaRPr lang="en-US" dirty="0"/>
          </a:p>
        </p:txBody>
      </p:sp>
    </p:spTree>
    <p:extLst>
      <p:ext uri="{BB962C8B-B14F-4D97-AF65-F5344CB8AC3E}">
        <p14:creationId xmlns:p14="http://schemas.microsoft.com/office/powerpoint/2010/main" val="70403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st of Intel processors - Wikipedia">
            <a:extLst>
              <a:ext uri="{FF2B5EF4-FFF2-40B4-BE49-F238E27FC236}">
                <a16:creationId xmlns="" xmlns:a16="http://schemas.microsoft.com/office/drawing/2014/main" id="{9174C135-B947-467A-8B8E-BDEEECE40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032" y="1517402"/>
            <a:ext cx="2744622" cy="275709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 xmlns:a16="http://schemas.microsoft.com/office/drawing/2014/main" id="{321AC1BB-0A02-4655-9E47-4684E77E712F}"/>
              </a:ext>
            </a:extLst>
          </p:cNvPr>
          <p:cNvSpPr>
            <a:spLocks noGrp="1"/>
          </p:cNvSpPr>
          <p:nvPr>
            <p:ph type="title"/>
          </p:nvPr>
        </p:nvSpPr>
        <p:spPr/>
        <p:txBody>
          <a:bodyPr/>
          <a:lstStyle/>
          <a:p>
            <a:r>
              <a:rPr kumimoji="0" lang="en-US" sz="3200" b="1" i="0"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EVOLUTION OF MICROPROCESSOR </a:t>
            </a:r>
            <a:endParaRPr lang="en-US"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 xmlns:a16="http://schemas.microsoft.com/office/drawing/2014/main" id="{0EFA2552-9DFF-49D0-BC93-ABC9FDF817DC}"/>
              </a:ext>
            </a:extLst>
          </p:cNvPr>
          <p:cNvSpPr>
            <a:spLocks noGrp="1"/>
          </p:cNvSpPr>
          <p:nvPr>
            <p:ph idx="1"/>
          </p:nvPr>
        </p:nvSpPr>
        <p:spPr/>
        <p:txBody>
          <a:bodyPr>
            <a:normAutofit/>
          </a:bodyPr>
          <a:lstStyle/>
          <a:p>
            <a:pPr marL="0" indent="0">
              <a:buNone/>
            </a:pPr>
            <a:r>
              <a:rPr lang="en-US" b="1" i="0" dirty="0" smtClean="0">
                <a:solidFill>
                  <a:schemeClr val="accent1">
                    <a:lumMod val="75000"/>
                  </a:schemeClr>
                </a:solidFill>
                <a:effectLst>
                  <a:outerShdw blurRad="38100" dist="38100" dir="2700000" algn="tl">
                    <a:srgbClr val="000000">
                      <a:alpha val="43137"/>
                    </a:srgbClr>
                  </a:outerShdw>
                </a:effectLst>
              </a:rPr>
              <a:t>Fourth </a:t>
            </a:r>
            <a:r>
              <a:rPr lang="en-US" b="1" i="0" dirty="0">
                <a:solidFill>
                  <a:schemeClr val="accent1">
                    <a:lumMod val="75000"/>
                  </a:schemeClr>
                </a:solidFill>
                <a:effectLst>
                  <a:outerShdw blurRad="38100" dist="38100" dir="2700000" algn="tl">
                    <a:srgbClr val="000000">
                      <a:alpha val="43137"/>
                    </a:srgbClr>
                  </a:outerShdw>
                </a:effectLst>
              </a:rPr>
              <a:t>Generation 32-bit </a:t>
            </a:r>
            <a:r>
              <a:rPr lang="en-US" b="1" i="0" dirty="0" smtClean="0">
                <a:solidFill>
                  <a:schemeClr val="accent1">
                    <a:lumMod val="75000"/>
                  </a:schemeClr>
                </a:solidFill>
                <a:effectLst>
                  <a:outerShdw blurRad="38100" dist="38100" dir="2700000" algn="tl">
                    <a:srgbClr val="000000">
                      <a:alpha val="43137"/>
                    </a:srgbClr>
                  </a:outerShdw>
                </a:effectLst>
              </a:rPr>
              <a:t>Microprocessor</a:t>
            </a:r>
          </a:p>
          <a:p>
            <a:pPr marL="0" lvl="1" indent="0">
              <a:spcBef>
                <a:spcPts val="1000"/>
              </a:spcBef>
              <a:buNone/>
            </a:pPr>
            <a:r>
              <a:rPr lang="en-US" b="1" u="sng" dirty="0">
                <a:solidFill>
                  <a:srgbClr val="2C2F34"/>
                </a:solidFill>
                <a:effectLst>
                  <a:outerShdw blurRad="38100" dist="38100" dir="2700000" algn="tl">
                    <a:srgbClr val="000000">
                      <a:alpha val="43137"/>
                    </a:srgbClr>
                  </a:outerShdw>
                </a:effectLst>
                <a:latin typeface="arial" panose="020B0604020202020204" pitchFamily="34" charset="0"/>
              </a:rPr>
              <a:t>Intel. 80386 </a:t>
            </a:r>
            <a:endParaRPr lang="en-US" b="1" i="0" u="sng" dirty="0">
              <a:solidFill>
                <a:srgbClr val="2C2F34"/>
              </a:solidFill>
              <a:effectLst>
                <a:outerShdw blurRad="38100" dist="38100" dir="2700000" algn="tl">
                  <a:srgbClr val="000000">
                    <a:alpha val="43137"/>
                  </a:srgbClr>
                </a:outerShdw>
              </a:effectLst>
            </a:endParaRPr>
          </a:p>
          <a:p>
            <a:pPr lvl="1">
              <a:buFont typeface="Wingdings" panose="05000000000000000000" pitchFamily="2" charset="2"/>
              <a:buChar char="§"/>
            </a:pPr>
            <a:r>
              <a:rPr lang="en-US" dirty="0">
                <a:solidFill>
                  <a:srgbClr val="2C2F34"/>
                </a:solidFill>
                <a:latin typeface="arial" panose="020B0604020202020204" pitchFamily="34" charset="0"/>
              </a:rPr>
              <a:t>I</a:t>
            </a:r>
            <a:r>
              <a:rPr lang="en-US" b="0" i="0" dirty="0">
                <a:solidFill>
                  <a:srgbClr val="2C2F34"/>
                </a:solidFill>
                <a:effectLst/>
                <a:latin typeface="arial" panose="020B0604020202020204" pitchFamily="34" charset="0"/>
              </a:rPr>
              <a:t>ntroduced in </a:t>
            </a:r>
            <a:r>
              <a:rPr lang="en-US" b="1" i="0" dirty="0">
                <a:solidFill>
                  <a:srgbClr val="2C2F34"/>
                </a:solidFill>
                <a:effectLst/>
                <a:latin typeface="arial" panose="020B0604020202020204" pitchFamily="34" charset="0"/>
              </a:rPr>
              <a:t>1986</a:t>
            </a:r>
          </a:p>
          <a:p>
            <a:pPr lvl="1">
              <a:buFont typeface="Wingdings" panose="05000000000000000000" pitchFamily="2" charset="2"/>
              <a:buChar char="§"/>
            </a:pPr>
            <a:r>
              <a:rPr lang="en-US" dirty="0"/>
              <a:t>Intel’s first practical 32-bit </a:t>
            </a:r>
            <a:r>
              <a:rPr lang="en-US" dirty="0" smtClean="0"/>
              <a:t>microprocessor </a:t>
            </a:r>
          </a:p>
          <a:p>
            <a:pPr lvl="1">
              <a:buFont typeface="Wingdings" panose="05000000000000000000" pitchFamily="2" charset="2"/>
              <a:buChar char="§"/>
            </a:pPr>
            <a:r>
              <a:rPr lang="en-US" dirty="0" smtClean="0"/>
              <a:t>4 </a:t>
            </a:r>
            <a:r>
              <a:rPr lang="en-US" dirty="0"/>
              <a:t>GB </a:t>
            </a:r>
            <a:r>
              <a:rPr lang="en-US" dirty="0" smtClean="0"/>
              <a:t>main memory</a:t>
            </a:r>
          </a:p>
          <a:p>
            <a:pPr lvl="1">
              <a:buFont typeface="Wingdings" panose="05000000000000000000" pitchFamily="2" charset="2"/>
              <a:buChar char="§"/>
            </a:pPr>
            <a:r>
              <a:rPr lang="en-US" dirty="0" smtClean="0"/>
              <a:t> </a:t>
            </a:r>
            <a:r>
              <a:rPr lang="en-US" dirty="0"/>
              <a:t>Improvements include page handling in virtual </a:t>
            </a:r>
            <a:r>
              <a:rPr lang="en-US" dirty="0" smtClean="0"/>
              <a:t>environment</a:t>
            </a:r>
            <a:endParaRPr lang="en-US" i="0" dirty="0">
              <a:solidFill>
                <a:srgbClr val="2C2F34"/>
              </a:solidFill>
              <a:effectLst/>
            </a:endParaRPr>
          </a:p>
          <a:p>
            <a:endParaRPr lang="en-US" i="0" dirty="0">
              <a:solidFill>
                <a:srgbClr val="2C2F34"/>
              </a:solidFill>
              <a:effectLst/>
            </a:endParaRPr>
          </a:p>
          <a:p>
            <a:endParaRPr lang="en-US" dirty="0"/>
          </a:p>
        </p:txBody>
      </p:sp>
    </p:spTree>
    <p:extLst>
      <p:ext uri="{BB962C8B-B14F-4D97-AF65-F5344CB8AC3E}">
        <p14:creationId xmlns:p14="http://schemas.microsoft.com/office/powerpoint/2010/main" val="142673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B98440-18FD-413B-A2DF-3C70A0D0B09A}"/>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EVOLUTION OF MICROPROCESSOR </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5CD6CA32-7B05-49EE-8162-3D5B8EF035B1}"/>
              </a:ext>
            </a:extLst>
          </p:cNvPr>
          <p:cNvSpPr>
            <a:spLocks noGrp="1"/>
          </p:cNvSpPr>
          <p:nvPr>
            <p:ph idx="1"/>
          </p:nvPr>
        </p:nvSpPr>
        <p:spPr/>
        <p:txBody>
          <a:bodyPr/>
          <a:lstStyle/>
          <a:p>
            <a:pPr marL="0" indent="0">
              <a:buNone/>
            </a:pPr>
            <a:r>
              <a:rPr lang="en-US" b="1" i="0" dirty="0">
                <a:solidFill>
                  <a:schemeClr val="accent1">
                    <a:lumMod val="75000"/>
                  </a:schemeClr>
                </a:solidFill>
                <a:effectLst>
                  <a:outerShdw blurRad="38100" dist="38100" dir="2700000" algn="tl">
                    <a:srgbClr val="000000">
                      <a:alpha val="43137"/>
                    </a:srgbClr>
                  </a:outerShdw>
                </a:effectLst>
              </a:rPr>
              <a:t>Fifth Generation </a:t>
            </a:r>
            <a:r>
              <a:rPr lang="en-US" b="1" i="0" dirty="0" smtClean="0">
                <a:solidFill>
                  <a:schemeClr val="accent1">
                    <a:lumMod val="75000"/>
                  </a:schemeClr>
                </a:solidFill>
                <a:effectLst>
                  <a:outerShdw blurRad="38100" dist="38100" dir="2700000" algn="tl">
                    <a:srgbClr val="000000">
                      <a:alpha val="43137"/>
                    </a:srgbClr>
                  </a:outerShdw>
                </a:effectLst>
              </a:rPr>
              <a:t>Microprocessor (1995 – till date)</a:t>
            </a:r>
            <a:endParaRPr lang="en-US" b="1" i="0" dirty="0">
              <a:solidFill>
                <a:schemeClr val="accent1">
                  <a:lumMod val="75000"/>
                </a:schemeClr>
              </a:solidFill>
              <a:effectLst>
                <a:outerShdw blurRad="38100" dist="38100" dir="2700000" algn="tl">
                  <a:srgbClr val="000000">
                    <a:alpha val="43137"/>
                  </a:srgbClr>
                </a:outerShdw>
              </a:effectLst>
            </a:endParaRPr>
          </a:p>
          <a:p>
            <a:r>
              <a:rPr lang="en-US" dirty="0"/>
              <a:t>This age the emphasis is on introducing chips that carry on-chip functionalities </a:t>
            </a:r>
            <a:r>
              <a:rPr lang="en-US" dirty="0" smtClean="0"/>
              <a:t>and</a:t>
            </a:r>
          </a:p>
          <a:p>
            <a:r>
              <a:rPr lang="en-US" dirty="0" smtClean="0"/>
              <a:t>improvements </a:t>
            </a:r>
            <a:r>
              <a:rPr lang="en-US" dirty="0"/>
              <a:t>in the speed of memory and I/O devices along with introduction of </a:t>
            </a:r>
            <a:r>
              <a:rPr lang="en-US" dirty="0" smtClean="0"/>
              <a:t>64-bitmicroprocessors.</a:t>
            </a:r>
          </a:p>
          <a:p>
            <a:r>
              <a:rPr lang="en-US" dirty="0"/>
              <a:t>I</a:t>
            </a:r>
            <a:r>
              <a:rPr lang="en-US" dirty="0" smtClean="0"/>
              <a:t>ntel </a:t>
            </a:r>
            <a:r>
              <a:rPr lang="en-US" dirty="0"/>
              <a:t>leads the show here with Pentium, Celeron and very recently dual and quad </a:t>
            </a:r>
            <a:r>
              <a:rPr lang="en-US" dirty="0" smtClean="0"/>
              <a:t>core processors </a:t>
            </a:r>
            <a:r>
              <a:rPr lang="en-US" dirty="0"/>
              <a:t>working with up to 3.5GHz speed.</a:t>
            </a:r>
            <a:endParaRPr lang="en-US" i="0" dirty="0">
              <a:solidFill>
                <a:srgbClr val="2C2F34"/>
              </a:solidFill>
              <a:effectLst/>
            </a:endParaRPr>
          </a:p>
          <a:p>
            <a:endParaRPr lang="en-US" dirty="0"/>
          </a:p>
        </p:txBody>
      </p:sp>
    </p:spTree>
    <p:extLst>
      <p:ext uri="{BB962C8B-B14F-4D97-AF65-F5344CB8AC3E}">
        <p14:creationId xmlns:p14="http://schemas.microsoft.com/office/powerpoint/2010/main" val="100443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File:Intel Pentium II 350 MHz.jp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2499" y="2453307"/>
            <a:ext cx="3606804" cy="185985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mazon.com: RK80532PG056512 Intel Pentium 4 2.4GHz Processor  RK80532PG056512 : Electron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714" y="3165757"/>
            <a:ext cx="2623102" cy="21626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EVOLUTION OF MICROPROCESSOR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dirty="0">
                <a:solidFill>
                  <a:schemeClr val="accent1">
                    <a:lumMod val="75000"/>
                  </a:schemeClr>
                </a:solidFill>
                <a:effectLst>
                  <a:outerShdw blurRad="38100" dist="38100" dir="2700000" algn="tl">
                    <a:srgbClr val="000000">
                      <a:alpha val="43137"/>
                    </a:srgbClr>
                  </a:outerShdw>
                </a:effectLst>
              </a:rPr>
              <a:t>Fifth Generation Microprocessor (1995 – till date</a:t>
            </a:r>
            <a:r>
              <a:rPr lang="en-US" b="1" dirty="0" smtClean="0">
                <a:solidFill>
                  <a:schemeClr val="accent1">
                    <a:lumMod val="75000"/>
                  </a:schemeClr>
                </a:solidFill>
                <a:effectLst>
                  <a:outerShdw blurRad="38100" dist="38100" dir="2700000" algn="tl">
                    <a:srgbClr val="000000">
                      <a:alpha val="43137"/>
                    </a:srgbClr>
                  </a:outerShdw>
                </a:effectLst>
              </a:rPr>
              <a:t>)</a:t>
            </a:r>
          </a:p>
          <a:p>
            <a:pPr marL="0" indent="0">
              <a:buNone/>
            </a:pPr>
            <a:endParaRPr lang="en-US" b="1" dirty="0">
              <a:solidFill>
                <a:schemeClr val="accent1">
                  <a:lumMod val="75000"/>
                </a:schemeClr>
              </a:solidFill>
              <a:effectLst>
                <a:outerShdw blurRad="38100" dist="38100" dir="2700000" algn="tl">
                  <a:srgbClr val="000000">
                    <a:alpha val="43137"/>
                  </a:srgbClr>
                </a:outerShdw>
              </a:effectLst>
            </a:endParaRPr>
          </a:p>
          <a:p>
            <a:endParaRPr lang="en-US" dirty="0"/>
          </a:p>
        </p:txBody>
      </p:sp>
      <p:pic>
        <p:nvPicPr>
          <p:cNvPr id="4098" name="Picture 2" descr="Tipster outs purported Alder Lake Pentium and Celeron G6900 and G7400  processors - NotebookCheck.net Ne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40330">
            <a:off x="254406" y="2685505"/>
            <a:ext cx="2992529" cy="26533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ntel SL23M Pentium Pro Bp80521200 L7173590-0361 256k CPU Gold for sale  online | e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2852" y="2815471"/>
            <a:ext cx="2519686" cy="236614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ile:Intel Pentium III 733 MHz.jpg - Wikimedia Comm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08183" y="4247058"/>
            <a:ext cx="3355437" cy="178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53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EVOLUTION OF MICROPROCESSOR </a:t>
            </a:r>
            <a:endParaRPr lang="en-US" dirty="0"/>
          </a:p>
        </p:txBody>
      </p:sp>
      <p:sp>
        <p:nvSpPr>
          <p:cNvPr id="3" name="Content Placeholder 2"/>
          <p:cNvSpPr>
            <a:spLocks noGrp="1"/>
          </p:cNvSpPr>
          <p:nvPr>
            <p:ph sz="half" idx="1"/>
          </p:nvPr>
        </p:nvSpPr>
        <p:spPr>
          <a:xfrm>
            <a:off x="838200" y="1825625"/>
            <a:ext cx="7746242" cy="4351338"/>
          </a:xfrm>
        </p:spPr>
        <p:txBody>
          <a:bodyPr/>
          <a:lstStyle/>
          <a:p>
            <a:pPr marL="0" indent="0">
              <a:buNone/>
            </a:pPr>
            <a:r>
              <a:rPr lang="en-US" b="1" dirty="0">
                <a:solidFill>
                  <a:schemeClr val="accent1">
                    <a:lumMod val="75000"/>
                  </a:schemeClr>
                </a:solidFill>
                <a:effectLst>
                  <a:outerShdw blurRad="38100" dist="38100" dir="2700000" algn="tl">
                    <a:srgbClr val="000000">
                      <a:alpha val="43137"/>
                    </a:srgbClr>
                  </a:outerShdw>
                </a:effectLst>
              </a:rPr>
              <a:t>Fifth Generation Microprocessor (1995 – till date)</a:t>
            </a:r>
          </a:p>
          <a:p>
            <a:pPr marL="0" indent="0">
              <a:buNone/>
            </a:pPr>
            <a:r>
              <a:rPr lang="en-US" dirty="0"/>
              <a:t> </a:t>
            </a:r>
            <a:r>
              <a:rPr lang="en-US" sz="2400" b="1" u="sng" dirty="0">
                <a:effectLst>
                  <a:outerShdw blurRad="38100" dist="38100" dir="2700000" algn="tl">
                    <a:srgbClr val="000000">
                      <a:alpha val="43137"/>
                    </a:srgbClr>
                  </a:outerShdw>
                </a:effectLst>
                <a:latin typeface="Arial" pitchFamily="34" charset="0"/>
                <a:cs typeface="Arial" pitchFamily="34" charset="0"/>
              </a:rPr>
              <a:t>Intel core </a:t>
            </a:r>
            <a:r>
              <a:rPr lang="en-US" sz="2400" b="1" u="sng" dirty="0" smtClean="0">
                <a:effectLst>
                  <a:outerShdw blurRad="38100" dist="38100" dir="2700000" algn="tl">
                    <a:srgbClr val="000000">
                      <a:alpha val="43137"/>
                    </a:srgbClr>
                  </a:outerShdw>
                </a:effectLst>
                <a:latin typeface="Arial" pitchFamily="34" charset="0"/>
                <a:cs typeface="Arial" pitchFamily="34" charset="0"/>
              </a:rPr>
              <a:t>2</a:t>
            </a:r>
          </a:p>
          <a:p>
            <a:pPr algn="just"/>
            <a:r>
              <a:rPr lang="en-US" dirty="0" smtClean="0"/>
              <a:t> </a:t>
            </a:r>
            <a:r>
              <a:rPr lang="en-US" dirty="0"/>
              <a:t>The Core 2 brand was introduced on 27 July </a:t>
            </a:r>
            <a:r>
              <a:rPr lang="en-US" dirty="0" smtClean="0"/>
              <a:t>2006</a:t>
            </a:r>
          </a:p>
          <a:p>
            <a:pPr algn="just"/>
            <a:r>
              <a:rPr lang="en-US" dirty="0" smtClean="0"/>
              <a:t> </a:t>
            </a:r>
            <a:r>
              <a:rPr lang="en-US" dirty="0"/>
              <a:t>Core 2 having a range of Intel's consumer 64-bit x86-64 single-, dual-, and quad-core microprocessors based on the Core microarchitecture</a:t>
            </a:r>
          </a:p>
        </p:txBody>
      </p:sp>
      <p:pic>
        <p:nvPicPr>
          <p:cNvPr id="5122" name="Picture 2" descr="Intel Core 2 Duo E8500 6MB Cache 3.00GHz 1333MHz FSB CPU High Performance  Desktop PC Processor - Silver.: Buy Online at Best Prices in Bangladesh |  Daraz.com.b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8343" y="2529977"/>
            <a:ext cx="3303657" cy="301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41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EVOLUTION OF MICROPROCESSOR </a:t>
            </a:r>
            <a:endParaRPr lang="en-US" dirty="0"/>
          </a:p>
        </p:txBody>
      </p:sp>
      <p:sp>
        <p:nvSpPr>
          <p:cNvPr id="3" name="Content Placeholder 2"/>
          <p:cNvSpPr>
            <a:spLocks noGrp="1"/>
          </p:cNvSpPr>
          <p:nvPr>
            <p:ph idx="1"/>
          </p:nvPr>
        </p:nvSpPr>
        <p:spPr>
          <a:xfrm>
            <a:off x="838200" y="1825625"/>
            <a:ext cx="7759890" cy="4351338"/>
          </a:xfrm>
        </p:spPr>
        <p:txBody>
          <a:bodyPr/>
          <a:lstStyle/>
          <a:p>
            <a:pPr marL="0" indent="0">
              <a:buNone/>
            </a:pPr>
            <a:r>
              <a:rPr lang="en-US" b="1" dirty="0">
                <a:solidFill>
                  <a:schemeClr val="accent1">
                    <a:lumMod val="75000"/>
                  </a:schemeClr>
                </a:solidFill>
                <a:effectLst>
                  <a:outerShdw blurRad="38100" dist="38100" dir="2700000" algn="tl">
                    <a:srgbClr val="000000">
                      <a:alpha val="43137"/>
                    </a:srgbClr>
                  </a:outerShdw>
                </a:effectLst>
              </a:rPr>
              <a:t>Fifth Generation Microprocessor (1995 – till date)</a:t>
            </a:r>
          </a:p>
          <a:p>
            <a:pPr marL="0" indent="0">
              <a:buNone/>
            </a:pPr>
            <a:r>
              <a:rPr lang="en-US" sz="2400" b="1" u="sng" dirty="0" smtClean="0">
                <a:effectLst>
                  <a:outerShdw blurRad="38100" dist="38100" dir="2700000" algn="tl">
                    <a:srgbClr val="000000">
                      <a:alpha val="43137"/>
                    </a:srgbClr>
                  </a:outerShdw>
                </a:effectLst>
                <a:latin typeface="Arial" pitchFamily="34" charset="0"/>
                <a:cs typeface="Arial" pitchFamily="34" charset="0"/>
              </a:rPr>
              <a:t>Core </a:t>
            </a:r>
            <a:r>
              <a:rPr lang="en-US" sz="2400" b="1" u="sng" dirty="0">
                <a:effectLst>
                  <a:outerShdw blurRad="38100" dist="38100" dir="2700000" algn="tl">
                    <a:srgbClr val="000000">
                      <a:alpha val="43137"/>
                    </a:srgbClr>
                  </a:outerShdw>
                </a:effectLst>
                <a:latin typeface="Arial" pitchFamily="34" charset="0"/>
                <a:cs typeface="Arial" pitchFamily="34" charset="0"/>
              </a:rPr>
              <a:t>i series </a:t>
            </a:r>
            <a:endParaRPr lang="en-US" sz="2400" b="1" u="sng" dirty="0" smtClean="0">
              <a:effectLst>
                <a:outerShdw blurRad="38100" dist="38100" dir="2700000" algn="tl">
                  <a:srgbClr val="000000">
                    <a:alpha val="43137"/>
                  </a:srgbClr>
                </a:outerShdw>
              </a:effectLst>
              <a:latin typeface="Arial" pitchFamily="34" charset="0"/>
              <a:cs typeface="Arial" pitchFamily="34" charset="0"/>
            </a:endParaRPr>
          </a:p>
          <a:p>
            <a:r>
              <a:rPr lang="en-US" dirty="0" smtClean="0"/>
              <a:t>The </a:t>
            </a:r>
            <a:r>
              <a:rPr lang="en-US" dirty="0"/>
              <a:t>Core i3 range is entirely dual-core. </a:t>
            </a:r>
            <a:endParaRPr lang="en-US" dirty="0" smtClean="0"/>
          </a:p>
          <a:p>
            <a:r>
              <a:rPr lang="en-US" dirty="0" smtClean="0"/>
              <a:t>The </a:t>
            </a:r>
            <a:r>
              <a:rPr lang="en-US" dirty="0"/>
              <a:t>i7 range are all quad-core. </a:t>
            </a:r>
          </a:p>
          <a:p>
            <a:r>
              <a:rPr lang="en-US" dirty="0" smtClean="0"/>
              <a:t>Core </a:t>
            </a:r>
            <a:r>
              <a:rPr lang="en-US" dirty="0"/>
              <a:t>i3 processors don't have Turbo Boost </a:t>
            </a:r>
          </a:p>
          <a:p>
            <a:r>
              <a:rPr lang="en-US" dirty="0" smtClean="0"/>
              <a:t>The </a:t>
            </a:r>
            <a:r>
              <a:rPr lang="en-US" dirty="0"/>
              <a:t>Core i7-6700, for example, has a base clock of 3.4GHz, but can 'boost' up to 4GHz.</a:t>
            </a:r>
          </a:p>
        </p:txBody>
      </p:sp>
      <p:pic>
        <p:nvPicPr>
          <p:cNvPr id="6146" name="Picture 2" descr="Intel® Core™ i3-550 Processor 4MB Cache, 3.20 GHz.: Buy Online at Best  Prices in Bangladesh | Daraz.com.b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329" y="1344305"/>
            <a:ext cx="2750024" cy="27500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heap Price Processors Desktop Pc Cpu Intel Core I7 7700 Cpu - Buy I7 7700, I7 7700 Cpu,Cpu Product on Alibaba.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4315" y="3953301"/>
            <a:ext cx="2672118" cy="267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420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 xmlns:a16="http://schemas.microsoft.com/office/drawing/2014/main" id="{87FFDCC5-31FA-4111-B445-A61D981070A8}"/>
              </a:ext>
            </a:extLst>
          </p:cNvPr>
          <p:cNvGraphicFramePr>
            <a:graphicFrameLocks noGrp="1"/>
          </p:cNvGraphicFramePr>
          <p:nvPr>
            <p:extLst>
              <p:ext uri="{D42A27DB-BD31-4B8C-83A1-F6EECF244321}">
                <p14:modId xmlns:p14="http://schemas.microsoft.com/office/powerpoint/2010/main" val="1597062016"/>
              </p:ext>
            </p:extLst>
          </p:nvPr>
        </p:nvGraphicFramePr>
        <p:xfrm>
          <a:off x="715370" y="1941392"/>
          <a:ext cx="10422661" cy="4092507"/>
        </p:xfrm>
        <a:graphic>
          <a:graphicData uri="http://schemas.openxmlformats.org/drawingml/2006/table">
            <a:tbl>
              <a:tblPr firstRow="1" bandRow="1">
                <a:tableStyleId>{5C22544A-7EE6-4342-B048-85BDC9FD1C3A}</a:tableStyleId>
              </a:tblPr>
              <a:tblGrid>
                <a:gridCol w="1702880">
                  <a:extLst>
                    <a:ext uri="{9D8B030D-6E8A-4147-A177-3AD203B41FA5}">
                      <a16:colId xmlns="" xmlns:a16="http://schemas.microsoft.com/office/drawing/2014/main" val="2484485461"/>
                    </a:ext>
                  </a:extLst>
                </a:gridCol>
                <a:gridCol w="1897039">
                  <a:extLst>
                    <a:ext uri="{9D8B030D-6E8A-4147-A177-3AD203B41FA5}">
                      <a16:colId xmlns="" xmlns:a16="http://schemas.microsoft.com/office/drawing/2014/main" val="1610795947"/>
                    </a:ext>
                  </a:extLst>
                </a:gridCol>
                <a:gridCol w="832512">
                  <a:extLst>
                    <a:ext uri="{9D8B030D-6E8A-4147-A177-3AD203B41FA5}">
                      <a16:colId xmlns="" xmlns:a16="http://schemas.microsoft.com/office/drawing/2014/main" val="3833734369"/>
                    </a:ext>
                  </a:extLst>
                </a:gridCol>
                <a:gridCol w="1569494">
                  <a:extLst>
                    <a:ext uri="{9D8B030D-6E8A-4147-A177-3AD203B41FA5}">
                      <a16:colId xmlns="" xmlns:a16="http://schemas.microsoft.com/office/drawing/2014/main" val="332402731"/>
                    </a:ext>
                  </a:extLst>
                </a:gridCol>
                <a:gridCol w="4420736">
                  <a:extLst>
                    <a:ext uri="{9D8B030D-6E8A-4147-A177-3AD203B41FA5}">
                      <a16:colId xmlns="" xmlns:a16="http://schemas.microsoft.com/office/drawing/2014/main" val="2928407504"/>
                    </a:ext>
                  </a:extLst>
                </a:gridCol>
              </a:tblGrid>
              <a:tr h="624387">
                <a:tc>
                  <a:txBody>
                    <a:bodyPr/>
                    <a:lstStyle/>
                    <a:p>
                      <a:r>
                        <a:rPr lang="en-US" dirty="0"/>
                        <a:t>Microprocessor</a:t>
                      </a:r>
                    </a:p>
                  </a:txBody>
                  <a:tcPr/>
                </a:tc>
                <a:tc>
                  <a:txBody>
                    <a:bodyPr/>
                    <a:lstStyle/>
                    <a:p>
                      <a:r>
                        <a:rPr lang="en-US" dirty="0"/>
                        <a:t>Year of Invention </a:t>
                      </a:r>
                    </a:p>
                  </a:txBody>
                  <a:tcPr/>
                </a:tc>
                <a:tc>
                  <a:txBody>
                    <a:bodyPr/>
                    <a:lstStyle/>
                    <a:p>
                      <a:r>
                        <a:rPr lang="en-US" dirty="0"/>
                        <a:t>Length </a:t>
                      </a:r>
                    </a:p>
                  </a:txBody>
                  <a:tcPr/>
                </a:tc>
                <a:tc>
                  <a:txBody>
                    <a:bodyPr/>
                    <a:lstStyle/>
                    <a:p>
                      <a:r>
                        <a:rPr lang="en-US" dirty="0"/>
                        <a:t>Clock </a:t>
                      </a:r>
                    </a:p>
                  </a:txBody>
                  <a:tcPr/>
                </a:tc>
                <a:tc>
                  <a:txBody>
                    <a:bodyPr/>
                    <a:lstStyle/>
                    <a:p>
                      <a:r>
                        <a:rPr lang="en-US" dirty="0"/>
                        <a:t>Remarks </a:t>
                      </a:r>
                    </a:p>
                  </a:txBody>
                  <a:tcPr/>
                </a:tc>
                <a:extLst>
                  <a:ext uri="{0D108BD9-81ED-4DB2-BD59-A6C34878D82A}">
                    <a16:rowId xmlns="" xmlns:a16="http://schemas.microsoft.com/office/drawing/2014/main" val="2333780314"/>
                  </a:ext>
                </a:extLst>
              </a:tr>
              <a:tr h="573206">
                <a:tc>
                  <a:txBody>
                    <a:bodyPr/>
                    <a:lstStyle/>
                    <a:p>
                      <a:pPr algn="just" fontAlgn="t"/>
                      <a:r>
                        <a:rPr lang="en-US" dirty="0">
                          <a:solidFill>
                            <a:srgbClr val="333333"/>
                          </a:solidFill>
                          <a:effectLst/>
                          <a:latin typeface="inter-regular"/>
                        </a:rPr>
                        <a:t>4004</a:t>
                      </a:r>
                    </a:p>
                  </a:txBody>
                  <a:tcPr marL="76200" marR="76200" marT="76200" marB="76200"/>
                </a:tc>
                <a:tc>
                  <a:txBody>
                    <a:bodyPr/>
                    <a:lstStyle/>
                    <a:p>
                      <a:pPr algn="just" fontAlgn="t"/>
                      <a:r>
                        <a:rPr lang="en-US">
                          <a:solidFill>
                            <a:srgbClr val="333333"/>
                          </a:solidFill>
                          <a:effectLst/>
                          <a:latin typeface="inter-regular"/>
                        </a:rPr>
                        <a:t>1971</a:t>
                      </a:r>
                    </a:p>
                  </a:txBody>
                  <a:tcPr marL="76200" marR="76200" marT="76200" marB="76200"/>
                </a:tc>
                <a:tc>
                  <a:txBody>
                    <a:bodyPr/>
                    <a:lstStyle/>
                    <a:p>
                      <a:pPr algn="just" fontAlgn="t"/>
                      <a:r>
                        <a:rPr lang="en-US" dirty="0">
                          <a:solidFill>
                            <a:srgbClr val="333333"/>
                          </a:solidFill>
                          <a:effectLst/>
                          <a:latin typeface="inter-regular"/>
                        </a:rPr>
                        <a:t>4-bit</a:t>
                      </a:r>
                    </a:p>
                  </a:txBody>
                  <a:tcPr marL="76200" marR="76200" marT="76200" marB="76200"/>
                </a:tc>
                <a:tc>
                  <a:txBody>
                    <a:bodyPr/>
                    <a:lstStyle/>
                    <a:p>
                      <a:r>
                        <a:rPr lang="en-US" sz="1800" b="0" i="0" kern="1200" dirty="0">
                          <a:solidFill>
                            <a:schemeClr val="dk1"/>
                          </a:solidFill>
                          <a:effectLst/>
                          <a:latin typeface="+mn-lt"/>
                          <a:ea typeface="+mn-ea"/>
                          <a:cs typeface="+mn-cs"/>
                        </a:rPr>
                        <a:t>750 </a:t>
                      </a:r>
                      <a:r>
                        <a:rPr lang="en-US" sz="1800" b="0" i="0" kern="1200" dirty="0" err="1">
                          <a:solidFill>
                            <a:schemeClr val="dk1"/>
                          </a:solidFill>
                          <a:effectLst/>
                          <a:latin typeface="+mn-lt"/>
                          <a:ea typeface="+mn-ea"/>
                          <a:cs typeface="+mn-cs"/>
                        </a:rPr>
                        <a:t>KHz</a:t>
                      </a:r>
                      <a:endParaRPr lang="en-US" dirty="0"/>
                    </a:p>
                  </a:txBody>
                  <a:tcPr/>
                </a:tc>
                <a:tc>
                  <a:txBody>
                    <a:bodyPr/>
                    <a:lstStyle/>
                    <a:p>
                      <a:r>
                        <a:rPr lang="en-US" sz="1800" b="0" i="0" kern="1200" dirty="0">
                          <a:solidFill>
                            <a:schemeClr val="dk1"/>
                          </a:solidFill>
                          <a:effectLst/>
                          <a:latin typeface="+mn-lt"/>
                          <a:ea typeface="+mn-ea"/>
                          <a:cs typeface="+mn-cs"/>
                        </a:rPr>
                        <a:t>First Microprocessor</a:t>
                      </a:r>
                      <a:endParaRPr lang="en-US" dirty="0"/>
                    </a:p>
                  </a:txBody>
                  <a:tcPr/>
                </a:tc>
                <a:extLst>
                  <a:ext uri="{0D108BD9-81ED-4DB2-BD59-A6C34878D82A}">
                    <a16:rowId xmlns="" xmlns:a16="http://schemas.microsoft.com/office/drawing/2014/main" val="2099451298"/>
                  </a:ext>
                </a:extLst>
              </a:tr>
              <a:tr h="545911">
                <a:tc>
                  <a:txBody>
                    <a:bodyPr/>
                    <a:lstStyle/>
                    <a:p>
                      <a:pPr algn="just" fontAlgn="t"/>
                      <a:r>
                        <a:rPr lang="en-US" dirty="0">
                          <a:solidFill>
                            <a:srgbClr val="333333"/>
                          </a:solidFill>
                          <a:effectLst/>
                          <a:latin typeface="inter-regular"/>
                        </a:rPr>
                        <a:t>8085</a:t>
                      </a:r>
                    </a:p>
                  </a:txBody>
                  <a:tcPr marL="76200" marR="76200" marT="76200" marB="76200"/>
                </a:tc>
                <a:tc>
                  <a:txBody>
                    <a:bodyPr/>
                    <a:lstStyle/>
                    <a:p>
                      <a:pPr algn="just" fontAlgn="t"/>
                      <a:r>
                        <a:rPr lang="en-US">
                          <a:solidFill>
                            <a:srgbClr val="333333"/>
                          </a:solidFill>
                          <a:effectLst/>
                          <a:latin typeface="inter-regular"/>
                        </a:rPr>
                        <a:t>1976</a:t>
                      </a:r>
                    </a:p>
                  </a:txBody>
                  <a:tcPr marL="76200" marR="76200" marT="76200" marB="76200"/>
                </a:tc>
                <a:tc>
                  <a:txBody>
                    <a:bodyPr/>
                    <a:lstStyle/>
                    <a:p>
                      <a:pPr algn="just" fontAlgn="t"/>
                      <a:r>
                        <a:rPr lang="en-US" dirty="0">
                          <a:solidFill>
                            <a:srgbClr val="333333"/>
                          </a:solidFill>
                          <a:effectLst/>
                          <a:latin typeface="inter-regular"/>
                        </a:rPr>
                        <a:t>8-bit</a:t>
                      </a:r>
                    </a:p>
                  </a:txBody>
                  <a:tcPr marL="76200" marR="76200" marT="76200" marB="76200"/>
                </a:tc>
                <a:tc>
                  <a:txBody>
                    <a:bodyPr/>
                    <a:lstStyle/>
                    <a:p>
                      <a:r>
                        <a:rPr lang="en-US" sz="1800" b="0" i="0" kern="1200" dirty="0">
                          <a:solidFill>
                            <a:schemeClr val="dk1"/>
                          </a:solidFill>
                          <a:effectLst/>
                          <a:latin typeface="+mn-lt"/>
                          <a:ea typeface="+mn-ea"/>
                          <a:cs typeface="+mn-cs"/>
                        </a:rPr>
                        <a:t>3-6 MHz</a:t>
                      </a:r>
                      <a:endParaRPr lang="en-US" dirty="0"/>
                    </a:p>
                  </a:txBody>
                  <a:tcPr/>
                </a:tc>
                <a:tc>
                  <a:txBody>
                    <a:bodyPr/>
                    <a:lstStyle/>
                    <a:p>
                      <a:r>
                        <a:rPr lang="en-US" sz="1800" b="0" i="0" kern="1200" dirty="0">
                          <a:solidFill>
                            <a:schemeClr val="dk1"/>
                          </a:solidFill>
                          <a:effectLst/>
                          <a:latin typeface="+mn-lt"/>
                          <a:ea typeface="+mn-ea"/>
                          <a:cs typeface="+mn-cs"/>
                        </a:rPr>
                        <a:t>Popular 8-bit Microprocessor</a:t>
                      </a:r>
                      <a:endParaRPr lang="en-US" dirty="0"/>
                    </a:p>
                  </a:txBody>
                  <a:tcPr/>
                </a:tc>
                <a:extLst>
                  <a:ext uri="{0D108BD9-81ED-4DB2-BD59-A6C34878D82A}">
                    <a16:rowId xmlns="" xmlns:a16="http://schemas.microsoft.com/office/drawing/2014/main" val="1496772551"/>
                  </a:ext>
                </a:extLst>
              </a:tr>
              <a:tr h="520320">
                <a:tc>
                  <a:txBody>
                    <a:bodyPr/>
                    <a:lstStyle/>
                    <a:p>
                      <a:pPr algn="just" fontAlgn="t"/>
                      <a:r>
                        <a:rPr lang="en-US" dirty="0">
                          <a:solidFill>
                            <a:srgbClr val="333333"/>
                          </a:solidFill>
                          <a:effectLst/>
                          <a:latin typeface="inter-regular"/>
                        </a:rPr>
                        <a:t>8086</a:t>
                      </a:r>
                    </a:p>
                  </a:txBody>
                  <a:tcPr marL="76200" marR="76200" marT="76200" marB="76200"/>
                </a:tc>
                <a:tc>
                  <a:txBody>
                    <a:bodyPr/>
                    <a:lstStyle/>
                    <a:p>
                      <a:pPr algn="just" fontAlgn="t"/>
                      <a:r>
                        <a:rPr lang="en-US">
                          <a:solidFill>
                            <a:srgbClr val="333333"/>
                          </a:solidFill>
                          <a:effectLst/>
                          <a:latin typeface="inter-regular"/>
                        </a:rPr>
                        <a:t>1978</a:t>
                      </a:r>
                    </a:p>
                  </a:txBody>
                  <a:tcPr marL="76200" marR="76200" marT="76200" marB="76200"/>
                </a:tc>
                <a:tc>
                  <a:txBody>
                    <a:bodyPr/>
                    <a:lstStyle/>
                    <a:p>
                      <a:pPr algn="just" fontAlgn="t"/>
                      <a:r>
                        <a:rPr lang="en-US" dirty="0">
                          <a:solidFill>
                            <a:srgbClr val="333333"/>
                          </a:solidFill>
                          <a:effectLst/>
                          <a:latin typeface="inter-regular"/>
                        </a:rPr>
                        <a:t>16-bit</a:t>
                      </a:r>
                    </a:p>
                  </a:txBody>
                  <a:tcPr marL="76200" marR="76200" marT="76200" marB="76200"/>
                </a:tc>
                <a:tc>
                  <a:txBody>
                    <a:bodyPr/>
                    <a:lstStyle/>
                    <a:p>
                      <a:r>
                        <a:rPr lang="en-US" sz="1800" b="0" i="0" kern="1200" dirty="0">
                          <a:solidFill>
                            <a:schemeClr val="dk1"/>
                          </a:solidFill>
                          <a:effectLst/>
                          <a:latin typeface="+mn-lt"/>
                          <a:ea typeface="+mn-ea"/>
                          <a:cs typeface="+mn-cs"/>
                        </a:rPr>
                        <a:t>5-8 MHz</a:t>
                      </a:r>
                      <a:endParaRPr lang="en-US" dirty="0"/>
                    </a:p>
                  </a:txBody>
                  <a:tcPr/>
                </a:tc>
                <a:tc>
                  <a:txBody>
                    <a:bodyPr/>
                    <a:lstStyle/>
                    <a:p>
                      <a:r>
                        <a:rPr lang="en-US" sz="1800" b="0" i="0" kern="1200" dirty="0">
                          <a:solidFill>
                            <a:schemeClr val="dk1"/>
                          </a:solidFill>
                          <a:effectLst/>
                          <a:latin typeface="+mn-lt"/>
                          <a:ea typeface="+mn-ea"/>
                          <a:cs typeface="+mn-cs"/>
                        </a:rPr>
                        <a:t>Widely used in PC/X</a:t>
                      </a:r>
                      <a:endParaRPr lang="en-US" dirty="0"/>
                    </a:p>
                  </a:txBody>
                  <a:tcPr/>
                </a:tc>
                <a:extLst>
                  <a:ext uri="{0D108BD9-81ED-4DB2-BD59-A6C34878D82A}">
                    <a16:rowId xmlns="" xmlns:a16="http://schemas.microsoft.com/office/drawing/2014/main" val="2155457234"/>
                  </a:ext>
                </a:extLst>
              </a:tr>
              <a:tr h="562969">
                <a:tc>
                  <a:txBody>
                    <a:bodyPr/>
                    <a:lstStyle/>
                    <a:p>
                      <a:pPr algn="just" fontAlgn="t"/>
                      <a:r>
                        <a:rPr lang="en-US" dirty="0">
                          <a:solidFill>
                            <a:srgbClr val="333333"/>
                          </a:solidFill>
                          <a:effectLst/>
                          <a:latin typeface="inter-regular"/>
                        </a:rPr>
                        <a:t>80286</a:t>
                      </a:r>
                    </a:p>
                  </a:txBody>
                  <a:tcPr marL="76200" marR="76200" marT="76200" marB="76200"/>
                </a:tc>
                <a:tc>
                  <a:txBody>
                    <a:bodyPr/>
                    <a:lstStyle/>
                    <a:p>
                      <a:pPr algn="just" fontAlgn="t"/>
                      <a:r>
                        <a:rPr lang="en-US" dirty="0">
                          <a:solidFill>
                            <a:srgbClr val="333333"/>
                          </a:solidFill>
                          <a:effectLst/>
                          <a:latin typeface="inter-regular"/>
                        </a:rPr>
                        <a:t>1982</a:t>
                      </a:r>
                    </a:p>
                  </a:txBody>
                  <a:tcPr marL="76200" marR="76200" marT="76200" marB="76200"/>
                </a:tc>
                <a:tc>
                  <a:txBody>
                    <a:bodyPr/>
                    <a:lstStyle/>
                    <a:p>
                      <a:pPr algn="just" fontAlgn="t"/>
                      <a:r>
                        <a:rPr lang="en-US" dirty="0">
                          <a:solidFill>
                            <a:srgbClr val="333333"/>
                          </a:solidFill>
                          <a:effectLst/>
                          <a:latin typeface="inter-regular"/>
                        </a:rPr>
                        <a:t>16-bit</a:t>
                      </a:r>
                    </a:p>
                  </a:txBody>
                  <a:tcPr marL="76200" marR="76200" marT="76200" marB="76200"/>
                </a:tc>
                <a:tc>
                  <a:txBody>
                    <a:bodyPr/>
                    <a:lstStyle/>
                    <a:p>
                      <a:pPr algn="just" fontAlgn="t"/>
                      <a:r>
                        <a:rPr lang="en-US" dirty="0">
                          <a:solidFill>
                            <a:srgbClr val="333333"/>
                          </a:solidFill>
                          <a:effectLst/>
                          <a:latin typeface="inter-regular"/>
                        </a:rPr>
                        <a:t>6-12.5 MHz</a:t>
                      </a:r>
                    </a:p>
                  </a:txBody>
                  <a:tcPr marL="76200" marR="76200" marT="76200" marB="76200"/>
                </a:tc>
                <a:tc>
                  <a:txBody>
                    <a:bodyPr/>
                    <a:lstStyle/>
                    <a:p>
                      <a:pPr algn="just" fontAlgn="t"/>
                      <a:r>
                        <a:rPr lang="en-US" dirty="0">
                          <a:solidFill>
                            <a:srgbClr val="333333"/>
                          </a:solidFill>
                          <a:effectLst/>
                          <a:latin typeface="inter-regular"/>
                        </a:rPr>
                        <a:t>Widely used in PC/AT</a:t>
                      </a:r>
                    </a:p>
                  </a:txBody>
                  <a:tcPr marL="76200" marR="76200" marT="76200" marB="76200"/>
                </a:tc>
                <a:extLst>
                  <a:ext uri="{0D108BD9-81ED-4DB2-BD59-A6C34878D82A}">
                    <a16:rowId xmlns="" xmlns:a16="http://schemas.microsoft.com/office/drawing/2014/main" val="2870541557"/>
                  </a:ext>
                </a:extLst>
              </a:tr>
              <a:tr h="564674">
                <a:tc>
                  <a:txBody>
                    <a:bodyPr/>
                    <a:lstStyle/>
                    <a:p>
                      <a:pPr algn="just" fontAlgn="t"/>
                      <a:r>
                        <a:rPr lang="en-US" dirty="0">
                          <a:solidFill>
                            <a:srgbClr val="333333"/>
                          </a:solidFill>
                          <a:effectLst/>
                          <a:latin typeface="inter-regular"/>
                        </a:rPr>
                        <a:t>80386</a:t>
                      </a:r>
                    </a:p>
                  </a:txBody>
                  <a:tcPr marL="76200" marR="76200" marT="76200" marB="76200"/>
                </a:tc>
                <a:tc>
                  <a:txBody>
                    <a:bodyPr/>
                    <a:lstStyle/>
                    <a:p>
                      <a:pPr algn="just" fontAlgn="t"/>
                      <a:r>
                        <a:rPr lang="en-US">
                          <a:solidFill>
                            <a:srgbClr val="333333"/>
                          </a:solidFill>
                          <a:effectLst/>
                          <a:latin typeface="inter-regular"/>
                        </a:rPr>
                        <a:t>1985</a:t>
                      </a:r>
                    </a:p>
                  </a:txBody>
                  <a:tcPr marL="76200" marR="76200" marT="76200" marB="76200"/>
                </a:tc>
                <a:tc>
                  <a:txBody>
                    <a:bodyPr/>
                    <a:lstStyle/>
                    <a:p>
                      <a:pPr algn="just" fontAlgn="t"/>
                      <a:r>
                        <a:rPr lang="en-US" dirty="0">
                          <a:solidFill>
                            <a:srgbClr val="333333"/>
                          </a:solidFill>
                          <a:effectLst/>
                          <a:latin typeface="inter-regular"/>
                        </a:rPr>
                        <a:t>32-bit</a:t>
                      </a:r>
                    </a:p>
                  </a:txBody>
                  <a:tcPr marL="76200" marR="76200" marT="76200" marB="76200"/>
                </a:tc>
                <a:tc>
                  <a:txBody>
                    <a:bodyPr/>
                    <a:lstStyle/>
                    <a:p>
                      <a:pPr algn="just" fontAlgn="t"/>
                      <a:r>
                        <a:rPr lang="en-US" dirty="0">
                          <a:solidFill>
                            <a:srgbClr val="333333"/>
                          </a:solidFill>
                          <a:effectLst/>
                          <a:latin typeface="inter-regular"/>
                        </a:rPr>
                        <a:t>20-33 MHz</a:t>
                      </a:r>
                    </a:p>
                  </a:txBody>
                  <a:tcPr marL="76200" marR="76200" marT="76200" marB="76200"/>
                </a:tc>
                <a:tc>
                  <a:txBody>
                    <a:bodyPr/>
                    <a:lstStyle/>
                    <a:p>
                      <a:pPr algn="just" fontAlgn="t"/>
                      <a:r>
                        <a:rPr lang="en-US" dirty="0">
                          <a:solidFill>
                            <a:srgbClr val="333333"/>
                          </a:solidFill>
                          <a:effectLst/>
                          <a:latin typeface="inter-regular"/>
                        </a:rPr>
                        <a:t>Contains MMU on chip</a:t>
                      </a:r>
                    </a:p>
                  </a:txBody>
                  <a:tcPr marL="76200" marR="76200" marT="76200" marB="76200"/>
                </a:tc>
                <a:extLst>
                  <a:ext uri="{0D108BD9-81ED-4DB2-BD59-A6C34878D82A}">
                    <a16:rowId xmlns="" xmlns:a16="http://schemas.microsoft.com/office/drawing/2014/main" val="950595879"/>
                  </a:ext>
                </a:extLst>
              </a:tr>
              <a:tr h="435023">
                <a:tc>
                  <a:txBody>
                    <a:bodyPr/>
                    <a:lstStyle/>
                    <a:p>
                      <a:pPr algn="just" fontAlgn="t"/>
                      <a:r>
                        <a:rPr lang="en-US" dirty="0">
                          <a:solidFill>
                            <a:srgbClr val="333333"/>
                          </a:solidFill>
                          <a:effectLst/>
                          <a:latin typeface="inter-regular"/>
                        </a:rPr>
                        <a:t>80486</a:t>
                      </a:r>
                    </a:p>
                  </a:txBody>
                  <a:tcPr marL="76200" marR="76200" marT="76200" marB="76200"/>
                </a:tc>
                <a:tc>
                  <a:txBody>
                    <a:bodyPr/>
                    <a:lstStyle/>
                    <a:p>
                      <a:pPr algn="just" fontAlgn="t"/>
                      <a:r>
                        <a:rPr lang="en-US">
                          <a:solidFill>
                            <a:srgbClr val="333333"/>
                          </a:solidFill>
                          <a:effectLst/>
                          <a:latin typeface="inter-regular"/>
                        </a:rPr>
                        <a:t>1989</a:t>
                      </a:r>
                    </a:p>
                  </a:txBody>
                  <a:tcPr marL="76200" marR="76200" marT="76200" marB="76200"/>
                </a:tc>
                <a:tc>
                  <a:txBody>
                    <a:bodyPr/>
                    <a:lstStyle/>
                    <a:p>
                      <a:pPr algn="just" fontAlgn="t"/>
                      <a:r>
                        <a:rPr lang="en-US" dirty="0">
                          <a:solidFill>
                            <a:srgbClr val="333333"/>
                          </a:solidFill>
                          <a:effectLst/>
                          <a:latin typeface="inter-regular"/>
                        </a:rPr>
                        <a:t>32-bit</a:t>
                      </a:r>
                    </a:p>
                  </a:txBody>
                  <a:tcPr marL="76200" marR="76200" marT="76200" marB="76200"/>
                </a:tc>
                <a:tc>
                  <a:txBody>
                    <a:bodyPr/>
                    <a:lstStyle/>
                    <a:p>
                      <a:pPr algn="just" fontAlgn="t"/>
                      <a:r>
                        <a:rPr lang="en-US" dirty="0">
                          <a:solidFill>
                            <a:srgbClr val="333333"/>
                          </a:solidFill>
                          <a:effectLst/>
                          <a:latin typeface="inter-regular"/>
                        </a:rPr>
                        <a:t>25-100 MHz</a:t>
                      </a:r>
                    </a:p>
                  </a:txBody>
                  <a:tcPr marL="76200" marR="76200" marT="76200" marB="76200"/>
                </a:tc>
                <a:tc>
                  <a:txBody>
                    <a:bodyPr/>
                    <a:lstStyle/>
                    <a:p>
                      <a:pPr algn="just" fontAlgn="t"/>
                      <a:r>
                        <a:rPr lang="en-US" dirty="0">
                          <a:solidFill>
                            <a:srgbClr val="333333"/>
                          </a:solidFill>
                          <a:effectLst/>
                          <a:latin typeface="inter-regular"/>
                        </a:rPr>
                        <a:t>Contains MMU, cache and FPU, 1.2 million transistors</a:t>
                      </a:r>
                    </a:p>
                  </a:txBody>
                  <a:tcPr marL="76200" marR="76200" marT="76200" marB="76200"/>
                </a:tc>
                <a:extLst>
                  <a:ext uri="{0D108BD9-81ED-4DB2-BD59-A6C34878D82A}">
                    <a16:rowId xmlns="" xmlns:a16="http://schemas.microsoft.com/office/drawing/2014/main" val="2906847458"/>
                  </a:ext>
                </a:extLst>
              </a:tr>
            </a:tbl>
          </a:graphicData>
        </a:graphic>
      </p:graphicFrame>
      <p:sp>
        <p:nvSpPr>
          <p:cNvPr id="4" name="Title 1">
            <a:extLst>
              <a:ext uri="{FF2B5EF4-FFF2-40B4-BE49-F238E27FC236}">
                <a16:creationId xmlns="" xmlns:a16="http://schemas.microsoft.com/office/drawing/2014/main" id="{5DC3959C-12C1-4128-A005-8E35DD4FBEC3}"/>
              </a:ext>
            </a:extLst>
          </p:cNvPr>
          <p:cNvSpPr>
            <a:spLocks noGrp="1"/>
          </p:cNvSpPr>
          <p:nvPr>
            <p:ph type="title"/>
          </p:nvPr>
        </p:nvSpPr>
        <p:spPr>
          <a:xfrm>
            <a:off x="838200" y="365125"/>
            <a:ext cx="10515600" cy="1325563"/>
          </a:xfrm>
        </p:spPr>
        <p:txBody>
          <a:bodyPr>
            <a:normAutofit/>
          </a:bodyPr>
          <a:lstStyle/>
          <a:p>
            <a:r>
              <a:rPr kumimoji="0" lang="en-US" sz="32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THE INTEL FAMILY MICROPROCESSOR </a:t>
            </a:r>
            <a:endParaRPr lang="en-US" sz="3200" dirty="0"/>
          </a:p>
        </p:txBody>
      </p:sp>
    </p:spTree>
    <p:extLst>
      <p:ext uri="{BB962C8B-B14F-4D97-AF65-F5344CB8AC3E}">
        <p14:creationId xmlns:p14="http://schemas.microsoft.com/office/powerpoint/2010/main" val="338782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E7B277-0A90-4B69-A118-807C1A71A286}"/>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THE INTEL FAMILY MICROPROCESSOR </a:t>
            </a:r>
            <a:endParaRPr lang="en-US" dirty="0"/>
          </a:p>
        </p:txBody>
      </p:sp>
      <p:graphicFrame>
        <p:nvGraphicFramePr>
          <p:cNvPr id="4" name="Table 3">
            <a:extLst>
              <a:ext uri="{FF2B5EF4-FFF2-40B4-BE49-F238E27FC236}">
                <a16:creationId xmlns="" xmlns:a16="http://schemas.microsoft.com/office/drawing/2014/main" id="{3D36744C-CC87-43BB-A0C1-0F940448210C}"/>
              </a:ext>
            </a:extLst>
          </p:cNvPr>
          <p:cNvGraphicFramePr>
            <a:graphicFrameLocks noGrp="1"/>
          </p:cNvGraphicFramePr>
          <p:nvPr>
            <p:extLst>
              <p:ext uri="{D42A27DB-BD31-4B8C-83A1-F6EECF244321}">
                <p14:modId xmlns:p14="http://schemas.microsoft.com/office/powerpoint/2010/main" val="3598094324"/>
              </p:ext>
            </p:extLst>
          </p:nvPr>
        </p:nvGraphicFramePr>
        <p:xfrm>
          <a:off x="832513" y="1941392"/>
          <a:ext cx="10521287" cy="4633192"/>
        </p:xfrm>
        <a:graphic>
          <a:graphicData uri="http://schemas.openxmlformats.org/drawingml/2006/table">
            <a:tbl>
              <a:tblPr firstRow="1" bandRow="1">
                <a:tableStyleId>{5C22544A-7EE6-4342-B048-85BDC9FD1C3A}</a:tableStyleId>
              </a:tblPr>
              <a:tblGrid>
                <a:gridCol w="1801506">
                  <a:extLst>
                    <a:ext uri="{9D8B030D-6E8A-4147-A177-3AD203B41FA5}">
                      <a16:colId xmlns="" xmlns:a16="http://schemas.microsoft.com/office/drawing/2014/main" val="2484485461"/>
                    </a:ext>
                  </a:extLst>
                </a:gridCol>
                <a:gridCol w="1897039">
                  <a:extLst>
                    <a:ext uri="{9D8B030D-6E8A-4147-A177-3AD203B41FA5}">
                      <a16:colId xmlns="" xmlns:a16="http://schemas.microsoft.com/office/drawing/2014/main" val="1610795947"/>
                    </a:ext>
                  </a:extLst>
                </a:gridCol>
                <a:gridCol w="832512">
                  <a:extLst>
                    <a:ext uri="{9D8B030D-6E8A-4147-A177-3AD203B41FA5}">
                      <a16:colId xmlns="" xmlns:a16="http://schemas.microsoft.com/office/drawing/2014/main" val="3833734369"/>
                    </a:ext>
                  </a:extLst>
                </a:gridCol>
                <a:gridCol w="1569494">
                  <a:extLst>
                    <a:ext uri="{9D8B030D-6E8A-4147-A177-3AD203B41FA5}">
                      <a16:colId xmlns="" xmlns:a16="http://schemas.microsoft.com/office/drawing/2014/main" val="332402731"/>
                    </a:ext>
                  </a:extLst>
                </a:gridCol>
                <a:gridCol w="4420736">
                  <a:extLst>
                    <a:ext uri="{9D8B030D-6E8A-4147-A177-3AD203B41FA5}">
                      <a16:colId xmlns="" xmlns:a16="http://schemas.microsoft.com/office/drawing/2014/main" val="2928407504"/>
                    </a:ext>
                  </a:extLst>
                </a:gridCol>
              </a:tblGrid>
              <a:tr h="418649">
                <a:tc>
                  <a:txBody>
                    <a:bodyPr/>
                    <a:lstStyle/>
                    <a:p>
                      <a:r>
                        <a:rPr lang="en-US" dirty="0"/>
                        <a:t>Microprocessor</a:t>
                      </a:r>
                    </a:p>
                  </a:txBody>
                  <a:tcPr/>
                </a:tc>
                <a:tc>
                  <a:txBody>
                    <a:bodyPr/>
                    <a:lstStyle/>
                    <a:p>
                      <a:r>
                        <a:rPr lang="en-US" dirty="0"/>
                        <a:t>Year of Invention </a:t>
                      </a:r>
                    </a:p>
                  </a:txBody>
                  <a:tcPr/>
                </a:tc>
                <a:tc>
                  <a:txBody>
                    <a:bodyPr/>
                    <a:lstStyle/>
                    <a:p>
                      <a:r>
                        <a:rPr lang="en-US" dirty="0"/>
                        <a:t>Length </a:t>
                      </a:r>
                    </a:p>
                  </a:txBody>
                  <a:tcPr/>
                </a:tc>
                <a:tc>
                  <a:txBody>
                    <a:bodyPr/>
                    <a:lstStyle/>
                    <a:p>
                      <a:r>
                        <a:rPr lang="en-US" dirty="0"/>
                        <a:t>Clock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Remarks </a:t>
                      </a:r>
                    </a:p>
                  </a:txBody>
                  <a:tcPr/>
                </a:tc>
                <a:extLst>
                  <a:ext uri="{0D108BD9-81ED-4DB2-BD59-A6C34878D82A}">
                    <a16:rowId xmlns="" xmlns:a16="http://schemas.microsoft.com/office/drawing/2014/main" val="2333780314"/>
                  </a:ext>
                </a:extLst>
              </a:tr>
              <a:tr h="435023">
                <a:tc>
                  <a:txBody>
                    <a:bodyPr/>
                    <a:lstStyle/>
                    <a:p>
                      <a:pPr algn="just" fontAlgn="t"/>
                      <a:r>
                        <a:rPr lang="en-US" dirty="0">
                          <a:solidFill>
                            <a:srgbClr val="333333"/>
                          </a:solidFill>
                          <a:effectLst/>
                          <a:latin typeface="inter-regular"/>
                        </a:rPr>
                        <a:t>Pentium</a:t>
                      </a:r>
                    </a:p>
                  </a:txBody>
                  <a:tcPr marL="76200" marR="76200" marT="76200" marB="76200"/>
                </a:tc>
                <a:tc>
                  <a:txBody>
                    <a:bodyPr/>
                    <a:lstStyle/>
                    <a:p>
                      <a:pPr algn="just" fontAlgn="t"/>
                      <a:r>
                        <a:rPr lang="en-US" dirty="0">
                          <a:solidFill>
                            <a:srgbClr val="333333"/>
                          </a:solidFill>
                          <a:effectLst/>
                          <a:latin typeface="inter-regular"/>
                        </a:rPr>
                        <a:t>1993</a:t>
                      </a:r>
                    </a:p>
                  </a:txBody>
                  <a:tcPr marL="76200" marR="76200" marT="76200" marB="76200"/>
                </a:tc>
                <a:tc>
                  <a:txBody>
                    <a:bodyPr/>
                    <a:lstStyle/>
                    <a:p>
                      <a:pPr algn="just" fontAlgn="t"/>
                      <a:r>
                        <a:rPr lang="en-US" dirty="0">
                          <a:solidFill>
                            <a:srgbClr val="333333"/>
                          </a:solidFill>
                          <a:effectLst/>
                          <a:latin typeface="inter-regular"/>
                        </a:rPr>
                        <a:t>32-bit</a:t>
                      </a:r>
                    </a:p>
                  </a:txBody>
                  <a:tcPr marL="76200" marR="76200" marT="76200" marB="76200"/>
                </a:tc>
                <a:tc>
                  <a:txBody>
                    <a:bodyPr/>
                    <a:lstStyle/>
                    <a:p>
                      <a:pPr algn="just" fontAlgn="t"/>
                      <a:r>
                        <a:rPr lang="en-US" dirty="0">
                          <a:solidFill>
                            <a:srgbClr val="333333"/>
                          </a:solidFill>
                          <a:effectLst/>
                          <a:latin typeface="inter-regular"/>
                        </a:rPr>
                        <a:t>60-200</a:t>
                      </a:r>
                    </a:p>
                  </a:txBody>
                  <a:tcPr marL="76200" marR="76200" marT="76200" marB="76200"/>
                </a:tc>
                <a:tc>
                  <a:txBody>
                    <a:bodyPr/>
                    <a:lstStyle/>
                    <a:p>
                      <a:pPr algn="just" fontAlgn="t"/>
                      <a:r>
                        <a:rPr lang="fr-FR" dirty="0">
                          <a:solidFill>
                            <a:srgbClr val="333333"/>
                          </a:solidFill>
                          <a:effectLst/>
                          <a:latin typeface="inter-regular"/>
                        </a:rPr>
                        <a:t>Contains 2 ALUs,2 Caches, FPU, 3.3 Million transistors, 3.3 V, 7.5 million transistors</a:t>
                      </a:r>
                    </a:p>
                  </a:txBody>
                  <a:tcPr marL="76200" marR="76200" marT="76200" marB="76200"/>
                </a:tc>
                <a:extLst>
                  <a:ext uri="{0D108BD9-81ED-4DB2-BD59-A6C34878D82A}">
                    <a16:rowId xmlns="" xmlns:a16="http://schemas.microsoft.com/office/drawing/2014/main" val="4220984167"/>
                  </a:ext>
                </a:extLst>
              </a:tr>
              <a:tr h="435023">
                <a:tc>
                  <a:txBody>
                    <a:bodyPr/>
                    <a:lstStyle/>
                    <a:p>
                      <a:pPr algn="just" fontAlgn="t"/>
                      <a:r>
                        <a:rPr lang="en-US" dirty="0">
                          <a:solidFill>
                            <a:srgbClr val="333333"/>
                          </a:solidFill>
                          <a:effectLst/>
                          <a:latin typeface="inter-regular"/>
                        </a:rPr>
                        <a:t>Pentium Pro</a:t>
                      </a:r>
                    </a:p>
                  </a:txBody>
                  <a:tcPr marL="76200" marR="76200" marT="76200" marB="76200"/>
                </a:tc>
                <a:tc>
                  <a:txBody>
                    <a:bodyPr/>
                    <a:lstStyle/>
                    <a:p>
                      <a:pPr algn="just" fontAlgn="t"/>
                      <a:r>
                        <a:rPr lang="en-US">
                          <a:solidFill>
                            <a:srgbClr val="333333"/>
                          </a:solidFill>
                          <a:effectLst/>
                          <a:latin typeface="inter-regular"/>
                        </a:rPr>
                        <a:t>1995</a:t>
                      </a:r>
                    </a:p>
                  </a:txBody>
                  <a:tcPr marL="76200" marR="76200" marT="76200" marB="76200"/>
                </a:tc>
                <a:tc>
                  <a:txBody>
                    <a:bodyPr/>
                    <a:lstStyle/>
                    <a:p>
                      <a:pPr algn="just" fontAlgn="t"/>
                      <a:r>
                        <a:rPr lang="en-US" dirty="0">
                          <a:solidFill>
                            <a:srgbClr val="333333"/>
                          </a:solidFill>
                          <a:effectLst/>
                          <a:latin typeface="inter-regular"/>
                        </a:rPr>
                        <a:t>32-bit</a:t>
                      </a:r>
                    </a:p>
                  </a:txBody>
                  <a:tcPr marL="76200" marR="76200" marT="76200" marB="76200"/>
                </a:tc>
                <a:tc>
                  <a:txBody>
                    <a:bodyPr/>
                    <a:lstStyle/>
                    <a:p>
                      <a:pPr algn="just" fontAlgn="t"/>
                      <a:r>
                        <a:rPr lang="en-US" dirty="0">
                          <a:solidFill>
                            <a:srgbClr val="333333"/>
                          </a:solidFill>
                          <a:effectLst/>
                          <a:latin typeface="inter-regular"/>
                        </a:rPr>
                        <a:t>150-200 MHz</a:t>
                      </a:r>
                    </a:p>
                  </a:txBody>
                  <a:tcPr marL="76200" marR="76200" marT="76200" marB="76200"/>
                </a:tc>
                <a:tc>
                  <a:txBody>
                    <a:bodyPr/>
                    <a:lstStyle/>
                    <a:p>
                      <a:pPr algn="just" fontAlgn="t"/>
                      <a:r>
                        <a:rPr lang="en-US" dirty="0">
                          <a:solidFill>
                            <a:srgbClr val="333333"/>
                          </a:solidFill>
                          <a:effectLst/>
                          <a:latin typeface="inter-regular"/>
                        </a:rPr>
                        <a:t>It is a data flow processor. It contains second level cache also,3.3 V</a:t>
                      </a:r>
                    </a:p>
                  </a:txBody>
                  <a:tcPr marL="76200" marR="76200" marT="76200" marB="76200"/>
                </a:tc>
                <a:extLst>
                  <a:ext uri="{0D108BD9-81ED-4DB2-BD59-A6C34878D82A}">
                    <a16:rowId xmlns="" xmlns:a16="http://schemas.microsoft.com/office/drawing/2014/main" val="2022120848"/>
                  </a:ext>
                </a:extLst>
              </a:tr>
              <a:tr h="435023">
                <a:tc>
                  <a:txBody>
                    <a:bodyPr/>
                    <a:lstStyle/>
                    <a:p>
                      <a:pPr algn="just" fontAlgn="t"/>
                      <a:r>
                        <a:rPr lang="en-US" dirty="0">
                          <a:solidFill>
                            <a:srgbClr val="333333"/>
                          </a:solidFill>
                          <a:effectLst/>
                          <a:latin typeface="inter-regular"/>
                        </a:rPr>
                        <a:t>Pentium II</a:t>
                      </a:r>
                    </a:p>
                  </a:txBody>
                  <a:tcPr marL="76200" marR="76200" marT="76200" marB="76200"/>
                </a:tc>
                <a:tc>
                  <a:txBody>
                    <a:bodyPr/>
                    <a:lstStyle/>
                    <a:p>
                      <a:pPr algn="just" fontAlgn="t"/>
                      <a:r>
                        <a:rPr lang="en-US" dirty="0">
                          <a:solidFill>
                            <a:srgbClr val="333333"/>
                          </a:solidFill>
                          <a:effectLst/>
                          <a:latin typeface="inter-regular"/>
                        </a:rPr>
                        <a:t>1997</a:t>
                      </a:r>
                    </a:p>
                  </a:txBody>
                  <a:tcPr marL="76200" marR="76200" marT="76200" marB="76200"/>
                </a:tc>
                <a:tc>
                  <a:txBody>
                    <a:bodyPr/>
                    <a:lstStyle/>
                    <a:p>
                      <a:pPr algn="just" fontAlgn="t"/>
                      <a:r>
                        <a:rPr lang="en-US" dirty="0">
                          <a:solidFill>
                            <a:srgbClr val="333333"/>
                          </a:solidFill>
                          <a:effectLst/>
                          <a:latin typeface="inter-regular"/>
                        </a:rPr>
                        <a:t>32-bit</a:t>
                      </a:r>
                    </a:p>
                  </a:txBody>
                  <a:tcPr marL="76200" marR="76200" marT="76200" marB="76200"/>
                </a:tc>
                <a:tc>
                  <a:txBody>
                    <a:bodyPr/>
                    <a:lstStyle/>
                    <a:p>
                      <a:pPr algn="just" fontAlgn="t"/>
                      <a:r>
                        <a:rPr lang="en-US" dirty="0">
                          <a:solidFill>
                            <a:srgbClr val="333333"/>
                          </a:solidFill>
                          <a:effectLst/>
                          <a:latin typeface="inter-regular"/>
                        </a:rPr>
                        <a:t>233-400 MHz</a:t>
                      </a:r>
                    </a:p>
                  </a:txBody>
                  <a:tcPr marL="76200" marR="76200" marT="76200" marB="76200"/>
                </a:tc>
                <a:tc>
                  <a:txBody>
                    <a:bodyPr/>
                    <a:lstStyle/>
                    <a:p>
                      <a:pPr algn="just" fontAlgn="t"/>
                      <a:r>
                        <a:rPr lang="en-US" dirty="0">
                          <a:solidFill>
                            <a:srgbClr val="333333"/>
                          </a:solidFill>
                          <a:effectLst/>
                          <a:latin typeface="inter-regular"/>
                        </a:rPr>
                        <a:t>All features Pentium pro plus MMX technology,3.3 V, 7.5 million transistors</a:t>
                      </a:r>
                    </a:p>
                  </a:txBody>
                  <a:tcPr marL="76200" marR="76200" marT="76200" marB="76200"/>
                </a:tc>
                <a:extLst>
                  <a:ext uri="{0D108BD9-81ED-4DB2-BD59-A6C34878D82A}">
                    <a16:rowId xmlns="" xmlns:a16="http://schemas.microsoft.com/office/drawing/2014/main" val="951891464"/>
                  </a:ext>
                </a:extLst>
              </a:tr>
              <a:tr h="435023">
                <a:tc>
                  <a:txBody>
                    <a:bodyPr/>
                    <a:lstStyle/>
                    <a:p>
                      <a:pPr algn="just" fontAlgn="t"/>
                      <a:r>
                        <a:rPr lang="en-US" dirty="0">
                          <a:solidFill>
                            <a:srgbClr val="333333"/>
                          </a:solidFill>
                          <a:effectLst/>
                          <a:latin typeface="inter-regular"/>
                        </a:rPr>
                        <a:t>Pentium III</a:t>
                      </a:r>
                    </a:p>
                  </a:txBody>
                  <a:tcPr marL="76200" marR="76200" marT="76200" marB="76200"/>
                </a:tc>
                <a:tc>
                  <a:txBody>
                    <a:bodyPr/>
                    <a:lstStyle/>
                    <a:p>
                      <a:pPr algn="just" fontAlgn="t"/>
                      <a:r>
                        <a:rPr lang="en-US">
                          <a:solidFill>
                            <a:srgbClr val="333333"/>
                          </a:solidFill>
                          <a:effectLst/>
                          <a:latin typeface="inter-regular"/>
                        </a:rPr>
                        <a:t>1999</a:t>
                      </a:r>
                    </a:p>
                  </a:txBody>
                  <a:tcPr marL="76200" marR="76200" marT="76200" marB="76200"/>
                </a:tc>
                <a:tc>
                  <a:txBody>
                    <a:bodyPr/>
                    <a:lstStyle/>
                    <a:p>
                      <a:pPr algn="just" fontAlgn="t"/>
                      <a:r>
                        <a:rPr lang="en-US">
                          <a:solidFill>
                            <a:srgbClr val="333333"/>
                          </a:solidFill>
                          <a:effectLst/>
                          <a:latin typeface="inter-regular"/>
                        </a:rPr>
                        <a:t>32-bit</a:t>
                      </a:r>
                    </a:p>
                  </a:txBody>
                  <a:tcPr marL="76200" marR="76200" marT="76200" marB="76200"/>
                </a:tc>
                <a:tc>
                  <a:txBody>
                    <a:bodyPr/>
                    <a:lstStyle/>
                    <a:p>
                      <a:pPr algn="just" fontAlgn="t"/>
                      <a:r>
                        <a:rPr lang="en-US" dirty="0">
                          <a:solidFill>
                            <a:srgbClr val="333333"/>
                          </a:solidFill>
                          <a:effectLst/>
                          <a:latin typeface="inter-regular"/>
                        </a:rPr>
                        <a:t>600-1.3 MHz</a:t>
                      </a:r>
                    </a:p>
                  </a:txBody>
                  <a:tcPr marL="76200" marR="76200" marT="76200" marB="76200"/>
                </a:tc>
                <a:tc>
                  <a:txBody>
                    <a:bodyPr/>
                    <a:lstStyle/>
                    <a:p>
                      <a:pPr algn="just" fontAlgn="t"/>
                      <a:r>
                        <a:rPr lang="en-US" dirty="0">
                          <a:solidFill>
                            <a:srgbClr val="333333"/>
                          </a:solidFill>
                          <a:effectLst/>
                          <a:latin typeface="inter-regular"/>
                        </a:rPr>
                        <a:t>Improved version of Pentium II; 70 new SIMD instructions</a:t>
                      </a:r>
                    </a:p>
                  </a:txBody>
                  <a:tcPr marL="76200" marR="76200" marT="76200" marB="76200"/>
                </a:tc>
                <a:extLst>
                  <a:ext uri="{0D108BD9-81ED-4DB2-BD59-A6C34878D82A}">
                    <a16:rowId xmlns="" xmlns:a16="http://schemas.microsoft.com/office/drawing/2014/main" val="3240731737"/>
                  </a:ext>
                </a:extLst>
              </a:tr>
              <a:tr h="435023">
                <a:tc>
                  <a:txBody>
                    <a:bodyPr/>
                    <a:lstStyle/>
                    <a:p>
                      <a:pPr algn="just" fontAlgn="t"/>
                      <a:r>
                        <a:rPr lang="en-US" dirty="0">
                          <a:solidFill>
                            <a:srgbClr val="333333"/>
                          </a:solidFill>
                          <a:effectLst/>
                          <a:latin typeface="inter-regular"/>
                        </a:rPr>
                        <a:t>Pentium 4</a:t>
                      </a:r>
                    </a:p>
                  </a:txBody>
                  <a:tcPr marL="76200" marR="76200" marT="76200" marB="76200"/>
                </a:tc>
                <a:tc>
                  <a:txBody>
                    <a:bodyPr/>
                    <a:lstStyle/>
                    <a:p>
                      <a:pPr algn="just" fontAlgn="t"/>
                      <a:r>
                        <a:rPr lang="en-US">
                          <a:solidFill>
                            <a:srgbClr val="333333"/>
                          </a:solidFill>
                          <a:effectLst/>
                          <a:latin typeface="inter-regular"/>
                        </a:rPr>
                        <a:t>2000</a:t>
                      </a:r>
                    </a:p>
                  </a:txBody>
                  <a:tcPr marL="76200" marR="76200" marT="76200" marB="76200"/>
                </a:tc>
                <a:tc>
                  <a:txBody>
                    <a:bodyPr/>
                    <a:lstStyle/>
                    <a:p>
                      <a:pPr algn="just" fontAlgn="t"/>
                      <a:r>
                        <a:rPr lang="en-US" dirty="0">
                          <a:solidFill>
                            <a:srgbClr val="333333"/>
                          </a:solidFill>
                          <a:effectLst/>
                          <a:latin typeface="inter-regular"/>
                        </a:rPr>
                        <a:t>32-bit</a:t>
                      </a:r>
                    </a:p>
                  </a:txBody>
                  <a:tcPr marL="76200" marR="76200" marT="76200" marB="76200"/>
                </a:tc>
                <a:tc>
                  <a:txBody>
                    <a:bodyPr/>
                    <a:lstStyle/>
                    <a:p>
                      <a:pPr algn="just" fontAlgn="t"/>
                      <a:r>
                        <a:rPr lang="en-US" dirty="0">
                          <a:solidFill>
                            <a:srgbClr val="333333"/>
                          </a:solidFill>
                          <a:effectLst/>
                          <a:latin typeface="inter-regular"/>
                        </a:rPr>
                        <a:t>600-1.3 GHz</a:t>
                      </a:r>
                    </a:p>
                  </a:txBody>
                  <a:tcPr marL="76200" marR="76200" marT="76200" marB="76200"/>
                </a:tc>
                <a:tc>
                  <a:txBody>
                    <a:bodyPr/>
                    <a:lstStyle/>
                    <a:p>
                      <a:pPr algn="just" fontAlgn="t"/>
                      <a:r>
                        <a:rPr lang="en-US" dirty="0">
                          <a:solidFill>
                            <a:srgbClr val="333333"/>
                          </a:solidFill>
                          <a:effectLst/>
                          <a:latin typeface="inter-regular"/>
                        </a:rPr>
                        <a:t>Improved version of Pentium III</a:t>
                      </a:r>
                    </a:p>
                  </a:txBody>
                  <a:tcPr marL="76200" marR="76200" marT="76200" marB="76200"/>
                </a:tc>
                <a:extLst>
                  <a:ext uri="{0D108BD9-81ED-4DB2-BD59-A6C34878D82A}">
                    <a16:rowId xmlns="" xmlns:a16="http://schemas.microsoft.com/office/drawing/2014/main" val="266710426"/>
                  </a:ext>
                </a:extLst>
              </a:tr>
              <a:tr h="435023">
                <a:tc>
                  <a:txBody>
                    <a:bodyPr/>
                    <a:lstStyle/>
                    <a:p>
                      <a:pPr algn="just" fontAlgn="t"/>
                      <a:r>
                        <a:rPr lang="en-US" dirty="0">
                          <a:solidFill>
                            <a:srgbClr val="333333"/>
                          </a:solidFill>
                          <a:effectLst/>
                          <a:latin typeface="inter-regular"/>
                        </a:rPr>
                        <a:t>Itanium</a:t>
                      </a:r>
                    </a:p>
                  </a:txBody>
                  <a:tcPr marL="76200" marR="76200" marT="76200" marB="76200"/>
                </a:tc>
                <a:tc>
                  <a:txBody>
                    <a:bodyPr/>
                    <a:lstStyle/>
                    <a:p>
                      <a:pPr algn="just" fontAlgn="t"/>
                      <a:r>
                        <a:rPr lang="en-US">
                          <a:solidFill>
                            <a:srgbClr val="333333"/>
                          </a:solidFill>
                          <a:effectLst/>
                          <a:latin typeface="inter-regular"/>
                        </a:rPr>
                        <a:t>2001</a:t>
                      </a:r>
                    </a:p>
                  </a:txBody>
                  <a:tcPr marL="76200" marR="76200" marT="76200" marB="76200"/>
                </a:tc>
                <a:tc>
                  <a:txBody>
                    <a:bodyPr/>
                    <a:lstStyle/>
                    <a:p>
                      <a:pPr algn="just" fontAlgn="t"/>
                      <a:r>
                        <a:rPr lang="en-US" dirty="0">
                          <a:solidFill>
                            <a:srgbClr val="333333"/>
                          </a:solidFill>
                          <a:effectLst/>
                          <a:latin typeface="inter-regular"/>
                        </a:rPr>
                        <a:t>64-bit</a:t>
                      </a:r>
                    </a:p>
                  </a:txBody>
                  <a:tcPr marL="76200" marR="76200" marT="76200" marB="76200"/>
                </a:tc>
                <a:tc>
                  <a:txBody>
                    <a:bodyPr/>
                    <a:lstStyle/>
                    <a:p>
                      <a:pPr algn="just" fontAlgn="t"/>
                      <a:r>
                        <a:rPr lang="en-US" dirty="0">
                          <a:solidFill>
                            <a:srgbClr val="333333"/>
                          </a:solidFill>
                          <a:effectLst/>
                          <a:latin typeface="inter-regular"/>
                        </a:rPr>
                        <a:t>733 MHz-1.3 GHz</a:t>
                      </a:r>
                    </a:p>
                  </a:txBody>
                  <a:tcPr marL="76200" marR="76200" marT="76200" marB="76200"/>
                </a:tc>
                <a:tc>
                  <a:txBody>
                    <a:bodyPr/>
                    <a:lstStyle/>
                    <a:p>
                      <a:pPr algn="just" fontAlgn="t"/>
                      <a:r>
                        <a:rPr lang="en-US" dirty="0">
                          <a:solidFill>
                            <a:srgbClr val="333333"/>
                          </a:solidFill>
                          <a:effectLst/>
                          <a:latin typeface="inter-regular"/>
                        </a:rPr>
                        <a:t>64-bit EPIC Processor</a:t>
                      </a:r>
                    </a:p>
                  </a:txBody>
                  <a:tcPr marL="76200" marR="76200" marT="76200" marB="76200"/>
                </a:tc>
                <a:extLst>
                  <a:ext uri="{0D108BD9-81ED-4DB2-BD59-A6C34878D82A}">
                    <a16:rowId xmlns="" xmlns:a16="http://schemas.microsoft.com/office/drawing/2014/main" val="3902090644"/>
                  </a:ext>
                </a:extLst>
              </a:tr>
            </a:tbl>
          </a:graphicData>
        </a:graphic>
      </p:graphicFrame>
    </p:spTree>
    <p:extLst>
      <p:ext uri="{BB962C8B-B14F-4D97-AF65-F5344CB8AC3E}">
        <p14:creationId xmlns:p14="http://schemas.microsoft.com/office/powerpoint/2010/main" val="23103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51D01-CF77-4DA6-B587-2717837CBBEE}"/>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QUICK BRAIN – Sample Question 1</a:t>
            </a:r>
          </a:p>
        </p:txBody>
      </p:sp>
      <p:sp>
        <p:nvSpPr>
          <p:cNvPr id="4" name="Content Placeholder 2">
            <a:extLst>
              <a:ext uri="{FF2B5EF4-FFF2-40B4-BE49-F238E27FC236}">
                <a16:creationId xmlns="" xmlns:a16="http://schemas.microsoft.com/office/drawing/2014/main" id="{8D98BF78-88EE-4170-9164-A24A7E075594}"/>
              </a:ext>
            </a:extLst>
          </p:cNvPr>
          <p:cNvSpPr>
            <a:spLocks noGrp="1"/>
          </p:cNvSpPr>
          <p:nvPr>
            <p:ph idx="1"/>
          </p:nvPr>
        </p:nvSpPr>
        <p:spPr>
          <a:xfrm>
            <a:off x="838200" y="1825625"/>
            <a:ext cx="10515600" cy="4351338"/>
          </a:xfrm>
        </p:spPr>
        <p:txBody>
          <a:bodyPr/>
          <a:lstStyle/>
          <a:p>
            <a:r>
              <a:rPr lang="en-US" dirty="0"/>
              <a:t>What is a microprocessor?</a:t>
            </a:r>
          </a:p>
          <a:p>
            <a:r>
              <a:rPr lang="en-US" dirty="0"/>
              <a:t>How does it work? </a:t>
            </a:r>
            <a:endParaRPr lang="en-US" dirty="0" smtClean="0"/>
          </a:p>
          <a:p>
            <a:r>
              <a:rPr lang="en-US" dirty="0"/>
              <a:t>which was the first </a:t>
            </a:r>
            <a:r>
              <a:rPr lang="en-US" dirty="0" smtClean="0"/>
              <a:t>microprocessor?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6052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Journey Inside℠: Curriculum for Microprocessor">
            <a:extLst>
              <a:ext uri="{FF2B5EF4-FFF2-40B4-BE49-F238E27FC236}">
                <a16:creationId xmlns="" xmlns:a16="http://schemas.microsoft.com/office/drawing/2014/main" id="{7A75750B-7BF3-4235-830C-B57A65BAC062}"/>
              </a:ext>
            </a:extLst>
          </p:cNvPr>
          <p:cNvSpPr txBox="1">
            <a:spLocks noChangeAspect="1" noChangeArrowheads="1"/>
          </p:cNvSpPr>
          <p:nvPr/>
        </p:nvSpPr>
        <p:spPr bwMode="auto">
          <a:xfrm>
            <a:off x="1524000" y="2740167"/>
            <a:ext cx="9144000" cy="9583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 B </a:t>
            </a:r>
            <a:endPar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69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he Journey Inside℠: Curriculum for Microprocessor">
            <a:extLst>
              <a:ext uri="{FF2B5EF4-FFF2-40B4-BE49-F238E27FC236}">
                <a16:creationId xmlns="" xmlns:a16="http://schemas.microsoft.com/office/drawing/2014/main" id="{7A75750B-7BF3-4235-830C-B57A65BAC062}"/>
              </a:ext>
            </a:extLst>
          </p:cNvPr>
          <p:cNvSpPr txBox="1">
            <a:spLocks noChangeAspect="1" noChangeArrowheads="1"/>
          </p:cNvSpPr>
          <p:nvPr/>
        </p:nvSpPr>
        <p:spPr bwMode="auto">
          <a:xfrm>
            <a:off x="1524000" y="2740167"/>
            <a:ext cx="9144000" cy="9583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 A </a:t>
            </a:r>
            <a:endPar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56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639D68-D22F-4CA8-8F75-1E22EB8E8846}"/>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FEATURES OF MICROPROCESSOR</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2402C0D9-7C22-448D-8C0A-718334ED1A76}"/>
              </a:ext>
            </a:extLst>
          </p:cNvPr>
          <p:cNvSpPr>
            <a:spLocks noGrp="1"/>
          </p:cNvSpPr>
          <p:nvPr>
            <p:ph idx="1"/>
          </p:nvPr>
        </p:nvSpPr>
        <p:spPr/>
        <p:txBody>
          <a:bodyPr>
            <a:normAutofit/>
          </a:bodyPr>
          <a:lstStyle/>
          <a:p>
            <a:pPr algn="just"/>
            <a:r>
              <a:rPr lang="en-US" dirty="0"/>
              <a:t>Portability </a:t>
            </a:r>
          </a:p>
          <a:p>
            <a:pPr algn="just"/>
            <a:r>
              <a:rPr lang="en-US" dirty="0"/>
              <a:t>Low Cost  </a:t>
            </a:r>
          </a:p>
          <a:p>
            <a:pPr algn="just"/>
            <a:r>
              <a:rPr lang="en-US" dirty="0"/>
              <a:t>Versatile</a:t>
            </a:r>
          </a:p>
          <a:p>
            <a:pPr algn="just"/>
            <a:r>
              <a:rPr lang="en-US" dirty="0"/>
              <a:t>Small in size </a:t>
            </a:r>
          </a:p>
          <a:p>
            <a:pPr algn="just"/>
            <a:r>
              <a:rPr lang="en-US" dirty="0"/>
              <a:t>Low power consumption</a:t>
            </a:r>
          </a:p>
          <a:p>
            <a:pPr algn="just"/>
            <a:r>
              <a:rPr lang="en-US" dirty="0"/>
              <a:t>Reliability </a:t>
            </a:r>
          </a:p>
          <a:p>
            <a:pPr algn="just"/>
            <a:endParaRPr lang="en-US" dirty="0"/>
          </a:p>
        </p:txBody>
      </p:sp>
    </p:spTree>
    <p:extLst>
      <p:ext uri="{BB962C8B-B14F-4D97-AF65-F5344CB8AC3E}">
        <p14:creationId xmlns:p14="http://schemas.microsoft.com/office/powerpoint/2010/main" val="369651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a:t>
            </a:r>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MICROPROCESSOR</a:t>
            </a:r>
            <a:endParaRPr lang="en-US" dirty="0"/>
          </a:p>
        </p:txBody>
      </p:sp>
      <p:graphicFrame>
        <p:nvGraphicFramePr>
          <p:cNvPr id="4" name="object 6"/>
          <p:cNvGraphicFramePr>
            <a:graphicFrameLocks noGrp="1"/>
          </p:cNvGraphicFramePr>
          <p:nvPr>
            <p:extLst>
              <p:ext uri="{D42A27DB-BD31-4B8C-83A1-F6EECF244321}">
                <p14:modId xmlns:p14="http://schemas.microsoft.com/office/powerpoint/2010/main" val="3514895584"/>
              </p:ext>
            </p:extLst>
          </p:nvPr>
        </p:nvGraphicFramePr>
        <p:xfrm>
          <a:off x="996696" y="1914144"/>
          <a:ext cx="10044343" cy="3572254"/>
        </p:xfrm>
        <a:graphic>
          <a:graphicData uri="http://schemas.openxmlformats.org/drawingml/2006/table">
            <a:tbl>
              <a:tblPr firstRow="1" bandRow="1">
                <a:tableStyleId>{2D5ABB26-0587-4C30-8999-92F81FD0307C}</a:tableStyleId>
              </a:tblPr>
              <a:tblGrid>
                <a:gridCol w="2139950">
                  <a:extLst>
                    <a:ext uri="{9D8B030D-6E8A-4147-A177-3AD203B41FA5}">
                      <a16:colId xmlns="" xmlns:a16="http://schemas.microsoft.com/office/drawing/2014/main" val="20000"/>
                    </a:ext>
                  </a:extLst>
                </a:gridCol>
                <a:gridCol w="4096667">
                  <a:extLst>
                    <a:ext uri="{9D8B030D-6E8A-4147-A177-3AD203B41FA5}">
                      <a16:colId xmlns="" xmlns:a16="http://schemas.microsoft.com/office/drawing/2014/main" val="20001"/>
                    </a:ext>
                  </a:extLst>
                </a:gridCol>
                <a:gridCol w="3807726">
                  <a:extLst>
                    <a:ext uri="{9D8B030D-6E8A-4147-A177-3AD203B41FA5}">
                      <a16:colId xmlns="" xmlns:a16="http://schemas.microsoft.com/office/drawing/2014/main" val="20002"/>
                    </a:ext>
                  </a:extLst>
                </a:gridCol>
              </a:tblGrid>
              <a:tr h="640080">
                <a:tc>
                  <a:txBody>
                    <a:bodyPr/>
                    <a:lstStyle/>
                    <a:p>
                      <a:pPr marL="274320" marR="267970" indent="320040">
                        <a:lnSpc>
                          <a:spcPct val="101099"/>
                        </a:lnSpc>
                        <a:spcBef>
                          <a:spcPts val="310"/>
                        </a:spcBef>
                      </a:pPr>
                      <a:r>
                        <a:rPr sz="1800" b="1" spc="-5" dirty="0">
                          <a:solidFill>
                            <a:srgbClr val="333333"/>
                          </a:solidFill>
                          <a:latin typeface="Verdana"/>
                          <a:cs typeface="Verdana"/>
                        </a:rPr>
                        <a:t>Type </a:t>
                      </a:r>
                      <a:r>
                        <a:rPr sz="1800" b="1" spc="-10" dirty="0">
                          <a:solidFill>
                            <a:srgbClr val="333333"/>
                          </a:solidFill>
                          <a:latin typeface="Verdana"/>
                          <a:cs typeface="Verdana"/>
                        </a:rPr>
                        <a:t>of  </a:t>
                      </a:r>
                      <a:r>
                        <a:rPr sz="1800" b="1" dirty="0">
                          <a:solidFill>
                            <a:srgbClr val="333333"/>
                          </a:solidFill>
                          <a:latin typeface="Verdana"/>
                          <a:cs typeface="Verdana"/>
                        </a:rPr>
                        <a:t>A</a:t>
                      </a:r>
                      <a:r>
                        <a:rPr sz="1800" b="1" spc="-10" dirty="0">
                          <a:solidFill>
                            <a:srgbClr val="333333"/>
                          </a:solidFill>
                          <a:latin typeface="Verdana"/>
                          <a:cs typeface="Verdana"/>
                        </a:rPr>
                        <a:t>r</a:t>
                      </a:r>
                      <a:r>
                        <a:rPr sz="1800" b="1" spc="20" dirty="0">
                          <a:solidFill>
                            <a:srgbClr val="333333"/>
                          </a:solidFill>
                          <a:latin typeface="Verdana"/>
                          <a:cs typeface="Verdana"/>
                        </a:rPr>
                        <a:t>c</a:t>
                      </a:r>
                      <a:r>
                        <a:rPr sz="1800" b="1" spc="-10" dirty="0">
                          <a:solidFill>
                            <a:srgbClr val="333333"/>
                          </a:solidFill>
                          <a:latin typeface="Verdana"/>
                          <a:cs typeface="Verdana"/>
                        </a:rPr>
                        <a:t>h</a:t>
                      </a:r>
                      <a:r>
                        <a:rPr sz="1800" b="1" spc="5" dirty="0">
                          <a:solidFill>
                            <a:srgbClr val="333333"/>
                          </a:solidFill>
                          <a:latin typeface="Verdana"/>
                          <a:cs typeface="Verdana"/>
                        </a:rPr>
                        <a:t>i</a:t>
                      </a:r>
                      <a:r>
                        <a:rPr sz="1800" b="1" dirty="0">
                          <a:solidFill>
                            <a:srgbClr val="333333"/>
                          </a:solidFill>
                          <a:latin typeface="Verdana"/>
                          <a:cs typeface="Verdana"/>
                        </a:rPr>
                        <a:t>tec</a:t>
                      </a:r>
                      <a:r>
                        <a:rPr sz="1800" b="1" spc="15" dirty="0">
                          <a:solidFill>
                            <a:srgbClr val="333333"/>
                          </a:solidFill>
                          <a:latin typeface="Verdana"/>
                          <a:cs typeface="Verdana"/>
                        </a:rPr>
                        <a:t>t</a:t>
                      </a:r>
                      <a:r>
                        <a:rPr sz="1800" b="1" spc="-10" dirty="0">
                          <a:solidFill>
                            <a:srgbClr val="333333"/>
                          </a:solidFill>
                          <a:latin typeface="Verdana"/>
                          <a:cs typeface="Verdana"/>
                        </a:rPr>
                        <a:t>ure</a:t>
                      </a:r>
                      <a:endParaRPr sz="1800" dirty="0">
                        <a:latin typeface="Verdana"/>
                        <a:cs typeface="Verdana"/>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tc>
                  <a:txBody>
                    <a:bodyPr/>
                    <a:lstStyle/>
                    <a:p>
                      <a:pPr marL="1270" algn="ctr">
                        <a:lnSpc>
                          <a:spcPct val="100000"/>
                        </a:lnSpc>
                        <a:spcBef>
                          <a:spcPts val="1415"/>
                        </a:spcBef>
                      </a:pPr>
                      <a:r>
                        <a:rPr sz="1800" b="1" dirty="0">
                          <a:solidFill>
                            <a:srgbClr val="333333"/>
                          </a:solidFill>
                          <a:latin typeface="Verdana"/>
                          <a:cs typeface="Verdana"/>
                        </a:rPr>
                        <a:t>Features</a:t>
                      </a:r>
                      <a:endParaRPr sz="1800">
                        <a:latin typeface="Verdana"/>
                        <a:cs typeface="Verdana"/>
                      </a:endParaRPr>
                    </a:p>
                  </a:txBody>
                  <a:tcPr marL="0" marR="0" marT="179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tc>
                  <a:txBody>
                    <a:bodyPr/>
                    <a:lstStyle/>
                    <a:p>
                      <a:pPr marL="676275">
                        <a:lnSpc>
                          <a:spcPct val="100000"/>
                        </a:lnSpc>
                        <a:spcBef>
                          <a:spcPts val="1415"/>
                        </a:spcBef>
                      </a:pPr>
                      <a:r>
                        <a:rPr sz="1800" b="1" spc="-10" dirty="0">
                          <a:solidFill>
                            <a:srgbClr val="333333"/>
                          </a:solidFill>
                          <a:latin typeface="Verdana"/>
                          <a:cs typeface="Verdana"/>
                        </a:rPr>
                        <a:t>Usage</a:t>
                      </a:r>
                      <a:endParaRPr sz="1800">
                        <a:latin typeface="Verdana"/>
                        <a:cs typeface="Verdana"/>
                      </a:endParaRPr>
                    </a:p>
                  </a:txBody>
                  <a:tcPr marL="0" marR="0" marT="179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extLst>
                  <a:ext uri="{0D108BD9-81ED-4DB2-BD59-A6C34878D82A}">
                    <a16:rowId xmlns="" xmlns:a16="http://schemas.microsoft.com/office/drawing/2014/main" val="10000"/>
                  </a:ext>
                </a:extLst>
              </a:tr>
              <a:tr h="1630679">
                <a:tc>
                  <a:txBody>
                    <a:bodyPr/>
                    <a:lstStyle/>
                    <a:p>
                      <a:pPr>
                        <a:lnSpc>
                          <a:spcPct val="100000"/>
                        </a:lnSpc>
                        <a:spcBef>
                          <a:spcPts val="5"/>
                        </a:spcBef>
                      </a:pPr>
                      <a:endParaRPr sz="2750">
                        <a:latin typeface="Times New Roman"/>
                        <a:cs typeface="Times New Roman"/>
                      </a:endParaRPr>
                    </a:p>
                    <a:p>
                      <a:pPr marL="91440" marR="283845" algn="just">
                        <a:lnSpc>
                          <a:spcPct val="100000"/>
                        </a:lnSpc>
                      </a:pPr>
                      <a:r>
                        <a:rPr sz="1800" spc="-5" dirty="0">
                          <a:solidFill>
                            <a:srgbClr val="333333"/>
                          </a:solidFill>
                          <a:latin typeface="Verdana"/>
                          <a:cs typeface="Verdana"/>
                        </a:rPr>
                        <a:t>CISC</a:t>
                      </a:r>
                      <a:r>
                        <a:rPr sz="1800" spc="-70" dirty="0">
                          <a:solidFill>
                            <a:srgbClr val="333333"/>
                          </a:solidFill>
                          <a:latin typeface="Verdana"/>
                          <a:cs typeface="Verdana"/>
                        </a:rPr>
                        <a:t> </a:t>
                      </a:r>
                      <a:r>
                        <a:rPr sz="1800" dirty="0">
                          <a:solidFill>
                            <a:srgbClr val="333333"/>
                          </a:solidFill>
                          <a:latin typeface="Verdana"/>
                          <a:cs typeface="Verdana"/>
                        </a:rPr>
                        <a:t>(Complex  Instruction </a:t>
                      </a:r>
                      <a:r>
                        <a:rPr sz="1800" spc="-5" dirty="0">
                          <a:solidFill>
                            <a:srgbClr val="333333"/>
                          </a:solidFill>
                          <a:latin typeface="Verdana"/>
                          <a:cs typeface="Verdana"/>
                        </a:rPr>
                        <a:t>Set  </a:t>
                      </a:r>
                      <a:r>
                        <a:rPr sz="1800" dirty="0">
                          <a:solidFill>
                            <a:srgbClr val="333333"/>
                          </a:solidFill>
                          <a:latin typeface="Verdana"/>
                          <a:cs typeface="Verdana"/>
                        </a:rPr>
                        <a:t>Computer)</a:t>
                      </a:r>
                      <a:endParaRPr sz="1800">
                        <a:latin typeface="Verdana"/>
                        <a:cs typeface="Verdan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22580" indent="-231775" algn="just">
                        <a:lnSpc>
                          <a:spcPct val="100000"/>
                        </a:lnSpc>
                        <a:spcBef>
                          <a:spcPts val="335"/>
                        </a:spcBef>
                        <a:buClr>
                          <a:srgbClr val="FF3300"/>
                        </a:buClr>
                        <a:buFont typeface="Wingdings"/>
                        <a:buChar char=""/>
                        <a:tabLst>
                          <a:tab pos="322580" algn="l"/>
                          <a:tab pos="323215" algn="l"/>
                        </a:tabLst>
                      </a:pPr>
                      <a:r>
                        <a:rPr sz="1800" dirty="0">
                          <a:solidFill>
                            <a:srgbClr val="333333"/>
                          </a:solidFill>
                          <a:latin typeface="Verdana"/>
                          <a:cs typeface="Verdana"/>
                        </a:rPr>
                        <a:t>Large instruction</a:t>
                      </a:r>
                      <a:r>
                        <a:rPr sz="1800" spc="-40" dirty="0">
                          <a:solidFill>
                            <a:srgbClr val="333333"/>
                          </a:solidFill>
                          <a:latin typeface="Verdana"/>
                          <a:cs typeface="Verdana"/>
                        </a:rPr>
                        <a:t> </a:t>
                      </a:r>
                      <a:r>
                        <a:rPr sz="1800" dirty="0">
                          <a:solidFill>
                            <a:srgbClr val="333333"/>
                          </a:solidFill>
                          <a:latin typeface="Verdana"/>
                          <a:cs typeface="Verdana"/>
                        </a:rPr>
                        <a:t>set</a:t>
                      </a:r>
                      <a:endParaRPr sz="1800" dirty="0">
                        <a:latin typeface="Verdana"/>
                        <a:cs typeface="Verdana"/>
                      </a:endParaRPr>
                    </a:p>
                    <a:p>
                      <a:pPr marL="322580" indent="-231775" algn="just">
                        <a:lnSpc>
                          <a:spcPct val="100000"/>
                        </a:lnSpc>
                        <a:spcBef>
                          <a:spcPts val="455"/>
                        </a:spcBef>
                        <a:buClr>
                          <a:srgbClr val="FF3300"/>
                        </a:buClr>
                        <a:buFont typeface="Wingdings"/>
                        <a:buChar char=""/>
                        <a:tabLst>
                          <a:tab pos="322580" algn="l"/>
                          <a:tab pos="323215" algn="l"/>
                        </a:tabLst>
                      </a:pPr>
                      <a:r>
                        <a:rPr sz="1800" spc="-5" dirty="0">
                          <a:solidFill>
                            <a:srgbClr val="333333"/>
                          </a:solidFill>
                          <a:latin typeface="Verdana"/>
                          <a:cs typeface="Verdana"/>
                        </a:rPr>
                        <a:t>Variable-length</a:t>
                      </a:r>
                      <a:r>
                        <a:rPr sz="1800" spc="-25" dirty="0">
                          <a:solidFill>
                            <a:srgbClr val="333333"/>
                          </a:solidFill>
                          <a:latin typeface="Verdana"/>
                          <a:cs typeface="Verdana"/>
                        </a:rPr>
                        <a:t> </a:t>
                      </a:r>
                      <a:r>
                        <a:rPr sz="1800" spc="-5" dirty="0">
                          <a:solidFill>
                            <a:srgbClr val="333333"/>
                          </a:solidFill>
                          <a:latin typeface="Verdana"/>
                          <a:cs typeface="Verdana"/>
                        </a:rPr>
                        <a:t>instructions</a:t>
                      </a:r>
                      <a:endParaRPr sz="1800" dirty="0">
                        <a:latin typeface="Verdana"/>
                        <a:cs typeface="Verdana"/>
                      </a:endParaRPr>
                    </a:p>
                    <a:p>
                      <a:pPr marL="322580" indent="-231775" algn="just">
                        <a:lnSpc>
                          <a:spcPct val="100000"/>
                        </a:lnSpc>
                        <a:spcBef>
                          <a:spcPts val="434"/>
                        </a:spcBef>
                        <a:buClr>
                          <a:srgbClr val="FF3300"/>
                        </a:buClr>
                        <a:buFont typeface="Wingdings"/>
                        <a:buChar char=""/>
                        <a:tabLst>
                          <a:tab pos="322580" algn="l"/>
                          <a:tab pos="323215" algn="l"/>
                        </a:tabLst>
                      </a:pPr>
                      <a:r>
                        <a:rPr sz="1800" dirty="0">
                          <a:solidFill>
                            <a:srgbClr val="333333"/>
                          </a:solidFill>
                          <a:latin typeface="Verdana"/>
                          <a:cs typeface="Verdana"/>
                        </a:rPr>
                        <a:t>Variety </a:t>
                      </a:r>
                      <a:r>
                        <a:rPr sz="1800" spc="5" dirty="0">
                          <a:solidFill>
                            <a:srgbClr val="333333"/>
                          </a:solidFill>
                          <a:latin typeface="Verdana"/>
                          <a:cs typeface="Verdana"/>
                        </a:rPr>
                        <a:t>of </a:t>
                      </a:r>
                      <a:r>
                        <a:rPr sz="1800" dirty="0">
                          <a:solidFill>
                            <a:srgbClr val="333333"/>
                          </a:solidFill>
                          <a:latin typeface="Verdana"/>
                          <a:cs typeface="Verdana"/>
                        </a:rPr>
                        <a:t>addressing</a:t>
                      </a:r>
                      <a:r>
                        <a:rPr sz="1800" spc="-85" dirty="0">
                          <a:solidFill>
                            <a:srgbClr val="333333"/>
                          </a:solidFill>
                          <a:latin typeface="Verdana"/>
                          <a:cs typeface="Verdana"/>
                        </a:rPr>
                        <a:t> </a:t>
                      </a:r>
                      <a:r>
                        <a:rPr sz="1800" dirty="0">
                          <a:solidFill>
                            <a:srgbClr val="333333"/>
                          </a:solidFill>
                          <a:latin typeface="Verdana"/>
                          <a:cs typeface="Verdana"/>
                        </a:rPr>
                        <a:t>modes</a:t>
                      </a:r>
                      <a:endParaRPr sz="1800" dirty="0">
                        <a:latin typeface="Verdana"/>
                        <a:cs typeface="Verdana"/>
                      </a:endParaRPr>
                    </a:p>
                    <a:p>
                      <a:pPr marL="322580" marR="819150" indent="-231775" algn="just">
                        <a:lnSpc>
                          <a:spcPct val="100000"/>
                        </a:lnSpc>
                        <a:spcBef>
                          <a:spcPts val="430"/>
                        </a:spcBef>
                        <a:buClr>
                          <a:srgbClr val="FF3300"/>
                        </a:buClr>
                        <a:buFont typeface="Wingdings"/>
                        <a:buChar char=""/>
                        <a:tabLst>
                          <a:tab pos="322580" algn="l"/>
                          <a:tab pos="323215" algn="l"/>
                        </a:tabLst>
                      </a:pPr>
                      <a:r>
                        <a:rPr sz="1800" dirty="0">
                          <a:solidFill>
                            <a:srgbClr val="333333"/>
                          </a:solidFill>
                          <a:latin typeface="Verdana"/>
                          <a:cs typeface="Verdana"/>
                        </a:rPr>
                        <a:t>Complex &amp; </a:t>
                      </a:r>
                      <a:r>
                        <a:rPr sz="1800" spc="-5" dirty="0">
                          <a:solidFill>
                            <a:srgbClr val="333333"/>
                          </a:solidFill>
                          <a:latin typeface="Verdana"/>
                          <a:cs typeface="Verdana"/>
                        </a:rPr>
                        <a:t>expensive</a:t>
                      </a:r>
                      <a:r>
                        <a:rPr sz="1800" spc="-80" dirty="0">
                          <a:solidFill>
                            <a:srgbClr val="333333"/>
                          </a:solidFill>
                          <a:latin typeface="Verdana"/>
                          <a:cs typeface="Verdana"/>
                        </a:rPr>
                        <a:t> </a:t>
                      </a:r>
                      <a:r>
                        <a:rPr sz="1800" spc="10" dirty="0">
                          <a:solidFill>
                            <a:srgbClr val="333333"/>
                          </a:solidFill>
                          <a:latin typeface="Verdana"/>
                          <a:cs typeface="Verdana"/>
                        </a:rPr>
                        <a:t>to  </a:t>
                      </a:r>
                      <a:r>
                        <a:rPr sz="1800" dirty="0">
                          <a:solidFill>
                            <a:srgbClr val="333333"/>
                          </a:solidFill>
                          <a:latin typeface="Verdana"/>
                          <a:cs typeface="Verdana"/>
                        </a:rPr>
                        <a:t>produce</a:t>
                      </a:r>
                      <a:endParaRPr sz="1800" dirty="0">
                        <a:latin typeface="Verdana"/>
                        <a:cs typeface="Verdan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2750" dirty="0">
                        <a:latin typeface="Times New Roman"/>
                        <a:cs typeface="Times New Roman"/>
                      </a:endParaRPr>
                    </a:p>
                    <a:p>
                      <a:pPr marL="91440" marR="386080" algn="just">
                        <a:lnSpc>
                          <a:spcPct val="100000"/>
                        </a:lnSpc>
                      </a:pPr>
                      <a:r>
                        <a:rPr sz="1800" dirty="0">
                          <a:solidFill>
                            <a:srgbClr val="333333"/>
                          </a:solidFill>
                          <a:latin typeface="Verdana"/>
                          <a:cs typeface="Verdana"/>
                        </a:rPr>
                        <a:t>Mostly </a:t>
                      </a:r>
                      <a:r>
                        <a:rPr sz="1800" spc="-5" dirty="0">
                          <a:solidFill>
                            <a:srgbClr val="333333"/>
                          </a:solidFill>
                          <a:latin typeface="Verdana"/>
                          <a:cs typeface="Verdana"/>
                        </a:rPr>
                        <a:t>used</a:t>
                      </a:r>
                      <a:r>
                        <a:rPr sz="1800" spc="-85" dirty="0">
                          <a:solidFill>
                            <a:srgbClr val="333333"/>
                          </a:solidFill>
                          <a:latin typeface="Verdana"/>
                          <a:cs typeface="Verdana"/>
                        </a:rPr>
                        <a:t> </a:t>
                      </a:r>
                      <a:r>
                        <a:rPr sz="1800" dirty="0">
                          <a:solidFill>
                            <a:srgbClr val="333333"/>
                          </a:solidFill>
                          <a:latin typeface="Verdana"/>
                          <a:cs typeface="Verdana"/>
                        </a:rPr>
                        <a:t>in  personal  computers</a:t>
                      </a:r>
                      <a:endParaRPr sz="1800" dirty="0">
                        <a:latin typeface="Verdana"/>
                        <a:cs typeface="Verdan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1301495">
                <a:tc>
                  <a:txBody>
                    <a:bodyPr/>
                    <a:lstStyle/>
                    <a:p>
                      <a:pPr marL="91440" marR="304800" algn="just">
                        <a:lnSpc>
                          <a:spcPct val="100000"/>
                        </a:lnSpc>
                        <a:spcBef>
                          <a:spcPts val="1845"/>
                        </a:spcBef>
                      </a:pPr>
                      <a:r>
                        <a:rPr sz="1800" spc="-5" dirty="0">
                          <a:solidFill>
                            <a:srgbClr val="333333"/>
                          </a:solidFill>
                          <a:latin typeface="Verdana"/>
                          <a:cs typeface="Verdana"/>
                        </a:rPr>
                        <a:t>RISC</a:t>
                      </a:r>
                      <a:r>
                        <a:rPr sz="1800" spc="-95" dirty="0">
                          <a:solidFill>
                            <a:srgbClr val="333333"/>
                          </a:solidFill>
                          <a:latin typeface="Verdana"/>
                          <a:cs typeface="Verdana"/>
                        </a:rPr>
                        <a:t> </a:t>
                      </a:r>
                      <a:r>
                        <a:rPr sz="1800" dirty="0">
                          <a:solidFill>
                            <a:srgbClr val="333333"/>
                          </a:solidFill>
                          <a:latin typeface="Verdana"/>
                          <a:cs typeface="Verdana"/>
                        </a:rPr>
                        <a:t>(Reduced  </a:t>
                      </a:r>
                      <a:r>
                        <a:rPr sz="1800" spc="-5" dirty="0">
                          <a:solidFill>
                            <a:srgbClr val="333333"/>
                          </a:solidFill>
                          <a:latin typeface="Verdana"/>
                          <a:cs typeface="Verdana"/>
                        </a:rPr>
                        <a:t>Instruction Set  </a:t>
                      </a:r>
                      <a:r>
                        <a:rPr sz="1800" dirty="0">
                          <a:solidFill>
                            <a:srgbClr val="333333"/>
                          </a:solidFill>
                          <a:latin typeface="Verdana"/>
                          <a:cs typeface="Verdana"/>
                        </a:rPr>
                        <a:t>Computer)</a:t>
                      </a:r>
                      <a:endParaRPr sz="1800">
                        <a:latin typeface="Verdana"/>
                        <a:cs typeface="Verdana"/>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22580" indent="-231775">
                        <a:lnSpc>
                          <a:spcPct val="100000"/>
                        </a:lnSpc>
                        <a:spcBef>
                          <a:spcPts val="335"/>
                        </a:spcBef>
                        <a:buClr>
                          <a:srgbClr val="FF3300"/>
                        </a:buClr>
                        <a:buFont typeface="Wingdings"/>
                        <a:buChar char=""/>
                        <a:tabLst>
                          <a:tab pos="322580" algn="l"/>
                          <a:tab pos="323215" algn="l"/>
                        </a:tabLst>
                      </a:pPr>
                      <a:r>
                        <a:rPr sz="1800" spc="-5" dirty="0">
                          <a:solidFill>
                            <a:srgbClr val="333333"/>
                          </a:solidFill>
                          <a:latin typeface="Verdana"/>
                          <a:cs typeface="Verdana"/>
                        </a:rPr>
                        <a:t>Small </a:t>
                      </a:r>
                      <a:r>
                        <a:rPr sz="1800" dirty="0">
                          <a:solidFill>
                            <a:srgbClr val="333333"/>
                          </a:solidFill>
                          <a:latin typeface="Verdana"/>
                          <a:cs typeface="Verdana"/>
                        </a:rPr>
                        <a:t>instruction</a:t>
                      </a:r>
                      <a:r>
                        <a:rPr sz="1800" spc="-30" dirty="0">
                          <a:solidFill>
                            <a:srgbClr val="333333"/>
                          </a:solidFill>
                          <a:latin typeface="Verdana"/>
                          <a:cs typeface="Verdana"/>
                        </a:rPr>
                        <a:t> </a:t>
                      </a:r>
                      <a:r>
                        <a:rPr sz="1800" dirty="0">
                          <a:solidFill>
                            <a:srgbClr val="333333"/>
                          </a:solidFill>
                          <a:latin typeface="Verdana"/>
                          <a:cs typeface="Verdana"/>
                        </a:rPr>
                        <a:t>set</a:t>
                      </a:r>
                      <a:endParaRPr sz="1800">
                        <a:latin typeface="Verdana"/>
                        <a:cs typeface="Verdana"/>
                      </a:endParaRPr>
                    </a:p>
                    <a:p>
                      <a:pPr marL="322580" indent="-231775">
                        <a:lnSpc>
                          <a:spcPct val="100000"/>
                        </a:lnSpc>
                        <a:spcBef>
                          <a:spcPts val="455"/>
                        </a:spcBef>
                        <a:buClr>
                          <a:srgbClr val="FF3300"/>
                        </a:buClr>
                        <a:buFont typeface="Wingdings"/>
                        <a:buChar char=""/>
                        <a:tabLst>
                          <a:tab pos="322580" algn="l"/>
                          <a:tab pos="323215" algn="l"/>
                        </a:tabLst>
                      </a:pPr>
                      <a:r>
                        <a:rPr sz="1800" dirty="0">
                          <a:solidFill>
                            <a:srgbClr val="333333"/>
                          </a:solidFill>
                          <a:latin typeface="Verdana"/>
                          <a:cs typeface="Verdana"/>
                        </a:rPr>
                        <a:t>Fixed-length</a:t>
                      </a:r>
                      <a:r>
                        <a:rPr sz="1800" spc="-30" dirty="0">
                          <a:solidFill>
                            <a:srgbClr val="333333"/>
                          </a:solidFill>
                          <a:latin typeface="Verdana"/>
                          <a:cs typeface="Verdana"/>
                        </a:rPr>
                        <a:t> </a:t>
                      </a:r>
                      <a:r>
                        <a:rPr sz="1800" spc="-5" dirty="0">
                          <a:solidFill>
                            <a:srgbClr val="333333"/>
                          </a:solidFill>
                          <a:latin typeface="Verdana"/>
                          <a:cs typeface="Verdana"/>
                        </a:rPr>
                        <a:t>instructions</a:t>
                      </a:r>
                      <a:endParaRPr sz="1800">
                        <a:latin typeface="Verdana"/>
                        <a:cs typeface="Verdana"/>
                      </a:endParaRPr>
                    </a:p>
                    <a:p>
                      <a:pPr marL="322580" marR="231775" indent="-231775">
                        <a:lnSpc>
                          <a:spcPct val="100000"/>
                        </a:lnSpc>
                        <a:spcBef>
                          <a:spcPts val="434"/>
                        </a:spcBef>
                        <a:buClr>
                          <a:srgbClr val="FF3300"/>
                        </a:buClr>
                        <a:buFont typeface="Wingdings"/>
                        <a:buChar char=""/>
                        <a:tabLst>
                          <a:tab pos="322580" algn="l"/>
                          <a:tab pos="323215" algn="l"/>
                        </a:tabLst>
                      </a:pPr>
                      <a:r>
                        <a:rPr sz="1800" spc="-5" dirty="0">
                          <a:solidFill>
                            <a:srgbClr val="333333"/>
                          </a:solidFill>
                          <a:latin typeface="Verdana"/>
                          <a:cs typeface="Verdana"/>
                        </a:rPr>
                        <a:t>Reduced references </a:t>
                      </a:r>
                      <a:r>
                        <a:rPr sz="1800" spc="10" dirty="0">
                          <a:solidFill>
                            <a:srgbClr val="333333"/>
                          </a:solidFill>
                          <a:latin typeface="Verdana"/>
                          <a:cs typeface="Verdana"/>
                        </a:rPr>
                        <a:t>to  </a:t>
                      </a:r>
                      <a:r>
                        <a:rPr sz="1800" dirty="0">
                          <a:solidFill>
                            <a:srgbClr val="333333"/>
                          </a:solidFill>
                          <a:latin typeface="Verdana"/>
                          <a:cs typeface="Verdana"/>
                        </a:rPr>
                        <a:t>memory </a:t>
                      </a:r>
                      <a:r>
                        <a:rPr sz="1800" spc="5" dirty="0">
                          <a:solidFill>
                            <a:srgbClr val="333333"/>
                          </a:solidFill>
                          <a:latin typeface="Verdana"/>
                          <a:cs typeface="Verdana"/>
                        </a:rPr>
                        <a:t>to </a:t>
                      </a:r>
                      <a:r>
                        <a:rPr sz="1800" spc="-5" dirty="0">
                          <a:solidFill>
                            <a:srgbClr val="333333"/>
                          </a:solidFill>
                          <a:latin typeface="Verdana"/>
                          <a:cs typeface="Verdana"/>
                        </a:rPr>
                        <a:t>retrieve</a:t>
                      </a:r>
                      <a:r>
                        <a:rPr sz="1800" spc="-75" dirty="0">
                          <a:solidFill>
                            <a:srgbClr val="333333"/>
                          </a:solidFill>
                          <a:latin typeface="Verdana"/>
                          <a:cs typeface="Verdana"/>
                        </a:rPr>
                        <a:t> </a:t>
                      </a:r>
                      <a:r>
                        <a:rPr sz="1800" spc="-5" dirty="0">
                          <a:solidFill>
                            <a:srgbClr val="333333"/>
                          </a:solidFill>
                          <a:latin typeface="Verdana"/>
                          <a:cs typeface="Verdana"/>
                        </a:rPr>
                        <a:t>operands</a:t>
                      </a:r>
                      <a:endParaRPr sz="1800">
                        <a:latin typeface="Verdana"/>
                        <a:cs typeface="Verdan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2500" dirty="0">
                        <a:latin typeface="Times New Roman"/>
                        <a:cs typeface="Times New Roman"/>
                      </a:endParaRPr>
                    </a:p>
                    <a:p>
                      <a:pPr marL="91440" marR="386080">
                        <a:lnSpc>
                          <a:spcPct val="100000"/>
                        </a:lnSpc>
                      </a:pPr>
                      <a:r>
                        <a:rPr sz="1800" dirty="0">
                          <a:solidFill>
                            <a:srgbClr val="333333"/>
                          </a:solidFill>
                          <a:latin typeface="Verdana"/>
                          <a:cs typeface="Verdana"/>
                        </a:rPr>
                        <a:t>Mostly </a:t>
                      </a:r>
                      <a:r>
                        <a:rPr sz="1800" spc="-5" dirty="0">
                          <a:solidFill>
                            <a:srgbClr val="333333"/>
                          </a:solidFill>
                          <a:latin typeface="Verdana"/>
                          <a:cs typeface="Verdana"/>
                        </a:rPr>
                        <a:t>used</a:t>
                      </a:r>
                      <a:r>
                        <a:rPr sz="1800" spc="-85" dirty="0">
                          <a:solidFill>
                            <a:srgbClr val="333333"/>
                          </a:solidFill>
                          <a:latin typeface="Verdana"/>
                          <a:cs typeface="Verdana"/>
                        </a:rPr>
                        <a:t> </a:t>
                      </a:r>
                      <a:r>
                        <a:rPr sz="1800" dirty="0">
                          <a:solidFill>
                            <a:srgbClr val="333333"/>
                          </a:solidFill>
                          <a:latin typeface="Verdana"/>
                          <a:cs typeface="Verdana"/>
                        </a:rPr>
                        <a:t>in  </a:t>
                      </a:r>
                      <a:r>
                        <a:rPr sz="1800" spc="-5" dirty="0">
                          <a:solidFill>
                            <a:srgbClr val="333333"/>
                          </a:solidFill>
                          <a:latin typeface="Verdana"/>
                          <a:cs typeface="Verdana"/>
                        </a:rPr>
                        <a:t>workstations</a:t>
                      </a:r>
                      <a:endParaRPr sz="1800" dirty="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029344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MICROPROCESSOR</a:t>
            </a:r>
            <a:endParaRPr lang="en-US" dirty="0"/>
          </a:p>
        </p:txBody>
      </p:sp>
      <p:graphicFrame>
        <p:nvGraphicFramePr>
          <p:cNvPr id="4" name="object 6"/>
          <p:cNvGraphicFramePr>
            <a:graphicFrameLocks noGrp="1"/>
          </p:cNvGraphicFramePr>
          <p:nvPr>
            <p:extLst>
              <p:ext uri="{D42A27DB-BD31-4B8C-83A1-F6EECF244321}">
                <p14:modId xmlns:p14="http://schemas.microsoft.com/office/powerpoint/2010/main" val="2683859385"/>
              </p:ext>
            </p:extLst>
          </p:nvPr>
        </p:nvGraphicFramePr>
        <p:xfrm>
          <a:off x="972311" y="1810511"/>
          <a:ext cx="9986841" cy="3861815"/>
        </p:xfrm>
        <a:graphic>
          <a:graphicData uri="http://schemas.openxmlformats.org/drawingml/2006/table">
            <a:tbl>
              <a:tblPr firstRow="1" bandRow="1">
                <a:tableStyleId>{2D5ABB26-0587-4C30-8999-92F81FD0307C}</a:tableStyleId>
              </a:tblPr>
              <a:tblGrid>
                <a:gridCol w="2155190">
                  <a:extLst>
                    <a:ext uri="{9D8B030D-6E8A-4147-A177-3AD203B41FA5}">
                      <a16:colId xmlns="" xmlns:a16="http://schemas.microsoft.com/office/drawing/2014/main" val="20000"/>
                    </a:ext>
                  </a:extLst>
                </a:gridCol>
                <a:gridCol w="4501598">
                  <a:extLst>
                    <a:ext uri="{9D8B030D-6E8A-4147-A177-3AD203B41FA5}">
                      <a16:colId xmlns="" xmlns:a16="http://schemas.microsoft.com/office/drawing/2014/main" val="20001"/>
                    </a:ext>
                  </a:extLst>
                </a:gridCol>
                <a:gridCol w="3330053">
                  <a:extLst>
                    <a:ext uri="{9D8B030D-6E8A-4147-A177-3AD203B41FA5}">
                      <a16:colId xmlns="" xmlns:a16="http://schemas.microsoft.com/office/drawing/2014/main" val="20002"/>
                    </a:ext>
                  </a:extLst>
                </a:gridCol>
              </a:tblGrid>
              <a:tr h="640079">
                <a:tc>
                  <a:txBody>
                    <a:bodyPr/>
                    <a:lstStyle/>
                    <a:p>
                      <a:pPr marL="280035" marR="276860" indent="322580">
                        <a:lnSpc>
                          <a:spcPct val="100000"/>
                        </a:lnSpc>
                        <a:spcBef>
                          <a:spcPts val="335"/>
                        </a:spcBef>
                      </a:pPr>
                      <a:r>
                        <a:rPr sz="1800" b="1" spc="-5" dirty="0">
                          <a:solidFill>
                            <a:srgbClr val="333333"/>
                          </a:solidFill>
                          <a:latin typeface="Verdana"/>
                          <a:cs typeface="Verdana"/>
                        </a:rPr>
                        <a:t>Type </a:t>
                      </a:r>
                      <a:r>
                        <a:rPr sz="1800" b="1" spc="-10" dirty="0">
                          <a:solidFill>
                            <a:srgbClr val="333333"/>
                          </a:solidFill>
                          <a:latin typeface="Verdana"/>
                          <a:cs typeface="Verdana"/>
                        </a:rPr>
                        <a:t>of  </a:t>
                      </a:r>
                      <a:r>
                        <a:rPr sz="1800" b="1" dirty="0">
                          <a:solidFill>
                            <a:srgbClr val="333333"/>
                          </a:solidFill>
                          <a:latin typeface="Verdana"/>
                          <a:cs typeface="Verdana"/>
                        </a:rPr>
                        <a:t>A</a:t>
                      </a:r>
                      <a:r>
                        <a:rPr sz="1800" b="1" spc="-10" dirty="0">
                          <a:solidFill>
                            <a:srgbClr val="333333"/>
                          </a:solidFill>
                          <a:latin typeface="Verdana"/>
                          <a:cs typeface="Verdana"/>
                        </a:rPr>
                        <a:t>r</a:t>
                      </a:r>
                      <a:r>
                        <a:rPr sz="1800" b="1" spc="20" dirty="0">
                          <a:solidFill>
                            <a:srgbClr val="333333"/>
                          </a:solidFill>
                          <a:latin typeface="Verdana"/>
                          <a:cs typeface="Verdana"/>
                        </a:rPr>
                        <a:t>c</a:t>
                      </a:r>
                      <a:r>
                        <a:rPr sz="1800" b="1" spc="-10" dirty="0">
                          <a:solidFill>
                            <a:srgbClr val="333333"/>
                          </a:solidFill>
                          <a:latin typeface="Verdana"/>
                          <a:cs typeface="Verdana"/>
                        </a:rPr>
                        <a:t>h</a:t>
                      </a:r>
                      <a:r>
                        <a:rPr sz="1800" b="1" spc="5" dirty="0">
                          <a:solidFill>
                            <a:srgbClr val="333333"/>
                          </a:solidFill>
                          <a:latin typeface="Verdana"/>
                          <a:cs typeface="Verdana"/>
                        </a:rPr>
                        <a:t>i</a:t>
                      </a:r>
                      <a:r>
                        <a:rPr sz="1800" b="1" dirty="0">
                          <a:solidFill>
                            <a:srgbClr val="333333"/>
                          </a:solidFill>
                          <a:latin typeface="Verdana"/>
                          <a:cs typeface="Verdana"/>
                        </a:rPr>
                        <a:t>tec</a:t>
                      </a:r>
                      <a:r>
                        <a:rPr sz="1800" b="1" spc="15" dirty="0">
                          <a:solidFill>
                            <a:srgbClr val="333333"/>
                          </a:solidFill>
                          <a:latin typeface="Verdana"/>
                          <a:cs typeface="Verdana"/>
                        </a:rPr>
                        <a:t>t</a:t>
                      </a:r>
                      <a:r>
                        <a:rPr sz="1800" b="1" spc="-10" dirty="0">
                          <a:solidFill>
                            <a:srgbClr val="333333"/>
                          </a:solidFill>
                          <a:latin typeface="Verdana"/>
                          <a:cs typeface="Verdana"/>
                        </a:rPr>
                        <a:t>ure</a:t>
                      </a:r>
                      <a:endParaRPr sz="1800" dirty="0">
                        <a:latin typeface="Verdana"/>
                        <a:cs typeface="Verdan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tc>
                  <a:txBody>
                    <a:bodyPr/>
                    <a:lstStyle/>
                    <a:p>
                      <a:pPr marL="1270" algn="ctr">
                        <a:lnSpc>
                          <a:spcPct val="100000"/>
                        </a:lnSpc>
                        <a:spcBef>
                          <a:spcPts val="1415"/>
                        </a:spcBef>
                      </a:pPr>
                      <a:r>
                        <a:rPr sz="1800" b="1" dirty="0">
                          <a:solidFill>
                            <a:srgbClr val="333333"/>
                          </a:solidFill>
                          <a:latin typeface="Verdana"/>
                          <a:cs typeface="Verdana"/>
                        </a:rPr>
                        <a:t>Features</a:t>
                      </a:r>
                      <a:endParaRPr sz="1800">
                        <a:latin typeface="Verdana"/>
                        <a:cs typeface="Verdana"/>
                      </a:endParaRPr>
                    </a:p>
                  </a:txBody>
                  <a:tcPr marL="0" marR="0" marT="179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tc>
                  <a:txBody>
                    <a:bodyPr/>
                    <a:lstStyle/>
                    <a:p>
                      <a:pPr marL="728345">
                        <a:lnSpc>
                          <a:spcPct val="100000"/>
                        </a:lnSpc>
                        <a:spcBef>
                          <a:spcPts val="1415"/>
                        </a:spcBef>
                      </a:pPr>
                      <a:r>
                        <a:rPr sz="1800" b="1" spc="-10" dirty="0">
                          <a:solidFill>
                            <a:srgbClr val="333333"/>
                          </a:solidFill>
                          <a:latin typeface="Verdana"/>
                          <a:cs typeface="Verdana"/>
                        </a:rPr>
                        <a:t>Usage</a:t>
                      </a:r>
                      <a:endParaRPr sz="1800">
                        <a:latin typeface="Verdana"/>
                        <a:cs typeface="Verdana"/>
                      </a:endParaRPr>
                    </a:p>
                  </a:txBody>
                  <a:tcPr marL="0" marR="0" marT="179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extLst>
                  <a:ext uri="{0D108BD9-81ED-4DB2-BD59-A6C34878D82A}">
                    <a16:rowId xmlns="" xmlns:a16="http://schemas.microsoft.com/office/drawing/2014/main" val="10000"/>
                  </a:ext>
                </a:extLst>
              </a:tr>
              <a:tr h="3221736">
                <a:tc>
                  <a:txBody>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0"/>
                        </a:spcBef>
                      </a:pPr>
                      <a:endParaRPr sz="2800" dirty="0">
                        <a:latin typeface="Times New Roman"/>
                        <a:cs typeface="Times New Roman"/>
                      </a:endParaRPr>
                    </a:p>
                    <a:p>
                      <a:pPr marL="91440" marR="311785">
                        <a:lnSpc>
                          <a:spcPct val="100400"/>
                        </a:lnSpc>
                      </a:pPr>
                      <a:r>
                        <a:rPr sz="1800" spc="-5" dirty="0">
                          <a:solidFill>
                            <a:srgbClr val="333333"/>
                          </a:solidFill>
                          <a:latin typeface="Verdana"/>
                          <a:cs typeface="Verdana"/>
                        </a:rPr>
                        <a:t>EPIC</a:t>
                      </a:r>
                      <a:r>
                        <a:rPr sz="1800" spc="-70" dirty="0">
                          <a:solidFill>
                            <a:srgbClr val="333333"/>
                          </a:solidFill>
                          <a:latin typeface="Verdana"/>
                          <a:cs typeface="Verdana"/>
                        </a:rPr>
                        <a:t> </a:t>
                      </a:r>
                      <a:r>
                        <a:rPr sz="1800" dirty="0">
                          <a:solidFill>
                            <a:srgbClr val="333333"/>
                          </a:solidFill>
                          <a:latin typeface="Verdana"/>
                          <a:cs typeface="Verdana"/>
                        </a:rPr>
                        <a:t>(Explicitly  Parallel  </a:t>
                      </a:r>
                      <a:r>
                        <a:rPr sz="1800" spc="-5" dirty="0">
                          <a:solidFill>
                            <a:srgbClr val="333333"/>
                          </a:solidFill>
                          <a:latin typeface="Verdana"/>
                          <a:cs typeface="Verdana"/>
                        </a:rPr>
                        <a:t>Instruction  Computing)</a:t>
                      </a:r>
                      <a:endParaRPr sz="1800" dirty="0">
                        <a:latin typeface="Verdana"/>
                        <a:cs typeface="Verdan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22580" marR="151130" indent="-231775">
                        <a:lnSpc>
                          <a:spcPct val="100000"/>
                        </a:lnSpc>
                        <a:spcBef>
                          <a:spcPts val="335"/>
                        </a:spcBef>
                        <a:buClr>
                          <a:srgbClr val="FF3300"/>
                        </a:buClr>
                        <a:buFont typeface="Wingdings"/>
                        <a:buChar char=""/>
                        <a:tabLst>
                          <a:tab pos="322580" algn="l"/>
                          <a:tab pos="323215" algn="l"/>
                        </a:tabLst>
                      </a:pPr>
                      <a:r>
                        <a:rPr sz="1800" dirty="0">
                          <a:solidFill>
                            <a:srgbClr val="333333"/>
                          </a:solidFill>
                          <a:latin typeface="Verdana"/>
                          <a:cs typeface="Verdana"/>
                        </a:rPr>
                        <a:t>Allows </a:t>
                      </a:r>
                      <a:r>
                        <a:rPr sz="1800" spc="-5" dirty="0">
                          <a:solidFill>
                            <a:srgbClr val="333333"/>
                          </a:solidFill>
                          <a:latin typeface="Verdana"/>
                          <a:cs typeface="Verdana"/>
                        </a:rPr>
                        <a:t>software </a:t>
                      </a:r>
                      <a:r>
                        <a:rPr sz="1800" spc="10" dirty="0">
                          <a:solidFill>
                            <a:srgbClr val="333333"/>
                          </a:solidFill>
                          <a:latin typeface="Verdana"/>
                          <a:cs typeface="Verdana"/>
                        </a:rPr>
                        <a:t>to  </a:t>
                      </a:r>
                      <a:r>
                        <a:rPr sz="1800" spc="-5" dirty="0">
                          <a:solidFill>
                            <a:srgbClr val="333333"/>
                          </a:solidFill>
                          <a:latin typeface="Verdana"/>
                          <a:cs typeface="Verdana"/>
                        </a:rPr>
                        <a:t>communicate </a:t>
                      </a:r>
                      <a:r>
                        <a:rPr sz="1800" dirty="0">
                          <a:solidFill>
                            <a:srgbClr val="333333"/>
                          </a:solidFill>
                          <a:latin typeface="Verdana"/>
                          <a:cs typeface="Verdana"/>
                        </a:rPr>
                        <a:t>explicitly </a:t>
                      </a:r>
                      <a:r>
                        <a:rPr sz="1800" spc="5" dirty="0">
                          <a:solidFill>
                            <a:srgbClr val="333333"/>
                          </a:solidFill>
                          <a:latin typeface="Verdana"/>
                          <a:cs typeface="Verdana"/>
                        </a:rPr>
                        <a:t>to </a:t>
                      </a:r>
                      <a:r>
                        <a:rPr sz="1800" spc="-10" dirty="0">
                          <a:solidFill>
                            <a:srgbClr val="333333"/>
                          </a:solidFill>
                          <a:latin typeface="Verdana"/>
                          <a:cs typeface="Verdana"/>
                        </a:rPr>
                        <a:t>the  </a:t>
                      </a:r>
                      <a:r>
                        <a:rPr sz="1800" dirty="0">
                          <a:solidFill>
                            <a:srgbClr val="333333"/>
                          </a:solidFill>
                          <a:latin typeface="Verdana"/>
                          <a:cs typeface="Verdana"/>
                        </a:rPr>
                        <a:t>processor </a:t>
                      </a:r>
                      <a:r>
                        <a:rPr sz="1800" spc="-5" dirty="0">
                          <a:solidFill>
                            <a:srgbClr val="333333"/>
                          </a:solidFill>
                          <a:latin typeface="Verdana"/>
                          <a:cs typeface="Verdana"/>
                        </a:rPr>
                        <a:t>when </a:t>
                      </a:r>
                      <a:r>
                        <a:rPr sz="1800" dirty="0">
                          <a:solidFill>
                            <a:srgbClr val="333333"/>
                          </a:solidFill>
                          <a:latin typeface="Verdana"/>
                          <a:cs typeface="Verdana"/>
                        </a:rPr>
                        <a:t>operations  are</a:t>
                      </a:r>
                      <a:r>
                        <a:rPr sz="1800" spc="-10" dirty="0">
                          <a:solidFill>
                            <a:srgbClr val="333333"/>
                          </a:solidFill>
                          <a:latin typeface="Verdana"/>
                          <a:cs typeface="Verdana"/>
                        </a:rPr>
                        <a:t> </a:t>
                      </a:r>
                      <a:r>
                        <a:rPr sz="1800" spc="-5" dirty="0">
                          <a:solidFill>
                            <a:srgbClr val="333333"/>
                          </a:solidFill>
                          <a:latin typeface="Verdana"/>
                          <a:cs typeface="Verdana"/>
                        </a:rPr>
                        <a:t>parallel</a:t>
                      </a:r>
                      <a:endParaRPr sz="1800" dirty="0">
                        <a:latin typeface="Verdana"/>
                        <a:cs typeface="Verdana"/>
                      </a:endParaRPr>
                    </a:p>
                    <a:p>
                      <a:pPr marL="322580" marR="98425" indent="-231775">
                        <a:lnSpc>
                          <a:spcPct val="100000"/>
                        </a:lnSpc>
                        <a:spcBef>
                          <a:spcPts val="455"/>
                        </a:spcBef>
                        <a:buClr>
                          <a:srgbClr val="FF3300"/>
                        </a:buClr>
                        <a:buFont typeface="Wingdings"/>
                        <a:buChar char=""/>
                        <a:tabLst>
                          <a:tab pos="322580" algn="l"/>
                          <a:tab pos="323215" algn="l"/>
                        </a:tabLst>
                      </a:pPr>
                      <a:r>
                        <a:rPr sz="1800" dirty="0">
                          <a:solidFill>
                            <a:srgbClr val="333333"/>
                          </a:solidFill>
                          <a:latin typeface="Verdana"/>
                          <a:cs typeface="Verdana"/>
                        </a:rPr>
                        <a:t>Uses tighter </a:t>
                      </a:r>
                      <a:r>
                        <a:rPr sz="1800" spc="-5" dirty="0">
                          <a:solidFill>
                            <a:srgbClr val="333333"/>
                          </a:solidFill>
                          <a:latin typeface="Verdana"/>
                          <a:cs typeface="Verdana"/>
                        </a:rPr>
                        <a:t>coupling  </a:t>
                      </a:r>
                      <a:r>
                        <a:rPr sz="1800" dirty="0">
                          <a:solidFill>
                            <a:srgbClr val="333333"/>
                          </a:solidFill>
                          <a:latin typeface="Verdana"/>
                          <a:cs typeface="Verdana"/>
                        </a:rPr>
                        <a:t>between </a:t>
                      </a:r>
                      <a:r>
                        <a:rPr sz="1800" spc="-5" dirty="0">
                          <a:solidFill>
                            <a:srgbClr val="333333"/>
                          </a:solidFill>
                          <a:latin typeface="Verdana"/>
                          <a:cs typeface="Verdana"/>
                        </a:rPr>
                        <a:t>the </a:t>
                      </a:r>
                      <a:r>
                        <a:rPr sz="1800" dirty="0">
                          <a:solidFill>
                            <a:srgbClr val="333333"/>
                          </a:solidFill>
                          <a:latin typeface="Verdana"/>
                          <a:cs typeface="Verdana"/>
                        </a:rPr>
                        <a:t>compiler </a:t>
                      </a:r>
                      <a:r>
                        <a:rPr sz="1800" spc="-5" dirty="0">
                          <a:solidFill>
                            <a:srgbClr val="333333"/>
                          </a:solidFill>
                          <a:latin typeface="Verdana"/>
                          <a:cs typeface="Verdana"/>
                        </a:rPr>
                        <a:t>and</a:t>
                      </a:r>
                      <a:r>
                        <a:rPr sz="1800" spc="-80" dirty="0">
                          <a:solidFill>
                            <a:srgbClr val="333333"/>
                          </a:solidFill>
                          <a:latin typeface="Verdana"/>
                          <a:cs typeface="Verdana"/>
                        </a:rPr>
                        <a:t> </a:t>
                      </a:r>
                      <a:r>
                        <a:rPr sz="1800" spc="-5" dirty="0">
                          <a:solidFill>
                            <a:srgbClr val="333333"/>
                          </a:solidFill>
                          <a:latin typeface="Verdana"/>
                          <a:cs typeface="Verdana"/>
                        </a:rPr>
                        <a:t>the  </a:t>
                      </a:r>
                      <a:r>
                        <a:rPr sz="1800" dirty="0">
                          <a:solidFill>
                            <a:srgbClr val="333333"/>
                          </a:solidFill>
                          <a:latin typeface="Verdana"/>
                          <a:cs typeface="Verdana"/>
                        </a:rPr>
                        <a:t>processor</a:t>
                      </a:r>
                      <a:endParaRPr sz="1800" dirty="0">
                        <a:latin typeface="Verdana"/>
                        <a:cs typeface="Verdana"/>
                      </a:endParaRPr>
                    </a:p>
                    <a:p>
                      <a:pPr marL="322580" marR="330835" indent="-231775" algn="just">
                        <a:lnSpc>
                          <a:spcPct val="100000"/>
                        </a:lnSpc>
                        <a:spcBef>
                          <a:spcPts val="434"/>
                        </a:spcBef>
                        <a:buClr>
                          <a:srgbClr val="FF3300"/>
                        </a:buClr>
                        <a:buFont typeface="Wingdings"/>
                        <a:buChar char=""/>
                        <a:tabLst>
                          <a:tab pos="323215" algn="l"/>
                        </a:tabLst>
                      </a:pPr>
                      <a:r>
                        <a:rPr sz="1800" spc="-5" dirty="0">
                          <a:solidFill>
                            <a:srgbClr val="333333"/>
                          </a:solidFill>
                          <a:latin typeface="Verdana"/>
                          <a:cs typeface="Verdana"/>
                        </a:rPr>
                        <a:t>Enables </a:t>
                      </a:r>
                      <a:r>
                        <a:rPr sz="1800" dirty="0">
                          <a:solidFill>
                            <a:srgbClr val="333333"/>
                          </a:solidFill>
                          <a:latin typeface="Verdana"/>
                          <a:cs typeface="Verdana"/>
                        </a:rPr>
                        <a:t>compiler </a:t>
                      </a:r>
                      <a:r>
                        <a:rPr sz="1800" spc="5" dirty="0">
                          <a:solidFill>
                            <a:srgbClr val="333333"/>
                          </a:solidFill>
                          <a:latin typeface="Verdana"/>
                          <a:cs typeface="Verdana"/>
                        </a:rPr>
                        <a:t>to </a:t>
                      </a:r>
                      <a:r>
                        <a:rPr sz="1800" spc="-5" dirty="0">
                          <a:solidFill>
                            <a:srgbClr val="333333"/>
                          </a:solidFill>
                          <a:latin typeface="Verdana"/>
                          <a:cs typeface="Verdana"/>
                        </a:rPr>
                        <a:t>extract  maximum </a:t>
                      </a:r>
                      <a:r>
                        <a:rPr sz="1800" dirty="0">
                          <a:solidFill>
                            <a:srgbClr val="333333"/>
                          </a:solidFill>
                          <a:latin typeface="Verdana"/>
                          <a:cs typeface="Verdana"/>
                        </a:rPr>
                        <a:t>parallelism in</a:t>
                      </a:r>
                      <a:r>
                        <a:rPr sz="1800" spc="-50" dirty="0">
                          <a:solidFill>
                            <a:srgbClr val="333333"/>
                          </a:solidFill>
                          <a:latin typeface="Verdana"/>
                          <a:cs typeface="Verdana"/>
                        </a:rPr>
                        <a:t> </a:t>
                      </a:r>
                      <a:r>
                        <a:rPr sz="1800" spc="-5" dirty="0">
                          <a:solidFill>
                            <a:srgbClr val="333333"/>
                          </a:solidFill>
                          <a:latin typeface="Verdana"/>
                          <a:cs typeface="Verdana"/>
                        </a:rPr>
                        <a:t>the  </a:t>
                      </a:r>
                      <a:r>
                        <a:rPr sz="1800" dirty="0">
                          <a:solidFill>
                            <a:srgbClr val="333333"/>
                          </a:solidFill>
                          <a:latin typeface="Verdana"/>
                          <a:cs typeface="Verdana"/>
                        </a:rPr>
                        <a:t>original </a:t>
                      </a:r>
                      <a:r>
                        <a:rPr sz="1800" spc="-5" dirty="0">
                          <a:solidFill>
                            <a:srgbClr val="333333"/>
                          </a:solidFill>
                          <a:latin typeface="Verdana"/>
                          <a:cs typeface="Verdana"/>
                        </a:rPr>
                        <a:t>code, and </a:t>
                      </a:r>
                      <a:r>
                        <a:rPr sz="1800" dirty="0">
                          <a:solidFill>
                            <a:srgbClr val="333333"/>
                          </a:solidFill>
                          <a:latin typeface="Verdana"/>
                          <a:cs typeface="Verdana"/>
                        </a:rPr>
                        <a:t>explicitly  describe it </a:t>
                      </a:r>
                      <a:r>
                        <a:rPr sz="1800" spc="5" dirty="0">
                          <a:solidFill>
                            <a:srgbClr val="333333"/>
                          </a:solidFill>
                          <a:latin typeface="Verdana"/>
                          <a:cs typeface="Verdana"/>
                        </a:rPr>
                        <a:t>to </a:t>
                      </a:r>
                      <a:r>
                        <a:rPr sz="1800" spc="-5" dirty="0">
                          <a:solidFill>
                            <a:srgbClr val="333333"/>
                          </a:solidFill>
                          <a:latin typeface="Verdana"/>
                          <a:cs typeface="Verdana"/>
                        </a:rPr>
                        <a:t>the</a:t>
                      </a:r>
                      <a:r>
                        <a:rPr sz="1800" spc="-50" dirty="0">
                          <a:solidFill>
                            <a:srgbClr val="333333"/>
                          </a:solidFill>
                          <a:latin typeface="Verdana"/>
                          <a:cs typeface="Verdana"/>
                        </a:rPr>
                        <a:t> </a:t>
                      </a:r>
                      <a:r>
                        <a:rPr sz="1800" spc="-5" dirty="0">
                          <a:solidFill>
                            <a:srgbClr val="333333"/>
                          </a:solidFill>
                          <a:latin typeface="Verdana"/>
                          <a:cs typeface="Verdana"/>
                        </a:rPr>
                        <a:t>processor</a:t>
                      </a:r>
                      <a:endParaRPr sz="1800" dirty="0">
                        <a:latin typeface="Verdana"/>
                        <a:cs typeface="Verdan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93980" marR="172720">
                        <a:lnSpc>
                          <a:spcPct val="100000"/>
                        </a:lnSpc>
                        <a:spcBef>
                          <a:spcPts val="1814"/>
                        </a:spcBef>
                      </a:pPr>
                      <a:r>
                        <a:rPr sz="1800" dirty="0">
                          <a:solidFill>
                            <a:srgbClr val="333333"/>
                          </a:solidFill>
                          <a:latin typeface="Verdana"/>
                          <a:cs typeface="Verdana"/>
                        </a:rPr>
                        <a:t>Mostly </a:t>
                      </a:r>
                      <a:r>
                        <a:rPr sz="1800" spc="-5" dirty="0">
                          <a:solidFill>
                            <a:srgbClr val="333333"/>
                          </a:solidFill>
                          <a:latin typeface="Verdana"/>
                          <a:cs typeface="Verdana"/>
                        </a:rPr>
                        <a:t>used </a:t>
                      </a:r>
                      <a:r>
                        <a:rPr sz="1800" dirty="0">
                          <a:solidFill>
                            <a:srgbClr val="333333"/>
                          </a:solidFill>
                          <a:latin typeface="Verdana"/>
                          <a:cs typeface="Verdana"/>
                        </a:rPr>
                        <a:t>in  </a:t>
                      </a:r>
                      <a:r>
                        <a:rPr sz="1800" spc="-5" dirty="0">
                          <a:solidFill>
                            <a:srgbClr val="333333"/>
                          </a:solidFill>
                          <a:latin typeface="Verdana"/>
                          <a:cs typeface="Verdana"/>
                        </a:rPr>
                        <a:t>high-end </a:t>
                      </a:r>
                      <a:r>
                        <a:rPr sz="1800" dirty="0">
                          <a:solidFill>
                            <a:srgbClr val="333333"/>
                          </a:solidFill>
                          <a:latin typeface="Verdana"/>
                          <a:cs typeface="Verdana"/>
                        </a:rPr>
                        <a:t>servers  </a:t>
                      </a:r>
                      <a:r>
                        <a:rPr sz="1800" spc="-5" dirty="0">
                          <a:solidFill>
                            <a:srgbClr val="333333"/>
                          </a:solidFill>
                          <a:latin typeface="Verdana"/>
                          <a:cs typeface="Verdana"/>
                        </a:rPr>
                        <a:t>and</a:t>
                      </a:r>
                      <a:r>
                        <a:rPr sz="1800" spc="-45" dirty="0">
                          <a:solidFill>
                            <a:srgbClr val="333333"/>
                          </a:solidFill>
                          <a:latin typeface="Verdana"/>
                          <a:cs typeface="Verdana"/>
                        </a:rPr>
                        <a:t> </a:t>
                      </a:r>
                      <a:r>
                        <a:rPr sz="1800" spc="-5" dirty="0">
                          <a:solidFill>
                            <a:srgbClr val="333333"/>
                          </a:solidFill>
                          <a:latin typeface="Verdana"/>
                          <a:cs typeface="Verdana"/>
                        </a:rPr>
                        <a:t>workstations</a:t>
                      </a:r>
                      <a:endParaRPr sz="1800" dirty="0">
                        <a:latin typeface="Verdana"/>
                        <a:cs typeface="Verdan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10433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MICROPROCESSOR</a:t>
            </a:r>
            <a:endParaRPr lang="en-US" dirty="0"/>
          </a:p>
        </p:txBody>
      </p:sp>
      <p:graphicFrame>
        <p:nvGraphicFramePr>
          <p:cNvPr id="4" name="object 6"/>
          <p:cNvGraphicFramePr>
            <a:graphicFrameLocks noGrp="1"/>
          </p:cNvGraphicFramePr>
          <p:nvPr>
            <p:extLst>
              <p:ext uri="{D42A27DB-BD31-4B8C-83A1-F6EECF244321}">
                <p14:modId xmlns:p14="http://schemas.microsoft.com/office/powerpoint/2010/main" val="2354989790"/>
              </p:ext>
            </p:extLst>
          </p:nvPr>
        </p:nvGraphicFramePr>
        <p:xfrm>
          <a:off x="886967" y="1837944"/>
          <a:ext cx="10031242" cy="3587496"/>
        </p:xfrm>
        <a:graphic>
          <a:graphicData uri="http://schemas.openxmlformats.org/drawingml/2006/table">
            <a:tbl>
              <a:tblPr firstRow="1" bandRow="1">
                <a:tableStyleId>{2D5ABB26-0587-4C30-8999-92F81FD0307C}</a:tableStyleId>
              </a:tblPr>
              <a:tblGrid>
                <a:gridCol w="2155190">
                  <a:extLst>
                    <a:ext uri="{9D8B030D-6E8A-4147-A177-3AD203B41FA5}">
                      <a16:colId xmlns="" xmlns:a16="http://schemas.microsoft.com/office/drawing/2014/main" val="20000"/>
                    </a:ext>
                  </a:extLst>
                </a:gridCol>
                <a:gridCol w="4477759">
                  <a:extLst>
                    <a:ext uri="{9D8B030D-6E8A-4147-A177-3AD203B41FA5}">
                      <a16:colId xmlns="" xmlns:a16="http://schemas.microsoft.com/office/drawing/2014/main" val="20001"/>
                    </a:ext>
                  </a:extLst>
                </a:gridCol>
                <a:gridCol w="3398293">
                  <a:extLst>
                    <a:ext uri="{9D8B030D-6E8A-4147-A177-3AD203B41FA5}">
                      <a16:colId xmlns="" xmlns:a16="http://schemas.microsoft.com/office/drawing/2014/main" val="20002"/>
                    </a:ext>
                  </a:extLst>
                </a:gridCol>
              </a:tblGrid>
              <a:tr h="640080">
                <a:tc>
                  <a:txBody>
                    <a:bodyPr/>
                    <a:lstStyle/>
                    <a:p>
                      <a:pPr marL="280035" marR="276860" indent="322580">
                        <a:lnSpc>
                          <a:spcPct val="101099"/>
                        </a:lnSpc>
                        <a:spcBef>
                          <a:spcPts val="310"/>
                        </a:spcBef>
                      </a:pPr>
                      <a:r>
                        <a:rPr sz="1800" b="1" spc="-5" dirty="0">
                          <a:solidFill>
                            <a:srgbClr val="333333"/>
                          </a:solidFill>
                          <a:latin typeface="Verdana"/>
                          <a:cs typeface="Verdana"/>
                        </a:rPr>
                        <a:t>Type </a:t>
                      </a:r>
                      <a:r>
                        <a:rPr sz="1800" b="1" spc="-10" dirty="0">
                          <a:solidFill>
                            <a:srgbClr val="333333"/>
                          </a:solidFill>
                          <a:latin typeface="Verdana"/>
                          <a:cs typeface="Verdana"/>
                        </a:rPr>
                        <a:t>of  </a:t>
                      </a:r>
                      <a:r>
                        <a:rPr sz="1800" b="1" dirty="0">
                          <a:solidFill>
                            <a:srgbClr val="333333"/>
                          </a:solidFill>
                          <a:latin typeface="Verdana"/>
                          <a:cs typeface="Verdana"/>
                        </a:rPr>
                        <a:t>A</a:t>
                      </a:r>
                      <a:r>
                        <a:rPr sz="1800" b="1" spc="-10" dirty="0">
                          <a:solidFill>
                            <a:srgbClr val="333333"/>
                          </a:solidFill>
                          <a:latin typeface="Verdana"/>
                          <a:cs typeface="Verdana"/>
                        </a:rPr>
                        <a:t>r</a:t>
                      </a:r>
                      <a:r>
                        <a:rPr sz="1800" b="1" spc="20" dirty="0">
                          <a:solidFill>
                            <a:srgbClr val="333333"/>
                          </a:solidFill>
                          <a:latin typeface="Verdana"/>
                          <a:cs typeface="Verdana"/>
                        </a:rPr>
                        <a:t>c</a:t>
                      </a:r>
                      <a:r>
                        <a:rPr sz="1800" b="1" spc="-10" dirty="0">
                          <a:solidFill>
                            <a:srgbClr val="333333"/>
                          </a:solidFill>
                          <a:latin typeface="Verdana"/>
                          <a:cs typeface="Verdana"/>
                        </a:rPr>
                        <a:t>h</a:t>
                      </a:r>
                      <a:r>
                        <a:rPr sz="1800" b="1" spc="5" dirty="0">
                          <a:solidFill>
                            <a:srgbClr val="333333"/>
                          </a:solidFill>
                          <a:latin typeface="Verdana"/>
                          <a:cs typeface="Verdana"/>
                        </a:rPr>
                        <a:t>i</a:t>
                      </a:r>
                      <a:r>
                        <a:rPr sz="1800" b="1" dirty="0">
                          <a:solidFill>
                            <a:srgbClr val="333333"/>
                          </a:solidFill>
                          <a:latin typeface="Verdana"/>
                          <a:cs typeface="Verdana"/>
                        </a:rPr>
                        <a:t>tec</a:t>
                      </a:r>
                      <a:r>
                        <a:rPr sz="1800" b="1" spc="15" dirty="0">
                          <a:solidFill>
                            <a:srgbClr val="333333"/>
                          </a:solidFill>
                          <a:latin typeface="Verdana"/>
                          <a:cs typeface="Verdana"/>
                        </a:rPr>
                        <a:t>t</a:t>
                      </a:r>
                      <a:r>
                        <a:rPr sz="1800" b="1" spc="-10" dirty="0">
                          <a:solidFill>
                            <a:srgbClr val="333333"/>
                          </a:solidFill>
                          <a:latin typeface="Verdana"/>
                          <a:cs typeface="Verdana"/>
                        </a:rPr>
                        <a:t>ure</a:t>
                      </a:r>
                      <a:endParaRPr sz="1800">
                        <a:latin typeface="Verdana"/>
                        <a:cs typeface="Verdana"/>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tc>
                  <a:txBody>
                    <a:bodyPr/>
                    <a:lstStyle/>
                    <a:p>
                      <a:pPr marL="1270" algn="ctr">
                        <a:lnSpc>
                          <a:spcPct val="100000"/>
                        </a:lnSpc>
                        <a:spcBef>
                          <a:spcPts val="1415"/>
                        </a:spcBef>
                      </a:pPr>
                      <a:r>
                        <a:rPr sz="1800" b="1" dirty="0">
                          <a:solidFill>
                            <a:srgbClr val="333333"/>
                          </a:solidFill>
                          <a:latin typeface="Verdana"/>
                          <a:cs typeface="Verdana"/>
                        </a:rPr>
                        <a:t>Features</a:t>
                      </a:r>
                      <a:endParaRPr sz="1800">
                        <a:latin typeface="Verdana"/>
                        <a:cs typeface="Verdana"/>
                      </a:endParaRPr>
                    </a:p>
                  </a:txBody>
                  <a:tcPr marL="0" marR="0" marT="179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tc>
                  <a:txBody>
                    <a:bodyPr/>
                    <a:lstStyle/>
                    <a:p>
                      <a:pPr marL="728345">
                        <a:lnSpc>
                          <a:spcPct val="100000"/>
                        </a:lnSpc>
                        <a:spcBef>
                          <a:spcPts val="1415"/>
                        </a:spcBef>
                      </a:pPr>
                      <a:r>
                        <a:rPr sz="1800" b="1" spc="-10" dirty="0">
                          <a:solidFill>
                            <a:srgbClr val="333333"/>
                          </a:solidFill>
                          <a:latin typeface="Verdana"/>
                          <a:cs typeface="Verdana"/>
                        </a:rPr>
                        <a:t>Usage</a:t>
                      </a:r>
                      <a:endParaRPr sz="1800">
                        <a:latin typeface="Verdana"/>
                        <a:cs typeface="Verdana"/>
                      </a:endParaRPr>
                    </a:p>
                  </a:txBody>
                  <a:tcPr marL="0" marR="0" marT="179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8CAE6"/>
                    </a:solidFill>
                  </a:tcPr>
                </a:tc>
                <a:extLst>
                  <a:ext uri="{0D108BD9-81ED-4DB2-BD59-A6C34878D82A}">
                    <a16:rowId xmlns="" xmlns:a16="http://schemas.microsoft.com/office/drawing/2014/main" val="10000"/>
                  </a:ext>
                </a:extLst>
              </a:tr>
              <a:tr h="2947416">
                <a:tc>
                  <a:txBody>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marL="523875" marR="474345" indent="-43180">
                        <a:lnSpc>
                          <a:spcPct val="101099"/>
                        </a:lnSpc>
                        <a:spcBef>
                          <a:spcPts val="1795"/>
                        </a:spcBef>
                      </a:pPr>
                      <a:r>
                        <a:rPr sz="1800" spc="-10" dirty="0">
                          <a:solidFill>
                            <a:srgbClr val="333333"/>
                          </a:solidFill>
                          <a:latin typeface="Verdana"/>
                          <a:cs typeface="Verdana"/>
                        </a:rPr>
                        <a:t>M</a:t>
                      </a:r>
                      <a:r>
                        <a:rPr sz="1800" spc="-15" dirty="0">
                          <a:solidFill>
                            <a:srgbClr val="333333"/>
                          </a:solidFill>
                          <a:latin typeface="Verdana"/>
                          <a:cs typeface="Verdana"/>
                        </a:rPr>
                        <a:t>u</a:t>
                      </a:r>
                      <a:r>
                        <a:rPr sz="1800" spc="10" dirty="0">
                          <a:solidFill>
                            <a:srgbClr val="333333"/>
                          </a:solidFill>
                          <a:latin typeface="Verdana"/>
                          <a:cs typeface="Verdana"/>
                        </a:rPr>
                        <a:t>lti</a:t>
                      </a:r>
                      <a:r>
                        <a:rPr sz="1800" dirty="0">
                          <a:solidFill>
                            <a:srgbClr val="333333"/>
                          </a:solidFill>
                          <a:latin typeface="Verdana"/>
                          <a:cs typeface="Verdana"/>
                        </a:rPr>
                        <a:t>-</a:t>
                      </a:r>
                      <a:r>
                        <a:rPr sz="1800" spc="-10" dirty="0">
                          <a:solidFill>
                            <a:srgbClr val="333333"/>
                          </a:solidFill>
                          <a:latin typeface="Verdana"/>
                          <a:cs typeface="Verdana"/>
                        </a:rPr>
                        <a:t>C</a:t>
                      </a:r>
                      <a:r>
                        <a:rPr sz="1800" spc="10" dirty="0">
                          <a:solidFill>
                            <a:srgbClr val="333333"/>
                          </a:solidFill>
                          <a:latin typeface="Verdana"/>
                          <a:cs typeface="Verdana"/>
                        </a:rPr>
                        <a:t>o</a:t>
                      </a:r>
                      <a:r>
                        <a:rPr sz="1800" dirty="0">
                          <a:solidFill>
                            <a:srgbClr val="333333"/>
                          </a:solidFill>
                          <a:latin typeface="Verdana"/>
                          <a:cs typeface="Verdana"/>
                        </a:rPr>
                        <a:t>re  </a:t>
                      </a:r>
                      <a:r>
                        <a:rPr sz="1800" spc="-5" dirty="0">
                          <a:solidFill>
                            <a:srgbClr val="333333"/>
                          </a:solidFill>
                          <a:latin typeface="Verdana"/>
                          <a:cs typeface="Verdana"/>
                        </a:rPr>
                        <a:t>Processor</a:t>
                      </a:r>
                      <a:endParaRPr sz="1800">
                        <a:latin typeface="Verdana"/>
                        <a:cs typeface="Verdan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22580" marR="132715" indent="-231775">
                        <a:lnSpc>
                          <a:spcPct val="100600"/>
                        </a:lnSpc>
                        <a:spcBef>
                          <a:spcPts val="320"/>
                        </a:spcBef>
                        <a:buClr>
                          <a:srgbClr val="FF3300"/>
                        </a:buClr>
                        <a:buFont typeface="Wingdings"/>
                        <a:buChar char=""/>
                        <a:tabLst>
                          <a:tab pos="322580" algn="l"/>
                          <a:tab pos="323215" algn="l"/>
                        </a:tabLst>
                      </a:pPr>
                      <a:r>
                        <a:rPr sz="1800" spc="-5" dirty="0">
                          <a:solidFill>
                            <a:srgbClr val="333333"/>
                          </a:solidFill>
                          <a:latin typeface="Verdana"/>
                          <a:cs typeface="Verdana"/>
                        </a:rPr>
                        <a:t>Processor chip has </a:t>
                      </a:r>
                      <a:r>
                        <a:rPr sz="1800" spc="5" dirty="0">
                          <a:solidFill>
                            <a:srgbClr val="333333"/>
                          </a:solidFill>
                          <a:latin typeface="Verdana"/>
                          <a:cs typeface="Verdana"/>
                        </a:rPr>
                        <a:t>multiple  </a:t>
                      </a:r>
                      <a:r>
                        <a:rPr sz="1800" spc="-5" dirty="0">
                          <a:solidFill>
                            <a:srgbClr val="333333"/>
                          </a:solidFill>
                          <a:latin typeface="Verdana"/>
                          <a:cs typeface="Verdana"/>
                        </a:rPr>
                        <a:t>cooler-running, </a:t>
                      </a:r>
                      <a:r>
                        <a:rPr sz="1800" dirty="0">
                          <a:solidFill>
                            <a:srgbClr val="333333"/>
                          </a:solidFill>
                          <a:latin typeface="Verdana"/>
                          <a:cs typeface="Verdana"/>
                        </a:rPr>
                        <a:t>more </a:t>
                      </a:r>
                      <a:r>
                        <a:rPr sz="1800" spc="-5" dirty="0">
                          <a:solidFill>
                            <a:srgbClr val="333333"/>
                          </a:solidFill>
                          <a:latin typeface="Verdana"/>
                          <a:cs typeface="Verdana"/>
                        </a:rPr>
                        <a:t>energy-  efficient </a:t>
                      </a:r>
                      <a:r>
                        <a:rPr sz="1800" dirty="0">
                          <a:solidFill>
                            <a:srgbClr val="333333"/>
                          </a:solidFill>
                          <a:latin typeface="Verdana"/>
                          <a:cs typeface="Verdana"/>
                        </a:rPr>
                        <a:t>processing</a:t>
                      </a:r>
                      <a:r>
                        <a:rPr sz="1800" spc="-10" dirty="0">
                          <a:solidFill>
                            <a:srgbClr val="333333"/>
                          </a:solidFill>
                          <a:latin typeface="Verdana"/>
                          <a:cs typeface="Verdana"/>
                        </a:rPr>
                        <a:t> </a:t>
                      </a:r>
                      <a:r>
                        <a:rPr sz="1800" dirty="0">
                          <a:solidFill>
                            <a:srgbClr val="333333"/>
                          </a:solidFill>
                          <a:latin typeface="Verdana"/>
                          <a:cs typeface="Verdana"/>
                        </a:rPr>
                        <a:t>cores</a:t>
                      </a:r>
                      <a:endParaRPr sz="1800">
                        <a:latin typeface="Verdana"/>
                        <a:cs typeface="Verdana"/>
                      </a:endParaRPr>
                    </a:p>
                    <a:p>
                      <a:pPr marL="322580" marR="191135" indent="-231775">
                        <a:lnSpc>
                          <a:spcPct val="100000"/>
                        </a:lnSpc>
                        <a:spcBef>
                          <a:spcPts val="434"/>
                        </a:spcBef>
                        <a:buClr>
                          <a:srgbClr val="FF3300"/>
                        </a:buClr>
                        <a:buFont typeface="Wingdings"/>
                        <a:buChar char=""/>
                        <a:tabLst>
                          <a:tab pos="322580" algn="l"/>
                          <a:tab pos="323215" algn="l"/>
                        </a:tabLst>
                      </a:pPr>
                      <a:r>
                        <a:rPr sz="1800" spc="-5" dirty="0">
                          <a:solidFill>
                            <a:srgbClr val="333333"/>
                          </a:solidFill>
                          <a:latin typeface="Verdana"/>
                          <a:cs typeface="Verdana"/>
                        </a:rPr>
                        <a:t>Improve </a:t>
                      </a:r>
                      <a:r>
                        <a:rPr sz="1800" dirty="0">
                          <a:solidFill>
                            <a:srgbClr val="333333"/>
                          </a:solidFill>
                          <a:latin typeface="Verdana"/>
                          <a:cs typeface="Verdana"/>
                        </a:rPr>
                        <a:t>overall</a:t>
                      </a:r>
                      <a:r>
                        <a:rPr sz="1800" spc="-40" dirty="0">
                          <a:solidFill>
                            <a:srgbClr val="333333"/>
                          </a:solidFill>
                          <a:latin typeface="Verdana"/>
                          <a:cs typeface="Verdana"/>
                        </a:rPr>
                        <a:t> </a:t>
                      </a:r>
                      <a:r>
                        <a:rPr sz="1800" spc="-5" dirty="0">
                          <a:solidFill>
                            <a:srgbClr val="333333"/>
                          </a:solidFill>
                          <a:latin typeface="Verdana"/>
                          <a:cs typeface="Verdana"/>
                        </a:rPr>
                        <a:t>performance  </a:t>
                      </a:r>
                      <a:r>
                        <a:rPr sz="1800" dirty="0">
                          <a:solidFill>
                            <a:srgbClr val="333333"/>
                          </a:solidFill>
                          <a:latin typeface="Verdana"/>
                          <a:cs typeface="Verdana"/>
                        </a:rPr>
                        <a:t>by </a:t>
                      </a:r>
                      <a:r>
                        <a:rPr sz="1800" spc="-5" dirty="0">
                          <a:solidFill>
                            <a:srgbClr val="333333"/>
                          </a:solidFill>
                          <a:latin typeface="Verdana"/>
                          <a:cs typeface="Verdana"/>
                        </a:rPr>
                        <a:t>handling </a:t>
                      </a:r>
                      <a:r>
                        <a:rPr sz="1800" dirty="0">
                          <a:solidFill>
                            <a:srgbClr val="333333"/>
                          </a:solidFill>
                          <a:latin typeface="Verdana"/>
                          <a:cs typeface="Verdana"/>
                        </a:rPr>
                        <a:t>more </a:t>
                      </a:r>
                      <a:r>
                        <a:rPr sz="1800" spc="-5" dirty="0">
                          <a:solidFill>
                            <a:srgbClr val="333333"/>
                          </a:solidFill>
                          <a:latin typeface="Verdana"/>
                          <a:cs typeface="Verdana"/>
                        </a:rPr>
                        <a:t>work </a:t>
                      </a:r>
                      <a:r>
                        <a:rPr sz="1800" dirty="0">
                          <a:solidFill>
                            <a:srgbClr val="333333"/>
                          </a:solidFill>
                          <a:latin typeface="Verdana"/>
                          <a:cs typeface="Verdana"/>
                        </a:rPr>
                        <a:t>in  </a:t>
                      </a:r>
                      <a:r>
                        <a:rPr sz="1800" spc="5" dirty="0">
                          <a:solidFill>
                            <a:srgbClr val="333333"/>
                          </a:solidFill>
                          <a:latin typeface="Verdana"/>
                          <a:cs typeface="Verdana"/>
                        </a:rPr>
                        <a:t>parallel</a:t>
                      </a:r>
                      <a:endParaRPr sz="1800">
                        <a:latin typeface="Verdana"/>
                        <a:cs typeface="Verdana"/>
                      </a:endParaRPr>
                    </a:p>
                    <a:p>
                      <a:pPr marL="322580" marR="83820" indent="-231775">
                        <a:lnSpc>
                          <a:spcPct val="100400"/>
                        </a:lnSpc>
                        <a:spcBef>
                          <a:spcPts val="420"/>
                        </a:spcBef>
                        <a:buClr>
                          <a:srgbClr val="FF3300"/>
                        </a:buClr>
                        <a:buFont typeface="Wingdings"/>
                        <a:buChar char=""/>
                        <a:tabLst>
                          <a:tab pos="322580" algn="l"/>
                          <a:tab pos="323215" algn="l"/>
                        </a:tabLst>
                      </a:pPr>
                      <a:r>
                        <a:rPr sz="1800" dirty="0">
                          <a:solidFill>
                            <a:srgbClr val="333333"/>
                          </a:solidFill>
                          <a:latin typeface="Verdana"/>
                          <a:cs typeface="Verdana"/>
                        </a:rPr>
                        <a:t>can </a:t>
                      </a:r>
                      <a:r>
                        <a:rPr sz="1800" spc="-5" dirty="0">
                          <a:solidFill>
                            <a:srgbClr val="333333"/>
                          </a:solidFill>
                          <a:latin typeface="Verdana"/>
                          <a:cs typeface="Verdana"/>
                        </a:rPr>
                        <a:t>share </a:t>
                      </a:r>
                      <a:r>
                        <a:rPr sz="1800" dirty="0">
                          <a:solidFill>
                            <a:srgbClr val="333333"/>
                          </a:solidFill>
                          <a:latin typeface="Verdana"/>
                          <a:cs typeface="Verdana"/>
                        </a:rPr>
                        <a:t>architectural  </a:t>
                      </a:r>
                      <a:r>
                        <a:rPr sz="1800" spc="-5" dirty="0">
                          <a:solidFill>
                            <a:srgbClr val="333333"/>
                          </a:solidFill>
                          <a:latin typeface="Verdana"/>
                          <a:cs typeface="Verdana"/>
                        </a:rPr>
                        <a:t>components, such </a:t>
                      </a:r>
                      <a:r>
                        <a:rPr sz="1800" dirty="0">
                          <a:solidFill>
                            <a:srgbClr val="333333"/>
                          </a:solidFill>
                          <a:latin typeface="Verdana"/>
                          <a:cs typeface="Verdana"/>
                        </a:rPr>
                        <a:t>as</a:t>
                      </a:r>
                      <a:r>
                        <a:rPr sz="1800" spc="-65" dirty="0">
                          <a:solidFill>
                            <a:srgbClr val="333333"/>
                          </a:solidFill>
                          <a:latin typeface="Verdana"/>
                          <a:cs typeface="Verdana"/>
                        </a:rPr>
                        <a:t> </a:t>
                      </a:r>
                      <a:r>
                        <a:rPr sz="1800" spc="5" dirty="0">
                          <a:solidFill>
                            <a:srgbClr val="333333"/>
                          </a:solidFill>
                          <a:latin typeface="Verdana"/>
                          <a:cs typeface="Verdana"/>
                        </a:rPr>
                        <a:t>memory  </a:t>
                      </a:r>
                      <a:r>
                        <a:rPr sz="1800" dirty="0">
                          <a:solidFill>
                            <a:srgbClr val="333333"/>
                          </a:solidFill>
                          <a:latin typeface="Verdana"/>
                          <a:cs typeface="Verdana"/>
                        </a:rPr>
                        <a:t>elements </a:t>
                      </a:r>
                      <a:r>
                        <a:rPr sz="1800" spc="-5" dirty="0">
                          <a:solidFill>
                            <a:srgbClr val="333333"/>
                          </a:solidFill>
                          <a:latin typeface="Verdana"/>
                          <a:cs typeface="Verdana"/>
                        </a:rPr>
                        <a:t>and </a:t>
                      </a:r>
                      <a:r>
                        <a:rPr sz="1800" dirty="0">
                          <a:solidFill>
                            <a:srgbClr val="333333"/>
                          </a:solidFill>
                          <a:latin typeface="Verdana"/>
                          <a:cs typeface="Verdana"/>
                        </a:rPr>
                        <a:t>memory  </a:t>
                      </a:r>
                      <a:r>
                        <a:rPr sz="1800" spc="-5" dirty="0">
                          <a:solidFill>
                            <a:srgbClr val="333333"/>
                          </a:solidFill>
                          <a:latin typeface="Verdana"/>
                          <a:cs typeface="Verdana"/>
                        </a:rPr>
                        <a:t>management</a:t>
                      </a:r>
                      <a:endParaRPr sz="1800">
                        <a:latin typeface="Verdana"/>
                        <a:cs typeface="Verdan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137160" marR="130175" indent="158115">
                        <a:lnSpc>
                          <a:spcPct val="100000"/>
                        </a:lnSpc>
                      </a:pPr>
                      <a:endParaRPr lang="en-US" sz="2850" dirty="0" smtClean="0">
                        <a:solidFill>
                          <a:schemeClr val="tx1"/>
                        </a:solidFill>
                        <a:latin typeface="Times New Roman"/>
                        <a:cs typeface="Times New Roman"/>
                      </a:endParaRPr>
                    </a:p>
                    <a:p>
                      <a:pPr marL="137160" marR="130175" indent="158115">
                        <a:lnSpc>
                          <a:spcPct val="100000"/>
                        </a:lnSpc>
                      </a:pPr>
                      <a:r>
                        <a:rPr sz="1800" dirty="0" smtClean="0">
                          <a:solidFill>
                            <a:srgbClr val="333333"/>
                          </a:solidFill>
                          <a:latin typeface="Verdana"/>
                          <a:cs typeface="Verdana"/>
                        </a:rPr>
                        <a:t>Mostly </a:t>
                      </a:r>
                      <a:r>
                        <a:rPr sz="1800" spc="-5" dirty="0">
                          <a:solidFill>
                            <a:srgbClr val="333333"/>
                          </a:solidFill>
                          <a:latin typeface="Verdana"/>
                          <a:cs typeface="Verdana"/>
                        </a:rPr>
                        <a:t>used </a:t>
                      </a:r>
                      <a:r>
                        <a:rPr sz="1800" dirty="0">
                          <a:solidFill>
                            <a:srgbClr val="333333"/>
                          </a:solidFill>
                          <a:latin typeface="Verdana"/>
                          <a:cs typeface="Verdana"/>
                        </a:rPr>
                        <a:t>in  </a:t>
                      </a:r>
                      <a:r>
                        <a:rPr sz="1800" spc="-5" dirty="0">
                          <a:solidFill>
                            <a:srgbClr val="333333"/>
                          </a:solidFill>
                          <a:latin typeface="Verdana"/>
                          <a:cs typeface="Verdana"/>
                        </a:rPr>
                        <a:t>high-end </a:t>
                      </a:r>
                      <a:r>
                        <a:rPr sz="1800" dirty="0">
                          <a:solidFill>
                            <a:srgbClr val="333333"/>
                          </a:solidFill>
                          <a:latin typeface="Verdana"/>
                          <a:cs typeface="Verdana"/>
                        </a:rPr>
                        <a:t>servers  </a:t>
                      </a:r>
                      <a:r>
                        <a:rPr sz="1800" spc="-5" dirty="0">
                          <a:solidFill>
                            <a:srgbClr val="333333"/>
                          </a:solidFill>
                          <a:latin typeface="Verdana"/>
                          <a:cs typeface="Verdana"/>
                        </a:rPr>
                        <a:t>and</a:t>
                      </a:r>
                      <a:r>
                        <a:rPr sz="1800" spc="-45" dirty="0">
                          <a:solidFill>
                            <a:srgbClr val="333333"/>
                          </a:solidFill>
                          <a:latin typeface="Verdana"/>
                          <a:cs typeface="Verdana"/>
                        </a:rPr>
                        <a:t> </a:t>
                      </a:r>
                      <a:r>
                        <a:rPr sz="1800" spc="-5" dirty="0">
                          <a:solidFill>
                            <a:srgbClr val="333333"/>
                          </a:solidFill>
                          <a:latin typeface="Verdana"/>
                          <a:cs typeface="Verdana"/>
                        </a:rPr>
                        <a:t>workstations</a:t>
                      </a:r>
                      <a:endParaRPr sz="1800" dirty="0">
                        <a:latin typeface="Verdana"/>
                        <a:cs typeface="Verdan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6309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B26E9A-C686-4426-BD72-76E19485F534}"/>
              </a:ext>
            </a:extLst>
          </p:cNvPr>
          <p:cNvSpPr>
            <a:spLocks noGrp="1"/>
          </p:cNvSpPr>
          <p:nvPr>
            <p:ph type="title"/>
          </p:nvPr>
        </p:nvSpPr>
        <p:spPr/>
        <p:txBody>
          <a:bodyPr>
            <a:normAutofit/>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MICROPROCESSOR BLOCK DIAGRAM</a:t>
            </a:r>
            <a:endParaRPr lang="en-US" sz="3200" dirty="0">
              <a:effectLst>
                <a:outerShdw blurRad="38100" dist="38100" dir="2700000" algn="tl">
                  <a:srgbClr val="000000">
                    <a:alpha val="43137"/>
                  </a:srgbClr>
                </a:outerShdw>
              </a:effectLst>
            </a:endParaRPr>
          </a:p>
        </p:txBody>
      </p:sp>
      <p:pic>
        <p:nvPicPr>
          <p:cNvPr id="6146" name="Picture 2" descr="BLOCK DIA OF MP">
            <a:extLst>
              <a:ext uri="{FF2B5EF4-FFF2-40B4-BE49-F238E27FC236}">
                <a16:creationId xmlns="" xmlns:a16="http://schemas.microsoft.com/office/drawing/2014/main" id="{AD6BDC47-2E9D-465D-9F28-935FB3C0A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982" y="1547553"/>
            <a:ext cx="7851373" cy="531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43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7F4F3-3B0C-4DAD-B3EF-7616C1A71D69}"/>
              </a:ext>
            </a:extLst>
          </p:cNvPr>
          <p:cNvSpPr>
            <a:spLocks noGrp="1"/>
          </p:cNvSpPr>
          <p:nvPr>
            <p:ph type="title"/>
          </p:nvPr>
        </p:nvSpPr>
        <p:spPr/>
        <p:txBody>
          <a:bodyPr/>
          <a:lstStyle/>
          <a:p>
            <a:pPr algn="ctr"/>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NECESSARY </a:t>
            </a:r>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 </a:t>
            </a:r>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FOR MICROPROCESSOR</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A7097A32-78B0-44C6-9BB2-8C1DA64B6AE2}"/>
              </a:ext>
            </a:extLst>
          </p:cNvPr>
          <p:cNvSpPr>
            <a:spLocks noGrp="1"/>
          </p:cNvSpPr>
          <p:nvPr>
            <p:ph idx="1"/>
          </p:nvPr>
        </p:nvSpPr>
        <p:spPr/>
        <p:txBody>
          <a:bodyPr/>
          <a:lstStyle/>
          <a:p>
            <a:r>
              <a:rPr lang="en-US" dirty="0"/>
              <a:t>CPU: Central Processing Unit</a:t>
            </a:r>
          </a:p>
          <a:p>
            <a:r>
              <a:rPr lang="en-US" dirty="0"/>
              <a:t>I/O: Input/Output </a:t>
            </a:r>
          </a:p>
          <a:p>
            <a:r>
              <a:rPr lang="en-US" dirty="0"/>
              <a:t>System Bus: Address bus, Data Bus </a:t>
            </a:r>
          </a:p>
          <a:p>
            <a:r>
              <a:rPr lang="en-US" dirty="0"/>
              <a:t>CU: Timing &amp; Control Unit  </a:t>
            </a:r>
          </a:p>
          <a:p>
            <a:r>
              <a:rPr lang="en-US" dirty="0"/>
              <a:t>Registers </a:t>
            </a:r>
          </a:p>
          <a:p>
            <a:r>
              <a:rPr lang="en-US" dirty="0"/>
              <a:t>L1 &amp; L2 Cache Memory</a:t>
            </a:r>
          </a:p>
          <a:p>
            <a:pPr marL="0" indent="0">
              <a:buNone/>
            </a:pPr>
            <a:r>
              <a:rPr lang="en-US" dirty="0"/>
              <a:t> </a:t>
            </a:r>
          </a:p>
          <a:p>
            <a:endParaRPr lang="en-US" dirty="0"/>
          </a:p>
        </p:txBody>
      </p:sp>
    </p:spTree>
    <p:extLst>
      <p:ext uri="{BB962C8B-B14F-4D97-AF65-F5344CB8AC3E}">
        <p14:creationId xmlns:p14="http://schemas.microsoft.com/office/powerpoint/2010/main" val="88826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C7238-6135-4367-B850-FDCCD48964BA}"/>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TIMING &amp; CONTROL UNIT </a:t>
            </a:r>
          </a:p>
        </p:txBody>
      </p:sp>
      <p:sp>
        <p:nvSpPr>
          <p:cNvPr id="3" name="Content Placeholder 2">
            <a:extLst>
              <a:ext uri="{FF2B5EF4-FFF2-40B4-BE49-F238E27FC236}">
                <a16:creationId xmlns="" xmlns:a16="http://schemas.microsoft.com/office/drawing/2014/main" id="{99F4B384-E321-4603-A480-496007248234}"/>
              </a:ext>
            </a:extLst>
          </p:cNvPr>
          <p:cNvSpPr>
            <a:spLocks noGrp="1"/>
          </p:cNvSpPr>
          <p:nvPr>
            <p:ph idx="1"/>
          </p:nvPr>
        </p:nvSpPr>
        <p:spPr>
          <a:xfrm>
            <a:off x="838200" y="1825625"/>
            <a:ext cx="9602337" cy="4351338"/>
          </a:xfrm>
        </p:spPr>
        <p:txBody>
          <a:bodyPr/>
          <a:lstStyle/>
          <a:p>
            <a:r>
              <a:rPr lang="en-US" dirty="0"/>
              <a:t>CPU is partitioned into ALU &amp; CU</a:t>
            </a:r>
          </a:p>
          <a:p>
            <a:pPr marL="0" indent="0">
              <a:buNone/>
            </a:pPr>
            <a:endParaRPr lang="en-US" dirty="0"/>
          </a:p>
          <a:p>
            <a:r>
              <a:rPr lang="en-US" b="1" dirty="0">
                <a:latin typeface="Times New Roman" panose="02020603050405020304" pitchFamily="18" charset="0"/>
                <a:cs typeface="Times New Roman" panose="02020603050405020304" pitchFamily="18" charset="0"/>
              </a:rPr>
              <a:t>Control Unit </a:t>
            </a:r>
          </a:p>
          <a:p>
            <a:pPr lvl="1" algn="just">
              <a:lnSpc>
                <a:spcPct val="150000"/>
              </a:lnSpc>
            </a:pPr>
            <a:r>
              <a:rPr lang="en-US" dirty="0"/>
              <a:t>The Function of control unit is to generate the relevant timing &amp; control signals to all operations of the in the computer. </a:t>
            </a:r>
          </a:p>
          <a:p>
            <a:pPr lvl="1" algn="just">
              <a:lnSpc>
                <a:spcPct val="150000"/>
              </a:lnSpc>
            </a:pPr>
            <a:r>
              <a:rPr lang="en-US" dirty="0"/>
              <a:t>It controls the flow of data between the processor &amp;  memory &amp; peripherals.  </a:t>
            </a:r>
          </a:p>
        </p:txBody>
      </p:sp>
    </p:spTree>
    <p:extLst>
      <p:ext uri="{BB962C8B-B14F-4D97-AF65-F5344CB8AC3E}">
        <p14:creationId xmlns:p14="http://schemas.microsoft.com/office/powerpoint/2010/main" val="111863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CE8B209-B395-4CAD-AE5B-EAAE40CBCB7C}"/>
              </a:ext>
            </a:extLst>
          </p:cNvPr>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ARITHMETIC LOGIC </a:t>
            </a:r>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UNIT (ALU) </a:t>
            </a:r>
            <a:endParaRPr lang="en-US"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 xmlns:a16="http://schemas.microsoft.com/office/drawing/2014/main" id="{0CD62738-0FF7-4182-B57F-B9D7B4BD772E}"/>
              </a:ext>
            </a:extLst>
          </p:cNvPr>
          <p:cNvSpPr>
            <a:spLocks noGrp="1"/>
          </p:cNvSpPr>
          <p:nvPr>
            <p:ph idx="1"/>
          </p:nvPr>
        </p:nvSpPr>
        <p:spPr/>
        <p:txBody>
          <a:bodyPr/>
          <a:lstStyle/>
          <a:p>
            <a:pPr>
              <a:lnSpc>
                <a:spcPct val="150000"/>
              </a:lnSpc>
            </a:pPr>
            <a:r>
              <a:rPr lang="en-GB" altLang="en-US" dirty="0">
                <a:cs typeface="Arial" panose="020B0604020202020204" pitchFamily="34" charset="0"/>
              </a:rPr>
              <a:t>ALU </a:t>
            </a:r>
            <a:r>
              <a:rPr lang="en-GB" altLang="en-US" sz="2800" dirty="0">
                <a:cs typeface="Arial" panose="020B0604020202020204" pitchFamily="34" charset="0"/>
              </a:rPr>
              <a:t>Performs arithmetic and logical operations</a:t>
            </a:r>
          </a:p>
          <a:p>
            <a:pPr>
              <a:lnSpc>
                <a:spcPct val="150000"/>
              </a:lnSpc>
            </a:pPr>
            <a:r>
              <a:rPr lang="en-GB" altLang="en-US" sz="2800" dirty="0">
                <a:cs typeface="Arial" panose="020B0604020202020204" pitchFamily="34" charset="0"/>
              </a:rPr>
              <a:t>It includes storage places for input operands that are being added, the accumulated results (stored in an accumulator) and shifted results. </a:t>
            </a:r>
          </a:p>
          <a:p>
            <a:pPr>
              <a:lnSpc>
                <a:spcPct val="150000"/>
              </a:lnSpc>
            </a:pPr>
            <a:r>
              <a:rPr lang="en-GB" altLang="en-US" dirty="0">
                <a:cs typeface="Arial" panose="020B0604020202020204" pitchFamily="34" charset="0"/>
              </a:rPr>
              <a:t>Performs </a:t>
            </a:r>
            <a:r>
              <a:rPr lang="en-GB" altLang="en-US" sz="2800" dirty="0">
                <a:cs typeface="Arial" panose="020B0604020202020204" pitchFamily="34" charset="0"/>
              </a:rPr>
              <a:t>arithmetic operations (+, -, </a:t>
            </a:r>
            <a:r>
              <a:rPr lang="en-US" b="0" i="0" dirty="0">
                <a:effectLst/>
              </a:rPr>
              <a:t>×</a:t>
            </a:r>
            <a:r>
              <a:rPr lang="en-GB" altLang="en-US" sz="2800" dirty="0">
                <a:cs typeface="Arial" panose="020B0604020202020204" pitchFamily="34" charset="0"/>
              </a:rPr>
              <a:t>, </a:t>
            </a:r>
            <a:r>
              <a:rPr lang="en-US" b="0" i="0" dirty="0">
                <a:effectLst/>
              </a:rPr>
              <a:t>÷</a:t>
            </a:r>
            <a:r>
              <a:rPr lang="en-GB" altLang="en-US" sz="2800" dirty="0">
                <a:cs typeface="Arial" panose="020B0604020202020204" pitchFamily="34" charset="0"/>
              </a:rPr>
              <a:t>) </a:t>
            </a:r>
          </a:p>
          <a:p>
            <a:pPr>
              <a:lnSpc>
                <a:spcPct val="150000"/>
              </a:lnSpc>
            </a:pPr>
            <a:r>
              <a:rPr lang="en-GB" dirty="0">
                <a:cs typeface="Arial" panose="020B0604020202020204" pitchFamily="34" charset="0"/>
              </a:rPr>
              <a:t>Also </a:t>
            </a:r>
            <a:r>
              <a:rPr lang="en-GB" altLang="en-US" dirty="0">
                <a:cs typeface="Arial" panose="020B0604020202020204" pitchFamily="34" charset="0"/>
              </a:rPr>
              <a:t>Performs </a:t>
            </a:r>
            <a:r>
              <a:rPr lang="en-GB" altLang="en-US" sz="2800" dirty="0">
                <a:cs typeface="Arial" panose="020B0604020202020204" pitchFamily="34" charset="0"/>
              </a:rPr>
              <a:t>logical operations (</a:t>
            </a:r>
            <a:r>
              <a:rPr lang="en-US" altLang="en-US" dirty="0">
                <a:cs typeface="Arial" panose="020B0604020202020204" pitchFamily="34" charset="0"/>
              </a:rPr>
              <a:t>AND, OR, NOT , XOR)</a:t>
            </a:r>
            <a:endParaRPr lang="en-US" dirty="0"/>
          </a:p>
        </p:txBody>
      </p:sp>
    </p:spTree>
    <p:extLst>
      <p:ext uri="{BB962C8B-B14F-4D97-AF65-F5344CB8AC3E}">
        <p14:creationId xmlns:p14="http://schemas.microsoft.com/office/powerpoint/2010/main" val="1367177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0384CC0-270A-4D6D-A19E-5824A8E1B2F3}"/>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HOW ALU WORKS?</a:t>
            </a:r>
            <a:endParaRPr lang="en-US" dirty="0">
              <a:effectLst>
                <a:outerShdw blurRad="38100" dist="38100" dir="2700000" algn="tl">
                  <a:srgbClr val="000000">
                    <a:alpha val="43137"/>
                  </a:srgbClr>
                </a:outerShdw>
              </a:effectLst>
            </a:endParaRPr>
          </a:p>
        </p:txBody>
      </p:sp>
      <p:pic>
        <p:nvPicPr>
          <p:cNvPr id="7172" name="Picture 4" descr="Discuss the organization and functions of ALU or Arithmetic &amp;amp; Logic Unit «  Online Class Notes">
            <a:extLst>
              <a:ext uri="{FF2B5EF4-FFF2-40B4-BE49-F238E27FC236}">
                <a16:creationId xmlns="" xmlns:a16="http://schemas.microsoft.com/office/drawing/2014/main" id="{3CB63EA8-B819-4C0F-B702-1CC13563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029" y="1967005"/>
            <a:ext cx="4590374" cy="300250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output | computing | Britannica">
            <a:extLst>
              <a:ext uri="{FF2B5EF4-FFF2-40B4-BE49-F238E27FC236}">
                <a16:creationId xmlns="" xmlns:a16="http://schemas.microsoft.com/office/drawing/2014/main" id="{226971BC-0898-4AA1-8556-A1D983E77B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5064" y="1837353"/>
            <a:ext cx="4701907" cy="31355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hlinkClick r:id="rId4"/>
            <a:extLst>
              <a:ext uri="{FF2B5EF4-FFF2-40B4-BE49-F238E27FC236}">
                <a16:creationId xmlns="" xmlns:a16="http://schemas.microsoft.com/office/drawing/2014/main" id="{32B8A4D8-B778-4A37-AD7A-C612107D3077}"/>
              </a:ext>
            </a:extLst>
          </p:cNvPr>
          <p:cNvSpPr txBox="1"/>
          <p:nvPr/>
        </p:nvSpPr>
        <p:spPr>
          <a:xfrm>
            <a:off x="1225029" y="5650173"/>
            <a:ext cx="7277526" cy="646331"/>
          </a:xfrm>
          <a:prstGeom prst="rect">
            <a:avLst/>
          </a:prstGeom>
          <a:noFill/>
        </p:spPr>
        <p:txBody>
          <a:bodyPr wrap="square" rtlCol="0">
            <a:spAutoFit/>
          </a:bodyPr>
          <a:lstStyle/>
          <a:p>
            <a:r>
              <a:rPr lang="en-US" dirty="0"/>
              <a:t>For more details: </a:t>
            </a:r>
            <a:r>
              <a:rPr lang="en-US" dirty="0">
                <a:hlinkClick r:id="rId4"/>
              </a:rPr>
              <a:t>https://www.youtube.com/watch?v=UsK5KV1FPmA&amp;t=39s</a:t>
            </a:r>
            <a:endParaRPr lang="en-US" dirty="0"/>
          </a:p>
        </p:txBody>
      </p:sp>
    </p:spTree>
    <p:extLst>
      <p:ext uri="{BB962C8B-B14F-4D97-AF65-F5344CB8AC3E}">
        <p14:creationId xmlns:p14="http://schemas.microsoft.com/office/powerpoint/2010/main" val="1844278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QUICK </a:t>
            </a: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BRAIN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Sample Question </a:t>
            </a: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US" dirty="0"/>
          </a:p>
        </p:txBody>
      </p:sp>
      <p:sp>
        <p:nvSpPr>
          <p:cNvPr id="3" name="Content Placeholder 2">
            <a:extLst>
              <a:ext uri="{FF2B5EF4-FFF2-40B4-BE49-F238E27FC236}">
                <a16:creationId xmlns="" xmlns:a16="http://schemas.microsoft.com/office/drawing/2014/main" id="{8D98BF78-88EE-4170-9164-A24A7E07559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State 3 differences between </a:t>
            </a:r>
            <a:r>
              <a:rPr lang="en-US" b="1" dirty="0"/>
              <a:t>CISC, </a:t>
            </a:r>
            <a:r>
              <a:rPr lang="en-US" b="1" dirty="0" smtClean="0"/>
              <a:t>RISC</a:t>
            </a:r>
            <a:endParaRPr lang="en-US" dirty="0" smtClean="0"/>
          </a:p>
          <a:p>
            <a:r>
              <a:rPr lang="en-US" dirty="0" smtClean="0"/>
              <a:t>How does ALU work?</a:t>
            </a:r>
          </a:p>
          <a:p>
            <a:r>
              <a:rPr lang="en-US" dirty="0"/>
              <a:t>Why is microprocessor </a:t>
            </a:r>
            <a:r>
              <a:rPr lang="en-US" dirty="0" smtClean="0"/>
              <a:t>called versatile</a:t>
            </a:r>
            <a:r>
              <a:rPr lang="en-US" dirty="0"/>
              <a:t>?</a:t>
            </a:r>
            <a:r>
              <a:rPr lang="en-US" dirty="0" smtClean="0"/>
              <a:t> </a:t>
            </a:r>
          </a:p>
          <a:p>
            <a:endParaRPr lang="en-US" dirty="0" smtClean="0"/>
          </a:p>
          <a:p>
            <a:endParaRPr lang="en-US" dirty="0" smtClean="0"/>
          </a:p>
          <a:p>
            <a:endParaRPr lang="en-US" dirty="0"/>
          </a:p>
        </p:txBody>
      </p:sp>
    </p:spTree>
    <p:extLst>
      <p:ext uri="{BB962C8B-B14F-4D97-AF65-F5344CB8AC3E}">
        <p14:creationId xmlns:p14="http://schemas.microsoft.com/office/powerpoint/2010/main" val="278409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7F3F32-84E6-497C-83FE-FC42DEF28C1E}"/>
              </a:ext>
            </a:extLst>
          </p:cNvPr>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MICROPROCESSOR</a:t>
            </a:r>
            <a:r>
              <a:rPr lang="en-US" b="1"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 xmlns:a16="http://schemas.microsoft.com/office/drawing/2014/main" id="{7A67E548-B21B-403C-8305-9125F57EB110}"/>
              </a:ext>
            </a:extLst>
          </p:cNvPr>
          <p:cNvSpPr>
            <a:spLocks noGrp="1"/>
          </p:cNvSpPr>
          <p:nvPr>
            <p:ph idx="1"/>
          </p:nvPr>
        </p:nvSpPr>
        <p:spPr>
          <a:xfrm>
            <a:off x="1032164" y="1702701"/>
            <a:ext cx="10515600" cy="4351338"/>
          </a:xfrm>
        </p:spPr>
        <p:txBody>
          <a:bodyPr/>
          <a:lstStyle/>
          <a:p>
            <a:pPr marL="0" indent="0" algn="just">
              <a:buNone/>
            </a:pPr>
            <a:r>
              <a:rPr lang="en-US" dirty="0"/>
              <a:t>Microprocessor is an electronic circuit  that contains the arithmetic, logic, and control circuitry necessary to perform the functions of a digital computer's central processing unit (CPU).</a:t>
            </a:r>
          </a:p>
          <a:p>
            <a:pPr marL="0" indent="0" algn="just">
              <a:buNone/>
            </a:pPr>
            <a:r>
              <a:rPr lang="en-US" dirty="0"/>
              <a:t> </a:t>
            </a:r>
          </a:p>
          <a:p>
            <a:pPr algn="just"/>
            <a:endParaRPr lang="en-US" dirty="0"/>
          </a:p>
        </p:txBody>
      </p:sp>
      <p:pic>
        <p:nvPicPr>
          <p:cNvPr id="1026" name="Picture 2" descr="What is a Microprocessor ? How does it work ?">
            <a:extLst>
              <a:ext uri="{FF2B5EF4-FFF2-40B4-BE49-F238E27FC236}">
                <a16:creationId xmlns="" xmlns:a16="http://schemas.microsoft.com/office/drawing/2014/main" id="{6AE7B628-E5D1-4B43-A8EC-BDA85E689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64" y="3691370"/>
            <a:ext cx="258127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3B3397CC-C5D6-42CD-B0E7-0D747D7A1D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6879" y="3429000"/>
            <a:ext cx="2740485" cy="2027959"/>
          </a:xfrm>
          <a:prstGeom prst="rect">
            <a:avLst/>
          </a:prstGeom>
        </p:spPr>
      </p:pic>
      <p:pic>
        <p:nvPicPr>
          <p:cNvPr id="1028" name="Picture 4" descr="How Microprocessors Work | HowStuffWorks">
            <a:extLst>
              <a:ext uri="{FF2B5EF4-FFF2-40B4-BE49-F238E27FC236}">
                <a16:creationId xmlns="" xmlns:a16="http://schemas.microsoft.com/office/drawing/2014/main" id="{FE279E87-4EA3-4705-A3A8-A298D7711B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4549" y="3650383"/>
            <a:ext cx="3209968" cy="180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35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he Journey Inside℠: Curriculum for Microprocessor">
            <a:extLst>
              <a:ext uri="{FF2B5EF4-FFF2-40B4-BE49-F238E27FC236}">
                <a16:creationId xmlns="" xmlns:a16="http://schemas.microsoft.com/office/drawing/2014/main" id="{7A75750B-7BF3-4235-830C-B57A65BAC062}"/>
              </a:ext>
            </a:extLst>
          </p:cNvPr>
          <p:cNvSpPr txBox="1">
            <a:spLocks noChangeAspect="1" noChangeArrowheads="1"/>
          </p:cNvSpPr>
          <p:nvPr/>
        </p:nvSpPr>
        <p:spPr bwMode="auto">
          <a:xfrm>
            <a:off x="1524000" y="2740167"/>
            <a:ext cx="9144000" cy="9583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 C</a:t>
            </a:r>
            <a:endPar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65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F7DA39-FE54-4A00-9346-F61C87ECD3D2}"/>
              </a:ext>
            </a:extLst>
          </p:cNvPr>
          <p:cNvSpPr>
            <a:spLocks noGrp="1"/>
          </p:cNvSpPr>
          <p:nvPr>
            <p:ph type="title"/>
          </p:nvPr>
        </p:nvSpPr>
        <p:spPr>
          <a:xfrm>
            <a:off x="838200" y="681037"/>
            <a:ext cx="10515600" cy="1325563"/>
          </a:xfrm>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L1 &amp; L2 CACHE MEMORY </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EF617D3D-3576-4E0B-96FC-FD0A180E90C3}"/>
              </a:ext>
            </a:extLst>
          </p:cNvPr>
          <p:cNvSpPr>
            <a:spLocks noGrp="1"/>
          </p:cNvSpPr>
          <p:nvPr>
            <p:ph idx="1"/>
          </p:nvPr>
        </p:nvSpPr>
        <p:spPr/>
        <p:txBody>
          <a:bodyPr>
            <a:normAutofit lnSpcReduction="10000"/>
          </a:bodyPr>
          <a:lstStyle/>
          <a:p>
            <a:r>
              <a:rPr lang="en-US" i="0" dirty="0">
                <a:solidFill>
                  <a:srgbClr val="202124"/>
                </a:solidFill>
                <a:effectLst/>
                <a:latin typeface="arial" panose="020B0604020202020204" pitchFamily="34" charset="0"/>
              </a:rPr>
              <a:t>L1 &amp; L2 are levels of cache memory in a computer. </a:t>
            </a:r>
          </a:p>
          <a:p>
            <a:pPr algn="just"/>
            <a:endParaRPr lang="en-US" b="1" i="0" dirty="0">
              <a:solidFill>
                <a:srgbClr val="202124"/>
              </a:solidFill>
              <a:effectLst/>
              <a:latin typeface="arial" panose="020B0604020202020204" pitchFamily="34" charset="0"/>
            </a:endParaRPr>
          </a:p>
          <a:p>
            <a:pPr algn="just">
              <a:lnSpc>
                <a:spcPct val="150000"/>
              </a:lnSpc>
            </a:pPr>
            <a:r>
              <a:rPr lang="en-US" i="0" dirty="0">
                <a:solidFill>
                  <a:srgbClr val="202124"/>
                </a:solidFill>
                <a:effectLst/>
              </a:rPr>
              <a:t>L1 is "level-1" cache memory, usually built onto the microprocessor chip itself. </a:t>
            </a:r>
          </a:p>
          <a:p>
            <a:pPr algn="just">
              <a:lnSpc>
                <a:spcPct val="150000"/>
              </a:lnSpc>
            </a:pPr>
            <a:r>
              <a:rPr lang="en-US" dirty="0"/>
              <a:t>L2 (that is, level-2) cache memory is on a separate chip (possibly on an expansion card) that can be accessed more quickly than the larger "main" memory</a:t>
            </a:r>
          </a:p>
        </p:txBody>
      </p:sp>
    </p:spTree>
    <p:extLst>
      <p:ext uri="{BB962C8B-B14F-4D97-AF65-F5344CB8AC3E}">
        <p14:creationId xmlns:p14="http://schemas.microsoft.com/office/powerpoint/2010/main" val="3994616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187F6-033E-430F-BCD0-5C8B8A120702}"/>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L1 &amp; L2 CACHE MEMORY</a:t>
            </a:r>
            <a:endParaRPr lang="en-US" dirty="0">
              <a:effectLst>
                <a:outerShdw blurRad="38100" dist="38100" dir="2700000" algn="tl">
                  <a:srgbClr val="000000">
                    <a:alpha val="43137"/>
                  </a:srgbClr>
                </a:outerShdw>
              </a:effectLst>
            </a:endParaRPr>
          </a:p>
        </p:txBody>
      </p:sp>
      <p:pic>
        <p:nvPicPr>
          <p:cNvPr id="5" name="Picture 4">
            <a:extLst>
              <a:ext uri="{FF2B5EF4-FFF2-40B4-BE49-F238E27FC236}">
                <a16:creationId xmlns="" xmlns:a16="http://schemas.microsoft.com/office/drawing/2014/main" id="{B5EA757C-B711-4D45-A426-FD3954932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686" y="2072735"/>
            <a:ext cx="8165910" cy="4293984"/>
          </a:xfrm>
          <a:prstGeom prst="rect">
            <a:avLst/>
          </a:prstGeom>
        </p:spPr>
      </p:pic>
    </p:spTree>
    <p:extLst>
      <p:ext uri="{BB962C8B-B14F-4D97-AF65-F5344CB8AC3E}">
        <p14:creationId xmlns:p14="http://schemas.microsoft.com/office/powerpoint/2010/main" val="4208154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1202A-DE91-4AAC-A24A-65C34E962833}"/>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SPECIAL &amp; GENERAL PURPOSE REGISTER</a:t>
            </a:r>
          </a:p>
        </p:txBody>
      </p:sp>
      <p:sp>
        <p:nvSpPr>
          <p:cNvPr id="3" name="Content Placeholder 2">
            <a:extLst>
              <a:ext uri="{FF2B5EF4-FFF2-40B4-BE49-F238E27FC236}">
                <a16:creationId xmlns="" xmlns:a16="http://schemas.microsoft.com/office/drawing/2014/main" id="{9F0F8FA9-C2A6-43BC-89A9-685AFD811ACD}"/>
              </a:ext>
            </a:extLst>
          </p:cNvPr>
          <p:cNvSpPr>
            <a:spLocks noGrp="1"/>
          </p:cNvSpPr>
          <p:nvPr>
            <p:ph idx="1"/>
          </p:nvPr>
        </p:nvSpPr>
        <p:spPr/>
        <p:txBody>
          <a:bodyPr/>
          <a:lstStyle/>
          <a:p>
            <a:r>
              <a:rPr lang="en-US" dirty="0"/>
              <a:t>General purpose register can be used as either data or address register. </a:t>
            </a:r>
          </a:p>
          <a:p>
            <a:r>
              <a:rPr lang="en-US" dirty="0"/>
              <a:t>There are 6 general purpose registers namely B, C, D, E, H, L. </a:t>
            </a:r>
          </a:p>
          <a:p>
            <a:r>
              <a:rPr lang="en-US" dirty="0"/>
              <a:t>Each of them is a 8-  bit registers. </a:t>
            </a:r>
          </a:p>
          <a:p>
            <a:r>
              <a:rPr lang="en-US" dirty="0"/>
              <a:t>They are used to hold data and results. </a:t>
            </a:r>
          </a:p>
          <a:p>
            <a:r>
              <a:rPr lang="en-US" dirty="0"/>
              <a:t>To hold 16-bit data, combinations of two 8-bit registers  can be used. </a:t>
            </a:r>
          </a:p>
        </p:txBody>
      </p:sp>
    </p:spTree>
    <p:extLst>
      <p:ext uri="{BB962C8B-B14F-4D97-AF65-F5344CB8AC3E}">
        <p14:creationId xmlns:p14="http://schemas.microsoft.com/office/powerpoint/2010/main" val="344170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5C1DC64-F678-486A-ABA6-EAAFA6CAA221}"/>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BUS INTERFACE </a:t>
            </a:r>
            <a:endParaRPr lang="en-US"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 xmlns:a16="http://schemas.microsoft.com/office/drawing/2014/main" id="{97B4048A-A5DF-4ABD-AA69-CEF96B6D9499}"/>
              </a:ext>
            </a:extLst>
          </p:cNvPr>
          <p:cNvSpPr>
            <a:spLocks noGrp="1"/>
          </p:cNvSpPr>
          <p:nvPr>
            <p:ph idx="1"/>
          </p:nvPr>
        </p:nvSpPr>
        <p:spPr/>
        <p:txBody>
          <a:bodyPr/>
          <a:lstStyle/>
          <a:p>
            <a:pPr algn="just"/>
            <a:r>
              <a:rPr lang="en-US" dirty="0"/>
              <a:t>The bus interface unit is the part of a processor that interface with the rest of the PC. </a:t>
            </a:r>
          </a:p>
          <a:p>
            <a:pPr algn="just"/>
            <a:r>
              <a:rPr lang="en-US" dirty="0"/>
              <a:t>It deals with moving information over the processor data bus, the primary conduit for the transfer of information to &amp; from the CPU. </a:t>
            </a:r>
          </a:p>
          <a:p>
            <a:pPr algn="just"/>
            <a:r>
              <a:rPr lang="en-US" dirty="0"/>
              <a:t>Responsible for responding to all signals that go to the processor &amp; generating all signals that go from the processor to other parts of the system.  </a:t>
            </a:r>
          </a:p>
        </p:txBody>
      </p:sp>
    </p:spTree>
    <p:extLst>
      <p:ext uri="{BB962C8B-B14F-4D97-AF65-F5344CB8AC3E}">
        <p14:creationId xmlns:p14="http://schemas.microsoft.com/office/powerpoint/2010/main" val="4276679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EAD7E2-0690-42E9-9887-9637F54819A8}"/>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DATA BUS </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98D613C3-7135-454E-BD61-AB192883DE7D}"/>
              </a:ext>
            </a:extLst>
          </p:cNvPr>
          <p:cNvSpPr>
            <a:spLocks noGrp="1"/>
          </p:cNvSpPr>
          <p:nvPr>
            <p:ph sz="half" idx="1"/>
          </p:nvPr>
        </p:nvSpPr>
        <p:spPr>
          <a:xfrm>
            <a:off x="838200" y="1825625"/>
            <a:ext cx="5589896" cy="4351338"/>
          </a:xfrm>
        </p:spPr>
        <p:txBody>
          <a:bodyPr>
            <a:normAutofit/>
          </a:bodyPr>
          <a:lstStyle/>
          <a:p>
            <a:pPr algn="just"/>
            <a:r>
              <a:rPr lang="en-US" dirty="0"/>
              <a:t>A collection of wires in which  data is transmitted from one computer to another external drive. </a:t>
            </a:r>
          </a:p>
          <a:p>
            <a:pPr algn="just"/>
            <a:r>
              <a:rPr lang="en-US" dirty="0"/>
              <a:t>It carries digital information. </a:t>
            </a:r>
          </a:p>
          <a:p>
            <a:pPr algn="just"/>
            <a:r>
              <a:rPr lang="en-US" dirty="0"/>
              <a:t>It is connected to the inputs of several fates and to the outputs of several gates.</a:t>
            </a:r>
          </a:p>
          <a:p>
            <a:pPr algn="just"/>
            <a:r>
              <a:rPr lang="en-US" dirty="0"/>
              <a:t>This is also called bi-directional bus as information may flow on the bus wires in both directions.  </a:t>
            </a:r>
          </a:p>
        </p:txBody>
      </p:sp>
      <p:pic>
        <p:nvPicPr>
          <p:cNvPr id="9" name="Picture 8">
            <a:extLst>
              <a:ext uri="{FF2B5EF4-FFF2-40B4-BE49-F238E27FC236}">
                <a16:creationId xmlns="" xmlns:a16="http://schemas.microsoft.com/office/drawing/2014/main" id="{79651274-8DEC-4022-95DE-9FC80DE10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949" y="2115403"/>
            <a:ext cx="4938493" cy="3603009"/>
          </a:xfrm>
          <a:prstGeom prst="rect">
            <a:avLst/>
          </a:prstGeom>
        </p:spPr>
      </p:pic>
    </p:spTree>
    <p:extLst>
      <p:ext uri="{BB962C8B-B14F-4D97-AF65-F5344CB8AC3E}">
        <p14:creationId xmlns:p14="http://schemas.microsoft.com/office/powerpoint/2010/main" val="4098549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1DA5A-3F4C-464E-BA51-AE94C82185B6}"/>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ADDRESS BUS </a:t>
            </a:r>
          </a:p>
        </p:txBody>
      </p:sp>
      <p:sp>
        <p:nvSpPr>
          <p:cNvPr id="3" name="Content Placeholder 2">
            <a:extLst>
              <a:ext uri="{FF2B5EF4-FFF2-40B4-BE49-F238E27FC236}">
                <a16:creationId xmlns="" xmlns:a16="http://schemas.microsoft.com/office/drawing/2014/main" id="{C654B0B2-F2E2-40A2-A355-F5EEE4DE465A}"/>
              </a:ext>
            </a:extLst>
          </p:cNvPr>
          <p:cNvSpPr>
            <a:spLocks noGrp="1"/>
          </p:cNvSpPr>
          <p:nvPr>
            <p:ph sz="half" idx="1"/>
          </p:nvPr>
        </p:nvSpPr>
        <p:spPr/>
        <p:txBody>
          <a:bodyPr>
            <a:normAutofit fontScale="92500" lnSpcReduction="10000"/>
          </a:bodyPr>
          <a:lstStyle/>
          <a:p>
            <a:pPr algn="just"/>
            <a:r>
              <a:rPr lang="en-US" dirty="0"/>
              <a:t>An address bus is a computer bus that is used to specify a physical address. </a:t>
            </a:r>
          </a:p>
          <a:p>
            <a:pPr algn="just"/>
            <a:r>
              <a:rPr lang="en-US" dirty="0"/>
              <a:t>The width of the address bus determines the amount of memory a system can address. </a:t>
            </a:r>
          </a:p>
          <a:p>
            <a:pPr algn="just"/>
            <a:r>
              <a:rPr lang="en-US" dirty="0"/>
              <a:t>It transfers the address of the location. </a:t>
            </a:r>
          </a:p>
          <a:p>
            <a:pPr algn="just"/>
            <a:r>
              <a:rPr lang="en-US" dirty="0"/>
              <a:t>It is called </a:t>
            </a:r>
            <a:r>
              <a:rPr lang="en-US" dirty="0" err="1"/>
              <a:t>uni</a:t>
            </a:r>
            <a:r>
              <a:rPr lang="en-US" dirty="0"/>
              <a:t>-directional as it transfers the address  from CPU to memory only. </a:t>
            </a:r>
          </a:p>
        </p:txBody>
      </p:sp>
      <p:pic>
        <p:nvPicPr>
          <p:cNvPr id="8194" name="Picture 2" descr="Definition of address bus | PCMag">
            <a:extLst>
              <a:ext uri="{FF2B5EF4-FFF2-40B4-BE49-F238E27FC236}">
                <a16:creationId xmlns="" xmlns:a16="http://schemas.microsoft.com/office/drawing/2014/main" id="{1EF1B7D7-6B0B-4231-8387-E06EF4F9D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039" y="2550497"/>
            <a:ext cx="5016761" cy="2548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248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A49672-2677-485E-B401-A8D1D7142B86}"/>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REGISTER</a:t>
            </a:r>
          </a:p>
        </p:txBody>
      </p:sp>
      <p:sp>
        <p:nvSpPr>
          <p:cNvPr id="4" name="object 6">
            <a:extLst>
              <a:ext uri="{FF2B5EF4-FFF2-40B4-BE49-F238E27FC236}">
                <a16:creationId xmlns="" xmlns:a16="http://schemas.microsoft.com/office/drawing/2014/main" id="{837D407B-94C8-4182-98BF-1BA1BD7800F5}"/>
              </a:ext>
            </a:extLst>
          </p:cNvPr>
          <p:cNvSpPr txBox="1"/>
          <p:nvPr/>
        </p:nvSpPr>
        <p:spPr>
          <a:xfrm>
            <a:off x="999512" y="1690688"/>
            <a:ext cx="9807033" cy="4312719"/>
          </a:xfrm>
          <a:prstGeom prst="rect">
            <a:avLst/>
          </a:prstGeom>
        </p:spPr>
        <p:txBody>
          <a:bodyPr vert="horz" wrap="square" lIns="0" tIns="11430" rIns="0" bIns="0" rtlCol="0">
            <a:spAutoFit/>
          </a:bodyPr>
          <a:lstStyle/>
          <a:p>
            <a:pPr marL="469265" marR="5080" indent="-457200" algn="just">
              <a:lnSpc>
                <a:spcPct val="100000"/>
              </a:lnSpc>
              <a:spcBef>
                <a:spcPts val="90"/>
              </a:spcBef>
              <a:buFont typeface="Arial" panose="020B0604020202020204" pitchFamily="34" charset="0"/>
              <a:buChar char="•"/>
              <a:tabLst>
                <a:tab pos="357505" algn="l"/>
              </a:tabLst>
            </a:pPr>
            <a:r>
              <a:rPr sz="2800" spc="-5" dirty="0">
                <a:solidFill>
                  <a:srgbClr val="333333"/>
                </a:solidFill>
                <a:cs typeface="Verdana"/>
              </a:rPr>
              <a:t>Special </a:t>
            </a:r>
            <a:r>
              <a:rPr sz="2800" spc="-10" dirty="0">
                <a:solidFill>
                  <a:srgbClr val="333333"/>
                </a:solidFill>
                <a:cs typeface="Verdana"/>
              </a:rPr>
              <a:t>memory </a:t>
            </a:r>
            <a:r>
              <a:rPr sz="2800" dirty="0">
                <a:solidFill>
                  <a:srgbClr val="333333"/>
                </a:solidFill>
                <a:cs typeface="Verdana"/>
              </a:rPr>
              <a:t>units, </a:t>
            </a:r>
            <a:r>
              <a:rPr sz="2800" spc="-5" dirty="0">
                <a:solidFill>
                  <a:srgbClr val="333333"/>
                </a:solidFill>
                <a:cs typeface="Verdana"/>
              </a:rPr>
              <a:t>called </a:t>
            </a:r>
            <a:r>
              <a:rPr sz="2800" spc="-10" dirty="0">
                <a:solidFill>
                  <a:srgbClr val="333333"/>
                </a:solidFill>
                <a:cs typeface="Verdana"/>
              </a:rPr>
              <a:t>registers, </a:t>
            </a:r>
            <a:r>
              <a:rPr sz="2800" spc="-5" dirty="0">
                <a:solidFill>
                  <a:srgbClr val="333333"/>
                </a:solidFill>
                <a:cs typeface="Verdana"/>
              </a:rPr>
              <a:t>are </a:t>
            </a:r>
            <a:r>
              <a:rPr sz="2800" spc="-10" dirty="0">
                <a:solidFill>
                  <a:srgbClr val="333333"/>
                </a:solidFill>
                <a:cs typeface="Verdana"/>
              </a:rPr>
              <a:t>used </a:t>
            </a:r>
            <a:r>
              <a:rPr sz="2800" spc="-5" dirty="0">
                <a:solidFill>
                  <a:srgbClr val="333333"/>
                </a:solidFill>
                <a:cs typeface="Verdana"/>
              </a:rPr>
              <a:t>to  </a:t>
            </a:r>
            <a:r>
              <a:rPr sz="2800" dirty="0">
                <a:solidFill>
                  <a:srgbClr val="333333"/>
                </a:solidFill>
                <a:cs typeface="Verdana"/>
              </a:rPr>
              <a:t>hold </a:t>
            </a:r>
            <a:r>
              <a:rPr sz="2800" spc="-5" dirty="0">
                <a:solidFill>
                  <a:srgbClr val="333333"/>
                </a:solidFill>
                <a:cs typeface="Verdana"/>
              </a:rPr>
              <a:t>information </a:t>
            </a:r>
            <a:r>
              <a:rPr sz="2800" spc="-10" dirty="0">
                <a:solidFill>
                  <a:srgbClr val="333333"/>
                </a:solidFill>
                <a:cs typeface="Verdana"/>
              </a:rPr>
              <a:t>on </a:t>
            </a:r>
            <a:r>
              <a:rPr sz="2800" spc="-5" dirty="0">
                <a:solidFill>
                  <a:srgbClr val="333333"/>
                </a:solidFill>
                <a:cs typeface="Verdana"/>
              </a:rPr>
              <a:t>a temporary </a:t>
            </a:r>
            <a:r>
              <a:rPr sz="2800" spc="5" dirty="0">
                <a:solidFill>
                  <a:srgbClr val="333333"/>
                </a:solidFill>
                <a:cs typeface="Verdana"/>
              </a:rPr>
              <a:t>basis </a:t>
            </a:r>
            <a:r>
              <a:rPr sz="2800" spc="-5" dirty="0">
                <a:solidFill>
                  <a:srgbClr val="333333"/>
                </a:solidFill>
                <a:cs typeface="Verdana"/>
              </a:rPr>
              <a:t>as the  instructions </a:t>
            </a:r>
            <a:r>
              <a:rPr sz="2800" spc="-10" dirty="0">
                <a:solidFill>
                  <a:srgbClr val="333333"/>
                </a:solidFill>
                <a:cs typeface="Verdana"/>
              </a:rPr>
              <a:t>are interpreted </a:t>
            </a:r>
            <a:r>
              <a:rPr sz="2800" spc="-5" dirty="0">
                <a:solidFill>
                  <a:srgbClr val="333333"/>
                </a:solidFill>
                <a:cs typeface="Verdana"/>
              </a:rPr>
              <a:t>and </a:t>
            </a:r>
            <a:r>
              <a:rPr sz="2800" spc="-10" dirty="0">
                <a:solidFill>
                  <a:srgbClr val="333333"/>
                </a:solidFill>
                <a:cs typeface="Verdana"/>
              </a:rPr>
              <a:t>executed </a:t>
            </a:r>
            <a:r>
              <a:rPr sz="2800" spc="10" dirty="0">
                <a:solidFill>
                  <a:srgbClr val="333333"/>
                </a:solidFill>
                <a:cs typeface="Verdana"/>
              </a:rPr>
              <a:t>by </a:t>
            </a:r>
            <a:r>
              <a:rPr sz="2800" spc="-5" dirty="0">
                <a:solidFill>
                  <a:srgbClr val="333333"/>
                </a:solidFill>
                <a:cs typeface="Verdana"/>
              </a:rPr>
              <a:t>the</a:t>
            </a:r>
            <a:r>
              <a:rPr sz="2800" spc="15" dirty="0">
                <a:solidFill>
                  <a:srgbClr val="333333"/>
                </a:solidFill>
                <a:cs typeface="Verdana"/>
              </a:rPr>
              <a:t> </a:t>
            </a:r>
            <a:r>
              <a:rPr sz="2800" spc="-10" dirty="0">
                <a:solidFill>
                  <a:srgbClr val="333333"/>
                </a:solidFill>
                <a:cs typeface="Verdana"/>
              </a:rPr>
              <a:t>CPU</a:t>
            </a:r>
            <a:endParaRPr sz="2800" dirty="0">
              <a:cs typeface="Verdana"/>
            </a:endParaRPr>
          </a:p>
          <a:p>
            <a:pPr marL="469265" marR="11430" indent="-457200" algn="just">
              <a:lnSpc>
                <a:spcPct val="100000"/>
              </a:lnSpc>
              <a:spcBef>
                <a:spcPts val="1080"/>
              </a:spcBef>
              <a:buFont typeface="Arial" panose="020B0604020202020204" pitchFamily="34" charset="0"/>
              <a:buChar char="•"/>
              <a:tabLst>
                <a:tab pos="357505" algn="l"/>
              </a:tabLst>
            </a:pPr>
            <a:r>
              <a:rPr sz="2800" spc="-10" dirty="0">
                <a:solidFill>
                  <a:srgbClr val="333333"/>
                </a:solidFill>
                <a:cs typeface="Verdana"/>
              </a:rPr>
              <a:t>Registers are part of </a:t>
            </a:r>
            <a:r>
              <a:rPr sz="2800" spc="-5" dirty="0">
                <a:solidFill>
                  <a:srgbClr val="333333"/>
                </a:solidFill>
                <a:cs typeface="Verdana"/>
              </a:rPr>
              <a:t>the </a:t>
            </a:r>
            <a:r>
              <a:rPr sz="2800" spc="-10" dirty="0">
                <a:solidFill>
                  <a:srgbClr val="333333"/>
                </a:solidFill>
                <a:cs typeface="Verdana"/>
              </a:rPr>
              <a:t>CPU </a:t>
            </a:r>
            <a:r>
              <a:rPr sz="2800" spc="-5" dirty="0">
                <a:solidFill>
                  <a:srgbClr val="333333"/>
                </a:solidFill>
                <a:cs typeface="Verdana"/>
              </a:rPr>
              <a:t>(not </a:t>
            </a:r>
            <a:r>
              <a:rPr sz="2800" dirty="0">
                <a:solidFill>
                  <a:srgbClr val="333333"/>
                </a:solidFill>
                <a:cs typeface="Verdana"/>
              </a:rPr>
              <a:t>main </a:t>
            </a:r>
            <a:r>
              <a:rPr sz="2800" spc="-10" dirty="0">
                <a:solidFill>
                  <a:srgbClr val="333333"/>
                </a:solidFill>
                <a:cs typeface="Verdana"/>
              </a:rPr>
              <a:t>memory) of </a:t>
            </a:r>
            <a:r>
              <a:rPr sz="2800" spc="-5" dirty="0">
                <a:solidFill>
                  <a:srgbClr val="333333"/>
                </a:solidFill>
                <a:cs typeface="Verdana"/>
              </a:rPr>
              <a:t>a  </a:t>
            </a:r>
            <a:r>
              <a:rPr sz="2800" spc="-10" dirty="0">
                <a:solidFill>
                  <a:srgbClr val="333333"/>
                </a:solidFill>
                <a:cs typeface="Verdana"/>
              </a:rPr>
              <a:t>computer</a:t>
            </a:r>
            <a:endParaRPr sz="2800" dirty="0">
              <a:cs typeface="Verdana"/>
            </a:endParaRPr>
          </a:p>
          <a:p>
            <a:pPr marL="469265" marR="8255" indent="-457200" algn="just">
              <a:lnSpc>
                <a:spcPct val="100000"/>
              </a:lnSpc>
              <a:spcBef>
                <a:spcPts val="1055"/>
              </a:spcBef>
              <a:buFont typeface="Arial" panose="020B0604020202020204" pitchFamily="34" charset="0"/>
              <a:buChar char="•"/>
              <a:tabLst>
                <a:tab pos="357505" algn="l"/>
              </a:tabLst>
            </a:pPr>
            <a:r>
              <a:rPr sz="2800" spc="-5" dirty="0">
                <a:solidFill>
                  <a:srgbClr val="333333"/>
                </a:solidFill>
                <a:cs typeface="Verdana"/>
              </a:rPr>
              <a:t>The </a:t>
            </a:r>
            <a:r>
              <a:rPr sz="2800" dirty="0">
                <a:solidFill>
                  <a:srgbClr val="333333"/>
                </a:solidFill>
                <a:cs typeface="Verdana"/>
              </a:rPr>
              <a:t>length </a:t>
            </a:r>
            <a:r>
              <a:rPr sz="2800" spc="-10" dirty="0">
                <a:solidFill>
                  <a:srgbClr val="333333"/>
                </a:solidFill>
                <a:cs typeface="Verdana"/>
              </a:rPr>
              <a:t>of </a:t>
            </a:r>
            <a:r>
              <a:rPr sz="2800" spc="-5" dirty="0">
                <a:solidFill>
                  <a:srgbClr val="333333"/>
                </a:solidFill>
                <a:cs typeface="Verdana"/>
              </a:rPr>
              <a:t>a register, sometimes </a:t>
            </a:r>
            <a:r>
              <a:rPr sz="2800" dirty="0">
                <a:solidFill>
                  <a:srgbClr val="333333"/>
                </a:solidFill>
                <a:cs typeface="Verdana"/>
              </a:rPr>
              <a:t>called </a:t>
            </a:r>
            <a:r>
              <a:rPr sz="2800" spc="-5" dirty="0">
                <a:solidFill>
                  <a:srgbClr val="333333"/>
                </a:solidFill>
                <a:cs typeface="Verdana"/>
              </a:rPr>
              <a:t>its </a:t>
            </a:r>
            <a:r>
              <a:rPr sz="2800" i="1" spc="-15" dirty="0">
                <a:solidFill>
                  <a:srgbClr val="333333"/>
                </a:solidFill>
                <a:cs typeface="Verdana"/>
              </a:rPr>
              <a:t>word  </a:t>
            </a:r>
            <a:r>
              <a:rPr sz="2800" i="1" spc="-10" dirty="0">
                <a:solidFill>
                  <a:srgbClr val="333333"/>
                </a:solidFill>
                <a:cs typeface="Verdana"/>
              </a:rPr>
              <a:t>size</a:t>
            </a:r>
            <a:r>
              <a:rPr sz="2800" spc="-10" dirty="0">
                <a:solidFill>
                  <a:srgbClr val="333333"/>
                </a:solidFill>
                <a:cs typeface="Verdana"/>
              </a:rPr>
              <a:t>, </a:t>
            </a:r>
            <a:r>
              <a:rPr sz="2800" spc="-5" dirty="0">
                <a:solidFill>
                  <a:srgbClr val="333333"/>
                </a:solidFill>
                <a:cs typeface="Verdana"/>
              </a:rPr>
              <a:t>equals the number </a:t>
            </a:r>
            <a:r>
              <a:rPr sz="2800" spc="-10" dirty="0">
                <a:solidFill>
                  <a:srgbClr val="333333"/>
                </a:solidFill>
                <a:cs typeface="Verdana"/>
              </a:rPr>
              <a:t>of </a:t>
            </a:r>
            <a:r>
              <a:rPr sz="2800" spc="5" dirty="0">
                <a:solidFill>
                  <a:srgbClr val="333333"/>
                </a:solidFill>
                <a:cs typeface="Verdana"/>
              </a:rPr>
              <a:t>bits </a:t>
            </a:r>
            <a:r>
              <a:rPr sz="2800" spc="10" dirty="0">
                <a:solidFill>
                  <a:srgbClr val="333333"/>
                </a:solidFill>
                <a:cs typeface="Verdana"/>
              </a:rPr>
              <a:t>it </a:t>
            </a:r>
            <a:r>
              <a:rPr sz="2800" spc="-10" dirty="0">
                <a:solidFill>
                  <a:srgbClr val="333333"/>
                </a:solidFill>
                <a:cs typeface="Verdana"/>
              </a:rPr>
              <a:t>can</a:t>
            </a:r>
            <a:r>
              <a:rPr sz="2800" spc="-55" dirty="0">
                <a:solidFill>
                  <a:srgbClr val="333333"/>
                </a:solidFill>
                <a:cs typeface="Verdana"/>
              </a:rPr>
              <a:t> </a:t>
            </a:r>
            <a:r>
              <a:rPr sz="2800" spc="-15" dirty="0">
                <a:solidFill>
                  <a:srgbClr val="333333"/>
                </a:solidFill>
                <a:cs typeface="Verdana"/>
              </a:rPr>
              <a:t>store</a:t>
            </a:r>
            <a:endParaRPr sz="2800" dirty="0">
              <a:cs typeface="Verdana"/>
            </a:endParaRPr>
          </a:p>
          <a:p>
            <a:pPr marL="469265" marR="8890" indent="-457200" algn="just">
              <a:lnSpc>
                <a:spcPct val="100000"/>
              </a:lnSpc>
              <a:spcBef>
                <a:spcPts val="1080"/>
              </a:spcBef>
              <a:buFont typeface="Arial" panose="020B0604020202020204" pitchFamily="34" charset="0"/>
              <a:buChar char="•"/>
              <a:tabLst>
                <a:tab pos="357505" algn="l"/>
              </a:tabLst>
            </a:pPr>
            <a:r>
              <a:rPr sz="2800" dirty="0">
                <a:solidFill>
                  <a:srgbClr val="333333"/>
                </a:solidFill>
                <a:cs typeface="Verdana"/>
              </a:rPr>
              <a:t>With </a:t>
            </a:r>
            <a:r>
              <a:rPr sz="2800" spc="-15" dirty="0">
                <a:solidFill>
                  <a:srgbClr val="333333"/>
                </a:solidFill>
                <a:cs typeface="Verdana"/>
              </a:rPr>
              <a:t>all </a:t>
            </a:r>
            <a:r>
              <a:rPr sz="2800" spc="-10" dirty="0">
                <a:solidFill>
                  <a:srgbClr val="333333"/>
                </a:solidFill>
                <a:cs typeface="Verdana"/>
              </a:rPr>
              <a:t>other </a:t>
            </a:r>
            <a:r>
              <a:rPr sz="2800" spc="-5" dirty="0">
                <a:solidFill>
                  <a:srgbClr val="333333"/>
                </a:solidFill>
                <a:cs typeface="Verdana"/>
              </a:rPr>
              <a:t>parameters </a:t>
            </a:r>
            <a:r>
              <a:rPr sz="2800" spc="5" dirty="0">
                <a:solidFill>
                  <a:srgbClr val="333333"/>
                </a:solidFill>
                <a:cs typeface="Verdana"/>
              </a:rPr>
              <a:t>being </a:t>
            </a:r>
            <a:r>
              <a:rPr sz="2800" spc="-5" dirty="0">
                <a:solidFill>
                  <a:srgbClr val="333333"/>
                </a:solidFill>
                <a:cs typeface="Verdana"/>
              </a:rPr>
              <a:t>the </a:t>
            </a:r>
            <a:r>
              <a:rPr sz="2800" spc="-10" dirty="0">
                <a:solidFill>
                  <a:srgbClr val="333333"/>
                </a:solidFill>
                <a:cs typeface="Verdana"/>
              </a:rPr>
              <a:t>same, </a:t>
            </a:r>
            <a:r>
              <a:rPr sz="2800" spc="-5" dirty="0">
                <a:solidFill>
                  <a:srgbClr val="333333"/>
                </a:solidFill>
                <a:cs typeface="Verdana"/>
              </a:rPr>
              <a:t>a </a:t>
            </a:r>
            <a:r>
              <a:rPr sz="2800" dirty="0">
                <a:solidFill>
                  <a:srgbClr val="333333"/>
                </a:solidFill>
                <a:cs typeface="Verdana"/>
              </a:rPr>
              <a:t>CPU </a:t>
            </a:r>
            <a:r>
              <a:rPr sz="2800" spc="-10" dirty="0">
                <a:solidFill>
                  <a:srgbClr val="333333"/>
                </a:solidFill>
                <a:cs typeface="Verdana"/>
              </a:rPr>
              <a:t>with  </a:t>
            </a:r>
            <a:r>
              <a:rPr sz="2800" dirty="0">
                <a:solidFill>
                  <a:srgbClr val="333333"/>
                </a:solidFill>
                <a:cs typeface="Verdana"/>
              </a:rPr>
              <a:t>32-bit </a:t>
            </a:r>
            <a:r>
              <a:rPr sz="2800" spc="-10" dirty="0">
                <a:solidFill>
                  <a:srgbClr val="333333"/>
                </a:solidFill>
                <a:cs typeface="Verdana"/>
              </a:rPr>
              <a:t>registers can </a:t>
            </a:r>
            <a:r>
              <a:rPr sz="2800" spc="-5" dirty="0">
                <a:solidFill>
                  <a:srgbClr val="333333"/>
                </a:solidFill>
                <a:cs typeface="Verdana"/>
              </a:rPr>
              <a:t>process data </a:t>
            </a:r>
            <a:r>
              <a:rPr sz="2800" dirty="0">
                <a:solidFill>
                  <a:srgbClr val="333333"/>
                </a:solidFill>
                <a:cs typeface="Verdana"/>
              </a:rPr>
              <a:t>twice larger </a:t>
            </a:r>
            <a:r>
              <a:rPr sz="2800" spc="-5" dirty="0">
                <a:solidFill>
                  <a:srgbClr val="333333"/>
                </a:solidFill>
                <a:cs typeface="Verdana"/>
              </a:rPr>
              <a:t>than  one </a:t>
            </a:r>
            <a:r>
              <a:rPr sz="2800" dirty="0">
                <a:solidFill>
                  <a:srgbClr val="333333"/>
                </a:solidFill>
                <a:cs typeface="Verdana"/>
              </a:rPr>
              <a:t>with 16-bit</a:t>
            </a:r>
            <a:r>
              <a:rPr sz="2800" spc="-20" dirty="0">
                <a:solidFill>
                  <a:srgbClr val="333333"/>
                </a:solidFill>
                <a:cs typeface="Verdana"/>
              </a:rPr>
              <a:t> </a:t>
            </a:r>
            <a:r>
              <a:rPr sz="2800" spc="-10" dirty="0">
                <a:solidFill>
                  <a:srgbClr val="333333"/>
                </a:solidFill>
                <a:cs typeface="Verdana"/>
              </a:rPr>
              <a:t>registers</a:t>
            </a:r>
            <a:endParaRPr sz="2800" dirty="0">
              <a:cs typeface="Verdana"/>
            </a:endParaRPr>
          </a:p>
        </p:txBody>
      </p:sp>
    </p:spTree>
    <p:extLst>
      <p:ext uri="{BB962C8B-B14F-4D97-AF65-F5344CB8AC3E}">
        <p14:creationId xmlns:p14="http://schemas.microsoft.com/office/powerpoint/2010/main" val="4089737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D03E3B-39DD-4607-95A8-E7038524BD0B}"/>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REGISTER CLASSIFICATION </a:t>
            </a:r>
            <a:endParaRPr lang="en-US" sz="3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object 6">
            <a:extLst>
              <a:ext uri="{FF2B5EF4-FFF2-40B4-BE49-F238E27FC236}">
                <a16:creationId xmlns="" xmlns:a16="http://schemas.microsoft.com/office/drawing/2014/main" id="{50C5C11B-2F26-4F82-A1F7-4678913770EC}"/>
              </a:ext>
            </a:extLst>
          </p:cNvPr>
          <p:cNvGraphicFramePr>
            <a:graphicFrameLocks noGrp="1"/>
          </p:cNvGraphicFramePr>
          <p:nvPr>
            <p:extLst>
              <p:ext uri="{D42A27DB-BD31-4B8C-83A1-F6EECF244321}">
                <p14:modId xmlns:p14="http://schemas.microsoft.com/office/powerpoint/2010/main" val="1974928737"/>
              </p:ext>
            </p:extLst>
          </p:nvPr>
        </p:nvGraphicFramePr>
        <p:xfrm>
          <a:off x="922781" y="1863298"/>
          <a:ext cx="10346438" cy="4121865"/>
        </p:xfrm>
        <a:graphic>
          <a:graphicData uri="http://schemas.openxmlformats.org/drawingml/2006/table">
            <a:tbl>
              <a:tblPr firstRow="1" bandRow="1">
                <a:tableStyleId>{2D5ABB26-0587-4C30-8999-92F81FD0307C}</a:tableStyleId>
              </a:tblPr>
              <a:tblGrid>
                <a:gridCol w="895225">
                  <a:extLst>
                    <a:ext uri="{9D8B030D-6E8A-4147-A177-3AD203B41FA5}">
                      <a16:colId xmlns="" xmlns:a16="http://schemas.microsoft.com/office/drawing/2014/main" val="20000"/>
                    </a:ext>
                  </a:extLst>
                </a:gridCol>
                <a:gridCol w="3647657">
                  <a:extLst>
                    <a:ext uri="{9D8B030D-6E8A-4147-A177-3AD203B41FA5}">
                      <a16:colId xmlns="" xmlns:a16="http://schemas.microsoft.com/office/drawing/2014/main" val="20001"/>
                    </a:ext>
                  </a:extLst>
                </a:gridCol>
                <a:gridCol w="2278288">
                  <a:extLst>
                    <a:ext uri="{9D8B030D-6E8A-4147-A177-3AD203B41FA5}">
                      <a16:colId xmlns="" xmlns:a16="http://schemas.microsoft.com/office/drawing/2014/main" val="20002"/>
                    </a:ext>
                  </a:extLst>
                </a:gridCol>
                <a:gridCol w="473287">
                  <a:extLst>
                    <a:ext uri="{9D8B030D-6E8A-4147-A177-3AD203B41FA5}">
                      <a16:colId xmlns="" xmlns:a16="http://schemas.microsoft.com/office/drawing/2014/main" val="20003"/>
                    </a:ext>
                  </a:extLst>
                </a:gridCol>
                <a:gridCol w="653873">
                  <a:extLst>
                    <a:ext uri="{9D8B030D-6E8A-4147-A177-3AD203B41FA5}">
                      <a16:colId xmlns="" xmlns:a16="http://schemas.microsoft.com/office/drawing/2014/main" val="20004"/>
                    </a:ext>
                  </a:extLst>
                </a:gridCol>
                <a:gridCol w="978243">
                  <a:extLst>
                    <a:ext uri="{9D8B030D-6E8A-4147-A177-3AD203B41FA5}">
                      <a16:colId xmlns="" xmlns:a16="http://schemas.microsoft.com/office/drawing/2014/main" val="20005"/>
                    </a:ext>
                  </a:extLst>
                </a:gridCol>
                <a:gridCol w="713784">
                  <a:extLst>
                    <a:ext uri="{9D8B030D-6E8A-4147-A177-3AD203B41FA5}">
                      <a16:colId xmlns="" xmlns:a16="http://schemas.microsoft.com/office/drawing/2014/main" val="20006"/>
                    </a:ext>
                  </a:extLst>
                </a:gridCol>
                <a:gridCol w="706081">
                  <a:extLst>
                    <a:ext uri="{9D8B030D-6E8A-4147-A177-3AD203B41FA5}">
                      <a16:colId xmlns="" xmlns:a16="http://schemas.microsoft.com/office/drawing/2014/main" val="20007"/>
                    </a:ext>
                  </a:extLst>
                </a:gridCol>
              </a:tblGrid>
              <a:tr h="588395">
                <a:tc>
                  <a:txBody>
                    <a:bodyPr/>
                    <a:lstStyle/>
                    <a:p>
                      <a:pPr marL="170180">
                        <a:lnSpc>
                          <a:spcPct val="100000"/>
                        </a:lnSpc>
                        <a:spcBef>
                          <a:spcPts val="345"/>
                        </a:spcBef>
                      </a:pPr>
                      <a:r>
                        <a:rPr sz="1600" b="1" dirty="0">
                          <a:solidFill>
                            <a:srgbClr val="333333"/>
                          </a:solidFill>
                          <a:latin typeface="Verdana"/>
                          <a:cs typeface="Verdana"/>
                        </a:rPr>
                        <a:t>Sr.</a:t>
                      </a:r>
                      <a:endParaRPr sz="1600">
                        <a:latin typeface="Verdana"/>
                        <a:cs typeface="Verdana"/>
                      </a:endParaRPr>
                    </a:p>
                    <a:p>
                      <a:pPr marL="136525">
                        <a:lnSpc>
                          <a:spcPct val="100000"/>
                        </a:lnSpc>
                      </a:pPr>
                      <a:r>
                        <a:rPr sz="1600" b="1" spc="5" dirty="0">
                          <a:solidFill>
                            <a:srgbClr val="333333"/>
                          </a:solidFill>
                          <a:latin typeface="Verdana"/>
                          <a:cs typeface="Verdana"/>
                        </a:rPr>
                        <a:t>No.</a:t>
                      </a:r>
                      <a:endParaRPr sz="1600">
                        <a:latin typeface="Verdana"/>
                        <a:cs typeface="Verdana"/>
                      </a:endParaRPr>
                    </a:p>
                  </a:txBody>
                  <a:tcPr marL="0" marR="0" marT="4381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B8CAE6"/>
                    </a:solidFill>
                  </a:tcPr>
                </a:tc>
                <a:tc>
                  <a:txBody>
                    <a:bodyPr/>
                    <a:lstStyle/>
                    <a:p>
                      <a:pPr marL="362585">
                        <a:lnSpc>
                          <a:spcPct val="100000"/>
                        </a:lnSpc>
                        <a:spcBef>
                          <a:spcPts val="1305"/>
                        </a:spcBef>
                      </a:pPr>
                      <a:r>
                        <a:rPr sz="1600" b="1" dirty="0">
                          <a:solidFill>
                            <a:srgbClr val="333333"/>
                          </a:solidFill>
                          <a:latin typeface="Verdana"/>
                          <a:cs typeface="Verdana"/>
                        </a:rPr>
                        <a:t>Name of</a:t>
                      </a:r>
                      <a:r>
                        <a:rPr sz="1600" b="1" spc="-35" dirty="0">
                          <a:solidFill>
                            <a:srgbClr val="333333"/>
                          </a:solidFill>
                          <a:latin typeface="Verdana"/>
                          <a:cs typeface="Verdana"/>
                        </a:rPr>
                        <a:t> </a:t>
                      </a:r>
                      <a:r>
                        <a:rPr sz="1600" b="1" spc="-5" dirty="0">
                          <a:solidFill>
                            <a:srgbClr val="333333"/>
                          </a:solidFill>
                          <a:latin typeface="Verdana"/>
                          <a:cs typeface="Verdana"/>
                        </a:rPr>
                        <a:t>Register</a:t>
                      </a:r>
                      <a:endParaRPr sz="1600">
                        <a:latin typeface="Verdana"/>
                        <a:cs typeface="Verdana"/>
                      </a:endParaRPr>
                    </a:p>
                  </a:txBody>
                  <a:tcPr marL="0" marR="0" marT="165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B8CAE6"/>
                    </a:solidFill>
                  </a:tcPr>
                </a:tc>
                <a:tc gridSpan="6">
                  <a:txBody>
                    <a:bodyPr/>
                    <a:lstStyle/>
                    <a:p>
                      <a:pPr algn="ctr">
                        <a:lnSpc>
                          <a:spcPct val="100000"/>
                        </a:lnSpc>
                        <a:spcBef>
                          <a:spcPts val="1305"/>
                        </a:spcBef>
                      </a:pPr>
                      <a:r>
                        <a:rPr sz="1600" b="1" spc="-10" dirty="0">
                          <a:solidFill>
                            <a:srgbClr val="333333"/>
                          </a:solidFill>
                          <a:latin typeface="Verdana"/>
                          <a:cs typeface="Verdana"/>
                        </a:rPr>
                        <a:t>Function</a:t>
                      </a:r>
                      <a:endParaRPr sz="1600">
                        <a:latin typeface="Verdana"/>
                        <a:cs typeface="Verdana"/>
                      </a:endParaRPr>
                    </a:p>
                  </a:txBody>
                  <a:tcPr marL="0" marR="0" marT="165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B8CAE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588396">
                <a:tc>
                  <a:txBody>
                    <a:bodyPr/>
                    <a:lstStyle/>
                    <a:p>
                      <a:pPr algn="ctr">
                        <a:lnSpc>
                          <a:spcPct val="100000"/>
                        </a:lnSpc>
                        <a:spcBef>
                          <a:spcPts val="1300"/>
                        </a:spcBef>
                      </a:pPr>
                      <a:r>
                        <a:rPr sz="1600" dirty="0">
                          <a:solidFill>
                            <a:srgbClr val="333333"/>
                          </a:solidFill>
                          <a:latin typeface="Verdana"/>
                          <a:cs typeface="Verdana"/>
                        </a:rPr>
                        <a:t>1</a:t>
                      </a:r>
                      <a:endParaRPr sz="1600">
                        <a:latin typeface="Verdana"/>
                        <a:cs typeface="Verdana"/>
                      </a:endParaRPr>
                    </a:p>
                  </a:txBody>
                  <a:tcPr marL="0" marR="0" marT="16510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300"/>
                        </a:spcBef>
                      </a:pPr>
                      <a:r>
                        <a:rPr sz="1600" dirty="0">
                          <a:solidFill>
                            <a:srgbClr val="333333"/>
                          </a:solidFill>
                          <a:latin typeface="Verdana"/>
                          <a:cs typeface="Verdana"/>
                        </a:rPr>
                        <a:t>Memory </a:t>
                      </a:r>
                      <a:r>
                        <a:rPr sz="1600" spc="-5" dirty="0">
                          <a:solidFill>
                            <a:srgbClr val="333333"/>
                          </a:solidFill>
                          <a:latin typeface="Verdana"/>
                          <a:cs typeface="Verdana"/>
                        </a:rPr>
                        <a:t>Address </a:t>
                      </a:r>
                      <a:r>
                        <a:rPr sz="1600" dirty="0">
                          <a:solidFill>
                            <a:srgbClr val="333333"/>
                          </a:solidFill>
                          <a:latin typeface="Verdana"/>
                          <a:cs typeface="Verdana"/>
                        </a:rPr>
                        <a:t>(MAR)</a:t>
                      </a:r>
                      <a:endParaRPr sz="1600" dirty="0">
                        <a:latin typeface="Verdana"/>
                        <a:cs typeface="Verdana"/>
                      </a:endParaRPr>
                    </a:p>
                  </a:txBody>
                  <a:tcPr marL="0" marR="0" marT="165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71120">
                        <a:lnSpc>
                          <a:spcPct val="100000"/>
                        </a:lnSpc>
                        <a:spcBef>
                          <a:spcPts val="345"/>
                        </a:spcBef>
                        <a:tabLst>
                          <a:tab pos="815975" algn="l"/>
                        </a:tabLst>
                      </a:pPr>
                      <a:r>
                        <a:rPr sz="1600" spc="-10" dirty="0">
                          <a:solidFill>
                            <a:srgbClr val="333333"/>
                          </a:solidFill>
                          <a:latin typeface="Verdana"/>
                          <a:cs typeface="Verdana"/>
                        </a:rPr>
                        <a:t>H</a:t>
                      </a:r>
                      <a:r>
                        <a:rPr sz="1600" spc="5" dirty="0">
                          <a:solidFill>
                            <a:srgbClr val="333333"/>
                          </a:solidFill>
                          <a:latin typeface="Verdana"/>
                          <a:cs typeface="Verdana"/>
                        </a:rPr>
                        <a:t>o</a:t>
                      </a:r>
                      <a:r>
                        <a:rPr sz="1600" spc="-10" dirty="0">
                          <a:solidFill>
                            <a:srgbClr val="333333"/>
                          </a:solidFill>
                          <a:latin typeface="Verdana"/>
                          <a:cs typeface="Verdana"/>
                        </a:rPr>
                        <a:t>l</a:t>
                      </a:r>
                      <a:r>
                        <a:rPr sz="1600" spc="5" dirty="0">
                          <a:solidFill>
                            <a:srgbClr val="333333"/>
                          </a:solidFill>
                          <a:latin typeface="Verdana"/>
                          <a:cs typeface="Verdana"/>
                        </a:rPr>
                        <a:t>d</a:t>
                      </a:r>
                      <a:r>
                        <a:rPr sz="1600" dirty="0">
                          <a:solidFill>
                            <a:srgbClr val="333333"/>
                          </a:solidFill>
                          <a:latin typeface="Verdana"/>
                          <a:cs typeface="Verdana"/>
                        </a:rPr>
                        <a:t>s	</a:t>
                      </a:r>
                      <a:r>
                        <a:rPr sz="1600" spc="-10" dirty="0">
                          <a:solidFill>
                            <a:srgbClr val="333333"/>
                          </a:solidFill>
                          <a:latin typeface="Verdana"/>
                          <a:cs typeface="Verdana"/>
                        </a:rPr>
                        <a:t>a</a:t>
                      </a:r>
                      <a:r>
                        <a:rPr sz="1600" spc="-20" dirty="0">
                          <a:solidFill>
                            <a:srgbClr val="333333"/>
                          </a:solidFill>
                          <a:latin typeface="Verdana"/>
                          <a:cs typeface="Verdana"/>
                        </a:rPr>
                        <a:t>d</a:t>
                      </a:r>
                      <a:r>
                        <a:rPr sz="1600" spc="5" dirty="0">
                          <a:solidFill>
                            <a:srgbClr val="333333"/>
                          </a:solidFill>
                          <a:latin typeface="Verdana"/>
                          <a:cs typeface="Verdana"/>
                        </a:rPr>
                        <a:t>dr</a:t>
                      </a:r>
                      <a:r>
                        <a:rPr sz="1600" dirty="0">
                          <a:solidFill>
                            <a:srgbClr val="333333"/>
                          </a:solidFill>
                          <a:latin typeface="Verdana"/>
                          <a:cs typeface="Verdana"/>
                        </a:rPr>
                        <a:t>e</a:t>
                      </a:r>
                      <a:r>
                        <a:rPr sz="1600" spc="-25" dirty="0">
                          <a:solidFill>
                            <a:srgbClr val="333333"/>
                          </a:solidFill>
                          <a:latin typeface="Verdana"/>
                          <a:cs typeface="Verdana"/>
                        </a:rPr>
                        <a:t>s</a:t>
                      </a:r>
                      <a:r>
                        <a:rPr sz="1600" dirty="0">
                          <a:solidFill>
                            <a:srgbClr val="333333"/>
                          </a:solidFill>
                          <a:latin typeface="Verdana"/>
                          <a:cs typeface="Verdana"/>
                        </a:rPr>
                        <a:t>s  location</a:t>
                      </a:r>
                      <a:endParaRPr sz="1600">
                        <a:latin typeface="Verdana"/>
                        <a:cs typeface="Verdana"/>
                      </a:endParaRPr>
                    </a:p>
                  </a:txBody>
                  <a:tcPr marL="0" marR="0" marT="43815"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78740">
                        <a:lnSpc>
                          <a:spcPct val="100000"/>
                        </a:lnSpc>
                        <a:spcBef>
                          <a:spcPts val="345"/>
                        </a:spcBef>
                      </a:pPr>
                      <a:r>
                        <a:rPr sz="1600" spc="-20" dirty="0">
                          <a:solidFill>
                            <a:srgbClr val="333333"/>
                          </a:solidFill>
                          <a:latin typeface="Verdana"/>
                          <a:cs typeface="Verdana"/>
                        </a:rPr>
                        <a:t>of</a:t>
                      </a:r>
                      <a:endParaRPr sz="1600">
                        <a:latin typeface="Verdana"/>
                        <a:cs typeface="Verdana"/>
                      </a:endParaRPr>
                    </a:p>
                  </a:txBody>
                  <a:tcPr marL="0" marR="0" marT="43815" marB="0">
                    <a:lnT w="12700">
                      <a:solidFill>
                        <a:srgbClr val="000000"/>
                      </a:solidFill>
                      <a:prstDash val="solid"/>
                    </a:lnT>
                    <a:lnB w="12700">
                      <a:solidFill>
                        <a:srgbClr val="000000"/>
                      </a:solidFill>
                      <a:prstDash val="solid"/>
                    </a:lnB>
                  </a:tcPr>
                </a:tc>
                <a:tc>
                  <a:txBody>
                    <a:bodyPr/>
                    <a:lstStyle/>
                    <a:p>
                      <a:pPr marL="78105">
                        <a:lnSpc>
                          <a:spcPct val="100000"/>
                        </a:lnSpc>
                        <a:spcBef>
                          <a:spcPts val="345"/>
                        </a:spcBef>
                      </a:pPr>
                      <a:r>
                        <a:rPr sz="1600" spc="-5" dirty="0">
                          <a:solidFill>
                            <a:srgbClr val="333333"/>
                          </a:solidFill>
                          <a:latin typeface="Verdana"/>
                          <a:cs typeface="Verdana"/>
                        </a:rPr>
                        <a:t>the</a:t>
                      </a:r>
                      <a:endParaRPr sz="1600">
                        <a:latin typeface="Verdana"/>
                        <a:cs typeface="Verdana"/>
                      </a:endParaRPr>
                    </a:p>
                  </a:txBody>
                  <a:tcPr marL="0" marR="0" marT="43815" marB="0">
                    <a:lnT w="12700">
                      <a:solidFill>
                        <a:srgbClr val="000000"/>
                      </a:solidFill>
                      <a:prstDash val="solid"/>
                    </a:lnT>
                    <a:lnB w="12700">
                      <a:solidFill>
                        <a:srgbClr val="000000"/>
                      </a:solidFill>
                      <a:prstDash val="solid"/>
                    </a:lnB>
                  </a:tcPr>
                </a:tc>
                <a:tc>
                  <a:txBody>
                    <a:bodyPr/>
                    <a:lstStyle/>
                    <a:p>
                      <a:pPr marL="77470">
                        <a:lnSpc>
                          <a:spcPct val="100000"/>
                        </a:lnSpc>
                        <a:spcBef>
                          <a:spcPts val="345"/>
                        </a:spcBef>
                      </a:pPr>
                      <a:r>
                        <a:rPr sz="1600" spc="-5" dirty="0">
                          <a:solidFill>
                            <a:srgbClr val="333333"/>
                          </a:solidFill>
                          <a:latin typeface="Verdana"/>
                          <a:cs typeface="Verdana"/>
                        </a:rPr>
                        <a:t>active</a:t>
                      </a:r>
                      <a:endParaRPr sz="1600">
                        <a:latin typeface="Verdana"/>
                        <a:cs typeface="Verdana"/>
                      </a:endParaRPr>
                    </a:p>
                  </a:txBody>
                  <a:tcPr marL="0" marR="0" marT="43815" marB="0">
                    <a:lnT w="12700">
                      <a:solidFill>
                        <a:srgbClr val="000000"/>
                      </a:solidFill>
                      <a:prstDash val="solid"/>
                    </a:lnT>
                    <a:lnB w="12700">
                      <a:solidFill>
                        <a:srgbClr val="000000"/>
                      </a:solidFill>
                      <a:prstDash val="solid"/>
                    </a:lnB>
                  </a:tcPr>
                </a:tc>
                <a:tc gridSpan="2">
                  <a:txBody>
                    <a:bodyPr/>
                    <a:lstStyle/>
                    <a:p>
                      <a:pPr marL="110489">
                        <a:lnSpc>
                          <a:spcPct val="100000"/>
                        </a:lnSpc>
                        <a:spcBef>
                          <a:spcPts val="345"/>
                        </a:spcBef>
                      </a:pPr>
                      <a:r>
                        <a:rPr sz="1600" dirty="0">
                          <a:solidFill>
                            <a:srgbClr val="333333"/>
                          </a:solidFill>
                          <a:latin typeface="Verdana"/>
                          <a:cs typeface="Verdana"/>
                        </a:rPr>
                        <a:t>memory</a:t>
                      </a:r>
                      <a:endParaRPr sz="1600">
                        <a:latin typeface="Verdana"/>
                        <a:cs typeface="Verdana"/>
                      </a:endParaRPr>
                    </a:p>
                  </a:txBody>
                  <a:tcPr marL="0" marR="0" marT="43815" marB="0">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 xmlns:a16="http://schemas.microsoft.com/office/drawing/2014/main" val="10001"/>
                  </a:ext>
                </a:extLst>
              </a:tr>
              <a:tr h="588395">
                <a:tc>
                  <a:txBody>
                    <a:bodyPr/>
                    <a:lstStyle/>
                    <a:p>
                      <a:pPr algn="ctr">
                        <a:lnSpc>
                          <a:spcPct val="100000"/>
                        </a:lnSpc>
                        <a:spcBef>
                          <a:spcPts val="1300"/>
                        </a:spcBef>
                      </a:pPr>
                      <a:r>
                        <a:rPr sz="1600" dirty="0">
                          <a:solidFill>
                            <a:srgbClr val="333333"/>
                          </a:solidFill>
                          <a:latin typeface="Verdana"/>
                          <a:cs typeface="Verdana"/>
                        </a:rPr>
                        <a:t>2</a:t>
                      </a:r>
                      <a:endParaRPr sz="1600">
                        <a:latin typeface="Verdana"/>
                        <a:cs typeface="Verdana"/>
                      </a:endParaRPr>
                    </a:p>
                  </a:txBody>
                  <a:tcPr marL="0" marR="0" marT="16510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300"/>
                        </a:spcBef>
                      </a:pPr>
                      <a:r>
                        <a:rPr sz="1600" dirty="0">
                          <a:solidFill>
                            <a:srgbClr val="333333"/>
                          </a:solidFill>
                          <a:latin typeface="Verdana"/>
                          <a:cs typeface="Verdana"/>
                        </a:rPr>
                        <a:t>Memory </a:t>
                      </a:r>
                      <a:r>
                        <a:rPr sz="1600" spc="-5" dirty="0">
                          <a:solidFill>
                            <a:srgbClr val="333333"/>
                          </a:solidFill>
                          <a:latin typeface="Verdana"/>
                          <a:cs typeface="Verdana"/>
                        </a:rPr>
                        <a:t>Buffer</a:t>
                      </a:r>
                      <a:r>
                        <a:rPr sz="1600" spc="5" dirty="0">
                          <a:solidFill>
                            <a:srgbClr val="333333"/>
                          </a:solidFill>
                          <a:latin typeface="Verdana"/>
                          <a:cs typeface="Verdana"/>
                        </a:rPr>
                        <a:t> </a:t>
                      </a:r>
                      <a:r>
                        <a:rPr sz="1600" spc="-5" dirty="0">
                          <a:solidFill>
                            <a:srgbClr val="333333"/>
                          </a:solidFill>
                          <a:latin typeface="Verdana"/>
                          <a:cs typeface="Verdana"/>
                        </a:rPr>
                        <a:t>(MBR)</a:t>
                      </a:r>
                      <a:endParaRPr sz="1600">
                        <a:latin typeface="Verdana"/>
                        <a:cs typeface="Verdana"/>
                      </a:endParaRPr>
                    </a:p>
                  </a:txBody>
                  <a:tcPr marL="0" marR="0" marT="165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4">
                  <a:txBody>
                    <a:bodyPr/>
                    <a:lstStyle/>
                    <a:p>
                      <a:pPr marL="90805" marR="206375">
                        <a:lnSpc>
                          <a:spcPct val="101299"/>
                        </a:lnSpc>
                        <a:spcBef>
                          <a:spcPts val="320"/>
                        </a:spcBef>
                        <a:tabLst>
                          <a:tab pos="968375" algn="l"/>
                          <a:tab pos="2153920" algn="l"/>
                          <a:tab pos="2659380" algn="l"/>
                        </a:tabLst>
                      </a:pPr>
                      <a:r>
                        <a:rPr sz="1600" dirty="0">
                          <a:solidFill>
                            <a:srgbClr val="333333"/>
                          </a:solidFill>
                          <a:latin typeface="Verdana"/>
                          <a:cs typeface="Verdana"/>
                        </a:rPr>
                        <a:t>Holds	</a:t>
                      </a:r>
                      <a:r>
                        <a:rPr sz="1600" spc="-5" dirty="0">
                          <a:solidFill>
                            <a:srgbClr val="333333"/>
                          </a:solidFill>
                          <a:latin typeface="Verdana"/>
                          <a:cs typeface="Verdana"/>
                        </a:rPr>
                        <a:t>contents	</a:t>
                      </a:r>
                      <a:r>
                        <a:rPr sz="1600" spc="-10" dirty="0">
                          <a:solidFill>
                            <a:srgbClr val="333333"/>
                          </a:solidFill>
                          <a:latin typeface="Verdana"/>
                          <a:cs typeface="Verdana"/>
                        </a:rPr>
                        <a:t>of	</a:t>
                      </a:r>
                      <a:r>
                        <a:rPr sz="1600" spc="-5" dirty="0">
                          <a:solidFill>
                            <a:srgbClr val="333333"/>
                          </a:solidFill>
                          <a:latin typeface="Verdana"/>
                          <a:cs typeface="Verdana"/>
                        </a:rPr>
                        <a:t>the  </a:t>
                      </a:r>
                      <a:r>
                        <a:rPr sz="1600" dirty="0">
                          <a:solidFill>
                            <a:srgbClr val="333333"/>
                          </a:solidFill>
                          <a:latin typeface="Verdana"/>
                          <a:cs typeface="Verdana"/>
                        </a:rPr>
                        <a:t>(read/written) memory</a:t>
                      </a:r>
                      <a:r>
                        <a:rPr sz="1600" spc="-90" dirty="0">
                          <a:solidFill>
                            <a:srgbClr val="333333"/>
                          </a:solidFill>
                          <a:latin typeface="Verdana"/>
                          <a:cs typeface="Verdana"/>
                        </a:rPr>
                        <a:t> </a:t>
                      </a:r>
                      <a:r>
                        <a:rPr sz="1600" spc="-5" dirty="0">
                          <a:solidFill>
                            <a:srgbClr val="333333"/>
                          </a:solidFill>
                          <a:latin typeface="Verdana"/>
                          <a:cs typeface="Verdana"/>
                        </a:rPr>
                        <a:t>word</a:t>
                      </a:r>
                      <a:endParaRPr sz="1600">
                        <a:latin typeface="Verdana"/>
                        <a:cs typeface="Verdana"/>
                      </a:endParaRPr>
                    </a:p>
                  </a:txBody>
                  <a:tcPr marL="0" marR="0" marT="40640" marB="0">
                    <a:lnL w="12700">
                      <a:solidFill>
                        <a:srgbClr val="000000"/>
                      </a:solidFill>
                      <a:prstDash val="solid"/>
                    </a:lnL>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44450">
                        <a:lnSpc>
                          <a:spcPct val="100000"/>
                        </a:lnSpc>
                        <a:spcBef>
                          <a:spcPts val="340"/>
                        </a:spcBef>
                      </a:pPr>
                      <a:r>
                        <a:rPr sz="1600" dirty="0">
                          <a:solidFill>
                            <a:srgbClr val="333333"/>
                          </a:solidFill>
                          <a:latin typeface="Verdana"/>
                          <a:cs typeface="Verdana"/>
                        </a:rPr>
                        <a:t>accessed</a:t>
                      </a:r>
                      <a:endParaRPr sz="1600">
                        <a:latin typeface="Verdana"/>
                        <a:cs typeface="Verdana"/>
                      </a:endParaRPr>
                    </a:p>
                  </a:txBody>
                  <a:tcPr marL="0" marR="0" marT="43180" marB="0">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 xmlns:a16="http://schemas.microsoft.com/office/drawing/2014/main" val="10002"/>
                  </a:ext>
                </a:extLst>
              </a:tr>
              <a:tr h="588396">
                <a:tc>
                  <a:txBody>
                    <a:bodyPr/>
                    <a:lstStyle/>
                    <a:p>
                      <a:pPr algn="ctr">
                        <a:lnSpc>
                          <a:spcPct val="100000"/>
                        </a:lnSpc>
                        <a:spcBef>
                          <a:spcPts val="1305"/>
                        </a:spcBef>
                      </a:pPr>
                      <a:r>
                        <a:rPr sz="1600" dirty="0">
                          <a:solidFill>
                            <a:srgbClr val="333333"/>
                          </a:solidFill>
                          <a:latin typeface="Verdana"/>
                          <a:cs typeface="Verdana"/>
                        </a:rPr>
                        <a:t>3</a:t>
                      </a:r>
                      <a:endParaRPr sz="1600">
                        <a:latin typeface="Verdana"/>
                        <a:cs typeface="Verdana"/>
                      </a:endParaRPr>
                    </a:p>
                  </a:txBody>
                  <a:tcPr marL="0" marR="0" marT="16573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305"/>
                        </a:spcBef>
                      </a:pPr>
                      <a:r>
                        <a:rPr sz="1600" dirty="0">
                          <a:solidFill>
                            <a:srgbClr val="333333"/>
                          </a:solidFill>
                          <a:latin typeface="Verdana"/>
                          <a:cs typeface="Verdana"/>
                        </a:rPr>
                        <a:t>Program Control</a:t>
                      </a:r>
                      <a:r>
                        <a:rPr sz="1600" spc="-50" dirty="0">
                          <a:solidFill>
                            <a:srgbClr val="333333"/>
                          </a:solidFill>
                          <a:latin typeface="Verdana"/>
                          <a:cs typeface="Verdana"/>
                        </a:rPr>
                        <a:t> </a:t>
                      </a:r>
                      <a:r>
                        <a:rPr sz="1600" dirty="0">
                          <a:solidFill>
                            <a:srgbClr val="333333"/>
                          </a:solidFill>
                          <a:latin typeface="Verdana"/>
                          <a:cs typeface="Verdana"/>
                        </a:rPr>
                        <a:t>(PC)</a:t>
                      </a:r>
                      <a:endParaRPr sz="1600" dirty="0">
                        <a:latin typeface="Verdana"/>
                        <a:cs typeface="Verdana"/>
                      </a:endParaRPr>
                    </a:p>
                  </a:txBody>
                  <a:tcPr marL="0" marR="0" marT="165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6">
                  <a:txBody>
                    <a:bodyPr/>
                    <a:lstStyle/>
                    <a:p>
                      <a:pPr marL="90805" marR="84455">
                        <a:lnSpc>
                          <a:spcPct val="101299"/>
                        </a:lnSpc>
                        <a:spcBef>
                          <a:spcPts val="320"/>
                        </a:spcBef>
                      </a:pPr>
                      <a:r>
                        <a:rPr sz="1600" dirty="0">
                          <a:solidFill>
                            <a:srgbClr val="333333"/>
                          </a:solidFill>
                          <a:latin typeface="Verdana"/>
                          <a:cs typeface="Verdana"/>
                        </a:rPr>
                        <a:t>Holds </a:t>
                      </a:r>
                      <a:r>
                        <a:rPr sz="1600" spc="-5" dirty="0">
                          <a:solidFill>
                            <a:srgbClr val="333333"/>
                          </a:solidFill>
                          <a:latin typeface="Verdana"/>
                          <a:cs typeface="Verdana"/>
                        </a:rPr>
                        <a:t>address </a:t>
                      </a:r>
                      <a:r>
                        <a:rPr sz="1600" spc="5" dirty="0">
                          <a:solidFill>
                            <a:srgbClr val="333333"/>
                          </a:solidFill>
                          <a:latin typeface="Verdana"/>
                          <a:cs typeface="Verdana"/>
                        </a:rPr>
                        <a:t>of </a:t>
                      </a:r>
                      <a:r>
                        <a:rPr sz="1600" spc="-5" dirty="0">
                          <a:solidFill>
                            <a:srgbClr val="333333"/>
                          </a:solidFill>
                          <a:latin typeface="Verdana"/>
                          <a:cs typeface="Verdana"/>
                        </a:rPr>
                        <a:t>the next instruction to  </a:t>
                      </a:r>
                      <a:r>
                        <a:rPr sz="1600" spc="5" dirty="0">
                          <a:solidFill>
                            <a:srgbClr val="333333"/>
                          </a:solidFill>
                          <a:latin typeface="Verdana"/>
                          <a:cs typeface="Verdana"/>
                        </a:rPr>
                        <a:t>be</a:t>
                      </a:r>
                      <a:r>
                        <a:rPr sz="1600" spc="-20" dirty="0">
                          <a:solidFill>
                            <a:srgbClr val="333333"/>
                          </a:solidFill>
                          <a:latin typeface="Verdana"/>
                          <a:cs typeface="Verdana"/>
                        </a:rPr>
                        <a:t> </a:t>
                      </a:r>
                      <a:r>
                        <a:rPr sz="1600" spc="-5" dirty="0">
                          <a:solidFill>
                            <a:srgbClr val="333333"/>
                          </a:solidFill>
                          <a:latin typeface="Verdana"/>
                          <a:cs typeface="Verdana"/>
                        </a:rPr>
                        <a:t>executed</a:t>
                      </a:r>
                      <a:endParaRPr sz="1600">
                        <a:latin typeface="Verdana"/>
                        <a:cs typeface="Verdana"/>
                      </a:endParaRPr>
                    </a:p>
                  </a:txBody>
                  <a:tcPr marL="0" marR="0" marT="4064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3"/>
                  </a:ext>
                </a:extLst>
              </a:tr>
              <a:tr h="588395">
                <a:tc>
                  <a:txBody>
                    <a:bodyPr/>
                    <a:lstStyle/>
                    <a:p>
                      <a:pPr algn="ctr">
                        <a:lnSpc>
                          <a:spcPct val="100000"/>
                        </a:lnSpc>
                        <a:spcBef>
                          <a:spcPts val="1305"/>
                        </a:spcBef>
                      </a:pPr>
                      <a:r>
                        <a:rPr sz="1600" dirty="0">
                          <a:solidFill>
                            <a:srgbClr val="333333"/>
                          </a:solidFill>
                          <a:latin typeface="Verdana"/>
                          <a:cs typeface="Verdana"/>
                        </a:rPr>
                        <a:t>4</a:t>
                      </a:r>
                      <a:endParaRPr sz="1600">
                        <a:latin typeface="Verdana"/>
                        <a:cs typeface="Verdana"/>
                      </a:endParaRPr>
                    </a:p>
                  </a:txBody>
                  <a:tcPr marL="0" marR="0" marT="16573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305"/>
                        </a:spcBef>
                      </a:pPr>
                      <a:r>
                        <a:rPr sz="1600" dirty="0">
                          <a:solidFill>
                            <a:srgbClr val="333333"/>
                          </a:solidFill>
                          <a:latin typeface="Verdana"/>
                          <a:cs typeface="Verdana"/>
                        </a:rPr>
                        <a:t>Accumulator</a:t>
                      </a:r>
                      <a:r>
                        <a:rPr sz="1600" spc="5" dirty="0">
                          <a:solidFill>
                            <a:srgbClr val="333333"/>
                          </a:solidFill>
                          <a:latin typeface="Verdana"/>
                          <a:cs typeface="Verdana"/>
                        </a:rPr>
                        <a:t> </a:t>
                      </a:r>
                      <a:r>
                        <a:rPr sz="1600" dirty="0">
                          <a:solidFill>
                            <a:srgbClr val="333333"/>
                          </a:solidFill>
                          <a:latin typeface="Verdana"/>
                          <a:cs typeface="Verdana"/>
                        </a:rPr>
                        <a:t>(A)</a:t>
                      </a:r>
                      <a:endParaRPr sz="1600" dirty="0">
                        <a:latin typeface="Verdana"/>
                        <a:cs typeface="Verdana"/>
                      </a:endParaRPr>
                    </a:p>
                  </a:txBody>
                  <a:tcPr marL="0" marR="0" marT="165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6">
                  <a:txBody>
                    <a:bodyPr/>
                    <a:lstStyle/>
                    <a:p>
                      <a:pPr marL="90805" marR="80010">
                        <a:lnSpc>
                          <a:spcPct val="100000"/>
                        </a:lnSpc>
                        <a:spcBef>
                          <a:spcPts val="365"/>
                        </a:spcBef>
                        <a:tabLst>
                          <a:tab pos="892175" algn="l"/>
                          <a:tab pos="1575435" algn="l"/>
                          <a:tab pos="2011680" algn="l"/>
                          <a:tab pos="2493010" algn="l"/>
                          <a:tab pos="3632200" algn="l"/>
                        </a:tabLst>
                      </a:pPr>
                      <a:r>
                        <a:rPr sz="1600" spc="-10" dirty="0">
                          <a:solidFill>
                            <a:srgbClr val="333333"/>
                          </a:solidFill>
                          <a:latin typeface="Verdana"/>
                          <a:cs typeface="Verdana"/>
                        </a:rPr>
                        <a:t>H</a:t>
                      </a:r>
                      <a:r>
                        <a:rPr sz="1600" spc="5" dirty="0">
                          <a:solidFill>
                            <a:srgbClr val="333333"/>
                          </a:solidFill>
                          <a:latin typeface="Verdana"/>
                          <a:cs typeface="Verdana"/>
                        </a:rPr>
                        <a:t>o</a:t>
                      </a:r>
                      <a:r>
                        <a:rPr sz="1600" spc="-10" dirty="0">
                          <a:solidFill>
                            <a:srgbClr val="333333"/>
                          </a:solidFill>
                          <a:latin typeface="Verdana"/>
                          <a:cs typeface="Verdana"/>
                        </a:rPr>
                        <a:t>l</a:t>
                      </a:r>
                      <a:r>
                        <a:rPr sz="1600" spc="5" dirty="0">
                          <a:solidFill>
                            <a:srgbClr val="333333"/>
                          </a:solidFill>
                          <a:latin typeface="Verdana"/>
                          <a:cs typeface="Verdana"/>
                        </a:rPr>
                        <a:t>d</a:t>
                      </a:r>
                      <a:r>
                        <a:rPr sz="1600" dirty="0">
                          <a:solidFill>
                            <a:srgbClr val="333333"/>
                          </a:solidFill>
                          <a:latin typeface="Verdana"/>
                          <a:cs typeface="Verdana"/>
                        </a:rPr>
                        <a:t>s	</a:t>
                      </a:r>
                      <a:r>
                        <a:rPr sz="1600" spc="5" dirty="0">
                          <a:solidFill>
                            <a:srgbClr val="333333"/>
                          </a:solidFill>
                          <a:latin typeface="Verdana"/>
                          <a:cs typeface="Verdana"/>
                        </a:rPr>
                        <a:t>d</a:t>
                      </a:r>
                      <a:r>
                        <a:rPr sz="1600" spc="-10" dirty="0">
                          <a:solidFill>
                            <a:srgbClr val="333333"/>
                          </a:solidFill>
                          <a:latin typeface="Verdana"/>
                          <a:cs typeface="Verdana"/>
                        </a:rPr>
                        <a:t>at</a:t>
                      </a:r>
                      <a:r>
                        <a:rPr sz="1600" dirty="0">
                          <a:solidFill>
                            <a:srgbClr val="333333"/>
                          </a:solidFill>
                          <a:latin typeface="Verdana"/>
                          <a:cs typeface="Verdana"/>
                        </a:rPr>
                        <a:t>a	</a:t>
                      </a:r>
                      <a:r>
                        <a:rPr sz="1600" spc="-10" dirty="0">
                          <a:solidFill>
                            <a:srgbClr val="333333"/>
                          </a:solidFill>
                          <a:latin typeface="Verdana"/>
                          <a:cs typeface="Verdana"/>
                        </a:rPr>
                        <a:t>t</a:t>
                      </a:r>
                      <a:r>
                        <a:rPr sz="1600" dirty="0">
                          <a:solidFill>
                            <a:srgbClr val="333333"/>
                          </a:solidFill>
                          <a:latin typeface="Verdana"/>
                          <a:cs typeface="Verdana"/>
                        </a:rPr>
                        <a:t>o	</a:t>
                      </a:r>
                      <a:r>
                        <a:rPr sz="1600" spc="5" dirty="0">
                          <a:solidFill>
                            <a:srgbClr val="333333"/>
                          </a:solidFill>
                          <a:latin typeface="Verdana"/>
                          <a:cs typeface="Verdana"/>
                        </a:rPr>
                        <a:t>b</a:t>
                      </a:r>
                      <a:r>
                        <a:rPr sz="1600" dirty="0">
                          <a:solidFill>
                            <a:srgbClr val="333333"/>
                          </a:solidFill>
                          <a:latin typeface="Verdana"/>
                          <a:cs typeface="Verdana"/>
                        </a:rPr>
                        <a:t>e	</a:t>
                      </a:r>
                      <a:r>
                        <a:rPr sz="1600" spc="-20" dirty="0">
                          <a:solidFill>
                            <a:srgbClr val="333333"/>
                          </a:solidFill>
                          <a:latin typeface="Verdana"/>
                          <a:cs typeface="Verdana"/>
                        </a:rPr>
                        <a:t>o</a:t>
                      </a:r>
                      <a:r>
                        <a:rPr sz="1600" spc="5" dirty="0">
                          <a:solidFill>
                            <a:srgbClr val="333333"/>
                          </a:solidFill>
                          <a:latin typeface="Verdana"/>
                          <a:cs typeface="Verdana"/>
                        </a:rPr>
                        <a:t>p</a:t>
                      </a:r>
                      <a:r>
                        <a:rPr sz="1600" dirty="0">
                          <a:solidFill>
                            <a:srgbClr val="333333"/>
                          </a:solidFill>
                          <a:latin typeface="Verdana"/>
                          <a:cs typeface="Verdana"/>
                        </a:rPr>
                        <a:t>e</a:t>
                      </a:r>
                      <a:r>
                        <a:rPr sz="1600" spc="5" dirty="0">
                          <a:solidFill>
                            <a:srgbClr val="333333"/>
                          </a:solidFill>
                          <a:latin typeface="Verdana"/>
                          <a:cs typeface="Verdana"/>
                        </a:rPr>
                        <a:t>r</a:t>
                      </a:r>
                      <a:r>
                        <a:rPr sz="1600" spc="-10" dirty="0">
                          <a:solidFill>
                            <a:srgbClr val="333333"/>
                          </a:solidFill>
                          <a:latin typeface="Verdana"/>
                          <a:cs typeface="Verdana"/>
                        </a:rPr>
                        <a:t>a</a:t>
                      </a:r>
                      <a:r>
                        <a:rPr sz="1600" spc="-35" dirty="0">
                          <a:solidFill>
                            <a:srgbClr val="333333"/>
                          </a:solidFill>
                          <a:latin typeface="Verdana"/>
                          <a:cs typeface="Verdana"/>
                        </a:rPr>
                        <a:t>t</a:t>
                      </a:r>
                      <a:r>
                        <a:rPr sz="1600" dirty="0">
                          <a:solidFill>
                            <a:srgbClr val="333333"/>
                          </a:solidFill>
                          <a:latin typeface="Verdana"/>
                          <a:cs typeface="Verdana"/>
                        </a:rPr>
                        <a:t>ed	</a:t>
                      </a:r>
                      <a:r>
                        <a:rPr sz="1600" spc="-10" dirty="0">
                          <a:solidFill>
                            <a:srgbClr val="333333"/>
                          </a:solidFill>
                          <a:latin typeface="Verdana"/>
                          <a:cs typeface="Verdana"/>
                        </a:rPr>
                        <a:t>u</a:t>
                      </a:r>
                      <a:r>
                        <a:rPr sz="1600" spc="5" dirty="0">
                          <a:solidFill>
                            <a:srgbClr val="333333"/>
                          </a:solidFill>
                          <a:latin typeface="Verdana"/>
                          <a:cs typeface="Verdana"/>
                        </a:rPr>
                        <a:t>po</a:t>
                      </a:r>
                      <a:r>
                        <a:rPr sz="1600" spc="-10" dirty="0">
                          <a:solidFill>
                            <a:srgbClr val="333333"/>
                          </a:solidFill>
                          <a:latin typeface="Verdana"/>
                          <a:cs typeface="Verdana"/>
                        </a:rPr>
                        <a:t>n</a:t>
                      </a:r>
                      <a:r>
                        <a:rPr sz="1600" dirty="0">
                          <a:solidFill>
                            <a:srgbClr val="333333"/>
                          </a:solidFill>
                          <a:latin typeface="Verdana"/>
                          <a:cs typeface="Verdana"/>
                        </a:rPr>
                        <a:t>,  intermediate results, </a:t>
                      </a:r>
                      <a:r>
                        <a:rPr sz="1600" spc="-5" dirty="0">
                          <a:solidFill>
                            <a:srgbClr val="333333"/>
                          </a:solidFill>
                          <a:latin typeface="Verdana"/>
                          <a:cs typeface="Verdana"/>
                        </a:rPr>
                        <a:t>and the</a:t>
                      </a:r>
                      <a:r>
                        <a:rPr sz="1600" spc="-65" dirty="0">
                          <a:solidFill>
                            <a:srgbClr val="333333"/>
                          </a:solidFill>
                          <a:latin typeface="Verdana"/>
                          <a:cs typeface="Verdana"/>
                        </a:rPr>
                        <a:t> </a:t>
                      </a:r>
                      <a:r>
                        <a:rPr sz="1600" spc="-5" dirty="0">
                          <a:solidFill>
                            <a:srgbClr val="333333"/>
                          </a:solidFill>
                          <a:latin typeface="Verdana"/>
                          <a:cs typeface="Verdana"/>
                        </a:rPr>
                        <a:t>results</a:t>
                      </a:r>
                      <a:endParaRPr sz="1600">
                        <a:latin typeface="Verdana"/>
                        <a:cs typeface="Verdan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4"/>
                  </a:ext>
                </a:extLst>
              </a:tr>
              <a:tr h="588395">
                <a:tc>
                  <a:txBody>
                    <a:bodyPr/>
                    <a:lstStyle/>
                    <a:p>
                      <a:pPr algn="ctr">
                        <a:lnSpc>
                          <a:spcPct val="100000"/>
                        </a:lnSpc>
                        <a:spcBef>
                          <a:spcPts val="1300"/>
                        </a:spcBef>
                      </a:pPr>
                      <a:r>
                        <a:rPr sz="1600" dirty="0">
                          <a:solidFill>
                            <a:srgbClr val="333333"/>
                          </a:solidFill>
                          <a:latin typeface="Verdana"/>
                          <a:cs typeface="Verdana"/>
                        </a:rPr>
                        <a:t>5</a:t>
                      </a:r>
                      <a:endParaRPr sz="1600">
                        <a:latin typeface="Verdana"/>
                        <a:cs typeface="Verdana"/>
                      </a:endParaRPr>
                    </a:p>
                  </a:txBody>
                  <a:tcPr marL="0" marR="0" marT="16510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300"/>
                        </a:spcBef>
                      </a:pPr>
                      <a:r>
                        <a:rPr sz="1600" dirty="0">
                          <a:solidFill>
                            <a:srgbClr val="333333"/>
                          </a:solidFill>
                          <a:latin typeface="Verdana"/>
                          <a:cs typeface="Verdana"/>
                        </a:rPr>
                        <a:t>Instruction</a:t>
                      </a:r>
                      <a:r>
                        <a:rPr sz="1600" spc="-5" dirty="0">
                          <a:solidFill>
                            <a:srgbClr val="333333"/>
                          </a:solidFill>
                          <a:latin typeface="Verdana"/>
                          <a:cs typeface="Verdana"/>
                        </a:rPr>
                        <a:t> </a:t>
                      </a:r>
                      <a:r>
                        <a:rPr sz="1600" dirty="0">
                          <a:solidFill>
                            <a:srgbClr val="333333"/>
                          </a:solidFill>
                          <a:latin typeface="Verdana"/>
                          <a:cs typeface="Verdana"/>
                        </a:rPr>
                        <a:t>(I</a:t>
                      </a:r>
                      <a:r>
                        <a:rPr lang="en-US" sz="1600" dirty="0">
                          <a:solidFill>
                            <a:srgbClr val="333333"/>
                          </a:solidFill>
                          <a:latin typeface="Verdana"/>
                          <a:cs typeface="Verdana"/>
                        </a:rPr>
                        <a:t>R</a:t>
                      </a:r>
                      <a:r>
                        <a:rPr sz="1600" dirty="0">
                          <a:solidFill>
                            <a:srgbClr val="333333"/>
                          </a:solidFill>
                          <a:latin typeface="Verdana"/>
                          <a:cs typeface="Verdana"/>
                        </a:rPr>
                        <a:t>)</a:t>
                      </a:r>
                      <a:endParaRPr sz="1600" dirty="0">
                        <a:latin typeface="Verdana"/>
                        <a:cs typeface="Verdana"/>
                      </a:endParaRPr>
                    </a:p>
                  </a:txBody>
                  <a:tcPr marL="0" marR="0" marT="165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6">
                  <a:txBody>
                    <a:bodyPr/>
                    <a:lstStyle/>
                    <a:p>
                      <a:pPr marL="90805" marR="83820">
                        <a:lnSpc>
                          <a:spcPct val="100000"/>
                        </a:lnSpc>
                        <a:spcBef>
                          <a:spcPts val="365"/>
                        </a:spcBef>
                        <a:tabLst>
                          <a:tab pos="800735" algn="l"/>
                          <a:tab pos="1191260" algn="l"/>
                          <a:tab pos="2412365" algn="l"/>
                          <a:tab pos="3079115" algn="l"/>
                          <a:tab pos="3350260" algn="l"/>
                          <a:tab pos="3651885" algn="l"/>
                        </a:tabLst>
                      </a:pPr>
                      <a:r>
                        <a:rPr sz="1600" spc="-10" dirty="0">
                          <a:solidFill>
                            <a:srgbClr val="333333"/>
                          </a:solidFill>
                          <a:latin typeface="Verdana"/>
                          <a:cs typeface="Verdana"/>
                        </a:rPr>
                        <a:t>H</a:t>
                      </a:r>
                      <a:r>
                        <a:rPr sz="1600" spc="5" dirty="0">
                          <a:solidFill>
                            <a:srgbClr val="333333"/>
                          </a:solidFill>
                          <a:latin typeface="Verdana"/>
                          <a:cs typeface="Verdana"/>
                        </a:rPr>
                        <a:t>o</a:t>
                      </a:r>
                      <a:r>
                        <a:rPr sz="1600" spc="-10" dirty="0">
                          <a:solidFill>
                            <a:srgbClr val="333333"/>
                          </a:solidFill>
                          <a:latin typeface="Verdana"/>
                          <a:cs typeface="Verdana"/>
                        </a:rPr>
                        <a:t>l</a:t>
                      </a:r>
                      <a:r>
                        <a:rPr sz="1600" spc="5" dirty="0">
                          <a:solidFill>
                            <a:srgbClr val="333333"/>
                          </a:solidFill>
                          <a:latin typeface="Verdana"/>
                          <a:cs typeface="Verdana"/>
                        </a:rPr>
                        <a:t>d</a:t>
                      </a:r>
                      <a:r>
                        <a:rPr sz="1600" dirty="0">
                          <a:solidFill>
                            <a:srgbClr val="333333"/>
                          </a:solidFill>
                          <a:latin typeface="Verdana"/>
                          <a:cs typeface="Verdana"/>
                        </a:rPr>
                        <a:t>s	</a:t>
                      </a:r>
                      <a:r>
                        <a:rPr sz="1600" spc="-10" dirty="0">
                          <a:solidFill>
                            <a:srgbClr val="333333"/>
                          </a:solidFill>
                          <a:latin typeface="Verdana"/>
                          <a:cs typeface="Verdana"/>
                        </a:rPr>
                        <a:t>a</a:t>
                      </a:r>
                      <a:r>
                        <a:rPr sz="1600" dirty="0">
                          <a:solidFill>
                            <a:srgbClr val="333333"/>
                          </a:solidFill>
                          <a:latin typeface="Verdana"/>
                          <a:cs typeface="Verdana"/>
                        </a:rPr>
                        <a:t>n	</a:t>
                      </a:r>
                      <a:r>
                        <a:rPr sz="1600" spc="-10" dirty="0">
                          <a:solidFill>
                            <a:srgbClr val="333333"/>
                          </a:solidFill>
                          <a:latin typeface="Verdana"/>
                          <a:cs typeface="Verdana"/>
                        </a:rPr>
                        <a:t>in</a:t>
                      </a:r>
                      <a:r>
                        <a:rPr sz="1600" dirty="0">
                          <a:solidFill>
                            <a:srgbClr val="333333"/>
                          </a:solidFill>
                          <a:latin typeface="Verdana"/>
                          <a:cs typeface="Verdana"/>
                        </a:rPr>
                        <a:t>s</a:t>
                      </a:r>
                      <a:r>
                        <a:rPr sz="1600" spc="-10" dirty="0">
                          <a:solidFill>
                            <a:srgbClr val="333333"/>
                          </a:solidFill>
                          <a:latin typeface="Verdana"/>
                          <a:cs typeface="Verdana"/>
                        </a:rPr>
                        <a:t>t</a:t>
                      </a:r>
                      <a:r>
                        <a:rPr sz="1600" spc="5" dirty="0">
                          <a:solidFill>
                            <a:srgbClr val="333333"/>
                          </a:solidFill>
                          <a:latin typeface="Verdana"/>
                          <a:cs typeface="Verdana"/>
                        </a:rPr>
                        <a:t>r</a:t>
                      </a:r>
                      <a:r>
                        <a:rPr sz="1600" spc="-10" dirty="0">
                          <a:solidFill>
                            <a:srgbClr val="333333"/>
                          </a:solidFill>
                          <a:latin typeface="Verdana"/>
                          <a:cs typeface="Verdana"/>
                        </a:rPr>
                        <a:t>u</a:t>
                      </a:r>
                      <a:r>
                        <a:rPr sz="1600" dirty="0">
                          <a:solidFill>
                            <a:srgbClr val="333333"/>
                          </a:solidFill>
                          <a:latin typeface="Verdana"/>
                          <a:cs typeface="Verdana"/>
                        </a:rPr>
                        <a:t>c</a:t>
                      </a:r>
                      <a:r>
                        <a:rPr sz="1600" spc="-10" dirty="0">
                          <a:solidFill>
                            <a:srgbClr val="333333"/>
                          </a:solidFill>
                          <a:latin typeface="Verdana"/>
                          <a:cs typeface="Verdana"/>
                        </a:rPr>
                        <a:t>ti</a:t>
                      </a:r>
                      <a:r>
                        <a:rPr sz="1600" spc="5" dirty="0">
                          <a:solidFill>
                            <a:srgbClr val="333333"/>
                          </a:solidFill>
                          <a:latin typeface="Verdana"/>
                          <a:cs typeface="Verdana"/>
                        </a:rPr>
                        <a:t>o</a:t>
                      </a:r>
                      <a:r>
                        <a:rPr sz="1600" dirty="0">
                          <a:solidFill>
                            <a:srgbClr val="333333"/>
                          </a:solidFill>
                          <a:latin typeface="Verdana"/>
                          <a:cs typeface="Verdana"/>
                        </a:rPr>
                        <a:t>n	w</a:t>
                      </a:r>
                      <a:r>
                        <a:rPr sz="1600" spc="-10" dirty="0">
                          <a:solidFill>
                            <a:srgbClr val="333333"/>
                          </a:solidFill>
                          <a:latin typeface="Verdana"/>
                          <a:cs typeface="Verdana"/>
                        </a:rPr>
                        <a:t>hil</a:t>
                      </a:r>
                      <a:r>
                        <a:rPr sz="1600" dirty="0">
                          <a:solidFill>
                            <a:srgbClr val="333333"/>
                          </a:solidFill>
                          <a:latin typeface="Verdana"/>
                          <a:cs typeface="Verdana"/>
                        </a:rPr>
                        <a:t>e	</a:t>
                      </a:r>
                      <a:r>
                        <a:rPr sz="1600" spc="-35" dirty="0">
                          <a:solidFill>
                            <a:srgbClr val="333333"/>
                          </a:solidFill>
                          <a:latin typeface="Verdana"/>
                          <a:cs typeface="Verdana"/>
                        </a:rPr>
                        <a:t>i</a:t>
                      </a:r>
                      <a:r>
                        <a:rPr sz="1600" dirty="0">
                          <a:solidFill>
                            <a:srgbClr val="333333"/>
                          </a:solidFill>
                          <a:latin typeface="Verdana"/>
                          <a:cs typeface="Verdana"/>
                        </a:rPr>
                        <a:t>t	</a:t>
                      </a:r>
                      <a:r>
                        <a:rPr sz="1600" spc="-10" dirty="0">
                          <a:solidFill>
                            <a:srgbClr val="333333"/>
                          </a:solidFill>
                          <a:latin typeface="Verdana"/>
                          <a:cs typeface="Verdana"/>
                        </a:rPr>
                        <a:t>i</a:t>
                      </a:r>
                      <a:r>
                        <a:rPr sz="1600" dirty="0">
                          <a:solidFill>
                            <a:srgbClr val="333333"/>
                          </a:solidFill>
                          <a:latin typeface="Verdana"/>
                          <a:cs typeface="Verdana"/>
                        </a:rPr>
                        <a:t>s	</a:t>
                      </a:r>
                      <a:r>
                        <a:rPr sz="1600" spc="5" dirty="0">
                          <a:solidFill>
                            <a:srgbClr val="333333"/>
                          </a:solidFill>
                          <a:latin typeface="Verdana"/>
                          <a:cs typeface="Verdana"/>
                        </a:rPr>
                        <a:t>b</a:t>
                      </a:r>
                      <a:r>
                        <a:rPr sz="1600" dirty="0">
                          <a:solidFill>
                            <a:srgbClr val="333333"/>
                          </a:solidFill>
                          <a:latin typeface="Verdana"/>
                          <a:cs typeface="Verdana"/>
                        </a:rPr>
                        <a:t>e</a:t>
                      </a:r>
                      <a:r>
                        <a:rPr sz="1600" spc="-10" dirty="0">
                          <a:solidFill>
                            <a:srgbClr val="333333"/>
                          </a:solidFill>
                          <a:latin typeface="Verdana"/>
                          <a:cs typeface="Verdana"/>
                        </a:rPr>
                        <a:t>in</a:t>
                      </a:r>
                      <a:r>
                        <a:rPr sz="1600" dirty="0">
                          <a:solidFill>
                            <a:srgbClr val="333333"/>
                          </a:solidFill>
                          <a:latin typeface="Verdana"/>
                          <a:cs typeface="Verdana"/>
                        </a:rPr>
                        <a:t>g  </a:t>
                      </a:r>
                      <a:r>
                        <a:rPr sz="1600" spc="-5" dirty="0">
                          <a:solidFill>
                            <a:srgbClr val="333333"/>
                          </a:solidFill>
                          <a:latin typeface="Verdana"/>
                          <a:cs typeface="Verdana"/>
                        </a:rPr>
                        <a:t>executed</a:t>
                      </a:r>
                      <a:endParaRPr sz="1600">
                        <a:latin typeface="Verdana"/>
                        <a:cs typeface="Verdan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5"/>
                  </a:ext>
                </a:extLst>
              </a:tr>
              <a:tr h="591493">
                <a:tc>
                  <a:txBody>
                    <a:bodyPr/>
                    <a:lstStyle/>
                    <a:p>
                      <a:pPr algn="ctr">
                        <a:lnSpc>
                          <a:spcPct val="100000"/>
                        </a:lnSpc>
                        <a:spcBef>
                          <a:spcPts val="1305"/>
                        </a:spcBef>
                      </a:pPr>
                      <a:r>
                        <a:rPr sz="1600" dirty="0">
                          <a:solidFill>
                            <a:srgbClr val="333333"/>
                          </a:solidFill>
                          <a:latin typeface="Verdana"/>
                          <a:cs typeface="Verdana"/>
                        </a:rPr>
                        <a:t>6</a:t>
                      </a:r>
                      <a:endParaRPr sz="1600">
                        <a:latin typeface="Verdana"/>
                        <a:cs typeface="Verdana"/>
                      </a:endParaRPr>
                    </a:p>
                  </a:txBody>
                  <a:tcPr marL="0" marR="0" marT="16573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1305"/>
                        </a:spcBef>
                      </a:pPr>
                      <a:r>
                        <a:rPr sz="1600" dirty="0">
                          <a:solidFill>
                            <a:srgbClr val="333333"/>
                          </a:solidFill>
                          <a:latin typeface="Verdana"/>
                          <a:cs typeface="Verdana"/>
                        </a:rPr>
                        <a:t>Input/Output</a:t>
                      </a:r>
                      <a:r>
                        <a:rPr sz="1600" spc="-10" dirty="0">
                          <a:solidFill>
                            <a:srgbClr val="333333"/>
                          </a:solidFill>
                          <a:latin typeface="Verdana"/>
                          <a:cs typeface="Verdana"/>
                        </a:rPr>
                        <a:t> </a:t>
                      </a:r>
                      <a:r>
                        <a:rPr sz="1600" dirty="0">
                          <a:solidFill>
                            <a:srgbClr val="333333"/>
                          </a:solidFill>
                          <a:latin typeface="Verdana"/>
                          <a:cs typeface="Verdana"/>
                        </a:rPr>
                        <a:t>(I/O)</a:t>
                      </a:r>
                      <a:endParaRPr sz="1600">
                        <a:latin typeface="Verdana"/>
                        <a:cs typeface="Verdana"/>
                      </a:endParaRPr>
                    </a:p>
                  </a:txBody>
                  <a:tcPr marL="0" marR="0" marT="1657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gridSpan="4">
                  <a:txBody>
                    <a:bodyPr/>
                    <a:lstStyle/>
                    <a:p>
                      <a:pPr marL="90805" marR="73025">
                        <a:lnSpc>
                          <a:spcPct val="100000"/>
                        </a:lnSpc>
                        <a:spcBef>
                          <a:spcPts val="365"/>
                        </a:spcBef>
                        <a:tabLst>
                          <a:tab pos="788670" algn="l"/>
                          <a:tab pos="1181735" algn="l"/>
                          <a:tab pos="2740025" algn="l"/>
                        </a:tabLst>
                      </a:pPr>
                      <a:r>
                        <a:rPr sz="1600" dirty="0">
                          <a:solidFill>
                            <a:srgbClr val="333333"/>
                          </a:solidFill>
                          <a:latin typeface="Verdana"/>
                          <a:cs typeface="Verdana"/>
                        </a:rPr>
                        <a:t>Used	</a:t>
                      </a:r>
                      <a:r>
                        <a:rPr sz="1600" spc="-35" dirty="0">
                          <a:solidFill>
                            <a:srgbClr val="333333"/>
                          </a:solidFill>
                          <a:latin typeface="Verdana"/>
                          <a:cs typeface="Verdana"/>
                        </a:rPr>
                        <a:t>t</a:t>
                      </a:r>
                      <a:r>
                        <a:rPr sz="1600" dirty="0">
                          <a:solidFill>
                            <a:srgbClr val="333333"/>
                          </a:solidFill>
                          <a:latin typeface="Verdana"/>
                          <a:cs typeface="Verdana"/>
                        </a:rPr>
                        <a:t>o	</a:t>
                      </a:r>
                      <a:r>
                        <a:rPr sz="1600" spc="-25" dirty="0">
                          <a:solidFill>
                            <a:srgbClr val="333333"/>
                          </a:solidFill>
                          <a:latin typeface="Verdana"/>
                          <a:cs typeface="Verdana"/>
                        </a:rPr>
                        <a:t>c</a:t>
                      </a:r>
                      <a:r>
                        <a:rPr sz="1600" spc="5" dirty="0">
                          <a:solidFill>
                            <a:srgbClr val="333333"/>
                          </a:solidFill>
                          <a:latin typeface="Verdana"/>
                          <a:cs typeface="Verdana"/>
                        </a:rPr>
                        <a:t>o</a:t>
                      </a:r>
                      <a:r>
                        <a:rPr sz="1600" dirty="0">
                          <a:solidFill>
                            <a:srgbClr val="333333"/>
                          </a:solidFill>
                          <a:latin typeface="Verdana"/>
                          <a:cs typeface="Verdana"/>
                        </a:rPr>
                        <a:t>mm</a:t>
                      </a:r>
                      <a:r>
                        <a:rPr sz="1600" spc="-10" dirty="0">
                          <a:solidFill>
                            <a:srgbClr val="333333"/>
                          </a:solidFill>
                          <a:latin typeface="Verdana"/>
                          <a:cs typeface="Verdana"/>
                        </a:rPr>
                        <a:t>uni</a:t>
                      </a:r>
                      <a:r>
                        <a:rPr sz="1600" dirty="0">
                          <a:solidFill>
                            <a:srgbClr val="333333"/>
                          </a:solidFill>
                          <a:latin typeface="Verdana"/>
                          <a:cs typeface="Verdana"/>
                        </a:rPr>
                        <a:t>c</a:t>
                      </a:r>
                      <a:r>
                        <a:rPr sz="1600" spc="-10" dirty="0">
                          <a:solidFill>
                            <a:srgbClr val="333333"/>
                          </a:solidFill>
                          <a:latin typeface="Verdana"/>
                          <a:cs typeface="Verdana"/>
                        </a:rPr>
                        <a:t>at</a:t>
                      </a:r>
                      <a:r>
                        <a:rPr sz="1600" dirty="0">
                          <a:solidFill>
                            <a:srgbClr val="333333"/>
                          </a:solidFill>
                          <a:latin typeface="Verdana"/>
                          <a:cs typeface="Verdana"/>
                        </a:rPr>
                        <a:t>e	w</a:t>
                      </a:r>
                      <a:r>
                        <a:rPr sz="1600" spc="-10" dirty="0">
                          <a:solidFill>
                            <a:srgbClr val="333333"/>
                          </a:solidFill>
                          <a:latin typeface="Verdana"/>
                          <a:cs typeface="Verdana"/>
                        </a:rPr>
                        <a:t>it</a:t>
                      </a:r>
                      <a:r>
                        <a:rPr sz="1600" dirty="0">
                          <a:solidFill>
                            <a:srgbClr val="333333"/>
                          </a:solidFill>
                          <a:latin typeface="Verdana"/>
                          <a:cs typeface="Verdana"/>
                        </a:rPr>
                        <a:t>h  </a:t>
                      </a:r>
                      <a:r>
                        <a:rPr sz="1600" spc="-5" dirty="0">
                          <a:solidFill>
                            <a:srgbClr val="333333"/>
                          </a:solidFill>
                          <a:latin typeface="Verdana"/>
                          <a:cs typeface="Verdana"/>
                        </a:rPr>
                        <a:t>devices</a:t>
                      </a:r>
                      <a:endParaRPr sz="1600">
                        <a:latin typeface="Verdana"/>
                        <a:cs typeface="Verdana"/>
                      </a:endParaRPr>
                    </a:p>
                  </a:txBody>
                  <a:tcPr marL="0" marR="0" marT="46355" marB="0">
                    <a:lnL w="12700">
                      <a:solidFill>
                        <a:srgbClr val="000000"/>
                      </a:solidFill>
                      <a:prstDash val="solid"/>
                    </a:lnL>
                    <a:lnT w="12700">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06680">
                        <a:lnSpc>
                          <a:spcPct val="100000"/>
                        </a:lnSpc>
                        <a:spcBef>
                          <a:spcPts val="365"/>
                        </a:spcBef>
                      </a:pPr>
                      <a:r>
                        <a:rPr sz="1600" spc="-5" dirty="0">
                          <a:solidFill>
                            <a:srgbClr val="333333"/>
                          </a:solidFill>
                          <a:latin typeface="Verdana"/>
                          <a:cs typeface="Verdana"/>
                        </a:rPr>
                        <a:t>the</a:t>
                      </a:r>
                      <a:endParaRPr sz="1600">
                        <a:latin typeface="Verdana"/>
                        <a:cs typeface="Verdana"/>
                      </a:endParaRPr>
                    </a:p>
                  </a:txBody>
                  <a:tcPr marL="0" marR="0" marT="46355" marB="0">
                    <a:lnT w="12700">
                      <a:solidFill>
                        <a:srgbClr val="000000"/>
                      </a:solidFill>
                      <a:prstDash val="solid"/>
                    </a:lnT>
                    <a:lnB w="28575">
                      <a:solidFill>
                        <a:srgbClr val="000000"/>
                      </a:solidFill>
                      <a:prstDash val="solid"/>
                    </a:lnB>
                  </a:tcPr>
                </a:tc>
                <a:tc>
                  <a:txBody>
                    <a:bodyPr/>
                    <a:lstStyle/>
                    <a:p>
                      <a:pPr marL="92710">
                        <a:lnSpc>
                          <a:spcPct val="100000"/>
                        </a:lnSpc>
                        <a:spcBef>
                          <a:spcPts val="365"/>
                        </a:spcBef>
                      </a:pPr>
                      <a:r>
                        <a:rPr sz="1600" spc="5" dirty="0">
                          <a:solidFill>
                            <a:srgbClr val="333333"/>
                          </a:solidFill>
                          <a:latin typeface="Verdana"/>
                          <a:cs typeface="Verdana"/>
                        </a:rPr>
                        <a:t>I/O</a:t>
                      </a:r>
                      <a:endParaRPr sz="1600" dirty="0">
                        <a:latin typeface="Verdana"/>
                        <a:cs typeface="Verdana"/>
                      </a:endParaRPr>
                    </a:p>
                  </a:txBody>
                  <a:tcPr marL="0" marR="0" marT="46355" marB="0">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13927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FBC95-DC30-4193-86D6-B658372D846C}"/>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REGISTER</a:t>
            </a:r>
            <a:endParaRPr lang="en-US" dirty="0"/>
          </a:p>
        </p:txBody>
      </p:sp>
      <p:pic>
        <p:nvPicPr>
          <p:cNvPr id="2050" name="Picture 2" descr="Fundamentals of computer organisation and architecture">
            <a:extLst>
              <a:ext uri="{FF2B5EF4-FFF2-40B4-BE49-F238E27FC236}">
                <a16:creationId xmlns="" xmlns:a16="http://schemas.microsoft.com/office/drawing/2014/main" id="{81709573-E41F-479E-B266-12BA848DB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418" y="1690688"/>
            <a:ext cx="6511637" cy="36246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D2909F8-97DB-4D58-938C-6C7FC80C0191}"/>
              </a:ext>
            </a:extLst>
          </p:cNvPr>
          <p:cNvSpPr txBox="1"/>
          <p:nvPr/>
        </p:nvSpPr>
        <p:spPr>
          <a:xfrm>
            <a:off x="1274618" y="5638801"/>
            <a:ext cx="7384473" cy="677108"/>
          </a:xfrm>
          <a:prstGeom prst="rect">
            <a:avLst/>
          </a:prstGeom>
          <a:noFill/>
        </p:spPr>
        <p:txBody>
          <a:bodyPr wrap="square" rtlCol="0">
            <a:spAutoFit/>
          </a:bodyPr>
          <a:lstStyle/>
          <a:p>
            <a:r>
              <a:rPr lang="en-US" sz="2000" b="1" dirty="0"/>
              <a:t>How Register works?</a:t>
            </a:r>
          </a:p>
          <a:p>
            <a:pPr marL="285750" indent="-285750">
              <a:buFont typeface="Arial" panose="020B0604020202020204" pitchFamily="34" charset="0"/>
              <a:buChar char="•"/>
            </a:pPr>
            <a:r>
              <a:rPr lang="en-US" dirty="0">
                <a:hlinkClick r:id="rId3"/>
              </a:rPr>
              <a:t>https://www.youtube.com/watch?v=Z5JC9Ve1sfI&amp;t=171s</a:t>
            </a:r>
            <a:endParaRPr lang="en-US" dirty="0"/>
          </a:p>
        </p:txBody>
      </p:sp>
    </p:spTree>
    <p:extLst>
      <p:ext uri="{BB962C8B-B14F-4D97-AF65-F5344CB8AC3E}">
        <p14:creationId xmlns:p14="http://schemas.microsoft.com/office/powerpoint/2010/main" val="162998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CC904F9-E56B-456F-9E4B-E21EC7F810D1}"/>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FUNCTIONS OF MICROPROCESSOR</a:t>
            </a:r>
            <a:endParaRPr lang="en-US" sz="3200" b="1"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 xmlns:a16="http://schemas.microsoft.com/office/drawing/2014/main" id="{CF335CB3-3CA9-4B76-8D3B-31215F89A754}"/>
              </a:ext>
            </a:extLst>
          </p:cNvPr>
          <p:cNvSpPr>
            <a:spLocks noGrp="1"/>
          </p:cNvSpPr>
          <p:nvPr>
            <p:ph idx="1"/>
          </p:nvPr>
        </p:nvSpPr>
        <p:spPr/>
        <p:txBody>
          <a:bodyPr>
            <a:noAutofit/>
          </a:bodyPr>
          <a:lstStyle/>
          <a:p>
            <a:pPr algn="l"/>
            <a:r>
              <a:rPr lang="en-US" sz="2400" b="0" i="0" dirty="0">
                <a:effectLst/>
              </a:rPr>
              <a:t>Among various functions of microprocessor some are as follows</a:t>
            </a:r>
          </a:p>
          <a:p>
            <a:pPr lvl="1">
              <a:lnSpc>
                <a:spcPct val="150000"/>
              </a:lnSpc>
              <a:buFont typeface="+mj-lt"/>
              <a:buAutoNum type="arabicPeriod"/>
            </a:pPr>
            <a:r>
              <a:rPr lang="en-US" b="0" i="0" dirty="0">
                <a:effectLst/>
              </a:rPr>
              <a:t>Controlling all other parts of the machine and sending timing signals.</a:t>
            </a:r>
          </a:p>
          <a:p>
            <a:pPr lvl="1">
              <a:lnSpc>
                <a:spcPct val="150000"/>
              </a:lnSpc>
              <a:buFont typeface="+mj-lt"/>
              <a:buAutoNum type="arabicPeriod"/>
            </a:pPr>
            <a:r>
              <a:rPr lang="en-US" b="0" i="0" dirty="0">
                <a:effectLst/>
              </a:rPr>
              <a:t>Transferring data between memory and I/O devices</a:t>
            </a:r>
          </a:p>
          <a:p>
            <a:pPr lvl="1">
              <a:lnSpc>
                <a:spcPct val="150000"/>
              </a:lnSpc>
              <a:buFont typeface="+mj-lt"/>
              <a:buAutoNum type="arabicPeriod"/>
            </a:pPr>
            <a:r>
              <a:rPr lang="en-US" b="0" i="0" dirty="0">
                <a:effectLst/>
              </a:rPr>
              <a:t>Fetching data and instructions from memory</a:t>
            </a:r>
          </a:p>
          <a:p>
            <a:pPr lvl="1">
              <a:lnSpc>
                <a:spcPct val="150000"/>
              </a:lnSpc>
              <a:buFont typeface="+mj-lt"/>
              <a:buAutoNum type="arabicPeriod"/>
            </a:pPr>
            <a:r>
              <a:rPr lang="en-US" b="0" i="0" dirty="0">
                <a:effectLst/>
              </a:rPr>
              <a:t>Decoding instruction</a:t>
            </a:r>
          </a:p>
          <a:p>
            <a:pPr lvl="1">
              <a:lnSpc>
                <a:spcPct val="150000"/>
              </a:lnSpc>
              <a:buFont typeface="+mj-lt"/>
              <a:buAutoNum type="arabicPeriod"/>
            </a:pPr>
            <a:r>
              <a:rPr lang="en-US" b="0" i="0" dirty="0">
                <a:effectLst/>
              </a:rPr>
              <a:t>Performing arithmetical and logical operations</a:t>
            </a:r>
          </a:p>
          <a:p>
            <a:pPr lvl="1">
              <a:lnSpc>
                <a:spcPct val="150000"/>
              </a:lnSpc>
              <a:buFont typeface="+mj-lt"/>
              <a:buAutoNum type="arabicPeriod"/>
            </a:pPr>
            <a:r>
              <a:rPr lang="en-US" b="0" i="0" dirty="0">
                <a:effectLst/>
              </a:rPr>
              <a:t>Executing programs stored in memory</a:t>
            </a:r>
          </a:p>
          <a:p>
            <a:pPr lvl="1">
              <a:lnSpc>
                <a:spcPct val="150000"/>
              </a:lnSpc>
              <a:buFont typeface="+mj-lt"/>
              <a:buAutoNum type="arabicPeriod"/>
            </a:pPr>
            <a:r>
              <a:rPr lang="en-US" b="0" i="0" dirty="0">
                <a:effectLst/>
              </a:rPr>
              <a:t>Performing communication among the I/O devices etc. </a:t>
            </a:r>
          </a:p>
        </p:txBody>
      </p:sp>
    </p:spTree>
    <p:extLst>
      <p:ext uri="{BB962C8B-B14F-4D97-AF65-F5344CB8AC3E}">
        <p14:creationId xmlns:p14="http://schemas.microsoft.com/office/powerpoint/2010/main" val="3677854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0DFA74F-A30D-4382-8531-BB3C0BC1D9D0}"/>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endParaRPr lang="en-US" sz="3200" dirty="0"/>
          </a:p>
        </p:txBody>
      </p:sp>
      <p:sp>
        <p:nvSpPr>
          <p:cNvPr id="4" name="Content Placeholder 3">
            <a:extLst>
              <a:ext uri="{FF2B5EF4-FFF2-40B4-BE49-F238E27FC236}">
                <a16:creationId xmlns="" xmlns:a16="http://schemas.microsoft.com/office/drawing/2014/main" id="{5497B5D0-3ACC-4F70-BD6E-7CE5D5DC4A5C}"/>
              </a:ext>
            </a:extLst>
          </p:cNvPr>
          <p:cNvSpPr>
            <a:spLocks noGrp="1"/>
          </p:cNvSpPr>
          <p:nvPr>
            <p:ph idx="1"/>
          </p:nvPr>
        </p:nvSpPr>
        <p:spPr/>
        <p:txBody>
          <a:bodyPr/>
          <a:lstStyle/>
          <a:p>
            <a:pPr algn="just"/>
            <a:r>
              <a:rPr lang="en-US" dirty="0"/>
              <a:t>Transistors are a three terminal semiconductor device used to regulate current, or to amplify an input signal into a greater output signal. Transistors are also used to switch electronic signals. </a:t>
            </a:r>
          </a:p>
        </p:txBody>
      </p:sp>
      <p:pic>
        <p:nvPicPr>
          <p:cNvPr id="1026" name="Picture 2" descr="What is transistor? Its function and working? - Electrical Engineering">
            <a:extLst>
              <a:ext uri="{FF2B5EF4-FFF2-40B4-BE49-F238E27FC236}">
                <a16:creationId xmlns="" xmlns:a16="http://schemas.microsoft.com/office/drawing/2014/main" id="{9C1CF153-0191-4D62-9EFD-4A7E8C793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361" y="3194627"/>
            <a:ext cx="4693277" cy="329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414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C22D9-D724-4BD7-BD9C-67BEE988CD2D}"/>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TRANSISTOR</a:t>
            </a:r>
            <a:endParaRPr lang="en-US" dirty="0"/>
          </a:p>
        </p:txBody>
      </p:sp>
      <p:sp>
        <p:nvSpPr>
          <p:cNvPr id="3" name="Content Placeholder 2">
            <a:extLst>
              <a:ext uri="{FF2B5EF4-FFF2-40B4-BE49-F238E27FC236}">
                <a16:creationId xmlns="" xmlns:a16="http://schemas.microsoft.com/office/drawing/2014/main" id="{C5B72C65-1EC5-4753-A9F1-BF32CFA8310A}"/>
              </a:ext>
            </a:extLst>
          </p:cNvPr>
          <p:cNvSpPr>
            <a:spLocks noGrp="1"/>
          </p:cNvSpPr>
          <p:nvPr>
            <p:ph idx="1"/>
          </p:nvPr>
        </p:nvSpPr>
        <p:spPr/>
        <p:txBody>
          <a:bodyPr/>
          <a:lstStyle/>
          <a:p>
            <a:pPr marL="0" indent="0" algn="just">
              <a:buNone/>
            </a:pPr>
            <a:r>
              <a:rPr lang="en-US" b="1" dirty="0"/>
              <a:t>The main functions of a transistor</a:t>
            </a:r>
          </a:p>
          <a:p>
            <a:pPr algn="just"/>
            <a:r>
              <a:rPr lang="en-US" dirty="0"/>
              <a:t>A transistor is a semiconductor device used to amplify or switch electronic signals and electrical power. Transistors are one of the basic building blocks of modern electronics. It is composed of semiconductor material usually with at least three terminals for connection to an external circuit.</a:t>
            </a:r>
          </a:p>
          <a:p>
            <a:pPr algn="just"/>
            <a:endParaRPr lang="en-US" dirty="0"/>
          </a:p>
          <a:p>
            <a:pPr marL="0" indent="0" algn="just">
              <a:buNone/>
            </a:pPr>
            <a:r>
              <a:rPr lang="en-US" dirty="0"/>
              <a:t>For details</a:t>
            </a:r>
          </a:p>
          <a:p>
            <a:pPr lvl="1" algn="just">
              <a:buFont typeface="Wingdings" panose="05000000000000000000" pitchFamily="2" charset="2"/>
              <a:buChar char="Ø"/>
            </a:pPr>
            <a:r>
              <a:rPr lang="en-US" dirty="0">
                <a:hlinkClick r:id="rId2"/>
              </a:rPr>
              <a:t>https://www.youtube.com/watch?v=P3hf2EXhQzI&amp;t=9s</a:t>
            </a:r>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2835942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504629-48A1-49F8-ABD6-9105FA34E58D}"/>
              </a:ext>
            </a:extLst>
          </p:cNvPr>
          <p:cNvSpPr>
            <a:spLocks noGrp="1"/>
          </p:cNvSpPr>
          <p:nvPr>
            <p:ph type="title"/>
          </p:nvPr>
        </p:nvSpPr>
        <p:spPr/>
        <p:txBody>
          <a:bodyPr/>
          <a:lstStyle/>
          <a:p>
            <a:r>
              <a:rPr lang="en-US" sz="4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QUICK BRAIN – Sample Question </a:t>
            </a:r>
            <a:r>
              <a:rPr lang="en-US" sz="44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en-US" dirty="0"/>
          </a:p>
        </p:txBody>
      </p:sp>
      <p:sp>
        <p:nvSpPr>
          <p:cNvPr id="4" name="AutoShape 2" descr="Computer Bus | Functions Of Computer Bus , Address Bus , Control Bus">
            <a:extLst>
              <a:ext uri="{FF2B5EF4-FFF2-40B4-BE49-F238E27FC236}">
                <a16:creationId xmlns="" xmlns:a16="http://schemas.microsoft.com/office/drawing/2014/main" id="{0ACF5F5C-8AD9-4695-B1F8-370E601F4D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131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A0B9A7C2-1889-4B0D-9D3F-701053F58539}"/>
              </a:ext>
            </a:extLst>
          </p:cNvPr>
          <p:cNvSpPr>
            <a:spLocks noGrp="1"/>
          </p:cNvSpPr>
          <p:nvPr>
            <p:ph type="title"/>
          </p:nvPr>
        </p:nvSpPr>
        <p:spPr/>
        <p:txBody>
          <a:bodyPr>
            <a:normAutofit/>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MICROPROCESSOR ARCHITECTURE</a:t>
            </a:r>
            <a:endParaRPr lang="en-US" sz="3200" b="1" dirty="0">
              <a:effectLst>
                <a:outerShdw blurRad="38100" dist="38100" dir="2700000" algn="tl">
                  <a:srgbClr val="000000">
                    <a:alpha val="43137"/>
                  </a:srgbClr>
                </a:outerShdw>
              </a:effectLst>
            </a:endParaRPr>
          </a:p>
        </p:txBody>
      </p:sp>
      <p:sp>
        <p:nvSpPr>
          <p:cNvPr id="10" name="Content Placeholder 9">
            <a:extLst>
              <a:ext uri="{FF2B5EF4-FFF2-40B4-BE49-F238E27FC236}">
                <a16:creationId xmlns="" xmlns:a16="http://schemas.microsoft.com/office/drawing/2014/main" id="{028B86DE-049A-4107-B706-C618E0B46D9C}"/>
              </a:ext>
            </a:extLst>
          </p:cNvPr>
          <p:cNvSpPr>
            <a:spLocks noGrp="1"/>
          </p:cNvSpPr>
          <p:nvPr>
            <p:ph sz="half" idx="4294967295"/>
          </p:nvPr>
        </p:nvSpPr>
        <p:spPr>
          <a:xfrm>
            <a:off x="941696" y="1690688"/>
            <a:ext cx="10515600" cy="4351338"/>
          </a:xfrm>
        </p:spPr>
        <p:txBody>
          <a:bodyPr/>
          <a:lstStyle/>
          <a:p>
            <a:pPr algn="just">
              <a:lnSpc>
                <a:spcPct val="150000"/>
              </a:lnSpc>
            </a:pPr>
            <a:r>
              <a:rPr lang="en-US" sz="2400" dirty="0"/>
              <a:t>The microprocessor is a single IC package in which several useful functions are integrated and fabricated on a single silicon semiconductor chip. </a:t>
            </a:r>
          </a:p>
          <a:p>
            <a:pPr algn="just">
              <a:lnSpc>
                <a:spcPct val="150000"/>
              </a:lnSpc>
            </a:pPr>
            <a:r>
              <a:rPr lang="en-US" sz="2400" dirty="0"/>
              <a:t>Its architecture consists of a central processing unit, memory modules, a system bus, and an input/output unit.</a:t>
            </a:r>
          </a:p>
          <a:p>
            <a:pPr algn="just">
              <a:lnSpc>
                <a:spcPct val="150000"/>
              </a:lnSpc>
            </a:pPr>
            <a:r>
              <a:rPr lang="en-US" sz="2400" dirty="0"/>
              <a:t>The system bus connects the various units to facilitate the exchange of information. It further consists of data, address, and control buses to perform data exchanging properly.</a:t>
            </a:r>
          </a:p>
          <a:p>
            <a:pPr algn="just"/>
            <a:endParaRPr lang="en-US" dirty="0"/>
          </a:p>
          <a:p>
            <a:pPr algn="just"/>
            <a:endParaRPr lang="en-US" dirty="0"/>
          </a:p>
        </p:txBody>
      </p:sp>
    </p:spTree>
    <p:extLst>
      <p:ext uri="{BB962C8B-B14F-4D97-AF65-F5344CB8AC3E}">
        <p14:creationId xmlns:p14="http://schemas.microsoft.com/office/powerpoint/2010/main" val="21862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D5695-0689-4DC7-AD06-8354FAE4AFE3}"/>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MICROPROCESSOR ARCHITECTURE</a:t>
            </a:r>
            <a:endParaRPr lang="en-US" b="1" dirty="0">
              <a:effectLst>
                <a:outerShdw blurRad="38100" dist="38100" dir="2700000" algn="tl">
                  <a:srgbClr val="000000">
                    <a:alpha val="43137"/>
                  </a:srgbClr>
                </a:outerShdw>
              </a:effectLst>
            </a:endParaRPr>
          </a:p>
        </p:txBody>
      </p:sp>
      <p:pic>
        <p:nvPicPr>
          <p:cNvPr id="4" name="Picture 3">
            <a:extLst>
              <a:ext uri="{FF2B5EF4-FFF2-40B4-BE49-F238E27FC236}">
                <a16:creationId xmlns="" xmlns:a16="http://schemas.microsoft.com/office/drawing/2014/main" id="{F3B9349A-47C8-45B3-8CC8-599CE12FD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58366"/>
            <a:ext cx="4284382" cy="1985097"/>
          </a:xfrm>
          <a:prstGeom prst="rect">
            <a:avLst/>
          </a:prstGeom>
        </p:spPr>
      </p:pic>
      <p:pic>
        <p:nvPicPr>
          <p:cNvPr id="2052" name="Picture 4" descr="What Is A Microprocessor [Basic Concepts of Microprocessors]">
            <a:extLst>
              <a:ext uri="{FF2B5EF4-FFF2-40B4-BE49-F238E27FC236}">
                <a16:creationId xmlns="" xmlns:a16="http://schemas.microsoft.com/office/drawing/2014/main" id="{CA4EF361-79E3-4022-9D54-DA79A6686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592" y="2296755"/>
            <a:ext cx="4747295" cy="27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2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8D616A-5D3C-4179-915E-FEB2D8403DB9}"/>
              </a:ext>
            </a:extLst>
          </p:cNvPr>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EVOLUTION OF </a:t>
            </a:r>
            <a:r>
              <a:rPr kumimoji="0" lang="en-US" sz="3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MICROPROCESSOR </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923E0FDA-B74F-4F12-A3F6-AB45D5E4C8EB}"/>
              </a:ext>
            </a:extLst>
          </p:cNvPr>
          <p:cNvSpPr>
            <a:spLocks noGrp="1"/>
          </p:cNvSpPr>
          <p:nvPr>
            <p:ph idx="1"/>
          </p:nvPr>
        </p:nvSpPr>
        <p:spPr/>
        <p:txBody>
          <a:bodyPr>
            <a:normAutofit lnSpcReduction="10000"/>
          </a:bodyPr>
          <a:lstStyle/>
          <a:p>
            <a:pPr marL="0" indent="0">
              <a:buNone/>
            </a:pPr>
            <a:r>
              <a:rPr lang="en-US" b="1" i="0" dirty="0">
                <a:solidFill>
                  <a:schemeClr val="accent1">
                    <a:lumMod val="75000"/>
                  </a:schemeClr>
                </a:solidFill>
                <a:effectLst>
                  <a:outerShdw blurRad="38100" dist="38100" dir="2700000" algn="tl">
                    <a:srgbClr val="000000">
                      <a:alpha val="43137"/>
                    </a:srgbClr>
                  </a:outerShdw>
                </a:effectLst>
              </a:rPr>
              <a:t>First Generation </a:t>
            </a:r>
            <a:r>
              <a:rPr lang="en-US" b="1" i="0" dirty="0" smtClean="0">
                <a:solidFill>
                  <a:schemeClr val="accent1">
                    <a:lumMod val="75000"/>
                  </a:schemeClr>
                </a:solidFill>
                <a:effectLst>
                  <a:outerShdw blurRad="38100" dist="38100" dir="2700000" algn="tl">
                    <a:srgbClr val="000000">
                      <a:alpha val="43137"/>
                    </a:srgbClr>
                  </a:outerShdw>
                </a:effectLst>
              </a:rPr>
              <a:t>Microprocessor </a:t>
            </a:r>
            <a:r>
              <a:rPr lang="en-US" b="1" dirty="0">
                <a:solidFill>
                  <a:schemeClr val="accent1">
                    <a:lumMod val="75000"/>
                  </a:schemeClr>
                </a:solidFill>
                <a:effectLst>
                  <a:outerShdw blurRad="38100" dist="38100" dir="2700000" algn="tl">
                    <a:srgbClr val="000000">
                      <a:alpha val="43137"/>
                    </a:srgbClr>
                  </a:outerShdw>
                </a:effectLst>
              </a:rPr>
              <a:t> (1971 – 73)</a:t>
            </a:r>
            <a:r>
              <a:rPr lang="en-US" b="1" dirty="0">
                <a:effectLst>
                  <a:outerShdw blurRad="38100" dist="38100" dir="2700000" algn="tl">
                    <a:srgbClr val="000000">
                      <a:alpha val="43137"/>
                    </a:srgbClr>
                  </a:outerShdw>
                </a:effectLst>
              </a:rPr>
              <a:t> </a:t>
            </a:r>
            <a:endParaRPr lang="en-US" b="1" i="0" dirty="0" smtClean="0">
              <a:solidFill>
                <a:srgbClr val="2C2F34"/>
              </a:solidFill>
              <a:effectLst>
                <a:outerShdw blurRad="38100" dist="38100" dir="2700000" algn="tl">
                  <a:srgbClr val="000000">
                    <a:alpha val="43137"/>
                  </a:srgbClr>
                </a:outerShdw>
              </a:effectLst>
            </a:endParaRPr>
          </a:p>
          <a:p>
            <a:pPr marL="0" lvl="1" indent="0">
              <a:spcBef>
                <a:spcPts val="1000"/>
              </a:spcBef>
              <a:buNone/>
            </a:pPr>
            <a:r>
              <a:rPr lang="en-US" b="1" u="sng" dirty="0">
                <a:effectLst>
                  <a:outerShdw blurRad="38100" dist="38100" dir="2700000" algn="tl">
                    <a:srgbClr val="000000">
                      <a:alpha val="43137"/>
                    </a:srgbClr>
                  </a:outerShdw>
                </a:effectLst>
              </a:rPr>
              <a:t>Intel </a:t>
            </a:r>
            <a:r>
              <a:rPr lang="en-US" b="1" u="sng" dirty="0" smtClean="0">
                <a:effectLst>
                  <a:outerShdw blurRad="38100" dist="38100" dir="2700000" algn="tl">
                    <a:srgbClr val="000000">
                      <a:alpha val="43137"/>
                    </a:srgbClr>
                  </a:outerShdw>
                </a:effectLst>
              </a:rPr>
              <a:t>4004</a:t>
            </a:r>
            <a:endParaRPr lang="en-US" b="1" u="sng" dirty="0">
              <a:solidFill>
                <a:srgbClr val="2C2F34"/>
              </a:solidFill>
              <a:effectLst>
                <a:outerShdw blurRad="38100" dist="38100" dir="2700000" algn="tl">
                  <a:srgbClr val="000000">
                    <a:alpha val="43137"/>
                  </a:srgbClr>
                </a:outerShdw>
              </a:effectLst>
            </a:endParaRPr>
          </a:p>
          <a:p>
            <a:pPr lvl="1">
              <a:buFont typeface="Wingdings" panose="05000000000000000000" pitchFamily="2" charset="2"/>
              <a:buChar char="§"/>
            </a:pPr>
            <a:r>
              <a:rPr lang="en-US" dirty="0"/>
              <a:t>T</a:t>
            </a:r>
            <a:r>
              <a:rPr lang="en-US" dirty="0" smtClean="0"/>
              <a:t>he </a:t>
            </a:r>
            <a:r>
              <a:rPr lang="en-US" dirty="0"/>
              <a:t>first microprocessor by Intel</a:t>
            </a:r>
            <a:r>
              <a:rPr lang="en-US" dirty="0" smtClean="0"/>
              <a:t>.</a:t>
            </a:r>
          </a:p>
          <a:p>
            <a:pPr lvl="1">
              <a:buFont typeface="Wingdings" panose="05000000000000000000" pitchFamily="2" charset="2"/>
              <a:buChar char="§"/>
            </a:pPr>
            <a:r>
              <a:rPr lang="en-US" dirty="0" smtClean="0">
                <a:solidFill>
                  <a:srgbClr val="2C2F34"/>
                </a:solidFill>
              </a:rPr>
              <a:t>Introduced  </a:t>
            </a:r>
            <a:r>
              <a:rPr lang="en-US" dirty="0">
                <a:solidFill>
                  <a:srgbClr val="2C2F34"/>
                </a:solidFill>
              </a:rPr>
              <a:t>in </a:t>
            </a:r>
            <a:r>
              <a:rPr lang="en-US" dirty="0" smtClean="0">
                <a:solidFill>
                  <a:srgbClr val="2C2F34"/>
                </a:solidFill>
              </a:rPr>
              <a:t>1971</a:t>
            </a:r>
          </a:p>
          <a:p>
            <a:pPr lvl="1">
              <a:buFont typeface="Wingdings" panose="05000000000000000000" pitchFamily="2" charset="2"/>
              <a:buChar char="§"/>
            </a:pPr>
            <a:r>
              <a:rPr lang="en-US" dirty="0" smtClean="0">
                <a:solidFill>
                  <a:srgbClr val="2C2F34"/>
                </a:solidFill>
              </a:rPr>
              <a:t>4 KB </a:t>
            </a:r>
            <a:r>
              <a:rPr lang="en-US" dirty="0">
                <a:solidFill>
                  <a:srgbClr val="2C2F34"/>
                </a:solidFill>
              </a:rPr>
              <a:t>main memory </a:t>
            </a:r>
          </a:p>
          <a:p>
            <a:pPr lvl="1">
              <a:buFont typeface="Wingdings" panose="05000000000000000000" pitchFamily="2" charset="2"/>
              <a:buChar char="§"/>
            </a:pPr>
            <a:r>
              <a:rPr lang="en-US" dirty="0" smtClean="0">
                <a:solidFill>
                  <a:srgbClr val="2C2F34"/>
                </a:solidFill>
              </a:rPr>
              <a:t>It </a:t>
            </a:r>
            <a:r>
              <a:rPr lang="en-US" dirty="0">
                <a:solidFill>
                  <a:srgbClr val="2C2F34"/>
                </a:solidFill>
              </a:rPr>
              <a:t>was </a:t>
            </a:r>
            <a:r>
              <a:rPr lang="en-US" i="0" dirty="0" smtClean="0">
                <a:solidFill>
                  <a:srgbClr val="2C2F34"/>
                </a:solidFill>
                <a:effectLst/>
              </a:rPr>
              <a:t>4-bit,</a:t>
            </a:r>
            <a:r>
              <a:rPr lang="en-US" dirty="0">
                <a:solidFill>
                  <a:srgbClr val="2C2F34"/>
                </a:solidFill>
              </a:rPr>
              <a:t> PMOS Technology </a:t>
            </a:r>
            <a:endParaRPr lang="en-US" i="0" dirty="0">
              <a:solidFill>
                <a:srgbClr val="2C2F34"/>
              </a:solidFill>
              <a:effectLst/>
            </a:endParaRPr>
          </a:p>
          <a:p>
            <a:pPr marL="0" lvl="1" indent="0">
              <a:spcBef>
                <a:spcPts val="1000"/>
              </a:spcBef>
              <a:buNone/>
            </a:pPr>
            <a:r>
              <a:rPr lang="en-US" b="1" u="sng" dirty="0">
                <a:effectLst>
                  <a:outerShdw blurRad="38100" dist="38100" dir="2700000" algn="tl">
                    <a:srgbClr val="000000">
                      <a:alpha val="43137"/>
                    </a:srgbClr>
                  </a:outerShdw>
                </a:effectLst>
              </a:rPr>
              <a:t>Intel </a:t>
            </a:r>
            <a:r>
              <a:rPr lang="en-US" b="1" u="sng" dirty="0" smtClean="0">
                <a:effectLst>
                  <a:outerShdw blurRad="38100" dist="38100" dir="2700000" algn="tl">
                    <a:srgbClr val="000000">
                      <a:alpha val="43137"/>
                    </a:srgbClr>
                  </a:outerShdw>
                </a:effectLst>
              </a:rPr>
              <a:t>8008</a:t>
            </a:r>
            <a:endParaRPr lang="en-US" b="1" u="sng" dirty="0">
              <a:effectLst>
                <a:outerShdw blurRad="38100" dist="38100" dir="2700000" algn="tl">
                  <a:srgbClr val="000000">
                    <a:alpha val="43137"/>
                  </a:srgbClr>
                </a:outerShdw>
              </a:effectLst>
            </a:endParaRPr>
          </a:p>
          <a:p>
            <a:pPr lvl="1">
              <a:buFont typeface="Wingdings" panose="05000000000000000000" pitchFamily="2" charset="2"/>
              <a:buChar char="§"/>
            </a:pPr>
            <a:r>
              <a:rPr lang="en-US" dirty="0">
                <a:solidFill>
                  <a:srgbClr val="2C2F34"/>
                </a:solidFill>
              </a:rPr>
              <a:t> Introduced in 1972 </a:t>
            </a:r>
          </a:p>
          <a:p>
            <a:pPr lvl="1">
              <a:buFont typeface="Wingdings" panose="05000000000000000000" pitchFamily="2" charset="2"/>
              <a:buChar char="§"/>
            </a:pPr>
            <a:r>
              <a:rPr lang="en-US" dirty="0" smtClean="0">
                <a:solidFill>
                  <a:srgbClr val="2C2F34"/>
                </a:solidFill>
              </a:rPr>
              <a:t>It </a:t>
            </a:r>
            <a:r>
              <a:rPr lang="en-US" dirty="0">
                <a:solidFill>
                  <a:srgbClr val="2C2F34"/>
                </a:solidFill>
              </a:rPr>
              <a:t>was 8 -bit. </a:t>
            </a:r>
            <a:endParaRPr lang="en-US" dirty="0" smtClean="0">
              <a:solidFill>
                <a:srgbClr val="2C2F34"/>
              </a:solidFill>
            </a:endParaRPr>
          </a:p>
          <a:p>
            <a:pPr lvl="1">
              <a:buFont typeface="Wingdings" panose="05000000000000000000" pitchFamily="2" charset="2"/>
              <a:buChar char="§"/>
            </a:pPr>
            <a:r>
              <a:rPr lang="en-US" dirty="0" smtClean="0">
                <a:solidFill>
                  <a:srgbClr val="2C2F34"/>
                </a:solidFill>
              </a:rPr>
              <a:t>16 </a:t>
            </a:r>
            <a:r>
              <a:rPr lang="en-US" dirty="0">
                <a:solidFill>
                  <a:srgbClr val="2C2F34"/>
                </a:solidFill>
              </a:rPr>
              <a:t>KB main memory </a:t>
            </a:r>
            <a:endParaRPr lang="en-US" dirty="0" smtClean="0">
              <a:solidFill>
                <a:srgbClr val="2C2F34"/>
              </a:solidFill>
            </a:endParaRPr>
          </a:p>
          <a:p>
            <a:pPr lvl="1">
              <a:buFont typeface="Wingdings" panose="05000000000000000000" pitchFamily="2" charset="2"/>
              <a:buChar char="§"/>
            </a:pPr>
            <a:r>
              <a:rPr lang="en-US" dirty="0" smtClean="0">
                <a:solidFill>
                  <a:srgbClr val="2C2F34"/>
                </a:solidFill>
              </a:rPr>
              <a:t>PMOS Technology </a:t>
            </a:r>
            <a:endParaRPr lang="en-US" dirty="0">
              <a:solidFill>
                <a:srgbClr val="2C2F34"/>
              </a:solidFill>
            </a:endParaRPr>
          </a:p>
          <a:p>
            <a:pPr marL="0" indent="0">
              <a:buNone/>
            </a:pPr>
            <a:endParaRPr lang="en-US" i="0" dirty="0">
              <a:solidFill>
                <a:srgbClr val="2C2F34"/>
              </a:solidFill>
              <a:effectLst/>
            </a:endParaRPr>
          </a:p>
          <a:p>
            <a:pPr marL="0" indent="0">
              <a:buNone/>
            </a:pPr>
            <a:endParaRPr lang="en-US" dirty="0"/>
          </a:p>
        </p:txBody>
      </p:sp>
      <p:pic>
        <p:nvPicPr>
          <p:cNvPr id="3076" name="Picture 4" descr="Intel 8008 - Wikipedia">
            <a:extLst>
              <a:ext uri="{FF2B5EF4-FFF2-40B4-BE49-F238E27FC236}">
                <a16:creationId xmlns="" xmlns:a16="http://schemas.microsoft.com/office/drawing/2014/main" id="{7295A4EC-D26B-44A1-8D9A-C3A469FF8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478" y="3981342"/>
            <a:ext cx="4639698" cy="271971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 xmlns:a16="http://schemas.microsoft.com/office/drawing/2014/main" id="{FB55DD4E-46C7-44AC-AA66-E09314F658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9053" y="2121422"/>
            <a:ext cx="3334040" cy="222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97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EVOLUTION OF MICROPROCESSOR </a:t>
            </a:r>
            <a:endParaRPr lang="en-US" dirty="0"/>
          </a:p>
        </p:txBody>
      </p:sp>
      <p:sp>
        <p:nvSpPr>
          <p:cNvPr id="5" name="Content Placeholder 2"/>
          <p:cNvSpPr>
            <a:spLocks noGrp="1"/>
          </p:cNvSpPr>
          <p:nvPr>
            <p:ph idx="1"/>
          </p:nvPr>
        </p:nvSpPr>
        <p:spPr>
          <a:xfrm>
            <a:off x="838200" y="1825625"/>
            <a:ext cx="10515600" cy="4351338"/>
          </a:xfrm>
        </p:spPr>
        <p:txBody>
          <a:bodyPr/>
          <a:lstStyle/>
          <a:p>
            <a:pPr marL="0" indent="0">
              <a:buNone/>
            </a:pPr>
            <a:r>
              <a:rPr lang="en-US" b="1" dirty="0">
                <a:solidFill>
                  <a:schemeClr val="accent1">
                    <a:lumMod val="75000"/>
                  </a:schemeClr>
                </a:solidFill>
                <a:effectLst>
                  <a:outerShdw blurRad="38100" dist="38100" dir="2700000" algn="tl">
                    <a:srgbClr val="000000">
                      <a:alpha val="43137"/>
                    </a:srgbClr>
                  </a:outerShdw>
                </a:effectLst>
              </a:rPr>
              <a:t>Second Generation </a:t>
            </a:r>
            <a:r>
              <a:rPr lang="en-US" b="1" dirty="0" smtClean="0">
                <a:solidFill>
                  <a:schemeClr val="accent1">
                    <a:lumMod val="75000"/>
                  </a:schemeClr>
                </a:solidFill>
                <a:effectLst>
                  <a:outerShdw blurRad="38100" dist="38100" dir="2700000" algn="tl">
                    <a:srgbClr val="000000">
                      <a:alpha val="43137"/>
                    </a:srgbClr>
                  </a:outerShdw>
                </a:effectLst>
              </a:rPr>
              <a:t>Microprocessor (1974- 78)</a:t>
            </a:r>
          </a:p>
          <a:p>
            <a:pPr marL="0" indent="0">
              <a:buNone/>
            </a:pPr>
            <a:r>
              <a:rPr lang="en-US" sz="2400" b="1" u="sng" dirty="0" smtClean="0">
                <a:effectLst>
                  <a:outerShdw blurRad="38100" dist="38100" dir="2700000" algn="tl">
                    <a:srgbClr val="000000">
                      <a:alpha val="43137"/>
                    </a:srgbClr>
                  </a:outerShdw>
                </a:effectLst>
              </a:rPr>
              <a:t>Intel 8085</a:t>
            </a:r>
            <a:endParaRPr lang="en-US" sz="2400" b="1" u="sng" dirty="0">
              <a:effectLst>
                <a:outerShdw blurRad="38100" dist="38100" dir="2700000" algn="tl">
                  <a:srgbClr val="000000">
                    <a:alpha val="43137"/>
                  </a:srgbClr>
                </a:outerShdw>
              </a:effectLst>
            </a:endParaRPr>
          </a:p>
          <a:p>
            <a:pPr lvl="1">
              <a:buFont typeface="Wingdings" panose="05000000000000000000" pitchFamily="2" charset="2"/>
              <a:buChar char="§"/>
            </a:pPr>
            <a:r>
              <a:rPr lang="en-US" dirty="0">
                <a:solidFill>
                  <a:srgbClr val="2C2F34"/>
                </a:solidFill>
              </a:rPr>
              <a:t> Introduced in </a:t>
            </a:r>
            <a:r>
              <a:rPr lang="en-US" dirty="0" smtClean="0">
                <a:solidFill>
                  <a:srgbClr val="2C2F34"/>
                </a:solidFill>
              </a:rPr>
              <a:t>1975</a:t>
            </a:r>
            <a:endParaRPr lang="en-US" dirty="0">
              <a:solidFill>
                <a:srgbClr val="2C2F34"/>
              </a:solidFill>
            </a:endParaRPr>
          </a:p>
          <a:p>
            <a:pPr lvl="1">
              <a:buFont typeface="Wingdings" panose="05000000000000000000" pitchFamily="2" charset="2"/>
              <a:buChar char="§"/>
            </a:pPr>
            <a:r>
              <a:rPr lang="en-US" dirty="0" smtClean="0">
                <a:solidFill>
                  <a:srgbClr val="2C2F34"/>
                </a:solidFill>
              </a:rPr>
              <a:t>It </a:t>
            </a:r>
            <a:r>
              <a:rPr lang="en-US" dirty="0">
                <a:solidFill>
                  <a:srgbClr val="2C2F34"/>
                </a:solidFill>
              </a:rPr>
              <a:t>was 8 -bit. </a:t>
            </a:r>
            <a:endParaRPr lang="en-US" dirty="0" smtClean="0">
              <a:solidFill>
                <a:srgbClr val="2C2F34"/>
              </a:solidFill>
            </a:endParaRPr>
          </a:p>
          <a:p>
            <a:pPr lvl="1">
              <a:buFont typeface="Wingdings" panose="05000000000000000000" pitchFamily="2" charset="2"/>
              <a:buChar char="§"/>
            </a:pPr>
            <a:r>
              <a:rPr lang="en-US" dirty="0" smtClean="0">
                <a:solidFill>
                  <a:srgbClr val="2C2F34"/>
                </a:solidFill>
              </a:rPr>
              <a:t>64KB main memory </a:t>
            </a:r>
          </a:p>
          <a:p>
            <a:pPr lvl="1">
              <a:buFont typeface="Wingdings" panose="05000000000000000000" pitchFamily="2" charset="2"/>
              <a:buChar char="§"/>
            </a:pPr>
            <a:r>
              <a:rPr lang="en-US" dirty="0" smtClean="0">
                <a:solidFill>
                  <a:srgbClr val="2C2F34"/>
                </a:solidFill>
              </a:rPr>
              <a:t>Intel sold 100 million copies of this processor. </a:t>
            </a:r>
          </a:p>
          <a:p>
            <a:endParaRPr lang="en-US" dirty="0"/>
          </a:p>
        </p:txBody>
      </p:sp>
      <p:pic>
        <p:nvPicPr>
          <p:cNvPr id="1026" name="Picture 2" descr="Intel 8085 - Wikiw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87905" y="2269485"/>
            <a:ext cx="4556616" cy="208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07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ntel 80186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5827" y="4019276"/>
            <a:ext cx="2309128" cy="24310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el 8086 - Wikiw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7558">
            <a:off x="7621247" y="1315064"/>
            <a:ext cx="3842428" cy="25587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EVOLUTION OF MICROPROCESSOR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chemeClr val="accent1">
                    <a:lumMod val="75000"/>
                  </a:schemeClr>
                </a:solidFill>
                <a:effectLst>
                  <a:outerShdw blurRad="38100" dist="38100" dir="2700000" algn="tl">
                    <a:srgbClr val="000000">
                      <a:alpha val="43137"/>
                    </a:srgbClr>
                  </a:outerShdw>
                </a:effectLst>
              </a:rPr>
              <a:t>Third Generation </a:t>
            </a:r>
            <a:r>
              <a:rPr lang="en-US" b="1" dirty="0" smtClean="0">
                <a:solidFill>
                  <a:schemeClr val="accent1">
                    <a:lumMod val="75000"/>
                  </a:schemeClr>
                </a:solidFill>
                <a:effectLst>
                  <a:outerShdw blurRad="38100" dist="38100" dir="2700000" algn="tl">
                    <a:srgbClr val="000000">
                      <a:alpha val="43137"/>
                    </a:srgbClr>
                  </a:outerShdw>
                </a:effectLst>
              </a:rPr>
              <a:t>Microprocessor (1979-80)</a:t>
            </a:r>
          </a:p>
          <a:p>
            <a:pPr marL="0" lvl="1" indent="0">
              <a:spcBef>
                <a:spcPts val="1000"/>
              </a:spcBef>
              <a:buNone/>
            </a:pPr>
            <a:r>
              <a:rPr lang="en-US" b="1" u="sng" dirty="0">
                <a:effectLst>
                  <a:outerShdw blurRad="38100" dist="38100" dir="2700000" algn="tl">
                    <a:srgbClr val="000000">
                      <a:alpha val="43137"/>
                    </a:srgbClr>
                  </a:outerShdw>
                </a:effectLst>
                <a:latin typeface="arial" panose="020B0604020202020204" pitchFamily="34" charset="0"/>
              </a:rPr>
              <a:t>Intel. 8086 </a:t>
            </a:r>
            <a:endParaRPr lang="en-US" b="1" u="sng" dirty="0">
              <a:solidFill>
                <a:srgbClr val="2C2F34"/>
              </a:solidFill>
            </a:endParaRPr>
          </a:p>
          <a:p>
            <a:pPr lvl="1">
              <a:buFont typeface="Wingdings" panose="05000000000000000000" pitchFamily="2" charset="2"/>
              <a:buChar char="§"/>
            </a:pPr>
            <a:r>
              <a:rPr lang="en-US" dirty="0">
                <a:solidFill>
                  <a:srgbClr val="2C2F34"/>
                </a:solidFill>
                <a:latin typeface="arial" panose="020B0604020202020204" pitchFamily="34" charset="0"/>
              </a:rPr>
              <a:t> Introduced in </a:t>
            </a:r>
            <a:r>
              <a:rPr lang="en-US" b="1" dirty="0">
                <a:solidFill>
                  <a:srgbClr val="2C2F34"/>
                </a:solidFill>
                <a:latin typeface="arial" panose="020B0604020202020204" pitchFamily="34" charset="0"/>
              </a:rPr>
              <a:t>1978</a:t>
            </a:r>
          </a:p>
          <a:p>
            <a:pPr lvl="1">
              <a:buFont typeface="Wingdings" panose="05000000000000000000" pitchFamily="2" charset="2"/>
              <a:buChar char="§"/>
            </a:pPr>
            <a:r>
              <a:rPr lang="en-US" dirty="0" smtClean="0">
                <a:solidFill>
                  <a:srgbClr val="2C2F34"/>
                </a:solidFill>
                <a:latin typeface="arial" panose="020B0604020202020204" pitchFamily="34" charset="0"/>
              </a:rPr>
              <a:t>16-bit</a:t>
            </a:r>
          </a:p>
          <a:p>
            <a:pPr lvl="1">
              <a:buFont typeface="Wingdings" panose="05000000000000000000" pitchFamily="2" charset="2"/>
              <a:buChar char="§"/>
            </a:pPr>
            <a:r>
              <a:rPr lang="en-US" dirty="0" smtClean="0">
                <a:solidFill>
                  <a:srgbClr val="2C2F34"/>
                </a:solidFill>
                <a:latin typeface="arial" panose="020B0604020202020204" pitchFamily="34" charset="0"/>
              </a:rPr>
              <a:t>HMOS technology </a:t>
            </a:r>
          </a:p>
          <a:p>
            <a:pPr lvl="1">
              <a:buFont typeface="Wingdings" panose="05000000000000000000" pitchFamily="2" charset="2"/>
              <a:buChar char="§"/>
            </a:pPr>
            <a:r>
              <a:rPr lang="en-US" dirty="0"/>
              <a:t>1 MB of </a:t>
            </a:r>
            <a:r>
              <a:rPr lang="en-US" dirty="0" smtClean="0"/>
              <a:t>memory.]</a:t>
            </a:r>
            <a:endParaRPr lang="en-US" dirty="0">
              <a:solidFill>
                <a:srgbClr val="2C2F34"/>
              </a:solidFill>
            </a:endParaRPr>
          </a:p>
          <a:p>
            <a:pPr marL="0" lvl="1" indent="0">
              <a:spcBef>
                <a:spcPts val="1000"/>
              </a:spcBef>
              <a:buNone/>
            </a:pPr>
            <a:r>
              <a:rPr lang="en-US" b="1" u="sng" dirty="0" smtClean="0">
                <a:effectLst>
                  <a:outerShdw blurRad="38100" dist="38100" dir="2700000" algn="tl">
                    <a:srgbClr val="000000">
                      <a:alpha val="43137"/>
                    </a:srgbClr>
                  </a:outerShdw>
                </a:effectLst>
                <a:latin typeface="arial" panose="020B0604020202020204" pitchFamily="34" charset="0"/>
              </a:rPr>
              <a:t>Intel. 80186 </a:t>
            </a:r>
            <a:endParaRPr lang="en-US" dirty="0" smtClean="0">
              <a:solidFill>
                <a:srgbClr val="2C2F34"/>
              </a:solidFill>
              <a:latin typeface="arial" panose="020B0604020202020204" pitchFamily="34" charset="0"/>
            </a:endParaRPr>
          </a:p>
          <a:p>
            <a:pPr lvl="1">
              <a:buFont typeface="Wingdings" panose="05000000000000000000" pitchFamily="2" charset="2"/>
              <a:buChar char="§"/>
            </a:pPr>
            <a:r>
              <a:rPr lang="en-US" dirty="0">
                <a:solidFill>
                  <a:srgbClr val="2C2F34"/>
                </a:solidFill>
                <a:latin typeface="arial" panose="020B0604020202020204" pitchFamily="34" charset="0"/>
              </a:rPr>
              <a:t>Introduced in </a:t>
            </a:r>
            <a:r>
              <a:rPr lang="en-US" b="1" dirty="0" smtClean="0">
                <a:solidFill>
                  <a:srgbClr val="2C2F34"/>
                </a:solidFill>
                <a:latin typeface="arial" panose="020B0604020202020204" pitchFamily="34" charset="0"/>
              </a:rPr>
              <a:t>1982</a:t>
            </a:r>
            <a:endParaRPr lang="en-US" b="1" dirty="0">
              <a:solidFill>
                <a:srgbClr val="2C2F34"/>
              </a:solidFill>
              <a:latin typeface="arial" panose="020B0604020202020204" pitchFamily="34" charset="0"/>
            </a:endParaRPr>
          </a:p>
          <a:p>
            <a:pPr lvl="1">
              <a:buFont typeface="Wingdings" panose="05000000000000000000" pitchFamily="2" charset="2"/>
              <a:buChar char="§"/>
            </a:pPr>
            <a:r>
              <a:rPr lang="en-US" dirty="0" smtClean="0">
                <a:solidFill>
                  <a:srgbClr val="2C2F34"/>
                </a:solidFill>
                <a:latin typeface="arial" panose="020B0604020202020204" pitchFamily="34" charset="0"/>
              </a:rPr>
              <a:t>Upgraded version of </a:t>
            </a:r>
            <a:r>
              <a:rPr lang="en-US" dirty="0">
                <a:effectLst>
                  <a:outerShdw blurRad="38100" dist="38100" dir="2700000" algn="tl">
                    <a:srgbClr val="000000">
                      <a:alpha val="43137"/>
                    </a:srgbClr>
                  </a:outerShdw>
                </a:effectLst>
                <a:latin typeface="arial" panose="020B0604020202020204" pitchFamily="34" charset="0"/>
              </a:rPr>
              <a:t>Intel. </a:t>
            </a:r>
            <a:r>
              <a:rPr lang="en-US" b="1" dirty="0">
                <a:effectLst>
                  <a:outerShdw blurRad="38100" dist="38100" dir="2700000" algn="tl">
                    <a:srgbClr val="000000">
                      <a:alpha val="43137"/>
                    </a:srgbClr>
                  </a:outerShdw>
                </a:effectLst>
                <a:latin typeface="arial" panose="020B0604020202020204" pitchFamily="34" charset="0"/>
              </a:rPr>
              <a:t>8086</a:t>
            </a:r>
            <a:r>
              <a:rPr lang="en-US" dirty="0">
                <a:effectLst>
                  <a:outerShdw blurRad="38100" dist="38100" dir="2700000" algn="tl">
                    <a:srgbClr val="000000">
                      <a:alpha val="43137"/>
                    </a:srgbClr>
                  </a:outerShdw>
                </a:effectLst>
                <a:latin typeface="arial" panose="020B0604020202020204" pitchFamily="34" charset="0"/>
              </a:rPr>
              <a:t> </a:t>
            </a:r>
            <a:endParaRPr lang="en-US" b="1" dirty="0">
              <a:solidFill>
                <a:srgbClr val="2C2F34"/>
              </a:solidFill>
            </a:endParaRPr>
          </a:p>
          <a:p>
            <a:pPr lvl="1">
              <a:buFont typeface="Wingdings" panose="05000000000000000000" pitchFamily="2" charset="2"/>
              <a:buChar char="§"/>
            </a:pPr>
            <a:r>
              <a:rPr lang="en-US" dirty="0" smtClean="0">
                <a:solidFill>
                  <a:srgbClr val="2C2F34"/>
                </a:solidFill>
                <a:latin typeface="arial" panose="020B0604020202020204" pitchFamily="34" charset="0"/>
              </a:rPr>
              <a:t>16-bit</a:t>
            </a:r>
            <a:endParaRPr lang="en-US" dirty="0">
              <a:solidFill>
                <a:srgbClr val="2C2F34"/>
              </a:solidFill>
              <a:latin typeface="arial" panose="020B0604020202020204" pitchFamily="34" charset="0"/>
            </a:endParaRPr>
          </a:p>
          <a:p>
            <a:pPr lvl="1">
              <a:buFont typeface="Wingdings" panose="05000000000000000000" pitchFamily="2" charset="2"/>
              <a:buChar char="§"/>
            </a:pPr>
            <a:r>
              <a:rPr lang="en-US" dirty="0">
                <a:solidFill>
                  <a:srgbClr val="2C2F34"/>
                </a:solidFill>
                <a:latin typeface="arial" panose="020B0604020202020204" pitchFamily="34" charset="0"/>
              </a:rPr>
              <a:t>HMOS technology </a:t>
            </a:r>
          </a:p>
          <a:p>
            <a:pPr lvl="1">
              <a:buFont typeface="Wingdings" panose="05000000000000000000" pitchFamily="2" charset="2"/>
              <a:buChar char="§"/>
            </a:pPr>
            <a:r>
              <a:rPr lang="en-US" dirty="0"/>
              <a:t>1 MB of memory.]</a:t>
            </a:r>
            <a:endParaRPr lang="en-US" dirty="0">
              <a:solidFill>
                <a:srgbClr val="2C2F34"/>
              </a:solidFill>
            </a:endParaRPr>
          </a:p>
          <a:p>
            <a:pPr marL="0" indent="0">
              <a:buNone/>
            </a:pPr>
            <a:endParaRPr lang="en-US" dirty="0"/>
          </a:p>
        </p:txBody>
      </p:sp>
    </p:spTree>
    <p:extLst>
      <p:ext uri="{BB962C8B-B14F-4D97-AF65-F5344CB8AC3E}">
        <p14:creationId xmlns:p14="http://schemas.microsoft.com/office/powerpoint/2010/main" val="4196766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1536</Words>
  <Application>Microsoft Office PowerPoint</Application>
  <PresentationFormat>Widescreen</PresentationFormat>
  <Paragraphs>318</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vt:lpstr>
      <vt:lpstr>Calibri</vt:lpstr>
      <vt:lpstr>Calibri Light</vt:lpstr>
      <vt:lpstr>inter-regular</vt:lpstr>
      <vt:lpstr>Times New Roman</vt:lpstr>
      <vt:lpstr>Verdana</vt:lpstr>
      <vt:lpstr>Wingdings</vt:lpstr>
      <vt:lpstr>Office Theme</vt:lpstr>
      <vt:lpstr> Chapter-3    MICROPROCESSOR</vt:lpstr>
      <vt:lpstr>PowerPoint Presentation</vt:lpstr>
      <vt:lpstr>MICROPROCESSOR </vt:lpstr>
      <vt:lpstr>FUNCTIONS OF MICROPROCESSOR</vt:lpstr>
      <vt:lpstr>MICROPROCESSOR ARCHITECTURE</vt:lpstr>
      <vt:lpstr>MICROPROCESSOR ARCHITECTURE</vt:lpstr>
      <vt:lpstr>EVOLUTION OF MICROPROCESSOR </vt:lpstr>
      <vt:lpstr>EVOLUTION OF MICROPROCESSOR </vt:lpstr>
      <vt:lpstr>EVOLUTION OF MICROPROCESSOR </vt:lpstr>
      <vt:lpstr>PowerPoint Presentation</vt:lpstr>
      <vt:lpstr>EVOLUTION OF MICROPROCESSOR </vt:lpstr>
      <vt:lpstr>EVOLUTION OF MICROPROCESSOR </vt:lpstr>
      <vt:lpstr>EVOLUTION OF MICROPROCESSOR </vt:lpstr>
      <vt:lpstr>EVOLUTION OF MICROPROCESSOR </vt:lpstr>
      <vt:lpstr>EVOLUTION OF MICROPROCESSOR </vt:lpstr>
      <vt:lpstr>THE INTEL FAMILY MICROPROCESSOR </vt:lpstr>
      <vt:lpstr>THE INTEL FAMILY MICROPROCESSOR </vt:lpstr>
      <vt:lpstr>QUICK BRAIN – Sample Question 1</vt:lpstr>
      <vt:lpstr>PowerPoint Presentation</vt:lpstr>
      <vt:lpstr>FEATURES OF MICROPROCESSOR</vt:lpstr>
      <vt:lpstr>TYPES OF MICROPROCESSOR</vt:lpstr>
      <vt:lpstr>TYPES OF MICROPROCESSOR</vt:lpstr>
      <vt:lpstr>TYPES OF MICROPROCESSOR</vt:lpstr>
      <vt:lpstr>MICROPROCESSOR BLOCK DIAGRAM</vt:lpstr>
      <vt:lpstr>NECESSARY COMPONENTS FOR MICROPROCESSOR</vt:lpstr>
      <vt:lpstr>TIMING &amp; CONTROL UNIT </vt:lpstr>
      <vt:lpstr>ARITHMETIC LOGIC UNIT (ALU) </vt:lpstr>
      <vt:lpstr>HOW ALU WORKS?</vt:lpstr>
      <vt:lpstr>QUICK BRAIN – Sample Question 2</vt:lpstr>
      <vt:lpstr>PowerPoint Presentation</vt:lpstr>
      <vt:lpstr>L1 &amp; L2 CACHE MEMORY  </vt:lpstr>
      <vt:lpstr>L1 &amp; L2 CACHE MEMORY</vt:lpstr>
      <vt:lpstr>SPECIAL &amp; GENERAL PURPOSE REGISTER</vt:lpstr>
      <vt:lpstr>BUS INTERFACE </vt:lpstr>
      <vt:lpstr>DATA BUS </vt:lpstr>
      <vt:lpstr>ADDRESS BUS </vt:lpstr>
      <vt:lpstr>REGISTER</vt:lpstr>
      <vt:lpstr>REGISTER CLASSIFICATION </vt:lpstr>
      <vt:lpstr>REGISTER</vt:lpstr>
      <vt:lpstr>TRANSISTOR</vt:lpstr>
      <vt:lpstr>TRANSISTOR</vt:lpstr>
      <vt:lpstr>QUICK BRAIN – Sample Question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Room-309</dc:creator>
  <cp:lastModifiedBy>user</cp:lastModifiedBy>
  <cp:revision>30</cp:revision>
  <dcterms:created xsi:type="dcterms:W3CDTF">2022-01-30T06:18:04Z</dcterms:created>
  <dcterms:modified xsi:type="dcterms:W3CDTF">2022-05-23T06:37:36Z</dcterms:modified>
</cp:coreProperties>
</file>