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C654C6-615F-47DD-B1BA-8A9F1869D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2CCF2E9-C0FB-41C4-AC3E-3C1613B3D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A67121-B7A6-485C-9275-51F3663C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F897-EBB3-42A3-BCA2-759238F18BF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FBE1DA-BA80-4E32-9F4A-2D739127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45F45A-3B13-4D4B-8A3E-DBA2D17E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CD99-7A0C-4815-842C-07636E94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017B8D-D7A2-49CC-8C8E-BA763CBE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04756E-EF64-4E26-AB88-ADC99B6FE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AB60CA-1BEF-434C-BD10-633E7C8A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F897-EBB3-42A3-BCA2-759238F18BF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C3ED49-B11F-4434-9E0B-7A1E0780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351502-F008-4E0A-B0FC-93310062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CD99-7A0C-4815-842C-07636E94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9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5BCCB8B-646C-4508-86E3-002A744EA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6DA4BB2-29D3-4F0F-83C0-44A481A22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CA44A5-F86D-4317-AD65-EB3EE510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F897-EBB3-42A3-BCA2-759238F18BF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375CF5-F5FA-4677-8A3C-B1D2E071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D161F6-3E23-43C1-BC8C-FC03846A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CD99-7A0C-4815-842C-07636E94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CADFB6-0D94-47A1-A27E-FA888DE1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78DD4F-56B2-4DF3-B4FC-EC24E48E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FE4C48-3EB9-4BE6-89EF-23931210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F897-EBB3-42A3-BCA2-759238F18BF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7A790C-92BC-4203-B07A-848207EF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54F6B9-B5A9-49C6-B3DE-9C135CA5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CD99-7A0C-4815-842C-07636E94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7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19E517-C84E-4BB6-9E6E-1B788120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BBBB79-5722-4325-A7F0-9CC6E84C2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23C81C-0344-49F4-91C9-9CF76A9E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F897-EBB3-42A3-BCA2-759238F18BF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5A2001-E9B0-458A-A489-69E4DF7B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20FE35-8B22-4C4A-AF51-F36A3995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CD99-7A0C-4815-842C-07636E94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064308-0A69-40B0-80ED-3BDC2BC5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7463D8-6B3A-4E44-B5AF-DD95A18EE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823DFD1-EB9E-480C-8A3C-1B22497A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0B5B67-C860-4C82-92A6-9584F58B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F897-EBB3-42A3-BCA2-759238F18BF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2C24661-DE16-4F78-86B7-78764C4D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A4037FF-2753-45A0-8AD1-B4E85217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CD99-7A0C-4815-842C-07636E94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4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7F67FB-3424-469E-BC0B-2494BDB1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66E6A9A-4E5D-4429-9939-BBF9CB83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BD6BC49-584B-4F41-92F2-D27B3BF0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8D82F8B-63EB-43AF-9726-F55DF8BEF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602BCA6-28A3-4D7C-8EB5-87F1EA75B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F6DAFF5-11B3-46FD-9DDC-894C9801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F897-EBB3-42A3-BCA2-759238F18BF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9ED51AA-7C04-41C6-8D9C-48FFFD02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E22A3FD-0D4C-4037-88AE-A5C93C54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CD99-7A0C-4815-842C-07636E94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4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4B16BF-2CAD-4A45-A0EF-4539D9F9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D8C8E9D-87B4-42C0-AD1E-32FE053C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F897-EBB3-42A3-BCA2-759238F18BF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0882AF-7167-486F-83DB-7190C700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D7C2BC-351B-45BF-9A7B-341C2770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CD99-7A0C-4815-842C-07636E94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9D1EEFF-7300-407E-B972-8DF882DE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F897-EBB3-42A3-BCA2-759238F18BF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E76A906-CC0E-4943-AD07-F4752659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67846D6-1934-48C1-98B4-FD0EBCA4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CD99-7A0C-4815-842C-07636E94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234543-02B1-42AD-8447-9C16184A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34A1B1-2C56-4601-BED1-5C4FC2DED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AC6EC-6684-4A58-9BBC-0FF707FA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FA75A9-2A69-43D0-A680-0C3846D3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F897-EBB3-42A3-BCA2-759238F18BF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E822DB2-61AF-4160-8F82-8D6B5873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E9B9F30-201C-4AF2-9E4D-0D079D0F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CD99-7A0C-4815-842C-07636E94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EFCBB5-7CAB-4A54-A8D3-1141519D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A806809-0D94-4802-97F0-79D81756C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2FDB105-6782-4887-BFE6-E7C94E3F9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D355FCA-1051-4C55-A99D-8816C2B1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F897-EBB3-42A3-BCA2-759238F18BF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3C3BA0B-1536-4D36-8CEC-E8677F80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08697EA-8B45-42B3-8C89-BBAB5B30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CD99-7A0C-4815-842C-07636E94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3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C9086D2-C54D-41DB-856E-6ADE6B21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F8A52B-BFD4-4151-BE93-F452404DB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2D4DFC-993B-4345-AF44-4C5BAD469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F897-EBB3-42A3-BCA2-759238F18BF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B272D3-3E0B-4059-8A83-2F952BC12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F266CB-FE6F-4FF2-9B4C-BE4DD17B0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4CD99-7A0C-4815-842C-07636E94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2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youtube.com/watch?v=V_GkPZ5qb7A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6aR1k-ymp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VPxGt0cw1A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youtube.com/watch?v=OuiHvXB1l0w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="" xmlns:a16="http://schemas.microsoft.com/office/drawing/2014/main" id="{6D5AF4A5-0BA7-4DE8-AC18-379CA92A8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Chapter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Input-Output Devices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06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CBFF35-966D-430F-9714-4BAA801E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MOUSE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B4CC0D5-4917-42B3-B26B-CEA9E883D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83" y="3144982"/>
            <a:ext cx="1933453" cy="1933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3D0324B6-1AA6-406B-91D8-F2BAED73A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12" y="3035934"/>
            <a:ext cx="2006968" cy="200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="" xmlns:a16="http://schemas.microsoft.com/office/drawing/2014/main" id="{AC369A4E-C349-48D0-8117-C22BE34B8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056" y="3144982"/>
            <a:ext cx="2683307" cy="178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6DD921-ECAC-4463-8A0D-3A11F5B233E8}"/>
              </a:ext>
            </a:extLst>
          </p:cNvPr>
          <p:cNvSpPr txBox="1"/>
          <p:nvPr/>
        </p:nvSpPr>
        <p:spPr>
          <a:xfrm>
            <a:off x="1783483" y="5292436"/>
            <a:ext cx="19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b="1" dirty="0"/>
              <a:t>Tracker ball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6B3974-8540-4420-9F15-67575BFDF8DE}"/>
              </a:ext>
            </a:extLst>
          </p:cNvPr>
          <p:cNvSpPr txBox="1"/>
          <p:nvPr/>
        </p:nvSpPr>
        <p:spPr>
          <a:xfrm>
            <a:off x="8350780" y="5292436"/>
            <a:ext cx="19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b="1" dirty="0"/>
              <a:t>Joysticks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B1779F3-DC76-4BA7-9DFD-4F7853E4498E}"/>
              </a:ext>
            </a:extLst>
          </p:cNvPr>
          <p:cNvSpPr txBox="1"/>
          <p:nvPr/>
        </p:nvSpPr>
        <p:spPr>
          <a:xfrm>
            <a:off x="4367704" y="5292436"/>
            <a:ext cx="227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b="1" dirty="0"/>
              <a:t>Trackpad/touchpad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BDE5DED2-1565-4480-9E47-854A06613B47}"/>
              </a:ext>
            </a:extLst>
          </p:cNvPr>
          <p:cNvSpPr txBox="1">
            <a:spLocks noChangeArrowheads="1"/>
          </p:cNvSpPr>
          <p:nvPr/>
        </p:nvSpPr>
        <p:spPr>
          <a:xfrm>
            <a:off x="460843" y="1332335"/>
            <a:ext cx="8856663" cy="9307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endParaRPr lang="en-GB" altLang="en-US" dirty="0"/>
          </a:p>
          <a:p>
            <a:pPr lvl="1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Now many different designs and alternatives</a:t>
            </a:r>
            <a:r>
              <a:rPr lang="en-GB" altLang="en-US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457200" lvl="1" indent="0" algn="just">
              <a:buNone/>
              <a:defRPr/>
            </a:pPr>
            <a:endParaRPr lang="en-GB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51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046486-5B66-4740-B6B7-64F9A191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ELECTRONIC PEN</a:t>
            </a:r>
            <a:endParaRPr lang="en-US" dirty="0"/>
          </a:p>
        </p:txBody>
      </p:sp>
      <p:sp>
        <p:nvSpPr>
          <p:cNvPr id="3" name="object 7">
            <a:extLst>
              <a:ext uri="{FF2B5EF4-FFF2-40B4-BE49-F238E27FC236}">
                <a16:creationId xmlns="" xmlns:a16="http://schemas.microsoft.com/office/drawing/2014/main" id="{9F0A678B-A19D-401B-B9D0-EF7DD4A04531}"/>
              </a:ext>
            </a:extLst>
          </p:cNvPr>
          <p:cNvSpPr txBox="1"/>
          <p:nvPr/>
        </p:nvSpPr>
        <p:spPr>
          <a:xfrm>
            <a:off x="1425956" y="1924685"/>
            <a:ext cx="6484990" cy="34688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Pen-based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point-and-draw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device</a:t>
            </a:r>
            <a:endParaRPr sz="2000" dirty="0">
              <a:latin typeface="Verdana"/>
              <a:cs typeface="Verdana"/>
            </a:endParaRPr>
          </a:p>
          <a:p>
            <a:pPr marL="356870" marR="163195" indent="-344805" algn="just">
              <a:lnSpc>
                <a:spcPct val="100000"/>
              </a:lnSpc>
              <a:spcBef>
                <a:spcPts val="1415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directly point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screen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select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menu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items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icons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directly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draw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graphics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screen</a:t>
            </a:r>
            <a:endParaRPr sz="2000" dirty="0">
              <a:latin typeface="Verdana"/>
              <a:cs typeface="Verdana"/>
            </a:endParaRPr>
          </a:p>
          <a:p>
            <a:pPr marL="356870" marR="348615" indent="-344805" algn="just">
              <a:lnSpc>
                <a:spcPct val="100000"/>
              </a:lnSpc>
              <a:spcBef>
                <a:spcPts val="144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write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special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pad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direct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input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written information to a</a:t>
            </a:r>
            <a:r>
              <a:rPr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 dirty="0">
              <a:latin typeface="Verdana"/>
              <a:cs typeface="Verdana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44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Pressure on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tip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side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button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cause same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action as </a:t>
            </a:r>
            <a:r>
              <a:rPr sz="2000" i="1" spc="-5" dirty="0">
                <a:solidFill>
                  <a:srgbClr val="333333"/>
                </a:solidFill>
                <a:latin typeface="Verdana"/>
                <a:cs typeface="Verdana"/>
              </a:rPr>
              <a:t>right-button-click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mouse</a:t>
            </a:r>
            <a:endParaRPr lang="en-US" sz="2000" spc="-10" dirty="0">
              <a:solidFill>
                <a:srgbClr val="333333"/>
              </a:solidFill>
              <a:latin typeface="Verdana"/>
              <a:cs typeface="Verdana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44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US" dirty="0">
                <a:latin typeface="Verdana"/>
                <a:cs typeface="Verdana"/>
                <a:hlinkClick r:id="rId2"/>
              </a:rPr>
              <a:t>https://www.youtube.com/watch?v=V_GkPZ5qb7A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2050" name="Picture 2" descr="Buy Lenovo Digital Pen (4X81C66286)">
            <a:extLst>
              <a:ext uri="{FF2B5EF4-FFF2-40B4-BE49-F238E27FC236}">
                <a16:creationId xmlns="" xmlns:a16="http://schemas.microsoft.com/office/drawing/2014/main" id="{C077E981-11FD-4CED-AB80-A20BDD1B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946" y="2617064"/>
            <a:ext cx="3815399" cy="16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10894E-352D-4CBD-AF2C-747ABCD2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TOUCH SCREEN </a:t>
            </a:r>
            <a:endParaRPr lang="en-US" dirty="0"/>
          </a:p>
        </p:txBody>
      </p:sp>
      <p:pic>
        <p:nvPicPr>
          <p:cNvPr id="3074" name="Picture 2" descr="Touchscreen Devices: Smart Upgrade or Shameless Money Grab? | Digital  Trends | Aprendizaje móvil, De jesus, Aprendizaje">
            <a:extLst>
              <a:ext uri="{FF2B5EF4-FFF2-40B4-BE49-F238E27FC236}">
                <a16:creationId xmlns="" xmlns:a16="http://schemas.microsoft.com/office/drawing/2014/main" id="{8836EA4B-5615-4332-AF86-855F9561D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765" y="2050906"/>
            <a:ext cx="4528235" cy="238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7">
            <a:extLst>
              <a:ext uri="{FF2B5EF4-FFF2-40B4-BE49-F238E27FC236}">
                <a16:creationId xmlns="" xmlns:a16="http://schemas.microsoft.com/office/drawing/2014/main" id="{2587B340-BCFD-4766-B95A-B1FD649CFDDB}"/>
              </a:ext>
            </a:extLst>
          </p:cNvPr>
          <p:cNvSpPr txBox="1"/>
          <p:nvPr/>
        </p:nvSpPr>
        <p:spPr>
          <a:xfrm>
            <a:off x="838201" y="1791898"/>
            <a:ext cx="6629400" cy="3063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427355" indent="-344805" algn="just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Most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simple,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intuitive, 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easiest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learn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all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input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devices</a:t>
            </a:r>
            <a:endParaRPr sz="2000" dirty="0">
              <a:latin typeface="Verdana"/>
              <a:cs typeface="Verdana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055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Enables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users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choose from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available options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simply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touching with their finger 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desired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icon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menu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item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displayed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screen</a:t>
            </a:r>
            <a:endParaRPr sz="2000" dirty="0">
              <a:latin typeface="Verdana"/>
              <a:cs typeface="Verdana"/>
            </a:endParaRPr>
          </a:p>
          <a:p>
            <a:pPr marL="356870" marR="324485" indent="-344805" algn="just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Most preferred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human-computer interface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 </a:t>
            </a:r>
            <a:r>
              <a:rPr sz="2000" i="1" spc="-5" dirty="0">
                <a:solidFill>
                  <a:srgbClr val="333333"/>
                </a:solidFill>
                <a:latin typeface="Verdana"/>
                <a:cs typeface="Verdana"/>
              </a:rPr>
              <a:t>information kiosks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(unattended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interactive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information  systems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such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automatic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teller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machine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ATM)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297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B754576-9F91-4686-8C3D-FD1027F4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QUICK BRAIN – Sample Question 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05A1382-6A67-4E3F-A725-930D4FD1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input device?</a:t>
            </a:r>
          </a:p>
          <a:p>
            <a:r>
              <a:rPr lang="en-US" dirty="0"/>
              <a:t>Explain the working procedure of I/O device. </a:t>
            </a:r>
          </a:p>
        </p:txBody>
      </p:sp>
    </p:spTree>
    <p:extLst>
      <p:ext uri="{BB962C8B-B14F-4D97-AF65-F5344CB8AC3E}">
        <p14:creationId xmlns:p14="http://schemas.microsoft.com/office/powerpoint/2010/main" val="761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AC45D-18CB-436B-99E4-DFF6870B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SCANNING DEVICES</a:t>
            </a:r>
            <a:endParaRPr lang="en-US" dirty="0"/>
          </a:p>
        </p:txBody>
      </p:sp>
      <p:sp>
        <p:nvSpPr>
          <p:cNvPr id="3" name="object 7">
            <a:extLst>
              <a:ext uri="{FF2B5EF4-FFF2-40B4-BE49-F238E27FC236}">
                <a16:creationId xmlns="" xmlns:a16="http://schemas.microsoft.com/office/drawing/2014/main" id="{98F5B9BD-87CD-459F-93A4-B144787C653F}"/>
              </a:ext>
            </a:extLst>
          </p:cNvPr>
          <p:cNvSpPr txBox="1"/>
          <p:nvPr/>
        </p:nvSpPr>
        <p:spPr>
          <a:xfrm>
            <a:off x="1422908" y="1749044"/>
            <a:ext cx="8034655" cy="4060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81915" indent="-344805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Input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devices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that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enable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direct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entry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into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computer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source</a:t>
            </a: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documents</a:t>
            </a:r>
            <a:endParaRPr sz="2000" dirty="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055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Eliminate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need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key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text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into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endParaRPr sz="2000" dirty="0">
              <a:latin typeface="Verdana"/>
              <a:cs typeface="Verdana"/>
            </a:endParaRPr>
          </a:p>
          <a:p>
            <a:pPr marL="356870" marR="361315" indent="-34480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Due 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reduced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human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effort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entry,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they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improve  data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accuracy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also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increase 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timeliness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 information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processed</a:t>
            </a:r>
            <a:endParaRPr sz="2000" dirty="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Demand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high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quality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input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documents</a:t>
            </a:r>
            <a:endParaRPr sz="2000" dirty="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Some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scanning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devices are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also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capable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 recognizing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marks or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</a:t>
            </a:r>
            <a:endParaRPr sz="2000" dirty="0">
              <a:latin typeface="Verdana"/>
              <a:cs typeface="Verdana"/>
            </a:endParaRPr>
          </a:p>
          <a:p>
            <a:pPr marL="356870" marR="460375" indent="-34480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Form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design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ink specification usually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becomes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more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critical for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accuracy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769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30CFCE-589F-4B8E-8286-B3681436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SCANNER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ED1A8DD-6B16-4EB4-882A-65BF281EFF8A}"/>
              </a:ext>
            </a:extLst>
          </p:cNvPr>
          <p:cNvSpPr txBox="1">
            <a:spLocks noChangeArrowheads="1"/>
          </p:cNvSpPr>
          <p:nvPr/>
        </p:nvSpPr>
        <p:spPr>
          <a:xfrm>
            <a:off x="648278" y="1482147"/>
            <a:ext cx="7193396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endParaRPr lang="en-GB" altLang="en-US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 variation on digital camera technology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Uses reflected light (photons) to translate documents into computer data (electrons)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Scanning technology appears in various forms:</a:t>
            </a:r>
          </a:p>
          <a:p>
            <a:pPr lvl="2"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Barcode reader (holding product information)</a:t>
            </a:r>
          </a:p>
          <a:p>
            <a:pPr lvl="2"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Q-Code reader (holding various types of encoded data)</a:t>
            </a:r>
          </a:p>
          <a:p>
            <a:pPr lvl="2"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Optical mark reader (multiple-choice exams)</a:t>
            </a:r>
          </a:p>
          <a:p>
            <a:pPr lvl="2"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Flatbed scanner (document pages and photos)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AB8DA1D5-C002-422A-B596-EC290F2E8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979" y="1911079"/>
            <a:ext cx="103346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="" xmlns:a16="http://schemas.microsoft.com/office/drawing/2014/main" id="{2C9AB433-6179-466C-B122-2BE64BAAE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40" y="3782504"/>
            <a:ext cx="1636712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="" xmlns:a16="http://schemas.microsoft.com/office/drawing/2014/main" id="{9B49D2CF-C192-4E45-9741-DDBA0C6E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984" y="3660990"/>
            <a:ext cx="147161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UPC Barcode &amp;amp; Check Digit Calculation | 101 Computing">
            <a:extLst>
              <a:ext uri="{FF2B5EF4-FFF2-40B4-BE49-F238E27FC236}">
                <a16:creationId xmlns="" xmlns:a16="http://schemas.microsoft.com/office/drawing/2014/main" id="{26863060-3EC1-40A0-83ED-5DBE01244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674" y="1874582"/>
            <a:ext cx="1566721" cy="11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45DD17E-2621-4771-8C47-F88FC72B8AEB}"/>
              </a:ext>
            </a:extLst>
          </p:cNvPr>
          <p:cNvSpPr txBox="1"/>
          <p:nvPr/>
        </p:nvSpPr>
        <p:spPr>
          <a:xfrm>
            <a:off x="7976600" y="3044612"/>
            <a:ext cx="19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Barcode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4946557-6B48-42E5-9FE4-06D6CB5B7C30}"/>
              </a:ext>
            </a:extLst>
          </p:cNvPr>
          <p:cNvSpPr txBox="1"/>
          <p:nvPr/>
        </p:nvSpPr>
        <p:spPr>
          <a:xfrm>
            <a:off x="10012063" y="3012344"/>
            <a:ext cx="19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Q-Code 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7068B1B-6752-4A8E-8688-C905BA977896}"/>
              </a:ext>
            </a:extLst>
          </p:cNvPr>
          <p:cNvSpPr txBox="1"/>
          <p:nvPr/>
        </p:nvSpPr>
        <p:spPr>
          <a:xfrm>
            <a:off x="8172740" y="4991923"/>
            <a:ext cx="19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OMR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A605E5E-8F3F-40F9-B232-56459D2D1B93}"/>
              </a:ext>
            </a:extLst>
          </p:cNvPr>
          <p:cNvSpPr txBox="1"/>
          <p:nvPr/>
        </p:nvSpPr>
        <p:spPr>
          <a:xfrm>
            <a:off x="10182610" y="4991923"/>
            <a:ext cx="19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b="1" dirty="0">
                <a:ea typeface="Verdana" panose="020B0604030504040204" pitchFamily="34" charset="0"/>
              </a:rPr>
              <a:t>Flatbed scanner</a:t>
            </a:r>
            <a:r>
              <a:rPr lang="en-GB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86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633370-FB7C-4CF7-B4ED-45F31F2E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BAR-CODE READER</a:t>
            </a:r>
            <a:endParaRPr lang="en-US" dirty="0"/>
          </a:p>
        </p:txBody>
      </p:sp>
      <p:sp>
        <p:nvSpPr>
          <p:cNvPr id="4" name="object 7">
            <a:extLst>
              <a:ext uri="{FF2B5EF4-FFF2-40B4-BE49-F238E27FC236}">
                <a16:creationId xmlns="" xmlns:a16="http://schemas.microsoft.com/office/drawing/2014/main" id="{2271F17D-C41D-4F4E-8F40-4040968B2393}"/>
              </a:ext>
            </a:extLst>
          </p:cNvPr>
          <p:cNvSpPr txBox="1"/>
          <p:nvPr/>
        </p:nvSpPr>
        <p:spPr>
          <a:xfrm>
            <a:off x="1419860" y="1745995"/>
            <a:ext cx="9933940" cy="379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388620" indent="-344805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Scanner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for reading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(decoding)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bar-coded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</a:t>
            </a:r>
            <a:endParaRPr sz="2000" dirty="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Bar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codes represent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alphanumeric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by a  combination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adjacent vertical lines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(bars)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by  varying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their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width and the spacing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between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them</a:t>
            </a:r>
            <a:endParaRPr sz="2000" dirty="0">
              <a:latin typeface="Verdana"/>
              <a:cs typeface="Verdana"/>
            </a:endParaRPr>
          </a:p>
          <a:p>
            <a:pPr marL="356870" marR="25400" indent="-34480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Scanner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laser-beam to stroke across pattern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bar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code.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Different patterns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bars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reflect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beam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different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ways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sensed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light-sensitive  detector</a:t>
            </a:r>
            <a:endParaRPr sz="2000" dirty="0">
              <a:latin typeface="Verdana"/>
              <a:cs typeface="Verdana"/>
            </a:endParaRPr>
          </a:p>
          <a:p>
            <a:pPr marL="356870" marR="234315" indent="-344805">
              <a:lnSpc>
                <a:spcPct val="100000"/>
              </a:lnSpc>
              <a:spcBef>
                <a:spcPts val="1055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Universal Product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Code (UPC)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most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widely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known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bar coding</a:t>
            </a: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lang="en-US" sz="2000" spc="-5" dirty="0">
              <a:solidFill>
                <a:srgbClr val="333333"/>
              </a:solidFill>
              <a:latin typeface="Verdana"/>
              <a:cs typeface="Verdana"/>
            </a:endParaRPr>
          </a:p>
          <a:p>
            <a:pPr marL="356870" marR="234315" indent="-344805">
              <a:lnSpc>
                <a:spcPct val="100000"/>
              </a:lnSpc>
              <a:spcBef>
                <a:spcPts val="1055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How barcodes work? </a:t>
            </a:r>
          </a:p>
          <a:p>
            <a:pPr marL="814070" marR="234315" lvl="1" indent="-344805">
              <a:spcBef>
                <a:spcPts val="1055"/>
              </a:spcBef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356870" algn="l"/>
                <a:tab pos="357505" algn="l"/>
              </a:tabLst>
            </a:pPr>
            <a:r>
              <a:rPr lang="en-US" sz="2000" dirty="0">
                <a:latin typeface="Verdana"/>
                <a:cs typeface="Verdana"/>
                <a:hlinkClick r:id="rId2"/>
              </a:rPr>
              <a:t>https://www.youtube.com/watch?v=e6aR1k-ympo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013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746F6E-7012-480A-923B-A4267491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UCP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BAR-CODE</a:t>
            </a:r>
            <a:endParaRPr lang="en-US" dirty="0"/>
          </a:p>
        </p:txBody>
      </p:sp>
      <p:sp>
        <p:nvSpPr>
          <p:cNvPr id="79" name="object 6">
            <a:extLst>
              <a:ext uri="{FF2B5EF4-FFF2-40B4-BE49-F238E27FC236}">
                <a16:creationId xmlns="" xmlns:a16="http://schemas.microsoft.com/office/drawing/2014/main" id="{3798D097-6CAB-44DA-A088-BF2DA545D1A0}"/>
              </a:ext>
            </a:extLst>
          </p:cNvPr>
          <p:cNvSpPr/>
          <p:nvPr/>
        </p:nvSpPr>
        <p:spPr>
          <a:xfrm>
            <a:off x="5974911" y="2306228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0"/>
                </a:moveTo>
                <a:lnTo>
                  <a:pt x="0" y="20665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">
            <a:extLst>
              <a:ext uri="{FF2B5EF4-FFF2-40B4-BE49-F238E27FC236}">
                <a16:creationId xmlns="" xmlns:a16="http://schemas.microsoft.com/office/drawing/2014/main" id="{FACAA858-30D7-45F1-808C-94A70AF41812}"/>
              </a:ext>
            </a:extLst>
          </p:cNvPr>
          <p:cNvSpPr/>
          <p:nvPr/>
        </p:nvSpPr>
        <p:spPr>
          <a:xfrm>
            <a:off x="6041967" y="2306228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0"/>
                </a:moveTo>
                <a:lnTo>
                  <a:pt x="0" y="206654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">
            <a:extLst>
              <a:ext uri="{FF2B5EF4-FFF2-40B4-BE49-F238E27FC236}">
                <a16:creationId xmlns="" xmlns:a16="http://schemas.microsoft.com/office/drawing/2014/main" id="{4A6F4B61-C7DC-4C9D-A7D2-F711783FE764}"/>
              </a:ext>
            </a:extLst>
          </p:cNvPr>
          <p:cNvSpPr/>
          <p:nvPr/>
        </p:nvSpPr>
        <p:spPr>
          <a:xfrm>
            <a:off x="6157791" y="2306228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0"/>
                </a:moveTo>
                <a:lnTo>
                  <a:pt x="0" y="2066544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9">
            <a:extLst>
              <a:ext uri="{FF2B5EF4-FFF2-40B4-BE49-F238E27FC236}">
                <a16:creationId xmlns="" xmlns:a16="http://schemas.microsoft.com/office/drawing/2014/main" id="{CAD3CB58-9680-421F-B2A0-4E6E79F66525}"/>
              </a:ext>
            </a:extLst>
          </p:cNvPr>
          <p:cNvSpPr/>
          <p:nvPr/>
        </p:nvSpPr>
        <p:spPr>
          <a:xfrm>
            <a:off x="6343718" y="2306228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10">
            <a:extLst>
              <a:ext uri="{FF2B5EF4-FFF2-40B4-BE49-F238E27FC236}">
                <a16:creationId xmlns="" xmlns:a16="http://schemas.microsoft.com/office/drawing/2014/main" id="{BB0BFF51-19BC-464E-A860-13F33CBDB00E}"/>
              </a:ext>
            </a:extLst>
          </p:cNvPr>
          <p:cNvSpPr/>
          <p:nvPr/>
        </p:nvSpPr>
        <p:spPr>
          <a:xfrm>
            <a:off x="6441255" y="2306228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11">
            <a:extLst>
              <a:ext uri="{FF2B5EF4-FFF2-40B4-BE49-F238E27FC236}">
                <a16:creationId xmlns="" xmlns:a16="http://schemas.microsoft.com/office/drawing/2014/main" id="{B49D8A4A-7BC0-4476-9119-B5C635CC6B5B}"/>
              </a:ext>
            </a:extLst>
          </p:cNvPr>
          <p:cNvSpPr/>
          <p:nvPr/>
        </p:nvSpPr>
        <p:spPr>
          <a:xfrm>
            <a:off x="6578415" y="2306228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12">
            <a:extLst>
              <a:ext uri="{FF2B5EF4-FFF2-40B4-BE49-F238E27FC236}">
                <a16:creationId xmlns="" xmlns:a16="http://schemas.microsoft.com/office/drawing/2014/main" id="{68AF297F-8B35-4D61-8DD7-E5098CCFFFD1}"/>
              </a:ext>
            </a:extLst>
          </p:cNvPr>
          <p:cNvSpPr/>
          <p:nvPr/>
        </p:nvSpPr>
        <p:spPr>
          <a:xfrm>
            <a:off x="6697286" y="2306228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13">
            <a:extLst>
              <a:ext uri="{FF2B5EF4-FFF2-40B4-BE49-F238E27FC236}">
                <a16:creationId xmlns="" xmlns:a16="http://schemas.microsoft.com/office/drawing/2014/main" id="{54335A2D-0ABB-43B4-9E18-F5C232A8FD8C}"/>
              </a:ext>
            </a:extLst>
          </p:cNvPr>
          <p:cNvSpPr/>
          <p:nvPr/>
        </p:nvSpPr>
        <p:spPr>
          <a:xfrm>
            <a:off x="6861879" y="2306228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2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dirty="0"/>
              <a:t>                         </a:t>
            </a:r>
            <a:endParaRPr dirty="0"/>
          </a:p>
        </p:txBody>
      </p:sp>
      <p:sp>
        <p:nvSpPr>
          <p:cNvPr id="87" name="object 14">
            <a:extLst>
              <a:ext uri="{FF2B5EF4-FFF2-40B4-BE49-F238E27FC236}">
                <a16:creationId xmlns="" xmlns:a16="http://schemas.microsoft.com/office/drawing/2014/main" id="{C563AF7C-0D5E-4D00-BCFC-C207B6272CD8}"/>
              </a:ext>
            </a:extLst>
          </p:cNvPr>
          <p:cNvSpPr/>
          <p:nvPr/>
        </p:nvSpPr>
        <p:spPr>
          <a:xfrm>
            <a:off x="6999038" y="2306228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15">
            <a:extLst>
              <a:ext uri="{FF2B5EF4-FFF2-40B4-BE49-F238E27FC236}">
                <a16:creationId xmlns="" xmlns:a16="http://schemas.microsoft.com/office/drawing/2014/main" id="{C3CF5398-84C8-4520-A7BA-2C170695EDCF}"/>
              </a:ext>
            </a:extLst>
          </p:cNvPr>
          <p:cNvSpPr/>
          <p:nvPr/>
        </p:nvSpPr>
        <p:spPr>
          <a:xfrm>
            <a:off x="7114862" y="2306228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6">
            <a:extLst>
              <a:ext uri="{FF2B5EF4-FFF2-40B4-BE49-F238E27FC236}">
                <a16:creationId xmlns="" xmlns:a16="http://schemas.microsoft.com/office/drawing/2014/main" id="{C72CAB08-5940-43D9-B892-1BC071870BEF}"/>
              </a:ext>
            </a:extLst>
          </p:cNvPr>
          <p:cNvSpPr/>
          <p:nvPr/>
        </p:nvSpPr>
        <p:spPr>
          <a:xfrm>
            <a:off x="7252023" y="2306228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17">
            <a:extLst>
              <a:ext uri="{FF2B5EF4-FFF2-40B4-BE49-F238E27FC236}">
                <a16:creationId xmlns="" xmlns:a16="http://schemas.microsoft.com/office/drawing/2014/main" id="{A6B497C4-0012-4C67-9AF9-F05ACD3ACC0E}"/>
              </a:ext>
            </a:extLst>
          </p:cNvPr>
          <p:cNvSpPr/>
          <p:nvPr/>
        </p:nvSpPr>
        <p:spPr>
          <a:xfrm>
            <a:off x="7352606" y="2306228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2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8">
            <a:extLst>
              <a:ext uri="{FF2B5EF4-FFF2-40B4-BE49-F238E27FC236}">
                <a16:creationId xmlns="" xmlns:a16="http://schemas.microsoft.com/office/drawing/2014/main" id="{8A265215-E362-4103-80BD-5539A29F9BF1}"/>
              </a:ext>
            </a:extLst>
          </p:cNvPr>
          <p:cNvSpPr/>
          <p:nvPr/>
        </p:nvSpPr>
        <p:spPr>
          <a:xfrm>
            <a:off x="7468430" y="2306228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0"/>
                </a:moveTo>
                <a:lnTo>
                  <a:pt x="0" y="20665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9">
            <a:extLst>
              <a:ext uri="{FF2B5EF4-FFF2-40B4-BE49-F238E27FC236}">
                <a16:creationId xmlns="" xmlns:a16="http://schemas.microsoft.com/office/drawing/2014/main" id="{327BE0FE-D5EA-45C1-9618-12D97D451E03}"/>
              </a:ext>
            </a:extLst>
          </p:cNvPr>
          <p:cNvSpPr/>
          <p:nvPr/>
        </p:nvSpPr>
        <p:spPr>
          <a:xfrm>
            <a:off x="7535486" y="2306228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0"/>
                </a:moveTo>
                <a:lnTo>
                  <a:pt x="0" y="20665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20">
            <a:extLst>
              <a:ext uri="{FF2B5EF4-FFF2-40B4-BE49-F238E27FC236}">
                <a16:creationId xmlns="" xmlns:a16="http://schemas.microsoft.com/office/drawing/2014/main" id="{8A4CDBCE-2BAA-4535-B777-03BB502F9FE5}"/>
              </a:ext>
            </a:extLst>
          </p:cNvPr>
          <p:cNvSpPr/>
          <p:nvPr/>
        </p:nvSpPr>
        <p:spPr>
          <a:xfrm>
            <a:off x="7602542" y="2306228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0"/>
                </a:moveTo>
                <a:lnTo>
                  <a:pt x="0" y="20665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21">
            <a:extLst>
              <a:ext uri="{FF2B5EF4-FFF2-40B4-BE49-F238E27FC236}">
                <a16:creationId xmlns="" xmlns:a16="http://schemas.microsoft.com/office/drawing/2014/main" id="{269DD038-673C-4256-BA98-1926101595F9}"/>
              </a:ext>
            </a:extLst>
          </p:cNvPr>
          <p:cNvSpPr/>
          <p:nvPr/>
        </p:nvSpPr>
        <p:spPr>
          <a:xfrm>
            <a:off x="7672647" y="2287940"/>
            <a:ext cx="0" cy="1853564"/>
          </a:xfrm>
          <a:custGeom>
            <a:avLst/>
            <a:gdLst/>
            <a:ahLst/>
            <a:cxnLst/>
            <a:rect l="l" t="t" r="r" b="b"/>
            <a:pathLst>
              <a:path h="1853564">
                <a:moveTo>
                  <a:pt x="0" y="0"/>
                </a:moveTo>
                <a:lnTo>
                  <a:pt x="0" y="18531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22">
            <a:extLst>
              <a:ext uri="{FF2B5EF4-FFF2-40B4-BE49-F238E27FC236}">
                <a16:creationId xmlns="" xmlns:a16="http://schemas.microsoft.com/office/drawing/2014/main" id="{53485848-4382-48A4-9057-B7F5A5A5608C}"/>
              </a:ext>
            </a:extLst>
          </p:cNvPr>
          <p:cNvSpPr/>
          <p:nvPr/>
        </p:nvSpPr>
        <p:spPr>
          <a:xfrm>
            <a:off x="7736655" y="2306228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23">
            <a:extLst>
              <a:ext uri="{FF2B5EF4-FFF2-40B4-BE49-F238E27FC236}">
                <a16:creationId xmlns="" xmlns:a16="http://schemas.microsoft.com/office/drawing/2014/main" id="{2D5FF3DD-9C63-4E9A-8C9F-20DD9563BC95}"/>
              </a:ext>
            </a:extLst>
          </p:cNvPr>
          <p:cNvSpPr/>
          <p:nvPr/>
        </p:nvSpPr>
        <p:spPr>
          <a:xfrm>
            <a:off x="7989638" y="2306228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dirty="0"/>
              <a:t>                       </a:t>
            </a:r>
            <a:endParaRPr dirty="0"/>
          </a:p>
        </p:txBody>
      </p:sp>
      <p:sp>
        <p:nvSpPr>
          <p:cNvPr id="97" name="object 24">
            <a:extLst>
              <a:ext uri="{FF2B5EF4-FFF2-40B4-BE49-F238E27FC236}">
                <a16:creationId xmlns="" xmlns:a16="http://schemas.microsoft.com/office/drawing/2014/main" id="{E7EFFC00-C355-480E-9293-6FE61028115A}"/>
              </a:ext>
            </a:extLst>
          </p:cNvPr>
          <p:cNvSpPr/>
          <p:nvPr/>
        </p:nvSpPr>
        <p:spPr>
          <a:xfrm>
            <a:off x="8056695" y="2306228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5">
            <a:extLst>
              <a:ext uri="{FF2B5EF4-FFF2-40B4-BE49-F238E27FC236}">
                <a16:creationId xmlns="" xmlns:a16="http://schemas.microsoft.com/office/drawing/2014/main" id="{A8026536-1D96-4865-9A83-7ECEE98B19E6}"/>
              </a:ext>
            </a:extLst>
          </p:cNvPr>
          <p:cNvSpPr/>
          <p:nvPr/>
        </p:nvSpPr>
        <p:spPr>
          <a:xfrm>
            <a:off x="8291391" y="2306228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2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26">
            <a:extLst>
              <a:ext uri="{FF2B5EF4-FFF2-40B4-BE49-F238E27FC236}">
                <a16:creationId xmlns="" xmlns:a16="http://schemas.microsoft.com/office/drawing/2014/main" id="{99302163-9620-4030-BAEF-372337227DB6}"/>
              </a:ext>
            </a:extLst>
          </p:cNvPr>
          <p:cNvSpPr/>
          <p:nvPr/>
        </p:nvSpPr>
        <p:spPr>
          <a:xfrm>
            <a:off x="8425503" y="2306228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2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27">
            <a:extLst>
              <a:ext uri="{FF2B5EF4-FFF2-40B4-BE49-F238E27FC236}">
                <a16:creationId xmlns="" xmlns:a16="http://schemas.microsoft.com/office/drawing/2014/main" id="{0AF05A18-4E03-4671-B669-EEE094E3AA0F}"/>
              </a:ext>
            </a:extLst>
          </p:cNvPr>
          <p:cNvSpPr/>
          <p:nvPr/>
        </p:nvSpPr>
        <p:spPr>
          <a:xfrm>
            <a:off x="8544374" y="2306228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2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8">
            <a:extLst>
              <a:ext uri="{FF2B5EF4-FFF2-40B4-BE49-F238E27FC236}">
                <a16:creationId xmlns="" xmlns:a16="http://schemas.microsoft.com/office/drawing/2014/main" id="{248F54C8-C3C6-4DFF-B3E7-72F25529C1B8}"/>
              </a:ext>
            </a:extLst>
          </p:cNvPr>
          <p:cNvSpPr/>
          <p:nvPr/>
        </p:nvSpPr>
        <p:spPr>
          <a:xfrm>
            <a:off x="8678486" y="2306228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2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29">
            <a:extLst>
              <a:ext uri="{FF2B5EF4-FFF2-40B4-BE49-F238E27FC236}">
                <a16:creationId xmlns="" xmlns:a16="http://schemas.microsoft.com/office/drawing/2014/main" id="{628487DE-C5A1-456C-A2CA-F64AC20901C9}"/>
              </a:ext>
            </a:extLst>
          </p:cNvPr>
          <p:cNvSpPr/>
          <p:nvPr/>
        </p:nvSpPr>
        <p:spPr>
          <a:xfrm>
            <a:off x="8812598" y="2306228"/>
            <a:ext cx="0" cy="1978660"/>
          </a:xfrm>
          <a:custGeom>
            <a:avLst/>
            <a:gdLst/>
            <a:ahLst/>
            <a:cxnLst/>
            <a:rect l="l" t="t" r="r" b="b"/>
            <a:pathLst>
              <a:path h="1978660">
                <a:moveTo>
                  <a:pt x="0" y="0"/>
                </a:moveTo>
                <a:lnTo>
                  <a:pt x="0" y="19781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30">
            <a:extLst>
              <a:ext uri="{FF2B5EF4-FFF2-40B4-BE49-F238E27FC236}">
                <a16:creationId xmlns="" xmlns:a16="http://schemas.microsoft.com/office/drawing/2014/main" id="{914143C5-6714-4679-9C16-5CE2528F3C3F}"/>
              </a:ext>
            </a:extLst>
          </p:cNvPr>
          <p:cNvSpPr/>
          <p:nvPr/>
        </p:nvSpPr>
        <p:spPr>
          <a:xfrm>
            <a:off x="8931470" y="2306228"/>
            <a:ext cx="0" cy="1978660"/>
          </a:xfrm>
          <a:custGeom>
            <a:avLst/>
            <a:gdLst/>
            <a:ahLst/>
            <a:cxnLst/>
            <a:rect l="l" t="t" r="r" b="b"/>
            <a:pathLst>
              <a:path h="1978660">
                <a:moveTo>
                  <a:pt x="0" y="0"/>
                </a:moveTo>
                <a:lnTo>
                  <a:pt x="0" y="1978152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31">
            <a:extLst>
              <a:ext uri="{FF2B5EF4-FFF2-40B4-BE49-F238E27FC236}">
                <a16:creationId xmlns="" xmlns:a16="http://schemas.microsoft.com/office/drawing/2014/main" id="{2A84E40C-E4BB-4748-BFAE-C0217E1DE95F}"/>
              </a:ext>
            </a:extLst>
          </p:cNvPr>
          <p:cNvSpPr/>
          <p:nvPr/>
        </p:nvSpPr>
        <p:spPr>
          <a:xfrm>
            <a:off x="9080822" y="2306228"/>
            <a:ext cx="0" cy="1978660"/>
          </a:xfrm>
          <a:custGeom>
            <a:avLst/>
            <a:gdLst/>
            <a:ahLst/>
            <a:cxnLst/>
            <a:rect l="l" t="t" r="r" b="b"/>
            <a:pathLst>
              <a:path h="1978660">
                <a:moveTo>
                  <a:pt x="0" y="0"/>
                </a:moveTo>
                <a:lnTo>
                  <a:pt x="0" y="19781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32">
            <a:extLst>
              <a:ext uri="{FF2B5EF4-FFF2-40B4-BE49-F238E27FC236}">
                <a16:creationId xmlns="" xmlns:a16="http://schemas.microsoft.com/office/drawing/2014/main" id="{E229E1FB-F497-44B3-BCC9-1711B46AE94A}"/>
              </a:ext>
            </a:extLst>
          </p:cNvPr>
          <p:cNvSpPr/>
          <p:nvPr/>
        </p:nvSpPr>
        <p:spPr>
          <a:xfrm>
            <a:off x="9147879" y="2306228"/>
            <a:ext cx="0" cy="1978660"/>
          </a:xfrm>
          <a:custGeom>
            <a:avLst/>
            <a:gdLst/>
            <a:ahLst/>
            <a:cxnLst/>
            <a:rect l="l" t="t" r="r" b="b"/>
            <a:pathLst>
              <a:path h="1978660">
                <a:moveTo>
                  <a:pt x="0" y="0"/>
                </a:moveTo>
                <a:lnTo>
                  <a:pt x="0" y="19781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33">
            <a:extLst>
              <a:ext uri="{FF2B5EF4-FFF2-40B4-BE49-F238E27FC236}">
                <a16:creationId xmlns="" xmlns:a16="http://schemas.microsoft.com/office/drawing/2014/main" id="{6A25F972-A32A-45B4-BC76-2CB03D5BD422}"/>
              </a:ext>
            </a:extLst>
          </p:cNvPr>
          <p:cNvSpPr/>
          <p:nvPr/>
        </p:nvSpPr>
        <p:spPr>
          <a:xfrm>
            <a:off x="6496118" y="4488596"/>
            <a:ext cx="939165" cy="243840"/>
          </a:xfrm>
          <a:custGeom>
            <a:avLst/>
            <a:gdLst/>
            <a:ahLst/>
            <a:cxnLst/>
            <a:rect l="l" t="t" r="r" b="b"/>
            <a:pathLst>
              <a:path w="939164" h="243839">
                <a:moveTo>
                  <a:pt x="79248" y="228600"/>
                </a:moveTo>
                <a:lnTo>
                  <a:pt x="850392" y="228600"/>
                </a:lnTo>
              </a:path>
              <a:path w="939164" h="243839">
                <a:moveTo>
                  <a:pt x="64008" y="188975"/>
                </a:moveTo>
                <a:lnTo>
                  <a:pt x="874776" y="188975"/>
                </a:lnTo>
              </a:path>
              <a:path w="939164" h="243839">
                <a:moveTo>
                  <a:pt x="0" y="0"/>
                </a:moveTo>
                <a:lnTo>
                  <a:pt x="79248" y="243839"/>
                </a:lnTo>
              </a:path>
              <a:path w="939164" h="243839">
                <a:moveTo>
                  <a:pt x="850392" y="228600"/>
                </a:moveTo>
                <a:lnTo>
                  <a:pt x="938784" y="152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4">
            <a:extLst>
              <a:ext uri="{FF2B5EF4-FFF2-40B4-BE49-F238E27FC236}">
                <a16:creationId xmlns="" xmlns:a16="http://schemas.microsoft.com/office/drawing/2014/main" id="{BAF95950-277A-4A78-92E3-B7E0E90DA97B}"/>
              </a:ext>
            </a:extLst>
          </p:cNvPr>
          <p:cNvSpPr/>
          <p:nvPr/>
        </p:nvSpPr>
        <p:spPr>
          <a:xfrm>
            <a:off x="7788471" y="4506884"/>
            <a:ext cx="939165" cy="243840"/>
          </a:xfrm>
          <a:custGeom>
            <a:avLst/>
            <a:gdLst/>
            <a:ahLst/>
            <a:cxnLst/>
            <a:rect l="l" t="t" r="r" b="b"/>
            <a:pathLst>
              <a:path w="939165" h="243839">
                <a:moveTo>
                  <a:pt x="79247" y="231647"/>
                </a:moveTo>
                <a:lnTo>
                  <a:pt x="850391" y="231647"/>
                </a:lnTo>
              </a:path>
              <a:path w="939165" h="243839">
                <a:moveTo>
                  <a:pt x="64007" y="192024"/>
                </a:moveTo>
                <a:lnTo>
                  <a:pt x="877824" y="192024"/>
                </a:lnTo>
              </a:path>
              <a:path w="939165" h="243839">
                <a:moveTo>
                  <a:pt x="0" y="0"/>
                </a:moveTo>
                <a:lnTo>
                  <a:pt x="79247" y="243839"/>
                </a:lnTo>
              </a:path>
              <a:path w="939165" h="243839">
                <a:moveTo>
                  <a:pt x="850391" y="231647"/>
                </a:moveTo>
                <a:lnTo>
                  <a:pt x="938783" y="152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5">
            <a:extLst>
              <a:ext uri="{FF2B5EF4-FFF2-40B4-BE49-F238E27FC236}">
                <a16:creationId xmlns="" xmlns:a16="http://schemas.microsoft.com/office/drawing/2014/main" id="{9308CE6C-FB40-4533-A03F-A82FB4555FF3}"/>
              </a:ext>
            </a:extLst>
          </p:cNvPr>
          <p:cNvSpPr txBox="1"/>
          <p:nvPr/>
        </p:nvSpPr>
        <p:spPr>
          <a:xfrm>
            <a:off x="6623627" y="4305208"/>
            <a:ext cx="6686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000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9" name="object 36">
            <a:extLst>
              <a:ext uri="{FF2B5EF4-FFF2-40B4-BE49-F238E27FC236}">
                <a16:creationId xmlns="" xmlns:a16="http://schemas.microsoft.com/office/drawing/2014/main" id="{31A9FFED-3A25-46B2-ACBE-1552DD474C13}"/>
              </a:ext>
            </a:extLst>
          </p:cNvPr>
          <p:cNvSpPr txBox="1"/>
          <p:nvPr/>
        </p:nvSpPr>
        <p:spPr>
          <a:xfrm>
            <a:off x="7934267" y="4323496"/>
            <a:ext cx="6686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520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0" name="object 37">
            <a:extLst>
              <a:ext uri="{FF2B5EF4-FFF2-40B4-BE49-F238E27FC236}">
                <a16:creationId xmlns="" xmlns:a16="http://schemas.microsoft.com/office/drawing/2014/main" id="{5DCB4A00-A2CB-4D10-A1B3-C80B5EB2DD7C}"/>
              </a:ext>
            </a:extLst>
          </p:cNvPr>
          <p:cNvSpPr/>
          <p:nvPr/>
        </p:nvSpPr>
        <p:spPr>
          <a:xfrm>
            <a:off x="5191574" y="2830484"/>
            <a:ext cx="445134" cy="1049020"/>
          </a:xfrm>
          <a:custGeom>
            <a:avLst/>
            <a:gdLst/>
            <a:ahLst/>
            <a:cxnLst/>
            <a:rect l="l" t="t" r="r" b="b"/>
            <a:pathLst>
              <a:path w="445135" h="1049020">
                <a:moveTo>
                  <a:pt x="207263" y="960119"/>
                </a:moveTo>
                <a:lnTo>
                  <a:pt x="207263" y="100583"/>
                </a:lnTo>
              </a:path>
              <a:path w="445135" h="1049020">
                <a:moveTo>
                  <a:pt x="170687" y="978407"/>
                </a:moveTo>
                <a:lnTo>
                  <a:pt x="170687" y="73151"/>
                </a:lnTo>
              </a:path>
              <a:path w="445135" h="1049020">
                <a:moveTo>
                  <a:pt x="0" y="1048512"/>
                </a:moveTo>
                <a:lnTo>
                  <a:pt x="219455" y="960119"/>
                </a:lnTo>
              </a:path>
              <a:path w="445135" h="1049020">
                <a:moveTo>
                  <a:pt x="207263" y="100583"/>
                </a:moveTo>
                <a:lnTo>
                  <a:pt x="12191" y="0"/>
                </a:lnTo>
              </a:path>
              <a:path w="445135" h="1049020">
                <a:moveTo>
                  <a:pt x="225551" y="542543"/>
                </a:moveTo>
                <a:lnTo>
                  <a:pt x="445007" y="54254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38">
            <a:extLst>
              <a:ext uri="{FF2B5EF4-FFF2-40B4-BE49-F238E27FC236}">
                <a16:creationId xmlns="" xmlns:a16="http://schemas.microsoft.com/office/drawing/2014/main" id="{4262D33A-53F4-4792-93FF-275C79C74966}"/>
              </a:ext>
            </a:extLst>
          </p:cNvPr>
          <p:cNvSpPr txBox="1"/>
          <p:nvPr/>
        </p:nvSpPr>
        <p:spPr>
          <a:xfrm>
            <a:off x="2307659" y="2596498"/>
            <a:ext cx="2944495" cy="15756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6205" indent="45720">
              <a:lnSpc>
                <a:spcPct val="145000"/>
              </a:lnSpc>
              <a:spcBef>
                <a:spcPts val="95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Pro</a:t>
            </a:r>
            <a:r>
              <a:rPr lang="en-US" sz="16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duct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category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character  </a:t>
            </a: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0 –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grocery</a:t>
            </a:r>
            <a:r>
              <a:rPr sz="16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products</a:t>
            </a:r>
            <a:endParaRPr sz="1600" dirty="0">
              <a:latin typeface="Verdana"/>
              <a:cs typeface="Verdana"/>
            </a:endParaRPr>
          </a:p>
          <a:p>
            <a:pPr marL="441959" marR="5080" indent="-429895">
              <a:lnSpc>
                <a:spcPct val="100000"/>
              </a:lnSpc>
            </a:pP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3 –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drugs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and health</a:t>
            </a:r>
            <a:r>
              <a:rPr sz="16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related 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products,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etc.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12" name="object 39">
            <a:extLst>
              <a:ext uri="{FF2B5EF4-FFF2-40B4-BE49-F238E27FC236}">
                <a16:creationId xmlns="" xmlns:a16="http://schemas.microsoft.com/office/drawing/2014/main" id="{A8A09189-03D2-46FD-860E-E964FB0973D7}"/>
              </a:ext>
            </a:extLst>
          </p:cNvPr>
          <p:cNvSpPr txBox="1"/>
          <p:nvPr/>
        </p:nvSpPr>
        <p:spPr>
          <a:xfrm>
            <a:off x="4368106" y="5094640"/>
            <a:ext cx="22828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anu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tu</a:t>
            </a: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/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pp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li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er 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identification</a:t>
            </a:r>
            <a:r>
              <a:rPr sz="16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3" name="object 40">
            <a:extLst>
              <a:ext uri="{FF2B5EF4-FFF2-40B4-BE49-F238E27FC236}">
                <a16:creationId xmlns="" xmlns:a16="http://schemas.microsoft.com/office/drawing/2014/main" id="{02DD2EE4-29F5-4AD6-BC3D-EBB2B742FAFA}"/>
              </a:ext>
            </a:extLst>
          </p:cNvPr>
          <p:cNvSpPr txBox="1"/>
          <p:nvPr/>
        </p:nvSpPr>
        <p:spPr>
          <a:xfrm>
            <a:off x="7260659" y="5274472"/>
            <a:ext cx="22098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Specific product</a:t>
            </a:r>
            <a:r>
              <a:rPr sz="16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code  number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4" name="object 41">
            <a:extLst>
              <a:ext uri="{FF2B5EF4-FFF2-40B4-BE49-F238E27FC236}">
                <a16:creationId xmlns="" xmlns:a16="http://schemas.microsoft.com/office/drawing/2014/main" id="{0C0725E6-FD04-4D60-B687-0CD937F8B7AE}"/>
              </a:ext>
            </a:extLst>
          </p:cNvPr>
          <p:cNvSpPr/>
          <p:nvPr/>
        </p:nvSpPr>
        <p:spPr>
          <a:xfrm>
            <a:off x="6008438" y="4793396"/>
            <a:ext cx="841375" cy="271780"/>
          </a:xfrm>
          <a:custGeom>
            <a:avLst/>
            <a:gdLst/>
            <a:ahLst/>
            <a:cxnLst/>
            <a:rect l="l" t="t" r="r" b="b"/>
            <a:pathLst>
              <a:path w="841375" h="271779">
                <a:moveTo>
                  <a:pt x="36575" y="198119"/>
                </a:moveTo>
                <a:lnTo>
                  <a:pt x="0" y="249935"/>
                </a:lnTo>
                <a:lnTo>
                  <a:pt x="57912" y="271271"/>
                </a:lnTo>
                <a:lnTo>
                  <a:pt x="49911" y="243839"/>
                </a:lnTo>
                <a:lnTo>
                  <a:pt x="36575" y="243839"/>
                </a:lnTo>
                <a:lnTo>
                  <a:pt x="30479" y="240791"/>
                </a:lnTo>
                <a:lnTo>
                  <a:pt x="33527" y="234695"/>
                </a:lnTo>
                <a:lnTo>
                  <a:pt x="46164" y="230996"/>
                </a:lnTo>
                <a:lnTo>
                  <a:pt x="36575" y="198119"/>
                </a:lnTo>
                <a:close/>
              </a:path>
              <a:path w="841375" h="271779">
                <a:moveTo>
                  <a:pt x="46164" y="230996"/>
                </a:moveTo>
                <a:lnTo>
                  <a:pt x="33527" y="234695"/>
                </a:lnTo>
                <a:lnTo>
                  <a:pt x="30479" y="240791"/>
                </a:lnTo>
                <a:lnTo>
                  <a:pt x="36575" y="243839"/>
                </a:lnTo>
                <a:lnTo>
                  <a:pt x="48861" y="240242"/>
                </a:lnTo>
                <a:lnTo>
                  <a:pt x="46164" y="230996"/>
                </a:lnTo>
                <a:close/>
              </a:path>
              <a:path w="841375" h="271779">
                <a:moveTo>
                  <a:pt x="48861" y="240242"/>
                </a:moveTo>
                <a:lnTo>
                  <a:pt x="36575" y="243839"/>
                </a:lnTo>
                <a:lnTo>
                  <a:pt x="49911" y="243839"/>
                </a:lnTo>
                <a:lnTo>
                  <a:pt x="48861" y="240242"/>
                </a:lnTo>
                <a:close/>
              </a:path>
              <a:path w="841375" h="271779">
                <a:moveTo>
                  <a:pt x="835151" y="0"/>
                </a:moveTo>
                <a:lnTo>
                  <a:pt x="46164" y="230996"/>
                </a:lnTo>
                <a:lnTo>
                  <a:pt x="48861" y="240242"/>
                </a:lnTo>
                <a:lnTo>
                  <a:pt x="838200" y="9143"/>
                </a:lnTo>
                <a:lnTo>
                  <a:pt x="841248" y="3047"/>
                </a:lnTo>
                <a:lnTo>
                  <a:pt x="835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42">
            <a:extLst>
              <a:ext uri="{FF2B5EF4-FFF2-40B4-BE49-F238E27FC236}">
                <a16:creationId xmlns="" xmlns:a16="http://schemas.microsoft.com/office/drawing/2014/main" id="{E4CFCD05-2AE3-4C39-B7F9-B46A0544482E}"/>
              </a:ext>
            </a:extLst>
          </p:cNvPr>
          <p:cNvSpPr/>
          <p:nvPr/>
        </p:nvSpPr>
        <p:spPr>
          <a:xfrm>
            <a:off x="8236527" y="4829972"/>
            <a:ext cx="896619" cy="396240"/>
          </a:xfrm>
          <a:custGeom>
            <a:avLst/>
            <a:gdLst/>
            <a:ahLst/>
            <a:cxnLst/>
            <a:rect l="l" t="t" r="r" b="b"/>
            <a:pathLst>
              <a:path w="896620" h="396239">
                <a:moveTo>
                  <a:pt x="847812" y="363885"/>
                </a:moveTo>
                <a:lnTo>
                  <a:pt x="835151" y="396239"/>
                </a:lnTo>
                <a:lnTo>
                  <a:pt x="896111" y="380999"/>
                </a:lnTo>
                <a:lnTo>
                  <a:pt x="888661" y="368807"/>
                </a:lnTo>
                <a:lnTo>
                  <a:pt x="859535" y="368807"/>
                </a:lnTo>
                <a:lnTo>
                  <a:pt x="847812" y="363885"/>
                </a:lnTo>
                <a:close/>
              </a:path>
              <a:path w="896620" h="396239">
                <a:moveTo>
                  <a:pt x="850306" y="357512"/>
                </a:moveTo>
                <a:lnTo>
                  <a:pt x="847812" y="363885"/>
                </a:lnTo>
                <a:lnTo>
                  <a:pt x="859535" y="368807"/>
                </a:lnTo>
                <a:lnTo>
                  <a:pt x="865631" y="368807"/>
                </a:lnTo>
                <a:lnTo>
                  <a:pt x="862583" y="362711"/>
                </a:lnTo>
                <a:lnTo>
                  <a:pt x="850306" y="357512"/>
                </a:lnTo>
                <a:close/>
              </a:path>
              <a:path w="896620" h="396239">
                <a:moveTo>
                  <a:pt x="862583" y="326135"/>
                </a:moveTo>
                <a:lnTo>
                  <a:pt x="850306" y="357512"/>
                </a:lnTo>
                <a:lnTo>
                  <a:pt x="862583" y="362711"/>
                </a:lnTo>
                <a:lnTo>
                  <a:pt x="865631" y="368807"/>
                </a:lnTo>
                <a:lnTo>
                  <a:pt x="888661" y="368807"/>
                </a:lnTo>
                <a:lnTo>
                  <a:pt x="862583" y="326135"/>
                </a:lnTo>
                <a:close/>
              </a:path>
              <a:path w="896620" h="396239">
                <a:moveTo>
                  <a:pt x="6096" y="0"/>
                </a:moveTo>
                <a:lnTo>
                  <a:pt x="0" y="3047"/>
                </a:lnTo>
                <a:lnTo>
                  <a:pt x="3048" y="9143"/>
                </a:lnTo>
                <a:lnTo>
                  <a:pt x="847812" y="363885"/>
                </a:lnTo>
                <a:lnTo>
                  <a:pt x="850306" y="357512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43">
            <a:extLst>
              <a:ext uri="{FF2B5EF4-FFF2-40B4-BE49-F238E27FC236}">
                <a16:creationId xmlns="" xmlns:a16="http://schemas.microsoft.com/office/drawing/2014/main" id="{1798B0CF-355E-4BA8-A506-3BEE45DFE15D}"/>
              </a:ext>
            </a:extLst>
          </p:cNvPr>
          <p:cNvSpPr txBox="1"/>
          <p:nvPr/>
        </p:nvSpPr>
        <p:spPr>
          <a:xfrm>
            <a:off x="5693986" y="32292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9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DBAD3A-D392-438A-97F9-31AD20DD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OPTICAL MARK READER (OMR) </a:t>
            </a:r>
            <a:endParaRPr lang="en-US" dirty="0"/>
          </a:p>
        </p:txBody>
      </p:sp>
      <p:sp>
        <p:nvSpPr>
          <p:cNvPr id="3" name="object 7">
            <a:extLst>
              <a:ext uri="{FF2B5EF4-FFF2-40B4-BE49-F238E27FC236}">
                <a16:creationId xmlns="" xmlns:a16="http://schemas.microsoft.com/office/drawing/2014/main" id="{CCD6F228-4D2F-4B4D-A6A5-DBAB56A2EB22}"/>
              </a:ext>
            </a:extLst>
          </p:cNvPr>
          <p:cNvSpPr txBox="1"/>
          <p:nvPr/>
        </p:nvSpPr>
        <p:spPr>
          <a:xfrm>
            <a:off x="1350587" y="2060257"/>
            <a:ext cx="9746904" cy="33457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495300" indent="-344805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Scanner capable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recognizing a pre-specified type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mark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pencil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pen</a:t>
            </a:r>
            <a:endParaRPr sz="2000" dirty="0">
              <a:latin typeface="Verdana"/>
              <a:cs typeface="Verdana"/>
            </a:endParaRPr>
          </a:p>
          <a:p>
            <a:pPr marL="356870" marR="680085" indent="-34480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Very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useful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grading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tests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objective type  questions,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for any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input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that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choice</a:t>
            </a:r>
            <a:r>
              <a:rPr sz="2000" spc="-1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selection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nature</a:t>
            </a:r>
            <a:endParaRPr sz="2000" dirty="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Technique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for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recognition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marks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involves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focusing  a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light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on the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page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being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scanned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detecting the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reflected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light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pattern from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marks</a:t>
            </a:r>
            <a:endParaRPr lang="en-US" sz="2000" spc="-5" dirty="0">
              <a:solidFill>
                <a:srgbClr val="333333"/>
              </a:solidFill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US" sz="2000" dirty="0">
                <a:latin typeface="Verdana"/>
                <a:cs typeface="Verdana"/>
                <a:hlinkClick r:id="rId2"/>
              </a:rPr>
              <a:t>https://www.youtube.com/watch?v=0VPxGt0cw1A</a:t>
            </a:r>
            <a:endParaRPr lang="en-US" sz="2000" spc="-5" dirty="0">
              <a:solidFill>
                <a:srgbClr val="333333"/>
              </a:solidFill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266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068226-B1F6-45FD-968F-EDE1550E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SAMPLE USE OF OMR</a:t>
            </a:r>
            <a:endParaRPr lang="en-US" dirty="0"/>
          </a:p>
        </p:txBody>
      </p:sp>
      <p:sp>
        <p:nvSpPr>
          <p:cNvPr id="3" name="object 6">
            <a:extLst>
              <a:ext uri="{FF2B5EF4-FFF2-40B4-BE49-F238E27FC236}">
                <a16:creationId xmlns="" xmlns:a16="http://schemas.microsoft.com/office/drawing/2014/main" id="{8922604C-AFE3-4F7B-A199-336461B0C2FB}"/>
              </a:ext>
            </a:extLst>
          </p:cNvPr>
          <p:cNvSpPr txBox="1"/>
          <p:nvPr/>
        </p:nvSpPr>
        <p:spPr>
          <a:xfrm>
            <a:off x="1379682" y="5764585"/>
            <a:ext cx="7055484" cy="72644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600" spc="-5" dirty="0">
                <a:latin typeface="Verdana"/>
                <a:cs typeface="Verdana"/>
              </a:rPr>
              <a:t>(a) </a:t>
            </a:r>
            <a:r>
              <a:rPr sz="1600" dirty="0">
                <a:latin typeface="Verdana"/>
                <a:cs typeface="Verdana"/>
              </a:rPr>
              <a:t>Question </a:t>
            </a:r>
            <a:r>
              <a:rPr sz="1600" spc="-5" dirty="0">
                <a:latin typeface="Verdana"/>
                <a:cs typeface="Verdana"/>
              </a:rPr>
              <a:t>sheet</a:t>
            </a:r>
            <a:endParaRPr sz="1600" dirty="0">
              <a:latin typeface="Verdana"/>
              <a:cs typeface="Verdana"/>
            </a:endParaRPr>
          </a:p>
          <a:p>
            <a:pPr marL="36830">
              <a:lnSpc>
                <a:spcPct val="100000"/>
              </a:lnSpc>
              <a:spcBef>
                <a:spcPts val="840"/>
              </a:spcBef>
            </a:pPr>
            <a:r>
              <a:rPr sz="1600" spc="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sample use </a:t>
            </a:r>
            <a:r>
              <a:rPr sz="1600" spc="-10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OMR </a:t>
            </a:r>
            <a:r>
              <a:rPr sz="1600" dirty="0">
                <a:latin typeface="Verdana"/>
                <a:cs typeface="Verdana"/>
              </a:rPr>
              <a:t>for </a:t>
            </a:r>
            <a:r>
              <a:rPr sz="1600" spc="-5" dirty="0">
                <a:latin typeface="Verdana"/>
                <a:cs typeface="Verdana"/>
              </a:rPr>
              <a:t>grading tests with objective </a:t>
            </a:r>
            <a:r>
              <a:rPr sz="1600" spc="-10" dirty="0">
                <a:latin typeface="Verdana"/>
                <a:cs typeface="Verdana"/>
              </a:rPr>
              <a:t>type</a:t>
            </a:r>
            <a:r>
              <a:rPr sz="1600" spc="9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questions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="" xmlns:a16="http://schemas.microsoft.com/office/drawing/2014/main" id="{33DEE711-98CE-4CCF-A5FB-6E76565F0EA3}"/>
              </a:ext>
            </a:extLst>
          </p:cNvPr>
          <p:cNvSpPr txBox="1"/>
          <p:nvPr/>
        </p:nvSpPr>
        <p:spPr>
          <a:xfrm>
            <a:off x="1379682" y="1612290"/>
            <a:ext cx="5498845" cy="4073807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06045" marR="289560">
              <a:lnSpc>
                <a:spcPct val="99400"/>
              </a:lnSpc>
              <a:spcBef>
                <a:spcPts val="484"/>
              </a:spcBef>
            </a:pPr>
            <a:r>
              <a:rPr sz="1200" i="1" spc="-5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1200" i="1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1200" i="1" spc="-5" dirty="0">
                <a:solidFill>
                  <a:srgbClr val="333333"/>
                </a:solidFill>
                <a:latin typeface="Verdana"/>
                <a:cs typeface="Verdana"/>
              </a:rPr>
              <a:t>question, </a:t>
            </a:r>
            <a:r>
              <a:rPr sz="1200" i="1" dirty="0">
                <a:solidFill>
                  <a:srgbClr val="333333"/>
                </a:solidFill>
                <a:latin typeface="Verdana"/>
                <a:cs typeface="Verdana"/>
              </a:rPr>
              <a:t>four </a:t>
            </a:r>
            <a:r>
              <a:rPr sz="1200" i="1" spc="-5" dirty="0">
                <a:solidFill>
                  <a:srgbClr val="333333"/>
                </a:solidFill>
                <a:latin typeface="Verdana"/>
                <a:cs typeface="Verdana"/>
              </a:rPr>
              <a:t>options are </a:t>
            </a:r>
            <a:r>
              <a:rPr sz="1200" i="1" spc="-10" dirty="0">
                <a:solidFill>
                  <a:srgbClr val="333333"/>
                </a:solidFill>
                <a:latin typeface="Verdana"/>
                <a:cs typeface="Verdana"/>
              </a:rPr>
              <a:t>given </a:t>
            </a:r>
            <a:r>
              <a:rPr sz="1200" i="1" spc="-5" dirty="0">
                <a:solidFill>
                  <a:srgbClr val="333333"/>
                </a:solidFill>
                <a:latin typeface="Verdana"/>
                <a:cs typeface="Verdana"/>
              </a:rPr>
              <a:t>out of which </a:t>
            </a:r>
            <a:r>
              <a:rPr sz="1200" i="1" spc="-1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1200" i="1" spc="-5" dirty="0">
                <a:solidFill>
                  <a:srgbClr val="333333"/>
                </a:solidFill>
                <a:latin typeface="Verdana"/>
                <a:cs typeface="Verdana"/>
              </a:rPr>
              <a:t>one </a:t>
            </a:r>
            <a:r>
              <a:rPr sz="1200" i="1" dirty="0">
                <a:solidFill>
                  <a:srgbClr val="333333"/>
                </a:solidFill>
                <a:latin typeface="Verdana"/>
                <a:cs typeface="Verdana"/>
              </a:rPr>
              <a:t>is  </a:t>
            </a:r>
            <a:r>
              <a:rPr sz="1200" i="1" spc="-5" dirty="0">
                <a:solidFill>
                  <a:srgbClr val="333333"/>
                </a:solidFill>
                <a:latin typeface="Verdana"/>
                <a:cs typeface="Verdana"/>
              </a:rPr>
              <a:t>correct. Choose </a:t>
            </a:r>
            <a:r>
              <a:rPr sz="1200" i="1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1200" i="1" spc="-5" dirty="0">
                <a:solidFill>
                  <a:srgbClr val="333333"/>
                </a:solidFill>
                <a:latin typeface="Verdana"/>
                <a:cs typeface="Verdana"/>
              </a:rPr>
              <a:t>correct option </a:t>
            </a:r>
            <a:r>
              <a:rPr sz="1200" i="1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1200" i="1" spc="-5" dirty="0">
                <a:solidFill>
                  <a:srgbClr val="333333"/>
                </a:solidFill>
                <a:latin typeface="Verdana"/>
                <a:cs typeface="Verdana"/>
              </a:rPr>
              <a:t>mark </a:t>
            </a:r>
            <a:r>
              <a:rPr sz="1200" i="1" dirty="0">
                <a:solidFill>
                  <a:srgbClr val="333333"/>
                </a:solidFill>
                <a:latin typeface="Verdana"/>
                <a:cs typeface="Verdana"/>
              </a:rPr>
              <a:t>your </a:t>
            </a:r>
            <a:r>
              <a:rPr sz="1200" i="1" spc="-5" dirty="0">
                <a:solidFill>
                  <a:srgbClr val="333333"/>
                </a:solidFill>
                <a:latin typeface="Verdana"/>
                <a:cs typeface="Verdana"/>
              </a:rPr>
              <a:t>choice </a:t>
            </a:r>
            <a:r>
              <a:rPr sz="1200" i="1" spc="-10" dirty="0">
                <a:solidFill>
                  <a:srgbClr val="333333"/>
                </a:solidFill>
                <a:latin typeface="Verdana"/>
                <a:cs typeface="Verdana"/>
              </a:rPr>
              <a:t>against  </a:t>
            </a:r>
            <a:r>
              <a:rPr sz="1200" i="1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1200" i="1" spc="-5" dirty="0">
                <a:solidFill>
                  <a:srgbClr val="333333"/>
                </a:solidFill>
                <a:latin typeface="Verdana"/>
                <a:cs typeface="Verdana"/>
              </a:rPr>
              <a:t>corresponding question number </a:t>
            </a:r>
            <a:r>
              <a:rPr sz="1200" i="1" spc="-15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1200" i="1" spc="-5" dirty="0">
                <a:solidFill>
                  <a:srgbClr val="333333"/>
                </a:solidFill>
                <a:latin typeface="Verdana"/>
                <a:cs typeface="Verdana"/>
              </a:rPr>
              <a:t>the given </a:t>
            </a:r>
            <a:r>
              <a:rPr sz="1200" i="1" dirty="0">
                <a:solidFill>
                  <a:srgbClr val="333333"/>
                </a:solidFill>
                <a:latin typeface="Verdana"/>
                <a:cs typeface="Verdana"/>
              </a:rPr>
              <a:t>answer </a:t>
            </a:r>
            <a:r>
              <a:rPr sz="1200" i="1" spc="-5" dirty="0">
                <a:solidFill>
                  <a:srgbClr val="333333"/>
                </a:solidFill>
                <a:latin typeface="Verdana"/>
                <a:cs typeface="Verdana"/>
              </a:rPr>
              <a:t>sheet </a:t>
            </a:r>
            <a:r>
              <a:rPr sz="1200" i="1" dirty="0">
                <a:solidFill>
                  <a:srgbClr val="333333"/>
                </a:solidFill>
                <a:latin typeface="Verdana"/>
                <a:cs typeface="Verdana"/>
              </a:rPr>
              <a:t>by  </a:t>
            </a:r>
            <a:r>
              <a:rPr sz="1200" i="1" spc="-5" dirty="0">
                <a:solidFill>
                  <a:srgbClr val="333333"/>
                </a:solidFill>
                <a:latin typeface="Verdana"/>
                <a:cs typeface="Verdana"/>
              </a:rPr>
              <a:t>darkening </a:t>
            </a:r>
            <a:r>
              <a:rPr sz="1200" i="1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1200" i="1" spc="-5" dirty="0">
                <a:solidFill>
                  <a:srgbClr val="333333"/>
                </a:solidFill>
                <a:latin typeface="Verdana"/>
                <a:cs typeface="Verdana"/>
              </a:rPr>
              <a:t>corresponding circle with </a:t>
            </a:r>
            <a:r>
              <a:rPr sz="1200" i="1" dirty="0">
                <a:solidFill>
                  <a:srgbClr val="333333"/>
                </a:solidFill>
                <a:latin typeface="Verdana"/>
                <a:cs typeface="Verdana"/>
              </a:rPr>
              <a:t>a lead</a:t>
            </a:r>
            <a:r>
              <a:rPr sz="1200" i="1" spc="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333333"/>
                </a:solidFill>
                <a:latin typeface="Verdana"/>
                <a:cs typeface="Verdana"/>
              </a:rPr>
              <a:t>pencil.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Verdana"/>
              <a:cs typeface="Verdana"/>
            </a:endParaRPr>
          </a:p>
          <a:p>
            <a:pPr marL="368300" marR="2169795" indent="-368300">
              <a:lnSpc>
                <a:spcPct val="100000"/>
              </a:lnSpc>
              <a:buAutoNum type="arabicPeriod"/>
              <a:tabLst>
                <a:tab pos="368300" algn="l"/>
              </a:tabLst>
            </a:pP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binary equivalent of </a:t>
            </a:r>
            <a:r>
              <a:rPr sz="1200" spc="-10" dirty="0">
                <a:solidFill>
                  <a:srgbClr val="333333"/>
                </a:solidFill>
                <a:latin typeface="Verdana"/>
                <a:cs typeface="Verdana"/>
              </a:rPr>
              <a:t>decimal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4 </a:t>
            </a:r>
            <a:r>
              <a:rPr sz="1200" spc="5" dirty="0">
                <a:solidFill>
                  <a:srgbClr val="333333"/>
                </a:solidFill>
                <a:latin typeface="Verdana"/>
                <a:cs typeface="Verdana"/>
              </a:rPr>
              <a:t>is: 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a)</a:t>
            </a:r>
            <a:r>
              <a:rPr sz="1200" spc="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101</a:t>
            </a:r>
            <a:endParaRPr sz="1200" dirty="0">
              <a:latin typeface="Verdana"/>
              <a:cs typeface="Verdana"/>
            </a:endParaRPr>
          </a:p>
          <a:p>
            <a:pPr marL="679450">
              <a:lnSpc>
                <a:spcPct val="100000"/>
              </a:lnSpc>
            </a:pP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b)</a:t>
            </a:r>
            <a:r>
              <a:rPr sz="12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111</a:t>
            </a:r>
            <a:endParaRPr sz="1200" dirty="0">
              <a:latin typeface="Verdana"/>
              <a:cs typeface="Verdana"/>
            </a:endParaRPr>
          </a:p>
          <a:p>
            <a:pPr marL="679450">
              <a:lnSpc>
                <a:spcPct val="100000"/>
              </a:lnSpc>
            </a:pP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c)</a:t>
            </a:r>
            <a:r>
              <a:rPr sz="1200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001</a:t>
            </a:r>
            <a:endParaRPr sz="1200" dirty="0">
              <a:latin typeface="Verdana"/>
              <a:cs typeface="Verdana"/>
            </a:endParaRPr>
          </a:p>
          <a:p>
            <a:pPr marL="679450">
              <a:lnSpc>
                <a:spcPct val="100000"/>
              </a:lnSpc>
            </a:pP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d)</a:t>
            </a:r>
            <a:r>
              <a:rPr sz="12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100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Verdana"/>
              <a:cs typeface="Verdana"/>
            </a:endParaRPr>
          </a:p>
          <a:p>
            <a:pPr marL="347980" indent="-242570">
              <a:lnSpc>
                <a:spcPts val="1430"/>
              </a:lnSpc>
              <a:buFont typeface="Times New Roman"/>
              <a:buAutoNum type="arabicPeriod" startAt="2"/>
              <a:tabLst>
                <a:tab pos="348615" algn="l"/>
              </a:tabLst>
            </a:pP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full form of </a:t>
            </a:r>
            <a:r>
              <a:rPr sz="1200" spc="-15" dirty="0">
                <a:solidFill>
                  <a:srgbClr val="333333"/>
                </a:solidFill>
                <a:latin typeface="Verdana"/>
                <a:cs typeface="Verdana"/>
              </a:rPr>
              <a:t>CPU</a:t>
            </a:r>
            <a:r>
              <a:rPr sz="12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333333"/>
                </a:solidFill>
                <a:latin typeface="Verdana"/>
                <a:cs typeface="Verdana"/>
              </a:rPr>
              <a:t>is:</a:t>
            </a:r>
            <a:endParaRPr sz="1200" dirty="0">
              <a:latin typeface="Verdana"/>
              <a:cs typeface="Verdana"/>
            </a:endParaRPr>
          </a:p>
          <a:p>
            <a:pPr marL="899160" lvl="1" indent="-220345">
              <a:lnSpc>
                <a:spcPts val="1430"/>
              </a:lnSpc>
              <a:buAutoNum type="alphaLcParenR"/>
              <a:tabLst>
                <a:tab pos="899794" algn="l"/>
              </a:tabLst>
            </a:pP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Cursor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Positioning</a:t>
            </a:r>
            <a:r>
              <a:rPr sz="12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Unit</a:t>
            </a:r>
            <a:endParaRPr sz="1200" dirty="0">
              <a:latin typeface="Verdana"/>
              <a:cs typeface="Verdana"/>
            </a:endParaRPr>
          </a:p>
          <a:p>
            <a:pPr marL="899160" lvl="1" indent="-220345">
              <a:lnSpc>
                <a:spcPct val="100000"/>
              </a:lnSpc>
              <a:buAutoNum type="alphaLcParenR"/>
              <a:tabLst>
                <a:tab pos="899794" algn="l"/>
              </a:tabLst>
            </a:pP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Central Power</a:t>
            </a:r>
            <a:r>
              <a:rPr sz="1200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Unit</a:t>
            </a:r>
            <a:endParaRPr sz="1200" dirty="0">
              <a:latin typeface="Verdana"/>
              <a:cs typeface="Verdana"/>
            </a:endParaRPr>
          </a:p>
          <a:p>
            <a:pPr marL="899160" lvl="1" indent="-220345">
              <a:lnSpc>
                <a:spcPct val="100000"/>
              </a:lnSpc>
              <a:buAutoNum type="alphaLcParenR"/>
              <a:tabLst>
                <a:tab pos="899794" algn="l"/>
              </a:tabLst>
            </a:pP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Central Processing</a:t>
            </a:r>
            <a:r>
              <a:rPr sz="1200" spc="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Unit</a:t>
            </a:r>
            <a:endParaRPr sz="1200" dirty="0">
              <a:latin typeface="Verdana"/>
              <a:cs typeface="Verdana"/>
            </a:endParaRPr>
          </a:p>
          <a:p>
            <a:pPr marL="899160" lvl="1" indent="-220345">
              <a:lnSpc>
                <a:spcPct val="100000"/>
              </a:lnSpc>
              <a:buAutoNum type="alphaLcParenR"/>
              <a:tabLst>
                <a:tab pos="899794" algn="l"/>
              </a:tabLst>
            </a:pP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None of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1200" spc="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above</a:t>
            </a:r>
            <a:endParaRPr sz="12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33333"/>
              </a:buClr>
              <a:buFont typeface="Verdana"/>
              <a:buAutoNum type="alphaLcParenR"/>
            </a:pPr>
            <a:endParaRPr sz="1150" dirty="0">
              <a:latin typeface="Verdana"/>
              <a:cs typeface="Verdana"/>
            </a:endParaRPr>
          </a:p>
          <a:p>
            <a:pPr marL="347980" indent="-242570">
              <a:lnSpc>
                <a:spcPct val="100000"/>
              </a:lnSpc>
              <a:buFont typeface="Times New Roman"/>
              <a:buAutoNum type="arabicPeriod" startAt="2"/>
              <a:tabLst>
                <a:tab pos="348615" algn="l"/>
              </a:tabLst>
            </a:pP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Which </a:t>
            </a:r>
            <a:r>
              <a:rPr sz="12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the largest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unit of storage among 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Verdana"/>
                <a:cs typeface="Verdana"/>
              </a:rPr>
              <a:t>following:</a:t>
            </a:r>
            <a:endParaRPr sz="1200" dirty="0">
              <a:latin typeface="Verdana"/>
              <a:cs typeface="Verdana"/>
            </a:endParaRPr>
          </a:p>
          <a:p>
            <a:pPr marL="899160" lvl="1" indent="-220345">
              <a:lnSpc>
                <a:spcPct val="100000"/>
              </a:lnSpc>
              <a:buAutoNum type="alphaLcParenR"/>
              <a:tabLst>
                <a:tab pos="899794" algn="l"/>
              </a:tabLst>
            </a:pP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Terabyte</a:t>
            </a:r>
            <a:endParaRPr sz="1200" dirty="0">
              <a:latin typeface="Verdana"/>
              <a:cs typeface="Verdana"/>
            </a:endParaRPr>
          </a:p>
          <a:p>
            <a:pPr marL="899160" lvl="1" indent="-220345">
              <a:lnSpc>
                <a:spcPct val="100000"/>
              </a:lnSpc>
              <a:buAutoNum type="alphaLcParenR"/>
              <a:tabLst>
                <a:tab pos="899794" algn="l"/>
              </a:tabLst>
            </a:pP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Kilobyte</a:t>
            </a:r>
            <a:endParaRPr sz="1200" dirty="0">
              <a:latin typeface="Verdana"/>
              <a:cs typeface="Verdana"/>
            </a:endParaRPr>
          </a:p>
          <a:p>
            <a:pPr marL="899160" lvl="1" indent="-220345">
              <a:lnSpc>
                <a:spcPts val="1430"/>
              </a:lnSpc>
              <a:buAutoNum type="alphaLcParenR"/>
              <a:tabLst>
                <a:tab pos="899794" algn="l"/>
              </a:tabLst>
            </a:pP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Megabyte</a:t>
            </a:r>
            <a:endParaRPr sz="1200" dirty="0">
              <a:latin typeface="Verdana"/>
              <a:cs typeface="Verdana"/>
            </a:endParaRPr>
          </a:p>
          <a:p>
            <a:pPr marL="899160" lvl="1" indent="-220345">
              <a:lnSpc>
                <a:spcPts val="1430"/>
              </a:lnSpc>
              <a:buAutoNum type="alphaLcParenR"/>
              <a:tabLst>
                <a:tab pos="899794" algn="l"/>
              </a:tabLst>
            </a:pP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Gigabyte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="" xmlns:a16="http://schemas.microsoft.com/office/drawing/2014/main" id="{A3AEDFB8-8873-4E36-B1EB-E840D7C930C4}"/>
              </a:ext>
            </a:extLst>
          </p:cNvPr>
          <p:cNvSpPr txBox="1"/>
          <p:nvPr/>
        </p:nvSpPr>
        <p:spPr>
          <a:xfrm>
            <a:off x="7576184" y="4474509"/>
            <a:ext cx="29876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(b)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Pre-printed answer</a:t>
            </a:r>
            <a:r>
              <a:rPr sz="16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sheet</a:t>
            </a:r>
            <a:endParaRPr sz="1600" dirty="0">
              <a:latin typeface="Verdana"/>
              <a:cs typeface="Verdana"/>
            </a:endParaRPr>
          </a:p>
        </p:txBody>
      </p:sp>
      <p:graphicFrame>
        <p:nvGraphicFramePr>
          <p:cNvPr id="6" name="object 22">
            <a:extLst>
              <a:ext uri="{FF2B5EF4-FFF2-40B4-BE49-F238E27FC236}">
                <a16:creationId xmlns="" xmlns:a16="http://schemas.microsoft.com/office/drawing/2014/main" id="{71B87611-274F-46BD-B3D9-B29262535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27942"/>
              </p:ext>
            </p:extLst>
          </p:nvPr>
        </p:nvGraphicFramePr>
        <p:xfrm>
          <a:off x="7804531" y="2805970"/>
          <a:ext cx="1783080" cy="1399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2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24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4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75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R="88900" algn="r">
                        <a:lnSpc>
                          <a:spcPts val="1115"/>
                        </a:lnSpc>
                        <a:spcBef>
                          <a:spcPts val="70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18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118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18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18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d</a:t>
                      </a:r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88900" algn="r">
                        <a:lnSpc>
                          <a:spcPts val="1160"/>
                        </a:lnSpc>
                        <a:spcBef>
                          <a:spcPts val="54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14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114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14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14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88900" algn="r">
                        <a:lnSpc>
                          <a:spcPts val="1160"/>
                        </a:lnSpc>
                        <a:spcBef>
                          <a:spcPts val="54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14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114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14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14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d</a:t>
                      </a: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23">
            <a:extLst>
              <a:ext uri="{FF2B5EF4-FFF2-40B4-BE49-F238E27FC236}">
                <a16:creationId xmlns="" xmlns:a16="http://schemas.microsoft.com/office/drawing/2014/main" id="{A99BB646-3EE4-4302-8232-6537A2D1CC3C}"/>
              </a:ext>
            </a:extLst>
          </p:cNvPr>
          <p:cNvSpPr txBox="1"/>
          <p:nvPr/>
        </p:nvSpPr>
        <p:spPr>
          <a:xfrm>
            <a:off x="7918322" y="2447322"/>
            <a:ext cx="16459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Times New Roman"/>
                <a:cs typeface="Times New Roman"/>
              </a:rPr>
              <a:t>Indicates direction </a:t>
            </a:r>
            <a:r>
              <a:rPr sz="1000" spc="-10" dirty="0">
                <a:latin typeface="Times New Roman"/>
                <a:cs typeface="Times New Roman"/>
              </a:rPr>
              <a:t>in which </a:t>
            </a:r>
            <a:r>
              <a:rPr sz="1000" dirty="0">
                <a:latin typeface="Times New Roman"/>
                <a:cs typeface="Times New Roman"/>
              </a:rPr>
              <a:t>the  </a:t>
            </a:r>
            <a:r>
              <a:rPr sz="1000" spc="-5" dirty="0">
                <a:latin typeface="Times New Roman"/>
                <a:cs typeface="Times New Roman"/>
              </a:rPr>
              <a:t>sheet should </a:t>
            </a:r>
            <a:r>
              <a:rPr sz="1000" spc="-1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fed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OMR</a:t>
            </a:r>
            <a:endParaRPr sz="1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12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980F3B-C0F5-4DB1-9083-719B0718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INPUT DEVICE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23FD2551-F989-48DF-A15C-6DF88B627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570" y="2156828"/>
            <a:ext cx="481488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rrow: Striped Right 4">
            <a:extLst>
              <a:ext uri="{FF2B5EF4-FFF2-40B4-BE49-F238E27FC236}">
                <a16:creationId xmlns="" xmlns:a16="http://schemas.microsoft.com/office/drawing/2014/main" id="{13AD584B-C241-4491-9783-17471420BF75}"/>
              </a:ext>
            </a:extLst>
          </p:cNvPr>
          <p:cNvSpPr/>
          <p:nvPr/>
        </p:nvSpPr>
        <p:spPr bwMode="auto">
          <a:xfrm>
            <a:off x="2518945" y="2661653"/>
            <a:ext cx="1439863" cy="1204913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latin typeface="Arial" charset="0"/>
              <a:ea typeface="ＭＳ Ｐゴシック" pitchFamily="-32" charset="-128"/>
            </a:endParaRPr>
          </a:p>
        </p:txBody>
      </p:sp>
      <p:sp>
        <p:nvSpPr>
          <p:cNvPr id="6" name="Arrow: Striped Right 5">
            <a:extLst>
              <a:ext uri="{FF2B5EF4-FFF2-40B4-BE49-F238E27FC236}">
                <a16:creationId xmlns="" xmlns:a16="http://schemas.microsoft.com/office/drawing/2014/main" id="{8B130455-B4FC-409E-9AB9-73507BE9471F}"/>
              </a:ext>
            </a:extLst>
          </p:cNvPr>
          <p:cNvSpPr/>
          <p:nvPr/>
        </p:nvSpPr>
        <p:spPr bwMode="auto">
          <a:xfrm rot="10800000">
            <a:off x="7551320" y="2663241"/>
            <a:ext cx="1439863" cy="1204912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latin typeface="Arial" charset="0"/>
              <a:ea typeface="ＭＳ Ｐゴシック" pitchFamily="-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17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58292-04D3-4B63-A08A-850F60B5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DIGITIZER </a:t>
            </a:r>
            <a:endParaRPr lang="en-US" dirty="0"/>
          </a:p>
        </p:txBody>
      </p:sp>
      <p:sp>
        <p:nvSpPr>
          <p:cNvPr id="3" name="object 7">
            <a:extLst>
              <a:ext uri="{FF2B5EF4-FFF2-40B4-BE49-F238E27FC236}">
                <a16:creationId xmlns="" xmlns:a16="http://schemas.microsoft.com/office/drawing/2014/main" id="{AD594279-4811-4CD0-BD22-B0B53BA19A4F}"/>
              </a:ext>
            </a:extLst>
          </p:cNvPr>
          <p:cNvSpPr txBox="1"/>
          <p:nvPr/>
        </p:nvSpPr>
        <p:spPr>
          <a:xfrm>
            <a:off x="1059641" y="2092358"/>
            <a:ext cx="7862686" cy="32047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Input device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converting (digitizing)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pictures,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maps and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drawings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into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digital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form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for storage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computers</a:t>
            </a:r>
            <a:endParaRPr sz="2000" dirty="0">
              <a:latin typeface="Verdana"/>
              <a:cs typeface="Verdana"/>
            </a:endParaRPr>
          </a:p>
          <a:p>
            <a:pPr marL="356870" marR="208915" indent="-344805" algn="just">
              <a:lnSpc>
                <a:spcPct val="100000"/>
              </a:lnSpc>
              <a:spcBef>
                <a:spcPts val="1055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Commonly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area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Aided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Design (CAD) by architects and engineers to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design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cars,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buildings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medical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devices, robots,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mechanical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parts,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etc.</a:t>
            </a:r>
            <a:endParaRPr sz="2000" dirty="0">
              <a:latin typeface="Verdana"/>
              <a:cs typeface="Verdana"/>
            </a:endParaRPr>
          </a:p>
          <a:p>
            <a:pPr marL="356870" marR="10795" indent="-344805" algn="just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area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Geographical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Information System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(GIS) for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digitizing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maps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available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paper</a:t>
            </a:r>
            <a:r>
              <a:rPr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form</a:t>
            </a:r>
            <a:endParaRPr lang="en-US" sz="2000" spc="-5" dirty="0">
              <a:solidFill>
                <a:srgbClr val="333333"/>
              </a:solidFill>
              <a:latin typeface="Verdana"/>
              <a:cs typeface="Verdana"/>
            </a:endParaRPr>
          </a:p>
          <a:p>
            <a:pPr marL="356870" marR="10795" indent="-34480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How it works: </a:t>
            </a:r>
            <a:r>
              <a:rPr lang="en-US" sz="1600" spc="-5" dirty="0">
                <a:solidFill>
                  <a:srgbClr val="333333"/>
                </a:solidFill>
                <a:latin typeface="Verdana"/>
                <a:cs typeface="Verdana"/>
                <a:hlinkClick r:id="rId2"/>
              </a:rPr>
              <a:t>https://www.youtube.com/watch?v=OuiHvXB1l0w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6146" name="Picture 2" descr="DIGITIZER - Definition and synonyms of digitizer in the Polish dictionary">
            <a:extLst>
              <a:ext uri="{FF2B5EF4-FFF2-40B4-BE49-F238E27FC236}">
                <a16:creationId xmlns="" xmlns:a16="http://schemas.microsoft.com/office/drawing/2014/main" id="{A35989F1-1577-493D-BFD6-E36874CFA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327" y="2795577"/>
            <a:ext cx="2701636" cy="173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3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C414E2-ACE0-4CBE-9C82-920BE701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ELECTRONIC CARD READER</a:t>
            </a:r>
            <a:endParaRPr lang="en-US" dirty="0"/>
          </a:p>
        </p:txBody>
      </p:sp>
      <p:sp>
        <p:nvSpPr>
          <p:cNvPr id="3" name="object 7">
            <a:extLst>
              <a:ext uri="{FF2B5EF4-FFF2-40B4-BE49-F238E27FC236}">
                <a16:creationId xmlns="" xmlns:a16="http://schemas.microsoft.com/office/drawing/2014/main" id="{5FC8C73A-321B-45A5-93FC-C8A99855BB1C}"/>
              </a:ext>
            </a:extLst>
          </p:cNvPr>
          <p:cNvSpPr txBox="1"/>
          <p:nvPr/>
        </p:nvSpPr>
        <p:spPr>
          <a:xfrm>
            <a:off x="1485809" y="2000087"/>
            <a:ext cx="9390010" cy="3512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Electronic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cards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small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plastic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cards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having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encoded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appropriate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application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which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they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used</a:t>
            </a:r>
            <a:endParaRPr sz="2000" dirty="0">
              <a:latin typeface="Verdana"/>
              <a:cs typeface="Verdana"/>
            </a:endParaRPr>
          </a:p>
          <a:p>
            <a:pPr marL="356870" marR="684530" indent="-344805" algn="just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Electronic-card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reader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(normally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connected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a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computer)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read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encoded 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  electronic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card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transfer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the computer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 further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processing</a:t>
            </a:r>
            <a:endParaRPr sz="2000" dirty="0">
              <a:latin typeface="Verdana"/>
              <a:cs typeface="Verdana"/>
            </a:endParaRPr>
          </a:p>
          <a:p>
            <a:pPr marL="356870" marR="327660" indent="-344805" algn="just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together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means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direct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entry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into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 dirty="0">
              <a:latin typeface="Verdana"/>
              <a:cs typeface="Verdana"/>
            </a:endParaRPr>
          </a:p>
          <a:p>
            <a:pPr marL="356870" marR="260350" indent="-344805" algn="just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by banks for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use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automatic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teller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machines  (ATMs) and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organizations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controlling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access of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employees to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physically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secured</a:t>
            </a:r>
            <a:r>
              <a:rPr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areas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704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788-4646-41FF-A640-90654BF7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SPEECH RECOGNITION DEVICES</a:t>
            </a:r>
            <a:endParaRPr lang="en-US" dirty="0"/>
          </a:p>
        </p:txBody>
      </p:sp>
      <p:sp>
        <p:nvSpPr>
          <p:cNvPr id="3" name="object 7">
            <a:extLst>
              <a:ext uri="{FF2B5EF4-FFF2-40B4-BE49-F238E27FC236}">
                <a16:creationId xmlns="" xmlns:a16="http://schemas.microsoft.com/office/drawing/2014/main" id="{6DD5A928-27AC-41DD-9BBE-5C924FACFAF1}"/>
              </a:ext>
            </a:extLst>
          </p:cNvPr>
          <p:cNvSpPr txBox="1"/>
          <p:nvPr/>
        </p:nvSpPr>
        <p:spPr>
          <a:xfrm>
            <a:off x="1450617" y="1737511"/>
            <a:ext cx="9826983" cy="45897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Input device that allows 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person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input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 system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speaking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it</a:t>
            </a:r>
            <a:endParaRPr sz="2000" dirty="0">
              <a:latin typeface="Verdana"/>
              <a:cs typeface="Verdana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055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Today’s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speech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recognition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limited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 accepting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few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words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within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relatively small  domain 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enter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only limited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kinds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quantities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</a:t>
            </a:r>
            <a:endParaRPr lang="en-US" sz="2000" spc="-5" dirty="0">
              <a:solidFill>
                <a:srgbClr val="333333"/>
              </a:solidFill>
              <a:latin typeface="Verdana"/>
              <a:cs typeface="Verdana"/>
            </a:endParaRPr>
          </a:p>
          <a:p>
            <a:pPr marL="12065" marR="5080" algn="just">
              <a:lnSpc>
                <a:spcPct val="100000"/>
              </a:lnSpc>
              <a:spcBef>
                <a:spcPts val="1055"/>
              </a:spcBef>
              <a:buClr>
                <a:srgbClr val="FF0000"/>
              </a:buClr>
              <a:tabLst>
                <a:tab pos="356870" algn="l"/>
                <a:tab pos="357505" algn="l"/>
              </a:tabLst>
            </a:pPr>
            <a:r>
              <a:rPr lang="en-US" sz="2000" b="1" spc="-5" dirty="0">
                <a:solidFill>
                  <a:srgbClr val="333333"/>
                </a:solidFill>
                <a:latin typeface="Verdana"/>
                <a:cs typeface="Verdana"/>
              </a:rPr>
              <a:t>Types of </a:t>
            </a:r>
            <a:r>
              <a:rPr lang="en-US" sz="2000" b="1" spc="-10" dirty="0">
                <a:solidFill>
                  <a:srgbClr val="333333"/>
                </a:solidFill>
                <a:latin typeface="Verdana"/>
                <a:cs typeface="Verdana"/>
              </a:rPr>
              <a:t>speech </a:t>
            </a:r>
            <a:r>
              <a:rPr lang="en-US" sz="2000" b="1" spc="-5" dirty="0">
                <a:solidFill>
                  <a:srgbClr val="333333"/>
                </a:solidFill>
                <a:latin typeface="Verdana"/>
                <a:cs typeface="Verdana"/>
              </a:rPr>
              <a:t>recognition </a:t>
            </a:r>
            <a:r>
              <a:rPr lang="en-US" sz="2000" b="1" spc="-10" dirty="0">
                <a:solidFill>
                  <a:srgbClr val="333333"/>
                </a:solidFill>
                <a:latin typeface="Verdana"/>
                <a:cs typeface="Verdana"/>
              </a:rPr>
              <a:t>systems </a:t>
            </a:r>
            <a:endParaRPr lang="en-US" sz="2000" b="1" spc="-5" dirty="0">
              <a:solidFill>
                <a:srgbClr val="333333"/>
              </a:solidFill>
              <a:latin typeface="Verdana"/>
              <a:cs typeface="Verdana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  <a:tab pos="685800" algn="l"/>
                <a:tab pos="1612265" algn="l"/>
                <a:tab pos="2030730" algn="l"/>
              </a:tabLst>
            </a:pPr>
            <a:r>
              <a:rPr lang="en-US" sz="2000" i="1" dirty="0">
                <a:solidFill>
                  <a:srgbClr val="333333"/>
                </a:solidFill>
                <a:latin typeface="Verdana"/>
                <a:cs typeface="Verdana"/>
              </a:rPr>
              <a:t>Single</a:t>
            </a:r>
            <a:r>
              <a:rPr lang="en-US" sz="2000" i="1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i="1" spc="-15" dirty="0">
                <a:solidFill>
                  <a:srgbClr val="333333"/>
                </a:solidFill>
                <a:latin typeface="Verdana"/>
                <a:cs typeface="Verdana"/>
              </a:rPr>
              <a:t>word	</a:t>
            </a:r>
            <a:r>
              <a:rPr lang="en-US" sz="2000" i="1" spc="-5" dirty="0">
                <a:solidFill>
                  <a:srgbClr val="333333"/>
                </a:solidFill>
                <a:latin typeface="Verdana"/>
                <a:cs typeface="Verdana"/>
              </a:rPr>
              <a:t>recognition systems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recognize only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a 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single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spoken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words, such as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YES,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NO, MOVE, STOP, at  a	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time.	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Speaker-independent systems are </a:t>
            </a:r>
            <a:r>
              <a:rPr lang="en-US" sz="2000" spc="5" dirty="0">
                <a:solidFill>
                  <a:srgbClr val="333333"/>
                </a:solidFill>
                <a:latin typeface="Verdana"/>
                <a:cs typeface="Verdana"/>
              </a:rPr>
              <a:t>mostly </a:t>
            </a:r>
            <a:r>
              <a:rPr lang="en-US" sz="2000" spc="-15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this</a:t>
            </a:r>
            <a:r>
              <a:rPr lang="en-US"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type</a:t>
            </a:r>
            <a:endParaRPr lang="en-US" sz="2000" dirty="0">
              <a:latin typeface="Verdana"/>
              <a:cs typeface="Verdana"/>
            </a:endParaRPr>
          </a:p>
          <a:p>
            <a:pPr marL="356870" marR="220345" indent="-344805" algn="just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  <a:tab pos="1492885" algn="l"/>
              </a:tabLst>
            </a:pPr>
            <a:r>
              <a:rPr lang="en-US" sz="2000" i="1" spc="-5" dirty="0">
                <a:solidFill>
                  <a:srgbClr val="333333"/>
                </a:solidFill>
                <a:latin typeface="Verdana"/>
                <a:cs typeface="Verdana"/>
              </a:rPr>
              <a:t>Continuous </a:t>
            </a:r>
            <a:r>
              <a:rPr lang="en-US" sz="2000" i="1" spc="-15" dirty="0">
                <a:solidFill>
                  <a:srgbClr val="333333"/>
                </a:solidFill>
                <a:latin typeface="Verdana"/>
                <a:cs typeface="Verdana"/>
              </a:rPr>
              <a:t>speech </a:t>
            </a:r>
            <a:r>
              <a:rPr lang="en-US" sz="2000" i="1" spc="-5" dirty="0">
                <a:solidFill>
                  <a:srgbClr val="333333"/>
                </a:solidFill>
                <a:latin typeface="Verdana"/>
                <a:cs typeface="Verdana"/>
              </a:rPr>
              <a:t>recognition </a:t>
            </a:r>
            <a:r>
              <a:rPr lang="en-US" sz="2000" i="1" spc="-10" dirty="0">
                <a:solidFill>
                  <a:srgbClr val="333333"/>
                </a:solidFill>
                <a:latin typeface="Verdana"/>
                <a:cs typeface="Verdana"/>
              </a:rPr>
              <a:t>systems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recognize 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spoken sentences, such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as MOVE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THE NEXT  BLOCK.	Such systems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normally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speaker- 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dependent</a:t>
            </a:r>
            <a:endParaRPr lang="en-US" sz="2000" dirty="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55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endParaRPr lang="en-US" sz="2000" spc="-5" dirty="0">
              <a:solidFill>
                <a:srgbClr val="333333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160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7BB7BE-3D94-4814-BA34-508F6A82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VISION INPUT SYSTEM </a:t>
            </a:r>
            <a:endParaRPr lang="en-US" dirty="0"/>
          </a:p>
        </p:txBody>
      </p:sp>
      <p:sp>
        <p:nvSpPr>
          <p:cNvPr id="4" name="object 7">
            <a:extLst>
              <a:ext uri="{FF2B5EF4-FFF2-40B4-BE49-F238E27FC236}">
                <a16:creationId xmlns="" xmlns:a16="http://schemas.microsoft.com/office/drawing/2014/main" id="{108D15CC-E377-4613-92C3-32D5AA87D22B}"/>
              </a:ext>
            </a:extLst>
          </p:cNvPr>
          <p:cNvSpPr txBox="1"/>
          <p:nvPr/>
        </p:nvSpPr>
        <p:spPr>
          <a:xfrm>
            <a:off x="1208693" y="2023252"/>
            <a:ext cx="9667125" cy="1969129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1155"/>
              </a:spcBef>
              <a:buClr>
                <a:srgbClr val="FF00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Allow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accept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input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just by seeing 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object.</a:t>
            </a:r>
            <a:endParaRPr sz="2000" dirty="0">
              <a:latin typeface="Verdana"/>
              <a:cs typeface="Verdana"/>
            </a:endParaRPr>
          </a:p>
          <a:p>
            <a:pPr marL="356870" marR="62230" indent="-344805" algn="just">
              <a:lnSpc>
                <a:spcPct val="100000"/>
              </a:lnSpc>
              <a:spcBef>
                <a:spcPts val="1055"/>
              </a:spcBef>
              <a:buClr>
                <a:srgbClr val="FF00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Input data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normally an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object’s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shape 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features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form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image</a:t>
            </a:r>
            <a:endParaRPr sz="2000" dirty="0">
              <a:latin typeface="Verdana"/>
              <a:cs typeface="Verdana"/>
            </a:endParaRPr>
          </a:p>
          <a:p>
            <a:pPr marL="356870" marR="392430" indent="-344805" algn="just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Mainly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today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factories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designing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industrial  robots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that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used for quality-control and assembly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processes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33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97CCD0-53E6-44D1-894A-C275488C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VISION INPUT SYSTEM </a:t>
            </a:r>
            <a:endParaRPr lang="en-US" dirty="0"/>
          </a:p>
        </p:txBody>
      </p:sp>
      <p:pic>
        <p:nvPicPr>
          <p:cNvPr id="3" name="Picture 2" descr="Computer Vision Pipeline, Part 1: the big picture - Manning">
            <a:extLst>
              <a:ext uri="{FF2B5EF4-FFF2-40B4-BE49-F238E27FC236}">
                <a16:creationId xmlns="" xmlns:a16="http://schemas.microsoft.com/office/drawing/2014/main" id="{3AC0A6F7-301C-4267-939C-6971E26E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18" y="2289282"/>
            <a:ext cx="9642764" cy="311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5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="" xmlns:a16="http://schemas.microsoft.com/office/drawing/2014/main" id="{33E16D52-B60D-438F-919E-015ADEA088E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QUICK BRAIN – Sample Question 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C5CBE48-DFC9-4967-B619-0A108F2AA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3 examples of input devices with brief description </a:t>
            </a:r>
          </a:p>
          <a:p>
            <a:r>
              <a:rPr lang="en-US" dirty="0"/>
              <a:t>How does a digitizer work?</a:t>
            </a:r>
          </a:p>
        </p:txBody>
      </p:sp>
    </p:spTree>
    <p:extLst>
      <p:ext uri="{BB962C8B-B14F-4D97-AF65-F5344CB8AC3E}">
        <p14:creationId xmlns:p14="http://schemas.microsoft.com/office/powerpoint/2010/main" val="6335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5E27FF-9783-4581-BEA1-709F25F9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INPUT DEVICE </a:t>
            </a:r>
            <a:endParaRPr lang="en-US" dirty="0"/>
          </a:p>
        </p:txBody>
      </p:sp>
      <p:sp>
        <p:nvSpPr>
          <p:cNvPr id="4" name="object 7">
            <a:extLst>
              <a:ext uri="{FF2B5EF4-FFF2-40B4-BE49-F238E27FC236}">
                <a16:creationId xmlns="" xmlns:a16="http://schemas.microsoft.com/office/drawing/2014/main" id="{BB3C0166-2464-4217-B75D-CBA41BEADC4D}"/>
              </a:ext>
            </a:extLst>
          </p:cNvPr>
          <p:cNvSpPr txBox="1"/>
          <p:nvPr/>
        </p:nvSpPr>
        <p:spPr>
          <a:xfrm>
            <a:off x="1227282" y="2095408"/>
            <a:ext cx="9718222" cy="36279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Provide means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communication </a:t>
            </a:r>
            <a:r>
              <a:rPr sz="2000" spc="-10" dirty="0">
                <a:latin typeface="Verdana"/>
                <a:cs typeface="Verdana"/>
              </a:rPr>
              <a:t>between </a:t>
            </a:r>
            <a:r>
              <a:rPr sz="2000" spc="-5" dirty="0">
                <a:latin typeface="Verdana"/>
                <a:cs typeface="Verdana"/>
              </a:rPr>
              <a:t>a computer  and </a:t>
            </a:r>
            <a:r>
              <a:rPr sz="2000" spc="-10" dirty="0">
                <a:latin typeface="Verdana"/>
                <a:cs typeface="Verdana"/>
              </a:rPr>
              <a:t>outer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world</a:t>
            </a:r>
            <a:endParaRPr sz="2000" dirty="0">
              <a:latin typeface="Verdana"/>
              <a:cs typeface="Verdana"/>
            </a:endParaRPr>
          </a:p>
          <a:p>
            <a:pPr marL="356870" marR="127635" indent="-344805" algn="just">
              <a:lnSpc>
                <a:spcPct val="100000"/>
              </a:lnSpc>
              <a:spcBef>
                <a:spcPts val="105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56870" algn="l"/>
                <a:tab pos="357505" algn="l"/>
              </a:tabLst>
            </a:pPr>
            <a:r>
              <a:rPr sz="2000" dirty="0">
                <a:latin typeface="Verdana"/>
                <a:cs typeface="Verdana"/>
              </a:rPr>
              <a:t>Also </a:t>
            </a:r>
            <a:r>
              <a:rPr sz="2000" spc="-10" dirty="0">
                <a:latin typeface="Verdana"/>
                <a:cs typeface="Verdana"/>
              </a:rPr>
              <a:t>known </a:t>
            </a:r>
            <a:r>
              <a:rPr sz="2000" spc="-5" dirty="0">
                <a:latin typeface="Verdana"/>
                <a:cs typeface="Verdana"/>
              </a:rPr>
              <a:t>as peripheral </a:t>
            </a:r>
            <a:r>
              <a:rPr sz="2000" spc="-10" dirty="0">
                <a:latin typeface="Verdana"/>
                <a:cs typeface="Verdana"/>
              </a:rPr>
              <a:t>devices because </a:t>
            </a:r>
            <a:r>
              <a:rPr sz="2000" dirty="0">
                <a:latin typeface="Verdana"/>
                <a:cs typeface="Verdana"/>
              </a:rPr>
              <a:t>they  </a:t>
            </a:r>
            <a:r>
              <a:rPr sz="2000" spc="-10" dirty="0">
                <a:latin typeface="Verdana"/>
                <a:cs typeface="Verdana"/>
              </a:rPr>
              <a:t>surround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CPU </a:t>
            </a:r>
            <a:r>
              <a:rPr sz="2000" spc="-5" dirty="0">
                <a:latin typeface="Verdana"/>
                <a:cs typeface="Verdana"/>
              </a:rPr>
              <a:t>and </a:t>
            </a:r>
            <a:r>
              <a:rPr sz="2000" spc="-10" dirty="0">
                <a:latin typeface="Verdana"/>
                <a:cs typeface="Verdana"/>
              </a:rPr>
              <a:t>memory of </a:t>
            </a:r>
            <a:r>
              <a:rPr sz="2000" spc="-5" dirty="0">
                <a:latin typeface="Verdana"/>
                <a:cs typeface="Verdana"/>
              </a:rPr>
              <a:t>a computer</a:t>
            </a:r>
            <a:r>
              <a:rPr sz="2000" spc="9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system</a:t>
            </a:r>
            <a:endParaRPr sz="2000" dirty="0">
              <a:latin typeface="Verdana"/>
              <a:cs typeface="Verdana"/>
            </a:endParaRPr>
          </a:p>
          <a:p>
            <a:pPr marL="356870" marR="78105" indent="-344805" algn="just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Input </a:t>
            </a:r>
            <a:r>
              <a:rPr sz="2000" spc="-10" dirty="0">
                <a:latin typeface="Verdana"/>
                <a:cs typeface="Verdana"/>
              </a:rPr>
              <a:t>devices </a:t>
            </a:r>
            <a:r>
              <a:rPr sz="2000" spc="-5" dirty="0">
                <a:latin typeface="Verdana"/>
                <a:cs typeface="Verdana"/>
              </a:rPr>
              <a:t>are used </a:t>
            </a:r>
            <a:r>
              <a:rPr sz="2000" spc="10" dirty="0">
                <a:latin typeface="Verdana"/>
                <a:cs typeface="Verdana"/>
              </a:rPr>
              <a:t>to </a:t>
            </a:r>
            <a:r>
              <a:rPr sz="2000" spc="-10" dirty="0">
                <a:latin typeface="Verdana"/>
                <a:cs typeface="Verdana"/>
              </a:rPr>
              <a:t>enter </a:t>
            </a:r>
            <a:r>
              <a:rPr sz="2000" spc="-5" dirty="0">
                <a:latin typeface="Verdana"/>
                <a:cs typeface="Verdana"/>
              </a:rPr>
              <a:t>data </a:t>
            </a:r>
            <a:r>
              <a:rPr sz="2000" spc="-10" dirty="0">
                <a:latin typeface="Verdana"/>
                <a:cs typeface="Verdana"/>
              </a:rPr>
              <a:t>from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outside  </a:t>
            </a:r>
            <a:r>
              <a:rPr sz="2000" spc="-5" dirty="0">
                <a:latin typeface="Verdana"/>
                <a:cs typeface="Verdana"/>
              </a:rPr>
              <a:t>world </a:t>
            </a:r>
            <a:r>
              <a:rPr sz="2000" spc="5" dirty="0">
                <a:latin typeface="Verdana"/>
                <a:cs typeface="Verdana"/>
              </a:rPr>
              <a:t>into </a:t>
            </a:r>
            <a:r>
              <a:rPr sz="2000" spc="-5" dirty="0">
                <a:latin typeface="Verdana"/>
                <a:cs typeface="Verdana"/>
              </a:rPr>
              <a:t>primary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storage</a:t>
            </a:r>
            <a:endParaRPr lang="en-US" sz="2000" spc="-5" dirty="0">
              <a:latin typeface="Verdana"/>
              <a:cs typeface="Verdana"/>
            </a:endParaRPr>
          </a:p>
          <a:p>
            <a:pPr marL="356870" marR="78105" indent="-344805" algn="just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56870" algn="l"/>
                <a:tab pos="357505" algn="l"/>
              </a:tabLst>
            </a:pPr>
            <a:r>
              <a:rPr lang="en-US" sz="2000" dirty="0">
                <a:latin typeface="Verdana"/>
                <a:cs typeface="Verdana"/>
              </a:rPr>
              <a:t>Many types of input device depending on use:</a:t>
            </a:r>
          </a:p>
          <a:p>
            <a:pPr marL="812165" marR="78105" lvl="1" indent="-342900" algn="just">
              <a:spcBef>
                <a:spcPts val="108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56870" algn="l"/>
                <a:tab pos="357505" algn="l"/>
              </a:tabLst>
            </a:pPr>
            <a:r>
              <a:rPr lang="en-US" sz="2000" dirty="0">
                <a:latin typeface="Verdana"/>
                <a:cs typeface="Verdana"/>
              </a:rPr>
              <a:t>A few are generic</a:t>
            </a:r>
          </a:p>
          <a:p>
            <a:pPr marL="812165" marR="78105" lvl="1" indent="-342900">
              <a:spcBef>
                <a:spcPts val="108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56870" algn="l"/>
                <a:tab pos="357505" algn="l"/>
              </a:tabLst>
            </a:pPr>
            <a:r>
              <a:rPr lang="en-US" sz="2000" dirty="0">
                <a:latin typeface="Verdana"/>
                <a:cs typeface="Verdana"/>
              </a:rPr>
              <a:t>Many are specialized</a:t>
            </a:r>
          </a:p>
          <a:p>
            <a:pPr marL="356870" marR="78105" indent="-34480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endParaRPr lang="en-US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388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D8E6B4-6FC7-44B0-B7A4-DA94ACBF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ROLE OF I/O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DEVICES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A57069C-C44F-495A-9BF2-F34428E4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78" y="2679192"/>
            <a:ext cx="9648043" cy="242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29B7E8-7C99-43F8-A9F7-83F194E9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663" y="281422"/>
            <a:ext cx="10515600" cy="1325563"/>
          </a:xfrm>
        </p:spPr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COMMONLY USED INPUT DEVICES </a:t>
            </a:r>
            <a:endParaRPr lang="en-US" dirty="0"/>
          </a:p>
        </p:txBody>
      </p:sp>
      <p:sp>
        <p:nvSpPr>
          <p:cNvPr id="3" name="object 7">
            <a:extLst>
              <a:ext uri="{FF2B5EF4-FFF2-40B4-BE49-F238E27FC236}">
                <a16:creationId xmlns="" xmlns:a16="http://schemas.microsoft.com/office/drawing/2014/main" id="{31D6BE42-7248-4346-81C7-4E179511ED6B}"/>
              </a:ext>
            </a:extLst>
          </p:cNvPr>
          <p:cNvSpPr txBox="1"/>
          <p:nvPr/>
        </p:nvSpPr>
        <p:spPr>
          <a:xfrm>
            <a:off x="1847215" y="1745548"/>
            <a:ext cx="4248785" cy="311023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55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Keyboard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devices</a:t>
            </a:r>
            <a:endParaRPr sz="2000" dirty="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055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Point-and-draw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devices</a:t>
            </a:r>
            <a:endParaRPr sz="2000" dirty="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scanning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devices</a:t>
            </a:r>
            <a:endParaRPr sz="2000" dirty="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Digitizer</a:t>
            </a:r>
            <a:endParaRPr sz="2000" dirty="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Electronic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cards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based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devices</a:t>
            </a:r>
            <a:endParaRPr sz="2000" dirty="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Speech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recognition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devices</a:t>
            </a:r>
            <a:endParaRPr sz="2000" dirty="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06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Vision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based devices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165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DAE31-219A-40DE-9F3F-2FD282D0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KEYBOARD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1ECA7F0-9552-4B25-BA1A-52514085C818}"/>
              </a:ext>
            </a:extLst>
          </p:cNvPr>
          <p:cNvSpPr txBox="1">
            <a:spLocks noChangeArrowheads="1"/>
          </p:cNvSpPr>
          <p:nvPr/>
        </p:nvSpPr>
        <p:spPr>
          <a:xfrm>
            <a:off x="933522" y="1890713"/>
            <a:ext cx="10420278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Update of original typewriter – invented in late 1800s</a:t>
            </a:r>
          </a:p>
          <a:p>
            <a:pPr lvl="1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Also related to the Telex machine and games console</a:t>
            </a:r>
          </a:p>
          <a:p>
            <a:pPr lvl="1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Good for entering small quantities of textual data</a:t>
            </a:r>
          </a:p>
          <a:p>
            <a:pPr lvl="1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Not good for very large quantities of data – too slow</a:t>
            </a:r>
          </a:p>
          <a:p>
            <a:pPr lvl="1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Not good for non-textual data (graphics or sound)</a:t>
            </a:r>
          </a:p>
          <a:p>
            <a:pPr lvl="1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Usual layout is called </a:t>
            </a:r>
            <a:r>
              <a:rPr lang="en-GB" altLang="en-US" sz="2000" b="1" i="1" dirty="0">
                <a:latin typeface="Verdana" panose="020B0604030504040204" pitchFamily="34" charset="0"/>
                <a:ea typeface="Verdana" panose="020B0604030504040204" pitchFamily="34" charset="0"/>
              </a:rPr>
              <a:t>QWERTY keyboard (101 keys)</a:t>
            </a:r>
            <a:endParaRPr lang="en-GB" altLang="en-US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There are many alternative formats and layouts</a:t>
            </a:r>
          </a:p>
          <a:p>
            <a:pPr lvl="1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A ‘key-press’ generates an electronic code to operating system, converted to Unicode characters</a:t>
            </a:r>
          </a:p>
          <a:p>
            <a:pPr lvl="1">
              <a:lnSpc>
                <a:spcPct val="80000"/>
              </a:lnSpc>
              <a:defRPr/>
            </a:pPr>
            <a:endParaRPr lang="en-GB" altLang="en-US" sz="800" b="1" i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80000"/>
              </a:lnSpc>
              <a:defRPr/>
            </a:pPr>
            <a:endParaRPr lang="en-GB" altLang="en-US" sz="1800" dirty="0"/>
          </a:p>
        </p:txBody>
      </p:sp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0E5EA828-1F17-4E36-9063-4F28453E8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04" y="4987925"/>
            <a:ext cx="19177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9196B614-A536-4030-A225-2EFC71450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729" y="4987925"/>
            <a:ext cx="1871662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="" xmlns:a16="http://schemas.microsoft.com/office/drawing/2014/main" id="{EE4429BD-B229-4E07-83F1-D9801933B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854" y="4905375"/>
            <a:ext cx="2016125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4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6B4956-7E22-4C89-9D2E-B4785FB9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QWERTY KEYBOARD </a:t>
            </a:r>
            <a:endParaRPr lang="en-US" dirty="0"/>
          </a:p>
        </p:txBody>
      </p:sp>
      <p:pic>
        <p:nvPicPr>
          <p:cNvPr id="1026" name="Picture 2" descr="Here&amp;#39;s The Reason Why We Have QWERTY Keyboard Instead Of ABCDE!">
            <a:extLst>
              <a:ext uri="{FF2B5EF4-FFF2-40B4-BE49-F238E27FC236}">
                <a16:creationId xmlns="" xmlns:a16="http://schemas.microsoft.com/office/drawing/2014/main" id="{7136C258-7B17-46DE-AC5D-DE23CDA62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18459"/>
            <a:ext cx="762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2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F1576F-BA8A-4D96-B6FE-5625BF96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POINT &amp; DRAW DEVICES </a:t>
            </a:r>
            <a:endParaRPr lang="en-US" dirty="0"/>
          </a:p>
        </p:txBody>
      </p:sp>
      <p:sp>
        <p:nvSpPr>
          <p:cNvPr id="4" name="object 7">
            <a:extLst>
              <a:ext uri="{FF2B5EF4-FFF2-40B4-BE49-F238E27FC236}">
                <a16:creationId xmlns="" xmlns:a16="http://schemas.microsoft.com/office/drawing/2014/main" id="{1EAFC980-F585-4AD2-9098-A1BF27FF2B5E}"/>
              </a:ext>
            </a:extLst>
          </p:cNvPr>
          <p:cNvSpPr txBox="1"/>
          <p:nvPr/>
        </p:nvSpPr>
        <p:spPr>
          <a:xfrm>
            <a:off x="1344490" y="2056892"/>
            <a:ext cx="10009310" cy="2429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13715" indent="-344805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rapidly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point to 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select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graphic icon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  menu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item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multiple options displayed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2000" i="1" spc="-10" dirty="0">
                <a:solidFill>
                  <a:srgbClr val="333333"/>
                </a:solidFill>
                <a:latin typeface="Verdana"/>
                <a:cs typeface="Verdana"/>
              </a:rPr>
              <a:t>Graphical </a:t>
            </a:r>
            <a:r>
              <a:rPr sz="2000" i="1" spc="-5" dirty="0">
                <a:solidFill>
                  <a:srgbClr val="333333"/>
                </a:solidFill>
                <a:latin typeface="Verdana"/>
                <a:cs typeface="Verdana"/>
              </a:rPr>
              <a:t>User Interface (GUI)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screen</a:t>
            </a:r>
            <a:endParaRPr sz="2000" dirty="0">
              <a:latin typeface="Verdana"/>
              <a:cs typeface="Verdana"/>
            </a:endParaRPr>
          </a:p>
          <a:p>
            <a:pPr marL="356870" marR="124460" indent="-344805">
              <a:lnSpc>
                <a:spcPct val="100000"/>
              </a:lnSpc>
              <a:spcBef>
                <a:spcPts val="1055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create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graphic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elements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screen such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lines, curves,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freehand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shapes</a:t>
            </a:r>
            <a:endParaRPr sz="2000" dirty="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Some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commonly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point-and-draw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devices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  mouse,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track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ball,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joy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stick, light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pen, 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touch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screen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898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is computer mouse and its types - ScoopTen">
            <a:extLst>
              <a:ext uri="{FF2B5EF4-FFF2-40B4-BE49-F238E27FC236}">
                <a16:creationId xmlns="" xmlns:a16="http://schemas.microsoft.com/office/drawing/2014/main" id="{6876DE7E-368F-44C3-ABCB-F2CF02C55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388" y="2723284"/>
            <a:ext cx="4787612" cy="23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93CB-52FA-499F-BD3C-80F906EA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MOUSE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B9C9F6C-526F-4B52-9A1D-B2275C336BE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760394"/>
            <a:ext cx="10134600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 ‘pointing’ device that captures 2-D spatial movement across a surface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Originally electro-mechanical, now optical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Can be wired or wireless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Multiple styles and features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Invented by </a:t>
            </a:r>
            <a:r>
              <a:rPr lang="en-GB" altLang="en-US" b="1" dirty="0"/>
              <a:t>Douglas Engelbart </a:t>
            </a:r>
            <a:r>
              <a:rPr lang="en-GB" altLang="en-US" dirty="0"/>
              <a:t>in1963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GB" altLang="en-US" sz="800" dirty="0"/>
          </a:p>
          <a:p>
            <a:pPr lvl="2"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600" dirty="0"/>
              <a:t>American working at Stanford</a:t>
            </a:r>
          </a:p>
          <a:p>
            <a:pPr lvl="2"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600" dirty="0"/>
              <a:t>Never got any money from his invention</a:t>
            </a:r>
          </a:p>
          <a:p>
            <a:pPr lvl="2"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600" dirty="0"/>
              <a:t>Patent ran out before mice became used</a:t>
            </a:r>
          </a:p>
        </p:txBody>
      </p:sp>
    </p:spTree>
    <p:extLst>
      <p:ext uri="{BB962C8B-B14F-4D97-AF65-F5344CB8AC3E}">
        <p14:creationId xmlns:p14="http://schemas.microsoft.com/office/powerpoint/2010/main" val="19161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1219</Words>
  <Application>Microsoft Office PowerPoint</Application>
  <PresentationFormat>Widescreen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 Chapter 1 Input-Output Devices </vt:lpstr>
      <vt:lpstr>INPUT DEVICE </vt:lpstr>
      <vt:lpstr>INPUT DEVICE </vt:lpstr>
      <vt:lpstr>ROLE OF I/O DEVICES</vt:lpstr>
      <vt:lpstr>COMMONLY USED INPUT DEVICES </vt:lpstr>
      <vt:lpstr>KEYBOARD </vt:lpstr>
      <vt:lpstr>QWERTY KEYBOARD </vt:lpstr>
      <vt:lpstr>POINT &amp; DRAW DEVICES </vt:lpstr>
      <vt:lpstr>MOUSE </vt:lpstr>
      <vt:lpstr>MOUSE </vt:lpstr>
      <vt:lpstr>ELECTRONIC PEN</vt:lpstr>
      <vt:lpstr>TOUCH SCREEN </vt:lpstr>
      <vt:lpstr>QUICK BRAIN – Sample Question 1 </vt:lpstr>
      <vt:lpstr>DATA SCANNING DEVICES</vt:lpstr>
      <vt:lpstr>SCANNER</vt:lpstr>
      <vt:lpstr>BAR-CODE READER</vt:lpstr>
      <vt:lpstr>AN EXAMPLE OF UCP BAR-CODE</vt:lpstr>
      <vt:lpstr>OPTICAL MARK READER (OMR) </vt:lpstr>
      <vt:lpstr>SAMPLE USE OF OMR</vt:lpstr>
      <vt:lpstr>DIGITIZER </vt:lpstr>
      <vt:lpstr>ELECTRONIC CARD READER</vt:lpstr>
      <vt:lpstr>SPEECH RECOGNITION DEVICES</vt:lpstr>
      <vt:lpstr>VISION INPUT SYSTEM </vt:lpstr>
      <vt:lpstr>VISION INPUT SYSTEM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Chapter 4 Input-Output Devices </dc:title>
  <dc:creator>Room-309</dc:creator>
  <cp:lastModifiedBy>user</cp:lastModifiedBy>
  <cp:revision>19</cp:revision>
  <dcterms:created xsi:type="dcterms:W3CDTF">2022-02-09T06:26:25Z</dcterms:created>
  <dcterms:modified xsi:type="dcterms:W3CDTF">2022-08-07T06:26:36Z</dcterms:modified>
</cp:coreProperties>
</file>