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62CB-2189-44B2-9591-AE6BCFB77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01FDE-BFC7-4E4A-8FF5-D1B2C0F0D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A32C-326B-429A-BCD6-5FE5E76C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79A06-5E67-4166-8170-190AC6BB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D5FD-634B-4951-9F78-B504F97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310D-6F72-47DD-A930-A69AC70D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72F57-C98B-471A-A9F0-9D65A96D2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C582-6BFF-41EE-82E3-665133D0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15DC-EF50-4599-BA4D-3FC8A1C5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1145-C3FC-46E1-AED3-B3393AC1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94484-6A34-498B-A5F8-3871C7C8D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2E276-2F76-47EE-BB92-426CE93D9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CE68-3BE2-489D-827C-48E9C673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F38D5-6E1D-49A3-B79F-978C6EF6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64EBB-B115-4AA2-86C5-D0AEBC1B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6CA7-5C71-4969-967B-A53B4E01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536A-F9C4-4AB7-969B-44782512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E6CF-71C4-43DA-9FB0-9C5A99B4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685C-EC00-496A-9E05-0AFC459F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DA96-02E3-44CD-B19A-B9117970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6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7E9D-FDF6-4770-BDEA-337D0EA6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C7B1E-3EC1-4394-9706-775B4433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D47B-7B33-446F-95CF-C235049A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6BCA-CC03-421A-A392-07087ADB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03A1C-2923-45A4-9913-5551191A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5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F4CF-ED46-4C50-9F0D-6C796B86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5648-96D7-4DF2-8F95-D92162519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E9026-2B09-4D59-B123-5607BFE0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B3F4E-6C41-4C59-9005-9D0D6677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F4539-38D0-4D56-BEBA-9A3CBB45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849B4-11F7-4DF7-AEA6-688B9C76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857A-4CF4-42D9-97EE-9019F4EB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56D0F-289A-47B3-B955-4BA8C32C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3EA0-7B01-4E0D-A377-4709A4B0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4ABFE-9426-412A-90B9-6676F796D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735D0-0EF0-4C52-8D72-66067ED48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0419F-BC72-4CEF-A6CF-6D82048E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E3DC9-B266-45C4-B303-F5541BDC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0ECFB-0406-4801-923A-0D74FC32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32A6-7916-4D17-96DB-0D7E61A4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532FE-3057-4CB1-9E8B-C7DAE085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A4C96-B391-44D6-8094-FAE0E54A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EF014-D370-4115-9786-370E321F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75A52-7707-454D-AC1A-E034BAA6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74485-3959-4701-9BC9-34E00F72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99693-CD4B-47EA-9665-2F6E8536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743E-286A-4DA1-8F86-ED6A2CCC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1481-709F-476E-9FD3-C3769F56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AB07C-886B-4A16-B76D-07A9A380F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86F95-97C8-4A2C-935B-1973EE7D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C7F9-B9C1-43FB-AD4E-DDB35A6B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208E-FA43-45A6-A4E3-BE98C3FA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FBB9-D1DA-46AF-9E5D-CCEFE672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044F6-F7E8-47C9-AADE-F87A242BE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7EA64-4F39-4F27-9B94-243ABC86D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02F34-0AC3-4A14-B8EB-7A25A142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D285-D39D-4510-84DD-491F3EDC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663FE-8798-4305-8B88-4A499513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ED8FB-C06E-47B3-80A3-846454C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EDE0-568C-4D01-9929-8C3CE07C6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D480-0431-4273-996B-8E9C4ADDF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2D30-9702-406F-A145-75041603FDB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597D-C64F-4159-BBF6-1A69178B4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3C74-0909-4149-83CC-3D743C688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4ADF-36E4-45D0-BC8E-3D62EA2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yeZSaigBj4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lL8zMhxy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0HnXcW8q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EVurb1uVFA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_VBe3OO9dI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E172139-0456-4FCC-92E8-EC11A1F6F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30" y="2171411"/>
            <a:ext cx="4814888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DBA848F-EA16-431C-A11A-D278F119DE9B}"/>
              </a:ext>
            </a:extLst>
          </p:cNvPr>
          <p:cNvSpPr/>
          <p:nvPr/>
        </p:nvSpPr>
        <p:spPr bwMode="auto">
          <a:xfrm rot="10800000">
            <a:off x="2877705" y="2676236"/>
            <a:ext cx="1439863" cy="1204913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  <a:ea typeface="ＭＳ Ｐゴシック" pitchFamily="-32" charset="-128"/>
            </a:endParaRP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A3D4C822-3529-4427-A918-47FA6D199253}"/>
              </a:ext>
            </a:extLst>
          </p:cNvPr>
          <p:cNvSpPr/>
          <p:nvPr/>
        </p:nvSpPr>
        <p:spPr bwMode="auto">
          <a:xfrm>
            <a:off x="7991043" y="2676236"/>
            <a:ext cx="1439862" cy="1204913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  <a:ea typeface="ＭＳ Ｐゴシック" pitchFamily="-32" charset="-128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FBF6013-16C6-42AA-BDC4-F921C096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1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A5FC-FE2B-47D1-950D-C11A6538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INK JET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PRINTER</a:t>
            </a:r>
            <a:endParaRPr lang="en-US"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0CD75930-8E6B-4D63-878C-E15E14F781E6}"/>
              </a:ext>
            </a:extLst>
          </p:cNvPr>
          <p:cNvSpPr txBox="1"/>
          <p:nvPr/>
        </p:nvSpPr>
        <p:spPr>
          <a:xfrm>
            <a:off x="1219800" y="1690688"/>
            <a:ext cx="5715000" cy="28969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312420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Non-impact printers. </a:t>
            </a:r>
            <a:r>
              <a:rPr sz="2000" spc="-10" dirty="0">
                <a:latin typeface="Verdana"/>
                <a:cs typeface="Verdana"/>
              </a:rPr>
              <a:t>Hence, they </a:t>
            </a:r>
            <a:r>
              <a:rPr sz="2000" spc="-5" dirty="0">
                <a:latin typeface="Verdana"/>
                <a:cs typeface="Verdana"/>
              </a:rPr>
              <a:t>cannot produce  </a:t>
            </a:r>
            <a:r>
              <a:rPr sz="2000" dirty="0">
                <a:latin typeface="Verdana"/>
                <a:cs typeface="Verdana"/>
              </a:rPr>
              <a:t>multiple </a:t>
            </a:r>
            <a:r>
              <a:rPr sz="2000" spc="-5" dirty="0">
                <a:latin typeface="Verdana"/>
                <a:cs typeface="Verdana"/>
              </a:rPr>
              <a:t>copies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a document in a </a:t>
            </a:r>
            <a:r>
              <a:rPr sz="2000" dirty="0">
                <a:latin typeface="Verdana"/>
                <a:cs typeface="Verdana"/>
              </a:rPr>
              <a:t>single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printing</a:t>
            </a:r>
            <a:endParaRPr sz="2000" dirty="0">
              <a:latin typeface="Verdana"/>
              <a:cs typeface="Verdana"/>
            </a:endParaRPr>
          </a:p>
          <a:p>
            <a:pPr marL="35687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Can </a:t>
            </a:r>
            <a:r>
              <a:rPr sz="2000" spc="-5" dirty="0">
                <a:latin typeface="Verdana"/>
                <a:cs typeface="Verdana"/>
              </a:rPr>
              <a:t>be both monochrome and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color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Slower than dot-matrix printers </a:t>
            </a:r>
            <a:r>
              <a:rPr sz="2000" dirty="0">
                <a:latin typeface="Verdana"/>
                <a:cs typeface="Verdana"/>
              </a:rPr>
              <a:t>with </a:t>
            </a:r>
            <a:r>
              <a:rPr sz="2000" spc="-10" dirty="0">
                <a:latin typeface="Verdana"/>
                <a:cs typeface="Verdana"/>
              </a:rPr>
              <a:t>speeds </a:t>
            </a:r>
            <a:r>
              <a:rPr sz="2000" dirty="0">
                <a:latin typeface="Verdana"/>
                <a:cs typeface="Verdana"/>
              </a:rPr>
              <a:t>usually  ranging </a:t>
            </a:r>
            <a:r>
              <a:rPr sz="2000" spc="-10" dirty="0">
                <a:latin typeface="Verdana"/>
                <a:cs typeface="Verdana"/>
              </a:rPr>
              <a:t>between </a:t>
            </a:r>
            <a:r>
              <a:rPr sz="2000" spc="-5" dirty="0">
                <a:latin typeface="Verdana"/>
                <a:cs typeface="Verdana"/>
              </a:rPr>
              <a:t>40 to 300 </a:t>
            </a:r>
            <a:r>
              <a:rPr sz="2000" spc="-10" dirty="0">
                <a:latin typeface="Verdana"/>
                <a:cs typeface="Verdana"/>
              </a:rPr>
              <a:t>characters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second</a:t>
            </a:r>
            <a:endParaRPr sz="2000" dirty="0">
              <a:latin typeface="Verdana"/>
              <a:cs typeface="Verdana"/>
            </a:endParaRPr>
          </a:p>
          <a:p>
            <a:pPr marL="35687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More expensive than a dot-matrix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printer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098" name="Picture 2" descr="China L1300 Color Ink Jet Printer All-in-One Home Photo Printer - China  Sublimation Printer, A3+ Printer">
            <a:extLst>
              <a:ext uri="{FF2B5EF4-FFF2-40B4-BE49-F238E27FC236}">
                <a16:creationId xmlns:a16="http://schemas.microsoft.com/office/drawing/2014/main" id="{AB3F06E6-F949-4B11-9B43-E05E34BE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08" y="1455162"/>
            <a:ext cx="4449392" cy="374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2C536-3574-4409-BB52-C5456FE87FCA}"/>
              </a:ext>
            </a:extLst>
          </p:cNvPr>
          <p:cNvSpPr txBox="1"/>
          <p:nvPr/>
        </p:nvSpPr>
        <p:spPr>
          <a:xfrm>
            <a:off x="1133212" y="4725730"/>
            <a:ext cx="6054436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How ink jet printer works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https://www.youtube.com/watch?v=9yeZSaigBj4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4F1A-0330-4F2D-9DEF-89FDAC25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DRUM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PRINTER</a:t>
            </a:r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0D085D46-5FC9-40A0-8AEE-E7693C75D6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7226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55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Line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printers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print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one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line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at a</a:t>
            </a:r>
            <a:r>
              <a:rPr sz="2000" spc="-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time</a:t>
            </a:r>
            <a:endParaRPr sz="2000" dirty="0">
              <a:latin typeface="Verdana"/>
              <a:cs typeface="Verdana"/>
            </a:endParaRPr>
          </a:p>
          <a:p>
            <a:pPr marL="356870" marR="69850" indent="-344805">
              <a:lnSpc>
                <a:spcPct val="100000"/>
              </a:lnSpc>
              <a:spcBef>
                <a:spcPts val="1055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Have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solid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cylindrical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drum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 embossed  on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surface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form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circular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bands</a:t>
            </a:r>
            <a:endParaRPr sz="2000" dirty="0">
              <a:latin typeface="Verdana"/>
              <a:cs typeface="Verdana"/>
            </a:endParaRPr>
          </a:p>
          <a:p>
            <a:pPr marL="356870" marR="51435" indent="-34480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Set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hammers mounted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front 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drum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manner that an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inked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ribbon and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paper 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placed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between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hammers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drum</a:t>
            </a:r>
            <a:endParaRPr sz="2000" dirty="0">
              <a:latin typeface="Verdana"/>
              <a:cs typeface="Verdana"/>
            </a:endParaRPr>
          </a:p>
          <a:p>
            <a:pPr marL="356870" marR="168275" indent="-34480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only print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pre-defined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set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characters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pre-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defined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style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embossed 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</a:t>
            </a:r>
            <a:r>
              <a:rPr sz="2000" spc="-7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drum</a:t>
            </a:r>
            <a:endParaRPr sz="2000" dirty="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Impact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printers and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usually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monochrome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Typical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speeds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range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300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2000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lines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per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minute</a:t>
            </a:r>
            <a:endParaRPr lang="en-US" sz="2000" dirty="0">
              <a:solidFill>
                <a:srgbClr val="333333"/>
              </a:solidFill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000" dirty="0">
                <a:latin typeface="Verdana"/>
                <a:cs typeface="Verdana"/>
                <a:hlinkClick r:id="rId2"/>
              </a:rPr>
              <a:t>https://www.youtube.com/watch?v=wlL8zMhxyes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0825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7B8A-C62F-4AB0-8A32-FE2B1CCB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PRINTING MECHANISAM OF DRUM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PRINTER</a:t>
            </a:r>
            <a:endParaRPr lang="en-US" sz="3600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08352AE6-7841-4303-A612-A2AFF4BBA091}"/>
              </a:ext>
            </a:extLst>
          </p:cNvPr>
          <p:cNvSpPr/>
          <p:nvPr/>
        </p:nvSpPr>
        <p:spPr>
          <a:xfrm>
            <a:off x="6083808" y="2118360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4">
                <a:moveTo>
                  <a:pt x="33527" y="283463"/>
                </a:moveTo>
                <a:lnTo>
                  <a:pt x="0" y="283463"/>
                </a:lnTo>
                <a:lnTo>
                  <a:pt x="39624" y="359663"/>
                </a:lnTo>
                <a:lnTo>
                  <a:pt x="67421" y="301751"/>
                </a:lnTo>
                <a:lnTo>
                  <a:pt x="39624" y="301751"/>
                </a:lnTo>
                <a:lnTo>
                  <a:pt x="33527" y="295655"/>
                </a:lnTo>
                <a:lnTo>
                  <a:pt x="33527" y="283463"/>
                </a:lnTo>
                <a:close/>
              </a:path>
              <a:path w="76200" h="360044">
                <a:moveTo>
                  <a:pt x="39624" y="0"/>
                </a:moveTo>
                <a:lnTo>
                  <a:pt x="33527" y="6095"/>
                </a:lnTo>
                <a:lnTo>
                  <a:pt x="33527" y="295655"/>
                </a:lnTo>
                <a:lnTo>
                  <a:pt x="39624" y="301751"/>
                </a:lnTo>
                <a:lnTo>
                  <a:pt x="42671" y="295655"/>
                </a:lnTo>
                <a:lnTo>
                  <a:pt x="42671" y="6095"/>
                </a:lnTo>
                <a:lnTo>
                  <a:pt x="39624" y="0"/>
                </a:lnTo>
                <a:close/>
              </a:path>
              <a:path w="76200" h="360044">
                <a:moveTo>
                  <a:pt x="76200" y="283463"/>
                </a:moveTo>
                <a:lnTo>
                  <a:pt x="42671" y="283463"/>
                </a:lnTo>
                <a:lnTo>
                  <a:pt x="42671" y="295655"/>
                </a:lnTo>
                <a:lnTo>
                  <a:pt x="39624" y="301751"/>
                </a:lnTo>
                <a:lnTo>
                  <a:pt x="67421" y="301751"/>
                </a:lnTo>
                <a:lnTo>
                  <a:pt x="76200" y="283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06D0C15F-95BC-47E3-A7EA-CBD5A5F146DF}"/>
              </a:ext>
            </a:extLst>
          </p:cNvPr>
          <p:cNvSpPr txBox="1"/>
          <p:nvPr/>
        </p:nvSpPr>
        <p:spPr>
          <a:xfrm>
            <a:off x="1627123" y="3455924"/>
            <a:ext cx="1095375" cy="124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Solid 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cylindrical  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drum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with 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embossed  c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rs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48CCA7D8-3F6A-43C0-94DD-4A058F37CD80}"/>
              </a:ext>
            </a:extLst>
          </p:cNvPr>
          <p:cNvSpPr txBox="1"/>
          <p:nvPr/>
        </p:nvSpPr>
        <p:spPr>
          <a:xfrm>
            <a:off x="4342891" y="1582623"/>
            <a:ext cx="3188335" cy="10255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1678939" algn="l"/>
              </a:tabLst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Hammers</a:t>
            </a:r>
            <a:r>
              <a:rPr sz="1600" spc="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(one	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for each</a:t>
            </a:r>
            <a:r>
              <a:rPr sz="1600" spc="-9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band)</a:t>
            </a:r>
            <a:endParaRPr sz="1600" dirty="0">
              <a:latin typeface="Verdana"/>
              <a:cs typeface="Verdana"/>
            </a:endParaRPr>
          </a:p>
          <a:p>
            <a:pPr marL="1920239">
              <a:lnSpc>
                <a:spcPct val="100000"/>
              </a:lnSpc>
              <a:spcBef>
                <a:spcPts val="865"/>
              </a:spcBef>
            </a:pP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Paper</a:t>
            </a:r>
            <a:endParaRPr sz="1600" dirty="0">
              <a:latin typeface="Verdana"/>
              <a:cs typeface="Verdana"/>
            </a:endParaRPr>
          </a:p>
          <a:p>
            <a:pPr marL="2124710">
              <a:lnSpc>
                <a:spcPct val="100000"/>
              </a:lnSpc>
              <a:spcBef>
                <a:spcPts val="385"/>
              </a:spcBef>
            </a:pP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Ribbon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7" name="object 10">
            <a:extLst>
              <a:ext uri="{FF2B5EF4-FFF2-40B4-BE49-F238E27FC236}">
                <a16:creationId xmlns:a16="http://schemas.microsoft.com/office/drawing/2014/main" id="{C4324B13-F7DF-4834-B111-8C4C564A1716}"/>
              </a:ext>
            </a:extLst>
          </p:cNvPr>
          <p:cNvGrpSpPr/>
          <p:nvPr/>
        </p:nvGrpSpPr>
        <p:grpSpPr>
          <a:xfrm>
            <a:off x="3172904" y="2449067"/>
            <a:ext cx="3237230" cy="2748280"/>
            <a:chOff x="3172904" y="2449067"/>
            <a:chExt cx="3237230" cy="2748280"/>
          </a:xfrm>
        </p:grpSpPr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B242DF3F-580C-418E-893D-79D9AA1D2018}"/>
                </a:ext>
              </a:extLst>
            </p:cNvPr>
            <p:cNvSpPr/>
            <p:nvPr/>
          </p:nvSpPr>
          <p:spPr>
            <a:xfrm>
              <a:off x="5998464" y="2459735"/>
              <a:ext cx="161925" cy="302260"/>
            </a:xfrm>
            <a:custGeom>
              <a:avLst/>
              <a:gdLst/>
              <a:ahLst/>
              <a:cxnLst/>
              <a:rect l="l" t="t" r="r" b="b"/>
              <a:pathLst>
                <a:path w="161925" h="302260">
                  <a:moveTo>
                    <a:pt x="0" y="0"/>
                  </a:moveTo>
                  <a:lnTo>
                    <a:pt x="0" y="140208"/>
                  </a:lnTo>
                  <a:lnTo>
                    <a:pt x="161544" y="301751"/>
                  </a:lnTo>
                  <a:lnTo>
                    <a:pt x="161544" y="16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FB2FBE3F-7AE0-45A4-A374-2841B04869E1}"/>
                </a:ext>
              </a:extLst>
            </p:cNvPr>
            <p:cNvSpPr/>
            <p:nvPr/>
          </p:nvSpPr>
          <p:spPr>
            <a:xfrm>
              <a:off x="5998464" y="245973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544" y="1615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EF869EDC-7CC9-4484-9024-211F57038848}"/>
                </a:ext>
              </a:extLst>
            </p:cNvPr>
            <p:cNvSpPr/>
            <p:nvPr/>
          </p:nvSpPr>
          <p:spPr>
            <a:xfrm>
              <a:off x="5998464" y="2459735"/>
              <a:ext cx="256540" cy="161925"/>
            </a:xfrm>
            <a:custGeom>
              <a:avLst/>
              <a:gdLst/>
              <a:ahLst/>
              <a:cxnLst/>
              <a:rect l="l" t="t" r="r" b="b"/>
              <a:pathLst>
                <a:path w="256539" h="161925">
                  <a:moveTo>
                    <a:pt x="91439" y="0"/>
                  </a:moveTo>
                  <a:lnTo>
                    <a:pt x="0" y="0"/>
                  </a:lnTo>
                  <a:lnTo>
                    <a:pt x="161544" y="161543"/>
                  </a:lnTo>
                  <a:lnTo>
                    <a:pt x="256032" y="161543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54509595-0B93-4E8B-97DF-4BF272AB2EDE}"/>
                </a:ext>
              </a:extLst>
            </p:cNvPr>
            <p:cNvSpPr/>
            <p:nvPr/>
          </p:nvSpPr>
          <p:spPr>
            <a:xfrm>
              <a:off x="6088380" y="2458211"/>
              <a:ext cx="172212" cy="3093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426514DF-F42A-4192-97CA-E5E03AFB1F69}"/>
                </a:ext>
              </a:extLst>
            </p:cNvPr>
            <p:cNvSpPr/>
            <p:nvPr/>
          </p:nvSpPr>
          <p:spPr>
            <a:xfrm>
              <a:off x="5839968" y="2468879"/>
              <a:ext cx="161925" cy="299085"/>
            </a:xfrm>
            <a:custGeom>
              <a:avLst/>
              <a:gdLst/>
              <a:ahLst/>
              <a:cxnLst/>
              <a:rect l="l" t="t" r="r" b="b"/>
              <a:pathLst>
                <a:path w="161925" h="299085">
                  <a:moveTo>
                    <a:pt x="0" y="0"/>
                  </a:moveTo>
                  <a:lnTo>
                    <a:pt x="0" y="137160"/>
                  </a:lnTo>
                  <a:lnTo>
                    <a:pt x="161544" y="298704"/>
                  </a:lnTo>
                  <a:lnTo>
                    <a:pt x="161544" y="16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CAFA93AC-CF27-4F21-9301-915C2CB4C921}"/>
                </a:ext>
              </a:extLst>
            </p:cNvPr>
            <p:cNvSpPr/>
            <p:nvPr/>
          </p:nvSpPr>
          <p:spPr>
            <a:xfrm>
              <a:off x="5838444" y="2467355"/>
              <a:ext cx="260604" cy="306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C4F31F2C-3DC6-4E2F-B5BB-7E28E08C23DE}"/>
                </a:ext>
              </a:extLst>
            </p:cNvPr>
            <p:cNvSpPr/>
            <p:nvPr/>
          </p:nvSpPr>
          <p:spPr>
            <a:xfrm>
              <a:off x="5678424" y="2459735"/>
              <a:ext cx="161925" cy="299085"/>
            </a:xfrm>
            <a:custGeom>
              <a:avLst/>
              <a:gdLst/>
              <a:ahLst/>
              <a:cxnLst/>
              <a:rect l="l" t="t" r="r" b="b"/>
              <a:pathLst>
                <a:path w="161925" h="299085">
                  <a:moveTo>
                    <a:pt x="0" y="0"/>
                  </a:moveTo>
                  <a:lnTo>
                    <a:pt x="0" y="137160"/>
                  </a:lnTo>
                  <a:lnTo>
                    <a:pt x="161543" y="298703"/>
                  </a:lnTo>
                  <a:lnTo>
                    <a:pt x="161543" y="16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50E355D0-52C1-4B35-AF2C-BFF86AFD7FD8}"/>
                </a:ext>
              </a:extLst>
            </p:cNvPr>
            <p:cNvSpPr/>
            <p:nvPr/>
          </p:nvSpPr>
          <p:spPr>
            <a:xfrm>
              <a:off x="5676900" y="2458211"/>
              <a:ext cx="260604" cy="306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00E34FA2-8B7F-4ED1-8659-55467C542B56}"/>
                </a:ext>
              </a:extLst>
            </p:cNvPr>
            <p:cNvSpPr/>
            <p:nvPr/>
          </p:nvSpPr>
          <p:spPr>
            <a:xfrm>
              <a:off x="5489448" y="2450591"/>
              <a:ext cx="161925" cy="302260"/>
            </a:xfrm>
            <a:custGeom>
              <a:avLst/>
              <a:gdLst/>
              <a:ahLst/>
              <a:cxnLst/>
              <a:rect l="l" t="t" r="r" b="b"/>
              <a:pathLst>
                <a:path w="161925" h="302260">
                  <a:moveTo>
                    <a:pt x="0" y="0"/>
                  </a:moveTo>
                  <a:lnTo>
                    <a:pt x="0" y="140208"/>
                  </a:lnTo>
                  <a:lnTo>
                    <a:pt x="161543" y="301752"/>
                  </a:lnTo>
                  <a:lnTo>
                    <a:pt x="161543" y="16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A2258284-CC8F-482B-B67C-0EEE9C4D9672}"/>
                </a:ext>
              </a:extLst>
            </p:cNvPr>
            <p:cNvSpPr/>
            <p:nvPr/>
          </p:nvSpPr>
          <p:spPr>
            <a:xfrm>
              <a:off x="5487924" y="2449067"/>
              <a:ext cx="260604" cy="309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8EC0C314-8CB4-4F41-9AA6-7725927DEA7B}"/>
                </a:ext>
              </a:extLst>
            </p:cNvPr>
            <p:cNvSpPr/>
            <p:nvPr/>
          </p:nvSpPr>
          <p:spPr>
            <a:xfrm>
              <a:off x="5321808" y="2459735"/>
              <a:ext cx="161925" cy="299085"/>
            </a:xfrm>
            <a:custGeom>
              <a:avLst/>
              <a:gdLst/>
              <a:ahLst/>
              <a:cxnLst/>
              <a:rect l="l" t="t" r="r" b="b"/>
              <a:pathLst>
                <a:path w="161925" h="299085">
                  <a:moveTo>
                    <a:pt x="0" y="0"/>
                  </a:moveTo>
                  <a:lnTo>
                    <a:pt x="0" y="137160"/>
                  </a:lnTo>
                  <a:lnTo>
                    <a:pt x="161543" y="298703"/>
                  </a:lnTo>
                  <a:lnTo>
                    <a:pt x="161543" y="16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C29AAEA3-A604-40AB-8AD3-F30267F3FDCF}"/>
                </a:ext>
              </a:extLst>
            </p:cNvPr>
            <p:cNvSpPr/>
            <p:nvPr/>
          </p:nvSpPr>
          <p:spPr>
            <a:xfrm>
              <a:off x="5320284" y="2458211"/>
              <a:ext cx="260603" cy="306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49ACCB96-CA8C-4E2D-9D51-0778107A4407}"/>
                </a:ext>
              </a:extLst>
            </p:cNvPr>
            <p:cNvSpPr/>
            <p:nvPr/>
          </p:nvSpPr>
          <p:spPr>
            <a:xfrm>
              <a:off x="5151120" y="2456687"/>
              <a:ext cx="161925" cy="299085"/>
            </a:xfrm>
            <a:custGeom>
              <a:avLst/>
              <a:gdLst/>
              <a:ahLst/>
              <a:cxnLst/>
              <a:rect l="l" t="t" r="r" b="b"/>
              <a:pathLst>
                <a:path w="161925" h="299085">
                  <a:moveTo>
                    <a:pt x="0" y="0"/>
                  </a:moveTo>
                  <a:lnTo>
                    <a:pt x="0" y="137160"/>
                  </a:lnTo>
                  <a:lnTo>
                    <a:pt x="161543" y="298703"/>
                  </a:lnTo>
                  <a:lnTo>
                    <a:pt x="161543" y="16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4">
              <a:extLst>
                <a:ext uri="{FF2B5EF4-FFF2-40B4-BE49-F238E27FC236}">
                  <a16:creationId xmlns:a16="http://schemas.microsoft.com/office/drawing/2014/main" id="{C052ABE4-147B-41A8-9272-23DB57C5569C}"/>
                </a:ext>
              </a:extLst>
            </p:cNvPr>
            <p:cNvSpPr/>
            <p:nvPr/>
          </p:nvSpPr>
          <p:spPr>
            <a:xfrm>
              <a:off x="5149596" y="2455163"/>
              <a:ext cx="257555" cy="306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A37EBACA-2A07-4AA6-B349-045C921CC62F}"/>
                </a:ext>
              </a:extLst>
            </p:cNvPr>
            <p:cNvSpPr/>
            <p:nvPr/>
          </p:nvSpPr>
          <p:spPr>
            <a:xfrm>
              <a:off x="4953000" y="2459735"/>
              <a:ext cx="161925" cy="302260"/>
            </a:xfrm>
            <a:custGeom>
              <a:avLst/>
              <a:gdLst/>
              <a:ahLst/>
              <a:cxnLst/>
              <a:rect l="l" t="t" r="r" b="b"/>
              <a:pathLst>
                <a:path w="161925" h="302260">
                  <a:moveTo>
                    <a:pt x="0" y="0"/>
                  </a:moveTo>
                  <a:lnTo>
                    <a:pt x="0" y="140208"/>
                  </a:lnTo>
                  <a:lnTo>
                    <a:pt x="161544" y="301751"/>
                  </a:lnTo>
                  <a:lnTo>
                    <a:pt x="161544" y="16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6">
              <a:extLst>
                <a:ext uri="{FF2B5EF4-FFF2-40B4-BE49-F238E27FC236}">
                  <a16:creationId xmlns:a16="http://schemas.microsoft.com/office/drawing/2014/main" id="{192D9461-74A2-4079-982B-322153D23A92}"/>
                </a:ext>
              </a:extLst>
            </p:cNvPr>
            <p:cNvSpPr/>
            <p:nvPr/>
          </p:nvSpPr>
          <p:spPr>
            <a:xfrm>
              <a:off x="4951476" y="2458211"/>
              <a:ext cx="260604" cy="3093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7">
              <a:extLst>
                <a:ext uri="{FF2B5EF4-FFF2-40B4-BE49-F238E27FC236}">
                  <a16:creationId xmlns:a16="http://schemas.microsoft.com/office/drawing/2014/main" id="{AC21593F-34FB-4AE0-8D29-B4C3C824BF77}"/>
                </a:ext>
              </a:extLst>
            </p:cNvPr>
            <p:cNvSpPr/>
            <p:nvPr/>
          </p:nvSpPr>
          <p:spPr>
            <a:xfrm>
              <a:off x="4754880" y="2459735"/>
              <a:ext cx="165100" cy="299085"/>
            </a:xfrm>
            <a:custGeom>
              <a:avLst/>
              <a:gdLst/>
              <a:ahLst/>
              <a:cxnLst/>
              <a:rect l="l" t="t" r="r" b="b"/>
              <a:pathLst>
                <a:path w="165100" h="299085">
                  <a:moveTo>
                    <a:pt x="0" y="0"/>
                  </a:moveTo>
                  <a:lnTo>
                    <a:pt x="0" y="137160"/>
                  </a:lnTo>
                  <a:lnTo>
                    <a:pt x="164592" y="298703"/>
                  </a:lnTo>
                  <a:lnTo>
                    <a:pt x="164592" y="16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8">
              <a:extLst>
                <a:ext uri="{FF2B5EF4-FFF2-40B4-BE49-F238E27FC236}">
                  <a16:creationId xmlns:a16="http://schemas.microsoft.com/office/drawing/2014/main" id="{1558D0FC-2EE8-481D-9024-09DFB4646B15}"/>
                </a:ext>
              </a:extLst>
            </p:cNvPr>
            <p:cNvSpPr/>
            <p:nvPr/>
          </p:nvSpPr>
          <p:spPr>
            <a:xfrm>
              <a:off x="4754880" y="2459735"/>
              <a:ext cx="165100" cy="161925"/>
            </a:xfrm>
            <a:custGeom>
              <a:avLst/>
              <a:gdLst/>
              <a:ahLst/>
              <a:cxnLst/>
              <a:rect l="l" t="t" r="r" b="b"/>
              <a:pathLst>
                <a:path w="165100" h="161925">
                  <a:moveTo>
                    <a:pt x="164592" y="1615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9">
              <a:extLst>
                <a:ext uri="{FF2B5EF4-FFF2-40B4-BE49-F238E27FC236}">
                  <a16:creationId xmlns:a16="http://schemas.microsoft.com/office/drawing/2014/main" id="{FD0B5A60-9EA2-4F53-B233-47B803D2BF9F}"/>
                </a:ext>
              </a:extLst>
            </p:cNvPr>
            <p:cNvSpPr/>
            <p:nvPr/>
          </p:nvSpPr>
          <p:spPr>
            <a:xfrm>
              <a:off x="4754880" y="2459735"/>
              <a:ext cx="256540" cy="161925"/>
            </a:xfrm>
            <a:custGeom>
              <a:avLst/>
              <a:gdLst/>
              <a:ahLst/>
              <a:cxnLst/>
              <a:rect l="l" t="t" r="r" b="b"/>
              <a:pathLst>
                <a:path w="256539" h="161925">
                  <a:moveTo>
                    <a:pt x="94487" y="0"/>
                  </a:moveTo>
                  <a:lnTo>
                    <a:pt x="0" y="0"/>
                  </a:lnTo>
                  <a:lnTo>
                    <a:pt x="164592" y="161543"/>
                  </a:lnTo>
                  <a:lnTo>
                    <a:pt x="256032" y="1615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0">
              <a:extLst>
                <a:ext uri="{FF2B5EF4-FFF2-40B4-BE49-F238E27FC236}">
                  <a16:creationId xmlns:a16="http://schemas.microsoft.com/office/drawing/2014/main" id="{CC5DC530-2A04-48C2-A6F0-33FBB6B7083D}"/>
                </a:ext>
              </a:extLst>
            </p:cNvPr>
            <p:cNvSpPr/>
            <p:nvPr/>
          </p:nvSpPr>
          <p:spPr>
            <a:xfrm>
              <a:off x="4847844" y="2458211"/>
              <a:ext cx="169164" cy="3063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1">
              <a:extLst>
                <a:ext uri="{FF2B5EF4-FFF2-40B4-BE49-F238E27FC236}">
                  <a16:creationId xmlns:a16="http://schemas.microsoft.com/office/drawing/2014/main" id="{0F5DA695-4CFD-416A-A8B8-7D7FC52B8A05}"/>
                </a:ext>
              </a:extLst>
            </p:cNvPr>
            <p:cNvSpPr/>
            <p:nvPr/>
          </p:nvSpPr>
          <p:spPr>
            <a:xfrm>
              <a:off x="4578096" y="2450591"/>
              <a:ext cx="161925" cy="302260"/>
            </a:xfrm>
            <a:custGeom>
              <a:avLst/>
              <a:gdLst/>
              <a:ahLst/>
              <a:cxnLst/>
              <a:rect l="l" t="t" r="r" b="b"/>
              <a:pathLst>
                <a:path w="161925" h="302260">
                  <a:moveTo>
                    <a:pt x="0" y="0"/>
                  </a:moveTo>
                  <a:lnTo>
                    <a:pt x="0" y="140208"/>
                  </a:lnTo>
                  <a:lnTo>
                    <a:pt x="161543" y="301752"/>
                  </a:lnTo>
                  <a:lnTo>
                    <a:pt x="161543" y="16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2">
              <a:extLst>
                <a:ext uri="{FF2B5EF4-FFF2-40B4-BE49-F238E27FC236}">
                  <a16:creationId xmlns:a16="http://schemas.microsoft.com/office/drawing/2014/main" id="{7210BDC4-80E0-4707-9D0C-704E16CF652D}"/>
                </a:ext>
              </a:extLst>
            </p:cNvPr>
            <p:cNvSpPr/>
            <p:nvPr/>
          </p:nvSpPr>
          <p:spPr>
            <a:xfrm>
              <a:off x="4576572" y="2449067"/>
              <a:ext cx="260603" cy="309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3">
              <a:extLst>
                <a:ext uri="{FF2B5EF4-FFF2-40B4-BE49-F238E27FC236}">
                  <a16:creationId xmlns:a16="http://schemas.microsoft.com/office/drawing/2014/main" id="{19116D9A-8372-4102-BB02-303AB2487022}"/>
                </a:ext>
              </a:extLst>
            </p:cNvPr>
            <p:cNvSpPr/>
            <p:nvPr/>
          </p:nvSpPr>
          <p:spPr>
            <a:xfrm>
              <a:off x="4395216" y="2459735"/>
              <a:ext cx="161925" cy="299085"/>
            </a:xfrm>
            <a:custGeom>
              <a:avLst/>
              <a:gdLst/>
              <a:ahLst/>
              <a:cxnLst/>
              <a:rect l="l" t="t" r="r" b="b"/>
              <a:pathLst>
                <a:path w="161925" h="299085">
                  <a:moveTo>
                    <a:pt x="0" y="0"/>
                  </a:moveTo>
                  <a:lnTo>
                    <a:pt x="0" y="137160"/>
                  </a:lnTo>
                  <a:lnTo>
                    <a:pt x="161544" y="298703"/>
                  </a:lnTo>
                  <a:lnTo>
                    <a:pt x="161544" y="16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4">
              <a:extLst>
                <a:ext uri="{FF2B5EF4-FFF2-40B4-BE49-F238E27FC236}">
                  <a16:creationId xmlns:a16="http://schemas.microsoft.com/office/drawing/2014/main" id="{D7BAB72E-9FF3-4DAD-994D-EDB5B444CB5F}"/>
                </a:ext>
              </a:extLst>
            </p:cNvPr>
            <p:cNvSpPr/>
            <p:nvPr/>
          </p:nvSpPr>
          <p:spPr>
            <a:xfrm>
              <a:off x="4393692" y="2458211"/>
              <a:ext cx="257556" cy="306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5">
              <a:extLst>
                <a:ext uri="{FF2B5EF4-FFF2-40B4-BE49-F238E27FC236}">
                  <a16:creationId xmlns:a16="http://schemas.microsoft.com/office/drawing/2014/main" id="{75569E63-9659-4F20-A34E-8A31420DBBDB}"/>
                </a:ext>
              </a:extLst>
            </p:cNvPr>
            <p:cNvSpPr/>
            <p:nvPr/>
          </p:nvSpPr>
          <p:spPr>
            <a:xfrm>
              <a:off x="3553968" y="2801111"/>
              <a:ext cx="2847340" cy="0"/>
            </a:xfrm>
            <a:custGeom>
              <a:avLst/>
              <a:gdLst/>
              <a:ahLst/>
              <a:cxnLst/>
              <a:rect l="l" t="t" r="r" b="b"/>
              <a:pathLst>
                <a:path w="2847340">
                  <a:moveTo>
                    <a:pt x="0" y="0"/>
                  </a:moveTo>
                  <a:lnTo>
                    <a:pt x="2846832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6">
              <a:extLst>
                <a:ext uri="{FF2B5EF4-FFF2-40B4-BE49-F238E27FC236}">
                  <a16:creationId xmlns:a16="http://schemas.microsoft.com/office/drawing/2014/main" id="{83A611B6-6679-4A5B-A6B1-A2E4E3AC4BFD}"/>
                </a:ext>
              </a:extLst>
            </p:cNvPr>
            <p:cNvSpPr/>
            <p:nvPr/>
          </p:nvSpPr>
          <p:spPr>
            <a:xfrm>
              <a:off x="3316224" y="3352800"/>
              <a:ext cx="399415" cy="1430020"/>
            </a:xfrm>
            <a:custGeom>
              <a:avLst/>
              <a:gdLst/>
              <a:ahLst/>
              <a:cxnLst/>
              <a:rect l="l" t="t" r="r" b="b"/>
              <a:pathLst>
                <a:path w="399414" h="1430020">
                  <a:moveTo>
                    <a:pt x="201167" y="0"/>
                  </a:moveTo>
                  <a:lnTo>
                    <a:pt x="162481" y="12891"/>
                  </a:lnTo>
                  <a:lnTo>
                    <a:pt x="126445" y="49979"/>
                  </a:lnTo>
                  <a:lnTo>
                    <a:pt x="93684" y="108879"/>
                  </a:lnTo>
                  <a:lnTo>
                    <a:pt x="78728" y="145764"/>
                  </a:lnTo>
                  <a:lnTo>
                    <a:pt x="64825" y="187210"/>
                  </a:lnTo>
                  <a:lnTo>
                    <a:pt x="52053" y="232917"/>
                  </a:lnTo>
                  <a:lnTo>
                    <a:pt x="40491" y="282589"/>
                  </a:lnTo>
                  <a:lnTo>
                    <a:pt x="30218" y="335928"/>
                  </a:lnTo>
                  <a:lnTo>
                    <a:pt x="21310" y="392635"/>
                  </a:lnTo>
                  <a:lnTo>
                    <a:pt x="13847" y="452413"/>
                  </a:lnTo>
                  <a:lnTo>
                    <a:pt x="7906" y="514964"/>
                  </a:lnTo>
                  <a:lnTo>
                    <a:pt x="3566" y="579991"/>
                  </a:lnTo>
                  <a:lnTo>
                    <a:pt x="904" y="647195"/>
                  </a:lnTo>
                  <a:lnTo>
                    <a:pt x="0" y="716279"/>
                  </a:lnTo>
                  <a:lnTo>
                    <a:pt x="1020" y="789085"/>
                  </a:lnTo>
                  <a:lnTo>
                    <a:pt x="4018" y="859815"/>
                  </a:lnTo>
                  <a:lnTo>
                    <a:pt x="8900" y="928107"/>
                  </a:lnTo>
                  <a:lnTo>
                    <a:pt x="15573" y="993600"/>
                  </a:lnTo>
                  <a:lnTo>
                    <a:pt x="23942" y="1055931"/>
                  </a:lnTo>
                  <a:lnTo>
                    <a:pt x="33914" y="1114740"/>
                  </a:lnTo>
                  <a:lnTo>
                    <a:pt x="45396" y="1169664"/>
                  </a:lnTo>
                  <a:lnTo>
                    <a:pt x="58292" y="1220343"/>
                  </a:lnTo>
                  <a:lnTo>
                    <a:pt x="72511" y="1266413"/>
                  </a:lnTo>
                  <a:lnTo>
                    <a:pt x="87957" y="1307514"/>
                  </a:lnTo>
                  <a:lnTo>
                    <a:pt x="104537" y="1343284"/>
                  </a:lnTo>
                  <a:lnTo>
                    <a:pt x="140725" y="1397385"/>
                  </a:lnTo>
                  <a:lnTo>
                    <a:pt x="180323" y="1425821"/>
                  </a:lnTo>
                  <a:lnTo>
                    <a:pt x="201167" y="1429512"/>
                  </a:lnTo>
                  <a:lnTo>
                    <a:pt x="221475" y="1425821"/>
                  </a:lnTo>
                  <a:lnTo>
                    <a:pt x="260197" y="1397385"/>
                  </a:lnTo>
                  <a:lnTo>
                    <a:pt x="295740" y="1343284"/>
                  </a:lnTo>
                  <a:lnTo>
                    <a:pt x="312074" y="1307514"/>
                  </a:lnTo>
                  <a:lnTo>
                    <a:pt x="327319" y="1266413"/>
                  </a:lnTo>
                  <a:lnTo>
                    <a:pt x="341375" y="1220342"/>
                  </a:lnTo>
                  <a:lnTo>
                    <a:pt x="354146" y="1169664"/>
                  </a:lnTo>
                  <a:lnTo>
                    <a:pt x="365533" y="1114740"/>
                  </a:lnTo>
                  <a:lnTo>
                    <a:pt x="375438" y="1055931"/>
                  </a:lnTo>
                  <a:lnTo>
                    <a:pt x="383762" y="993600"/>
                  </a:lnTo>
                  <a:lnTo>
                    <a:pt x="390407" y="928107"/>
                  </a:lnTo>
                  <a:lnTo>
                    <a:pt x="395275" y="859815"/>
                  </a:lnTo>
                  <a:lnTo>
                    <a:pt x="398268" y="789085"/>
                  </a:lnTo>
                  <a:lnTo>
                    <a:pt x="399288" y="716279"/>
                  </a:lnTo>
                  <a:lnTo>
                    <a:pt x="398268" y="642937"/>
                  </a:lnTo>
                  <a:lnTo>
                    <a:pt x="395275" y="571738"/>
                  </a:lnTo>
                  <a:lnTo>
                    <a:pt x="390407" y="503039"/>
                  </a:lnTo>
                  <a:lnTo>
                    <a:pt x="383762" y="437197"/>
                  </a:lnTo>
                  <a:lnTo>
                    <a:pt x="375438" y="374570"/>
                  </a:lnTo>
                  <a:lnTo>
                    <a:pt x="365533" y="315515"/>
                  </a:lnTo>
                  <a:lnTo>
                    <a:pt x="354146" y="260389"/>
                  </a:lnTo>
                  <a:lnTo>
                    <a:pt x="341376" y="209550"/>
                  </a:lnTo>
                  <a:lnTo>
                    <a:pt x="327319" y="163353"/>
                  </a:lnTo>
                  <a:lnTo>
                    <a:pt x="312074" y="122158"/>
                  </a:lnTo>
                  <a:lnTo>
                    <a:pt x="295740" y="86320"/>
                  </a:lnTo>
                  <a:lnTo>
                    <a:pt x="260197" y="32146"/>
                  </a:lnTo>
                  <a:lnTo>
                    <a:pt x="221475" y="3690"/>
                  </a:lnTo>
                  <a:lnTo>
                    <a:pt x="201167" y="0"/>
                  </a:lnTo>
                </a:path>
              </a:pathLst>
            </a:custGeom>
            <a:ln w="18288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7">
              <a:extLst>
                <a:ext uri="{FF2B5EF4-FFF2-40B4-BE49-F238E27FC236}">
                  <a16:creationId xmlns:a16="http://schemas.microsoft.com/office/drawing/2014/main" id="{B8707978-4EA0-478E-B204-13060BD17BCA}"/>
                </a:ext>
              </a:extLst>
            </p:cNvPr>
            <p:cNvSpPr/>
            <p:nvPr/>
          </p:nvSpPr>
          <p:spPr>
            <a:xfrm>
              <a:off x="3364992" y="3916679"/>
              <a:ext cx="73660" cy="353695"/>
            </a:xfrm>
            <a:custGeom>
              <a:avLst/>
              <a:gdLst/>
              <a:ahLst/>
              <a:cxnLst/>
              <a:rect l="l" t="t" r="r" b="b"/>
              <a:pathLst>
                <a:path w="73660" h="353695">
                  <a:moveTo>
                    <a:pt x="0" y="0"/>
                  </a:moveTo>
                  <a:lnTo>
                    <a:pt x="28146" y="2619"/>
                  </a:lnTo>
                  <a:lnTo>
                    <a:pt x="51435" y="9525"/>
                  </a:lnTo>
                  <a:lnTo>
                    <a:pt x="67294" y="19288"/>
                  </a:lnTo>
                  <a:lnTo>
                    <a:pt x="73152" y="30480"/>
                  </a:lnTo>
                  <a:lnTo>
                    <a:pt x="73152" y="323088"/>
                  </a:lnTo>
                  <a:lnTo>
                    <a:pt x="67294" y="335565"/>
                  </a:lnTo>
                  <a:lnTo>
                    <a:pt x="51435" y="345186"/>
                  </a:lnTo>
                  <a:lnTo>
                    <a:pt x="28146" y="351377"/>
                  </a:lnTo>
                  <a:lnTo>
                    <a:pt x="0" y="3535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8">
              <a:extLst>
                <a:ext uri="{FF2B5EF4-FFF2-40B4-BE49-F238E27FC236}">
                  <a16:creationId xmlns:a16="http://schemas.microsoft.com/office/drawing/2014/main" id="{59930D09-4A61-41F0-9587-5D08EFECDE94}"/>
                </a:ext>
              </a:extLst>
            </p:cNvPr>
            <p:cNvSpPr/>
            <p:nvPr/>
          </p:nvSpPr>
          <p:spPr>
            <a:xfrm>
              <a:off x="3307080" y="3898391"/>
              <a:ext cx="228600" cy="390525"/>
            </a:xfrm>
            <a:custGeom>
              <a:avLst/>
              <a:gdLst/>
              <a:ahLst/>
              <a:cxnLst/>
              <a:rect l="l" t="t" r="r" b="b"/>
              <a:pathLst>
                <a:path w="228600" h="390525">
                  <a:moveTo>
                    <a:pt x="112775" y="0"/>
                  </a:moveTo>
                  <a:lnTo>
                    <a:pt x="46744" y="37941"/>
                  </a:lnTo>
                  <a:lnTo>
                    <a:pt x="22140" y="80320"/>
                  </a:lnTo>
                  <a:lnTo>
                    <a:pt x="5876" y="133819"/>
                  </a:lnTo>
                  <a:lnTo>
                    <a:pt x="0" y="195072"/>
                  </a:lnTo>
                  <a:lnTo>
                    <a:pt x="5876" y="257495"/>
                  </a:lnTo>
                  <a:lnTo>
                    <a:pt x="22140" y="311139"/>
                  </a:lnTo>
                  <a:lnTo>
                    <a:pt x="46744" y="353080"/>
                  </a:lnTo>
                  <a:lnTo>
                    <a:pt x="77638" y="380390"/>
                  </a:lnTo>
                  <a:lnTo>
                    <a:pt x="112775" y="390144"/>
                  </a:lnTo>
                  <a:lnTo>
                    <a:pt x="149400" y="380390"/>
                  </a:lnTo>
                  <a:lnTo>
                    <a:pt x="181197" y="353080"/>
                  </a:lnTo>
                  <a:lnTo>
                    <a:pt x="206264" y="311139"/>
                  </a:lnTo>
                  <a:lnTo>
                    <a:pt x="222699" y="257495"/>
                  </a:lnTo>
                  <a:lnTo>
                    <a:pt x="228600" y="195072"/>
                  </a:lnTo>
                  <a:lnTo>
                    <a:pt x="222699" y="133819"/>
                  </a:lnTo>
                  <a:lnTo>
                    <a:pt x="206264" y="80320"/>
                  </a:lnTo>
                  <a:lnTo>
                    <a:pt x="181197" y="37941"/>
                  </a:lnTo>
                  <a:lnTo>
                    <a:pt x="149400" y="10046"/>
                  </a:lnTo>
                  <a:lnTo>
                    <a:pt x="112775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9">
              <a:extLst>
                <a:ext uri="{FF2B5EF4-FFF2-40B4-BE49-F238E27FC236}">
                  <a16:creationId xmlns:a16="http://schemas.microsoft.com/office/drawing/2014/main" id="{65E189CE-8819-450F-B194-79373C5B28D8}"/>
                </a:ext>
              </a:extLst>
            </p:cNvPr>
            <p:cNvSpPr/>
            <p:nvPr/>
          </p:nvSpPr>
          <p:spPr>
            <a:xfrm>
              <a:off x="3374850" y="3557015"/>
              <a:ext cx="151765" cy="1085215"/>
            </a:xfrm>
            <a:custGeom>
              <a:avLst/>
              <a:gdLst/>
              <a:ahLst/>
              <a:cxnLst/>
              <a:rect l="l" t="t" r="r" b="b"/>
              <a:pathLst>
                <a:path w="151764" h="1085214">
                  <a:moveTo>
                    <a:pt x="17573" y="350520"/>
                  </a:moveTo>
                  <a:lnTo>
                    <a:pt x="7143" y="322897"/>
                  </a:lnTo>
                  <a:lnTo>
                    <a:pt x="428" y="294132"/>
                  </a:lnTo>
                  <a:lnTo>
                    <a:pt x="0" y="263080"/>
                  </a:lnTo>
                  <a:lnTo>
                    <a:pt x="8429" y="228600"/>
                  </a:lnTo>
                  <a:lnTo>
                    <a:pt x="32242" y="186451"/>
                  </a:lnTo>
                  <a:lnTo>
                    <a:pt x="68627" y="138303"/>
                  </a:lnTo>
                  <a:lnTo>
                    <a:pt x="106156" y="91868"/>
                  </a:lnTo>
                  <a:lnTo>
                    <a:pt x="133397" y="54863"/>
                  </a:lnTo>
                  <a:lnTo>
                    <a:pt x="146113" y="32146"/>
                  </a:lnTo>
                  <a:lnTo>
                    <a:pt x="150542" y="17145"/>
                  </a:lnTo>
                  <a:lnTo>
                    <a:pt x="150971" y="7286"/>
                  </a:lnTo>
                  <a:lnTo>
                    <a:pt x="151685" y="0"/>
                  </a:lnTo>
                </a:path>
                <a:path w="151764" h="1085214">
                  <a:moveTo>
                    <a:pt x="8429" y="704088"/>
                  </a:moveTo>
                  <a:lnTo>
                    <a:pt x="6858" y="754046"/>
                  </a:lnTo>
                  <a:lnTo>
                    <a:pt x="7286" y="802005"/>
                  </a:lnTo>
                  <a:lnTo>
                    <a:pt x="10572" y="845962"/>
                  </a:lnTo>
                  <a:lnTo>
                    <a:pt x="17573" y="883920"/>
                  </a:lnTo>
                  <a:lnTo>
                    <a:pt x="30622" y="916447"/>
                  </a:lnTo>
                  <a:lnTo>
                    <a:pt x="48815" y="942975"/>
                  </a:lnTo>
                  <a:lnTo>
                    <a:pt x="68151" y="966644"/>
                  </a:lnTo>
                  <a:lnTo>
                    <a:pt x="84629" y="990600"/>
                  </a:lnTo>
                  <a:lnTo>
                    <a:pt x="98631" y="1017365"/>
                  </a:lnTo>
                  <a:lnTo>
                    <a:pt x="112061" y="1044702"/>
                  </a:lnTo>
                  <a:lnTo>
                    <a:pt x="123205" y="1068609"/>
                  </a:lnTo>
                  <a:lnTo>
                    <a:pt x="130349" y="108508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0">
              <a:extLst>
                <a:ext uri="{FF2B5EF4-FFF2-40B4-BE49-F238E27FC236}">
                  <a16:creationId xmlns:a16="http://schemas.microsoft.com/office/drawing/2014/main" id="{D3515E79-E1D1-4B15-818E-0011F66D21A9}"/>
                </a:ext>
              </a:extLst>
            </p:cNvPr>
            <p:cNvSpPr/>
            <p:nvPr/>
          </p:nvSpPr>
          <p:spPr>
            <a:xfrm>
              <a:off x="3550920" y="2977895"/>
              <a:ext cx="2727960" cy="3175"/>
            </a:xfrm>
            <a:custGeom>
              <a:avLst/>
              <a:gdLst/>
              <a:ahLst/>
              <a:cxnLst/>
              <a:rect l="l" t="t" r="r" b="b"/>
              <a:pathLst>
                <a:path w="2727960" h="3175">
                  <a:moveTo>
                    <a:pt x="0" y="0"/>
                  </a:moveTo>
                  <a:lnTo>
                    <a:pt x="2727959" y="304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1">
              <a:extLst>
                <a:ext uri="{FF2B5EF4-FFF2-40B4-BE49-F238E27FC236}">
                  <a16:creationId xmlns:a16="http://schemas.microsoft.com/office/drawing/2014/main" id="{8BF66F99-60CF-49A1-A2EC-C49BA9A7F841}"/>
                </a:ext>
              </a:extLst>
            </p:cNvPr>
            <p:cNvSpPr/>
            <p:nvPr/>
          </p:nvSpPr>
          <p:spPr>
            <a:xfrm>
              <a:off x="3182112" y="2971799"/>
              <a:ext cx="716280" cy="2216150"/>
            </a:xfrm>
            <a:custGeom>
              <a:avLst/>
              <a:gdLst/>
              <a:ahLst/>
              <a:cxnLst/>
              <a:rect l="l" t="t" r="r" b="b"/>
              <a:pathLst>
                <a:path w="716279" h="2216150">
                  <a:moveTo>
                    <a:pt x="356615" y="0"/>
                  </a:moveTo>
                  <a:lnTo>
                    <a:pt x="312252" y="8645"/>
                  </a:lnTo>
                  <a:lnTo>
                    <a:pt x="269429" y="33890"/>
                  </a:lnTo>
                  <a:lnTo>
                    <a:pt x="228495" y="74691"/>
                  </a:lnTo>
                  <a:lnTo>
                    <a:pt x="189801" y="130011"/>
                  </a:lnTo>
                  <a:lnTo>
                    <a:pt x="153695" y="198806"/>
                  </a:lnTo>
                  <a:lnTo>
                    <a:pt x="136722" y="237933"/>
                  </a:lnTo>
                  <a:lnTo>
                    <a:pt x="120528" y="280038"/>
                  </a:lnTo>
                  <a:lnTo>
                    <a:pt x="105155" y="324993"/>
                  </a:lnTo>
                  <a:lnTo>
                    <a:pt x="90649" y="372666"/>
                  </a:lnTo>
                  <a:lnTo>
                    <a:pt x="77051" y="422928"/>
                  </a:lnTo>
                  <a:lnTo>
                    <a:pt x="64407" y="475648"/>
                  </a:lnTo>
                  <a:lnTo>
                    <a:pt x="52760" y="530698"/>
                  </a:lnTo>
                  <a:lnTo>
                    <a:pt x="42153" y="587946"/>
                  </a:lnTo>
                  <a:lnTo>
                    <a:pt x="32630" y="647262"/>
                  </a:lnTo>
                  <a:lnTo>
                    <a:pt x="24235" y="708517"/>
                  </a:lnTo>
                  <a:lnTo>
                    <a:pt x="17012" y="771581"/>
                  </a:lnTo>
                  <a:lnTo>
                    <a:pt x="11004" y="836322"/>
                  </a:lnTo>
                  <a:lnTo>
                    <a:pt x="6255" y="902612"/>
                  </a:lnTo>
                  <a:lnTo>
                    <a:pt x="2809" y="970321"/>
                  </a:lnTo>
                  <a:lnTo>
                    <a:pt x="709" y="1039317"/>
                  </a:lnTo>
                  <a:lnTo>
                    <a:pt x="0" y="1109472"/>
                  </a:lnTo>
                  <a:lnTo>
                    <a:pt x="709" y="1179288"/>
                  </a:lnTo>
                  <a:lnTo>
                    <a:pt x="2809" y="1247972"/>
                  </a:lnTo>
                  <a:lnTo>
                    <a:pt x="6255" y="1315393"/>
                  </a:lnTo>
                  <a:lnTo>
                    <a:pt x="11004" y="1381419"/>
                  </a:lnTo>
                  <a:lnTo>
                    <a:pt x="17012" y="1445920"/>
                  </a:lnTo>
                  <a:lnTo>
                    <a:pt x="24235" y="1508765"/>
                  </a:lnTo>
                  <a:lnTo>
                    <a:pt x="32630" y="1569822"/>
                  </a:lnTo>
                  <a:lnTo>
                    <a:pt x="42153" y="1628961"/>
                  </a:lnTo>
                  <a:lnTo>
                    <a:pt x="52760" y="1686049"/>
                  </a:lnTo>
                  <a:lnTo>
                    <a:pt x="64407" y="1740957"/>
                  </a:lnTo>
                  <a:lnTo>
                    <a:pt x="77051" y="1793553"/>
                  </a:lnTo>
                  <a:lnTo>
                    <a:pt x="90649" y="1843705"/>
                  </a:lnTo>
                  <a:lnTo>
                    <a:pt x="105156" y="1891284"/>
                  </a:lnTo>
                  <a:lnTo>
                    <a:pt x="120528" y="1936157"/>
                  </a:lnTo>
                  <a:lnTo>
                    <a:pt x="136722" y="1978193"/>
                  </a:lnTo>
                  <a:lnTo>
                    <a:pt x="153695" y="2017262"/>
                  </a:lnTo>
                  <a:lnTo>
                    <a:pt x="171403" y="2053233"/>
                  </a:lnTo>
                  <a:lnTo>
                    <a:pt x="208846" y="2115353"/>
                  </a:lnTo>
                  <a:lnTo>
                    <a:pt x="248704" y="2163506"/>
                  </a:lnTo>
                  <a:lnTo>
                    <a:pt x="290626" y="2196642"/>
                  </a:lnTo>
                  <a:lnTo>
                    <a:pt x="334263" y="2213713"/>
                  </a:lnTo>
                  <a:lnTo>
                    <a:pt x="356615" y="2215896"/>
                  </a:lnTo>
                  <a:lnTo>
                    <a:pt x="379306" y="2213713"/>
                  </a:lnTo>
                  <a:lnTo>
                    <a:pt x="423543" y="2196642"/>
                  </a:lnTo>
                  <a:lnTo>
                    <a:pt x="465969" y="2163506"/>
                  </a:lnTo>
                  <a:lnTo>
                    <a:pt x="506243" y="2115353"/>
                  </a:lnTo>
                  <a:lnTo>
                    <a:pt x="544024" y="2053233"/>
                  </a:lnTo>
                  <a:lnTo>
                    <a:pt x="561873" y="2017262"/>
                  </a:lnTo>
                  <a:lnTo>
                    <a:pt x="578971" y="1978193"/>
                  </a:lnTo>
                  <a:lnTo>
                    <a:pt x="595275" y="1936157"/>
                  </a:lnTo>
                  <a:lnTo>
                    <a:pt x="610742" y="1891284"/>
                  </a:lnTo>
                  <a:lnTo>
                    <a:pt x="625331" y="1843705"/>
                  </a:lnTo>
                  <a:lnTo>
                    <a:pt x="638997" y="1793553"/>
                  </a:lnTo>
                  <a:lnTo>
                    <a:pt x="651699" y="1740957"/>
                  </a:lnTo>
                  <a:lnTo>
                    <a:pt x="663393" y="1686049"/>
                  </a:lnTo>
                  <a:lnTo>
                    <a:pt x="674038" y="1628961"/>
                  </a:lnTo>
                  <a:lnTo>
                    <a:pt x="683590" y="1569822"/>
                  </a:lnTo>
                  <a:lnTo>
                    <a:pt x="692006" y="1508765"/>
                  </a:lnTo>
                  <a:lnTo>
                    <a:pt x="699245" y="1445920"/>
                  </a:lnTo>
                  <a:lnTo>
                    <a:pt x="705264" y="1381419"/>
                  </a:lnTo>
                  <a:lnTo>
                    <a:pt x="710019" y="1315393"/>
                  </a:lnTo>
                  <a:lnTo>
                    <a:pt x="713469" y="1247972"/>
                  </a:lnTo>
                  <a:lnTo>
                    <a:pt x="715570" y="1179288"/>
                  </a:lnTo>
                  <a:lnTo>
                    <a:pt x="716279" y="1109472"/>
                  </a:lnTo>
                  <a:lnTo>
                    <a:pt x="715570" y="1039317"/>
                  </a:lnTo>
                  <a:lnTo>
                    <a:pt x="713469" y="970321"/>
                  </a:lnTo>
                  <a:lnTo>
                    <a:pt x="710019" y="902612"/>
                  </a:lnTo>
                  <a:lnTo>
                    <a:pt x="705264" y="836322"/>
                  </a:lnTo>
                  <a:lnTo>
                    <a:pt x="699245" y="771581"/>
                  </a:lnTo>
                  <a:lnTo>
                    <a:pt x="692006" y="708517"/>
                  </a:lnTo>
                  <a:lnTo>
                    <a:pt x="683590" y="647262"/>
                  </a:lnTo>
                  <a:lnTo>
                    <a:pt x="674038" y="587946"/>
                  </a:lnTo>
                  <a:lnTo>
                    <a:pt x="663393" y="530698"/>
                  </a:lnTo>
                  <a:lnTo>
                    <a:pt x="651699" y="475648"/>
                  </a:lnTo>
                  <a:lnTo>
                    <a:pt x="638997" y="422928"/>
                  </a:lnTo>
                  <a:lnTo>
                    <a:pt x="625331" y="372666"/>
                  </a:lnTo>
                  <a:lnTo>
                    <a:pt x="610743" y="324993"/>
                  </a:lnTo>
                  <a:lnTo>
                    <a:pt x="595275" y="280038"/>
                  </a:lnTo>
                  <a:lnTo>
                    <a:pt x="578971" y="237933"/>
                  </a:lnTo>
                  <a:lnTo>
                    <a:pt x="561873" y="198806"/>
                  </a:lnTo>
                  <a:lnTo>
                    <a:pt x="544024" y="162789"/>
                  </a:lnTo>
                  <a:lnTo>
                    <a:pt x="506243" y="100601"/>
                  </a:lnTo>
                  <a:lnTo>
                    <a:pt x="465969" y="52411"/>
                  </a:lnTo>
                  <a:lnTo>
                    <a:pt x="423543" y="19258"/>
                  </a:lnTo>
                  <a:lnTo>
                    <a:pt x="379306" y="2183"/>
                  </a:lnTo>
                  <a:lnTo>
                    <a:pt x="356615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2">
              <a:extLst>
                <a:ext uri="{FF2B5EF4-FFF2-40B4-BE49-F238E27FC236}">
                  <a16:creationId xmlns:a16="http://schemas.microsoft.com/office/drawing/2014/main" id="{0E82CD09-EB6A-4A32-9DB2-E14423A75F4B}"/>
                </a:ext>
              </a:extLst>
            </p:cNvPr>
            <p:cNvSpPr/>
            <p:nvPr/>
          </p:nvSpPr>
          <p:spPr>
            <a:xfrm>
              <a:off x="3508248" y="2895599"/>
              <a:ext cx="2780030" cy="0"/>
            </a:xfrm>
            <a:custGeom>
              <a:avLst/>
              <a:gdLst/>
              <a:ahLst/>
              <a:cxnLst/>
              <a:rect l="l" t="t" r="r" b="b"/>
              <a:pathLst>
                <a:path w="2780029">
                  <a:moveTo>
                    <a:pt x="0" y="0"/>
                  </a:moveTo>
                  <a:lnTo>
                    <a:pt x="2779776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3">
              <a:extLst>
                <a:ext uri="{FF2B5EF4-FFF2-40B4-BE49-F238E27FC236}">
                  <a16:creationId xmlns:a16="http://schemas.microsoft.com/office/drawing/2014/main" id="{73D00243-55D0-4513-9D77-C742A53885F9}"/>
                </a:ext>
              </a:extLst>
            </p:cNvPr>
            <p:cNvSpPr/>
            <p:nvPr/>
          </p:nvSpPr>
          <p:spPr>
            <a:xfrm>
              <a:off x="6207252" y="2866643"/>
              <a:ext cx="97536" cy="670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4">
              <a:extLst>
                <a:ext uri="{FF2B5EF4-FFF2-40B4-BE49-F238E27FC236}">
                  <a16:creationId xmlns:a16="http://schemas.microsoft.com/office/drawing/2014/main" id="{1486BCA7-D82E-4BDE-B205-BE22A9F62521}"/>
                </a:ext>
              </a:extLst>
            </p:cNvPr>
            <p:cNvSpPr/>
            <p:nvPr/>
          </p:nvSpPr>
          <p:spPr>
            <a:xfrm>
              <a:off x="3502152" y="2886455"/>
              <a:ext cx="52069" cy="17145"/>
            </a:xfrm>
            <a:custGeom>
              <a:avLst/>
              <a:gdLst/>
              <a:ahLst/>
              <a:cxnLst/>
              <a:rect l="l" t="t" r="r" b="b"/>
              <a:pathLst>
                <a:path w="52070" h="17144">
                  <a:moveTo>
                    <a:pt x="51815" y="9144"/>
                  </a:moveTo>
                  <a:lnTo>
                    <a:pt x="42672" y="12192"/>
                  </a:lnTo>
                  <a:lnTo>
                    <a:pt x="39624" y="15240"/>
                  </a:lnTo>
                  <a:lnTo>
                    <a:pt x="30480" y="15240"/>
                  </a:lnTo>
                  <a:lnTo>
                    <a:pt x="27432" y="15240"/>
                  </a:lnTo>
                  <a:lnTo>
                    <a:pt x="24384" y="15240"/>
                  </a:lnTo>
                  <a:lnTo>
                    <a:pt x="20859" y="15668"/>
                  </a:lnTo>
                  <a:lnTo>
                    <a:pt x="21336" y="16383"/>
                  </a:lnTo>
                  <a:lnTo>
                    <a:pt x="21812" y="16525"/>
                  </a:lnTo>
                  <a:lnTo>
                    <a:pt x="18287" y="15240"/>
                  </a:lnTo>
                  <a:lnTo>
                    <a:pt x="15239" y="15240"/>
                  </a:lnTo>
                  <a:lnTo>
                    <a:pt x="12192" y="15240"/>
                  </a:lnTo>
                  <a:lnTo>
                    <a:pt x="9144" y="15240"/>
                  </a:lnTo>
                  <a:lnTo>
                    <a:pt x="6096" y="15240"/>
                  </a:lnTo>
                  <a:lnTo>
                    <a:pt x="0" y="3048"/>
                  </a:lnTo>
                  <a:lnTo>
                    <a:pt x="3048" y="6096"/>
                  </a:lnTo>
                  <a:lnTo>
                    <a:pt x="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5">
            <a:extLst>
              <a:ext uri="{FF2B5EF4-FFF2-40B4-BE49-F238E27FC236}">
                <a16:creationId xmlns:a16="http://schemas.microsoft.com/office/drawing/2014/main" id="{CFD2D5B0-807F-4FB5-88A9-4DA2E83C911D}"/>
              </a:ext>
            </a:extLst>
          </p:cNvPr>
          <p:cNvSpPr txBox="1"/>
          <p:nvPr/>
        </p:nvSpPr>
        <p:spPr>
          <a:xfrm>
            <a:off x="3748532" y="3023108"/>
            <a:ext cx="2707005" cy="6140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37160" marR="72390" indent="-125095">
              <a:lnSpc>
                <a:spcPct val="105000"/>
              </a:lnSpc>
              <a:spcBef>
                <a:spcPts val="25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W W W W W W W W W W W W W W 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V V V V V V V V V V V V V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V</a:t>
            </a:r>
            <a:endParaRPr sz="1200" dirty="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U U U U U U U U U U U U U</a:t>
            </a:r>
            <a:r>
              <a:rPr sz="12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U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3" name="object 46">
            <a:extLst>
              <a:ext uri="{FF2B5EF4-FFF2-40B4-BE49-F238E27FC236}">
                <a16:creationId xmlns:a16="http://schemas.microsoft.com/office/drawing/2014/main" id="{4D07A3D7-B31B-4394-8FDD-2F3ECED70347}"/>
              </a:ext>
            </a:extLst>
          </p:cNvPr>
          <p:cNvSpPr txBox="1"/>
          <p:nvPr/>
        </p:nvSpPr>
        <p:spPr>
          <a:xfrm>
            <a:off x="3946652" y="3605276"/>
            <a:ext cx="1021080" cy="6991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2540" algn="just">
              <a:lnSpc>
                <a:spcPct val="121700"/>
              </a:lnSpc>
              <a:spcBef>
                <a:spcPts val="145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 T T T T T 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S S S S S S 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 R R R R</a:t>
            </a:r>
            <a:r>
              <a:rPr sz="1200" spc="2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7">
            <a:extLst>
              <a:ext uri="{FF2B5EF4-FFF2-40B4-BE49-F238E27FC236}">
                <a16:creationId xmlns:a16="http://schemas.microsoft.com/office/drawing/2014/main" id="{F730FAA9-2713-4BA5-BC92-DBFE915BD680}"/>
              </a:ext>
            </a:extLst>
          </p:cNvPr>
          <p:cNvSpPr txBox="1"/>
          <p:nvPr/>
        </p:nvSpPr>
        <p:spPr>
          <a:xfrm>
            <a:off x="5032349" y="3605276"/>
            <a:ext cx="1473200" cy="6991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14604" algn="just">
              <a:lnSpc>
                <a:spcPct val="121700"/>
              </a:lnSpc>
              <a:spcBef>
                <a:spcPts val="145"/>
              </a:spcBef>
            </a:pP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T T T T T T T T 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S S S S S S S S 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 R R R R R R</a:t>
            </a:r>
            <a:r>
              <a:rPr sz="12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8">
            <a:extLst>
              <a:ext uri="{FF2B5EF4-FFF2-40B4-BE49-F238E27FC236}">
                <a16:creationId xmlns:a16="http://schemas.microsoft.com/office/drawing/2014/main" id="{C49225C7-A0FE-43E6-B55B-DA78849E0F0D}"/>
              </a:ext>
            </a:extLst>
          </p:cNvPr>
          <p:cNvSpPr txBox="1"/>
          <p:nvPr/>
        </p:nvSpPr>
        <p:spPr>
          <a:xfrm>
            <a:off x="3824732" y="4263644"/>
            <a:ext cx="2622550" cy="8699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19380" indent="-3175">
              <a:lnSpc>
                <a:spcPct val="100000"/>
              </a:lnSpc>
              <a:spcBef>
                <a:spcPts val="409"/>
              </a:spcBef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Q Q Q Q Q Q Q Q Q Q Q Q Q</a:t>
            </a:r>
            <a:r>
              <a:rPr sz="1200" spc="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  <a:p>
            <a:pPr marL="43180" marR="41275" indent="76200">
              <a:lnSpc>
                <a:spcPts val="1390"/>
              </a:lnSpc>
              <a:spcBef>
                <a:spcPts val="400"/>
              </a:spcBef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P P P P P P P P P P P P P P  O O O O O O O O O O O O O</a:t>
            </a:r>
            <a:r>
              <a:rPr sz="1200" spc="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N N N N N N N N N N N N N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6" name="object 49">
            <a:extLst>
              <a:ext uri="{FF2B5EF4-FFF2-40B4-BE49-F238E27FC236}">
                <a16:creationId xmlns:a16="http://schemas.microsoft.com/office/drawing/2014/main" id="{9DCD7B42-4F57-406E-B8BF-D5CC3966354F}"/>
              </a:ext>
            </a:extLst>
          </p:cNvPr>
          <p:cNvGrpSpPr/>
          <p:nvPr/>
        </p:nvGrpSpPr>
        <p:grpSpPr>
          <a:xfrm>
            <a:off x="3180588" y="2449004"/>
            <a:ext cx="3537585" cy="2757170"/>
            <a:chOff x="3180588" y="2449004"/>
            <a:chExt cx="3537585" cy="2757170"/>
          </a:xfrm>
        </p:grpSpPr>
        <p:sp>
          <p:nvSpPr>
            <p:cNvPr id="47" name="object 50">
              <a:extLst>
                <a:ext uri="{FF2B5EF4-FFF2-40B4-BE49-F238E27FC236}">
                  <a16:creationId xmlns:a16="http://schemas.microsoft.com/office/drawing/2014/main" id="{30BC2B3F-164A-43E5-A4DE-EB73F2D41EFA}"/>
                </a:ext>
              </a:extLst>
            </p:cNvPr>
            <p:cNvSpPr/>
            <p:nvPr/>
          </p:nvSpPr>
          <p:spPr>
            <a:xfrm>
              <a:off x="6269736" y="2971800"/>
              <a:ext cx="439420" cy="2225040"/>
            </a:xfrm>
            <a:custGeom>
              <a:avLst/>
              <a:gdLst/>
              <a:ahLst/>
              <a:cxnLst/>
              <a:rect l="l" t="t" r="r" b="b"/>
              <a:pathLst>
                <a:path w="439420" h="2225040">
                  <a:moveTo>
                    <a:pt x="0" y="0"/>
                  </a:moveTo>
                  <a:lnTo>
                    <a:pt x="44576" y="18002"/>
                  </a:lnTo>
                  <a:lnTo>
                    <a:pt x="67056" y="42290"/>
                  </a:lnTo>
                  <a:lnTo>
                    <a:pt x="70770" y="49291"/>
                  </a:lnTo>
                  <a:lnTo>
                    <a:pt x="112013" y="68579"/>
                  </a:lnTo>
                  <a:lnTo>
                    <a:pt x="134112" y="73151"/>
                  </a:lnTo>
                  <a:lnTo>
                    <a:pt x="148732" y="97869"/>
                  </a:lnTo>
                  <a:lnTo>
                    <a:pt x="157352" y="115443"/>
                  </a:lnTo>
                  <a:lnTo>
                    <a:pt x="168830" y="130159"/>
                  </a:lnTo>
                  <a:lnTo>
                    <a:pt x="192024" y="146303"/>
                  </a:lnTo>
                  <a:lnTo>
                    <a:pt x="208216" y="176022"/>
                  </a:lnTo>
                  <a:lnTo>
                    <a:pt x="218694" y="205740"/>
                  </a:lnTo>
                  <a:lnTo>
                    <a:pt x="228028" y="235458"/>
                  </a:lnTo>
                  <a:lnTo>
                    <a:pt x="240791" y="265175"/>
                  </a:lnTo>
                  <a:lnTo>
                    <a:pt x="244078" y="272034"/>
                  </a:lnTo>
                  <a:lnTo>
                    <a:pt x="248792" y="278892"/>
                  </a:lnTo>
                  <a:lnTo>
                    <a:pt x="254079" y="285750"/>
                  </a:lnTo>
                  <a:lnTo>
                    <a:pt x="259080" y="292608"/>
                  </a:lnTo>
                  <a:lnTo>
                    <a:pt x="273843" y="334184"/>
                  </a:lnTo>
                  <a:lnTo>
                    <a:pt x="283463" y="366903"/>
                  </a:lnTo>
                  <a:lnTo>
                    <a:pt x="297656" y="396763"/>
                  </a:lnTo>
                  <a:lnTo>
                    <a:pt x="326136" y="429767"/>
                  </a:lnTo>
                  <a:lnTo>
                    <a:pt x="333227" y="450881"/>
                  </a:lnTo>
                  <a:lnTo>
                    <a:pt x="335093" y="456853"/>
                  </a:lnTo>
                  <a:lnTo>
                    <a:pt x="333973" y="455680"/>
                  </a:lnTo>
                  <a:lnTo>
                    <a:pt x="332107" y="455360"/>
                  </a:lnTo>
                  <a:lnTo>
                    <a:pt x="344423" y="539496"/>
                  </a:lnTo>
                  <a:lnTo>
                    <a:pt x="360283" y="588359"/>
                  </a:lnTo>
                  <a:lnTo>
                    <a:pt x="362712" y="594360"/>
                  </a:lnTo>
                  <a:lnTo>
                    <a:pt x="367760" y="619077"/>
                  </a:lnTo>
                  <a:lnTo>
                    <a:pt x="378999" y="668512"/>
                  </a:lnTo>
                  <a:lnTo>
                    <a:pt x="385905" y="726900"/>
                  </a:lnTo>
                  <a:lnTo>
                    <a:pt x="387476" y="758570"/>
                  </a:lnTo>
                  <a:lnTo>
                    <a:pt x="389620" y="789670"/>
                  </a:lnTo>
                  <a:lnTo>
                    <a:pt x="397335" y="837485"/>
                  </a:lnTo>
                  <a:lnTo>
                    <a:pt x="411480" y="874776"/>
                  </a:lnTo>
                  <a:lnTo>
                    <a:pt x="413337" y="909065"/>
                  </a:lnTo>
                  <a:lnTo>
                    <a:pt x="417052" y="977645"/>
                  </a:lnTo>
                  <a:lnTo>
                    <a:pt x="424767" y="1028223"/>
                  </a:lnTo>
                  <a:lnTo>
                    <a:pt x="438912" y="1066800"/>
                  </a:lnTo>
                  <a:lnTo>
                    <a:pt x="435197" y="1120092"/>
                  </a:lnTo>
                  <a:lnTo>
                    <a:pt x="434339" y="1143381"/>
                  </a:lnTo>
                  <a:lnTo>
                    <a:pt x="431196" y="1158097"/>
                  </a:lnTo>
                  <a:lnTo>
                    <a:pt x="420623" y="1185672"/>
                  </a:lnTo>
                </a:path>
                <a:path w="439420" h="2225040">
                  <a:moveTo>
                    <a:pt x="429767" y="1176527"/>
                  </a:moveTo>
                  <a:lnTo>
                    <a:pt x="422052" y="1182957"/>
                  </a:lnTo>
                  <a:lnTo>
                    <a:pt x="413765" y="1189101"/>
                  </a:lnTo>
                  <a:lnTo>
                    <a:pt x="406622" y="1195816"/>
                  </a:lnTo>
                  <a:lnTo>
                    <a:pt x="402336" y="1203960"/>
                  </a:lnTo>
                  <a:lnTo>
                    <a:pt x="403479" y="1226820"/>
                  </a:lnTo>
                  <a:lnTo>
                    <a:pt x="409193" y="1261110"/>
                  </a:lnTo>
                  <a:lnTo>
                    <a:pt x="416051" y="1296543"/>
                  </a:lnTo>
                  <a:lnTo>
                    <a:pt x="420623" y="1322832"/>
                  </a:lnTo>
                  <a:lnTo>
                    <a:pt x="419195" y="1347977"/>
                  </a:lnTo>
                  <a:lnTo>
                    <a:pt x="418338" y="1373124"/>
                  </a:lnTo>
                  <a:lnTo>
                    <a:pt x="416337" y="1398270"/>
                  </a:lnTo>
                  <a:lnTo>
                    <a:pt x="411480" y="1423415"/>
                  </a:lnTo>
                  <a:lnTo>
                    <a:pt x="406765" y="1436703"/>
                  </a:lnTo>
                  <a:lnTo>
                    <a:pt x="398907" y="1449704"/>
                  </a:lnTo>
                  <a:lnTo>
                    <a:pt x="390477" y="1463278"/>
                  </a:lnTo>
                  <a:lnTo>
                    <a:pt x="384047" y="1478279"/>
                  </a:lnTo>
                  <a:lnTo>
                    <a:pt x="380940" y="1538719"/>
                  </a:lnTo>
                  <a:lnTo>
                    <a:pt x="378996" y="1583083"/>
                  </a:lnTo>
                  <a:lnTo>
                    <a:pt x="377856" y="1613963"/>
                  </a:lnTo>
                  <a:lnTo>
                    <a:pt x="377161" y="1633953"/>
                  </a:lnTo>
                  <a:lnTo>
                    <a:pt x="376551" y="1645646"/>
                  </a:lnTo>
                  <a:lnTo>
                    <a:pt x="375665" y="1651634"/>
                  </a:lnTo>
                  <a:lnTo>
                    <a:pt x="374145" y="1654511"/>
                  </a:lnTo>
                  <a:lnTo>
                    <a:pt x="371630" y="1656870"/>
                  </a:lnTo>
                  <a:lnTo>
                    <a:pt x="367760" y="1661302"/>
                  </a:lnTo>
                  <a:lnTo>
                    <a:pt x="362175" y="1670402"/>
                  </a:lnTo>
                  <a:lnTo>
                    <a:pt x="354516" y="1686762"/>
                  </a:lnTo>
                  <a:lnTo>
                    <a:pt x="344423" y="1712976"/>
                  </a:lnTo>
                  <a:lnTo>
                    <a:pt x="343852" y="1745408"/>
                  </a:lnTo>
                  <a:lnTo>
                    <a:pt x="344423" y="1778127"/>
                  </a:lnTo>
                  <a:lnTo>
                    <a:pt x="342709" y="1810273"/>
                  </a:lnTo>
                  <a:lnTo>
                    <a:pt x="335280" y="1840992"/>
                  </a:lnTo>
                  <a:lnTo>
                    <a:pt x="324945" y="1853993"/>
                  </a:lnTo>
                  <a:lnTo>
                    <a:pt x="309753" y="1862708"/>
                  </a:lnTo>
                  <a:lnTo>
                    <a:pt x="292846" y="1869709"/>
                  </a:lnTo>
                  <a:lnTo>
                    <a:pt x="277367" y="1877568"/>
                  </a:lnTo>
                  <a:lnTo>
                    <a:pt x="269224" y="1883140"/>
                  </a:lnTo>
                  <a:lnTo>
                    <a:pt x="262509" y="1890141"/>
                  </a:lnTo>
                  <a:lnTo>
                    <a:pt x="256365" y="1897713"/>
                  </a:lnTo>
                  <a:lnTo>
                    <a:pt x="249936" y="1905000"/>
                  </a:lnTo>
                  <a:lnTo>
                    <a:pt x="248507" y="1934718"/>
                  </a:lnTo>
                  <a:lnTo>
                    <a:pt x="247650" y="1964436"/>
                  </a:lnTo>
                  <a:lnTo>
                    <a:pt x="245649" y="1994154"/>
                  </a:lnTo>
                  <a:lnTo>
                    <a:pt x="232028" y="2041445"/>
                  </a:lnTo>
                  <a:lnTo>
                    <a:pt x="206501" y="2073163"/>
                  </a:lnTo>
                  <a:lnTo>
                    <a:pt x="201167" y="2078736"/>
                  </a:lnTo>
                  <a:lnTo>
                    <a:pt x="195738" y="2119455"/>
                  </a:lnTo>
                  <a:lnTo>
                    <a:pt x="182879" y="2161032"/>
                  </a:lnTo>
                  <a:lnTo>
                    <a:pt x="132969" y="2186178"/>
                  </a:lnTo>
                  <a:lnTo>
                    <a:pt x="103584" y="2191892"/>
                  </a:lnTo>
                  <a:lnTo>
                    <a:pt x="76200" y="2197608"/>
                  </a:lnTo>
                  <a:lnTo>
                    <a:pt x="49720" y="2204894"/>
                  </a:lnTo>
                  <a:lnTo>
                    <a:pt x="33527" y="2210181"/>
                  </a:lnTo>
                  <a:lnTo>
                    <a:pt x="19621" y="2216038"/>
                  </a:lnTo>
                  <a:lnTo>
                    <a:pt x="0" y="222504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1">
              <a:extLst>
                <a:ext uri="{FF2B5EF4-FFF2-40B4-BE49-F238E27FC236}">
                  <a16:creationId xmlns:a16="http://schemas.microsoft.com/office/drawing/2014/main" id="{EA7BB8F4-FC6B-4BC2-8A62-2C78C4F5A13E}"/>
                </a:ext>
              </a:extLst>
            </p:cNvPr>
            <p:cNvSpPr/>
            <p:nvPr/>
          </p:nvSpPr>
          <p:spPr>
            <a:xfrm>
              <a:off x="3218688" y="2889504"/>
              <a:ext cx="3355975" cy="411480"/>
            </a:xfrm>
            <a:custGeom>
              <a:avLst/>
              <a:gdLst/>
              <a:ahLst/>
              <a:cxnLst/>
              <a:rect l="l" t="t" r="r" b="b"/>
              <a:pathLst>
                <a:path w="3355975" h="411479">
                  <a:moveTo>
                    <a:pt x="323088" y="0"/>
                  </a:moveTo>
                  <a:lnTo>
                    <a:pt x="282885" y="3233"/>
                  </a:lnTo>
                  <a:lnTo>
                    <a:pt x="244081" y="12669"/>
                  </a:lnTo>
                  <a:lnTo>
                    <a:pt x="206992" y="27906"/>
                  </a:lnTo>
                  <a:lnTo>
                    <a:pt x="171933" y="48546"/>
                  </a:lnTo>
                  <a:lnTo>
                    <a:pt x="139222" y="74188"/>
                  </a:lnTo>
                  <a:lnTo>
                    <a:pt x="109175" y="104433"/>
                  </a:lnTo>
                  <a:lnTo>
                    <a:pt x="82108" y="138883"/>
                  </a:lnTo>
                  <a:lnTo>
                    <a:pt x="58337" y="177136"/>
                  </a:lnTo>
                  <a:lnTo>
                    <a:pt x="38179" y="218794"/>
                  </a:lnTo>
                  <a:lnTo>
                    <a:pt x="21950" y="263457"/>
                  </a:lnTo>
                  <a:lnTo>
                    <a:pt x="9966" y="310725"/>
                  </a:lnTo>
                  <a:lnTo>
                    <a:pt x="2544" y="360199"/>
                  </a:lnTo>
                  <a:lnTo>
                    <a:pt x="0" y="411480"/>
                  </a:lnTo>
                </a:path>
                <a:path w="3355975" h="411479">
                  <a:moveTo>
                    <a:pt x="3355847" y="277368"/>
                  </a:moveTo>
                  <a:lnTo>
                    <a:pt x="3351567" y="236628"/>
                  </a:lnTo>
                  <a:lnTo>
                    <a:pt x="3339140" y="197813"/>
                  </a:lnTo>
                  <a:lnTo>
                    <a:pt x="3319182" y="161333"/>
                  </a:lnTo>
                  <a:lnTo>
                    <a:pt x="3292314" y="127601"/>
                  </a:lnTo>
                  <a:lnTo>
                    <a:pt x="3259152" y="97029"/>
                  </a:lnTo>
                  <a:lnTo>
                    <a:pt x="3220316" y="70030"/>
                  </a:lnTo>
                  <a:lnTo>
                    <a:pt x="3176423" y="47016"/>
                  </a:lnTo>
                  <a:lnTo>
                    <a:pt x="3128093" y="28398"/>
                  </a:lnTo>
                  <a:lnTo>
                    <a:pt x="3075942" y="14589"/>
                  </a:lnTo>
                  <a:lnTo>
                    <a:pt x="3020590" y="6002"/>
                  </a:lnTo>
                  <a:lnTo>
                    <a:pt x="2962656" y="3048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2">
              <a:extLst>
                <a:ext uri="{FF2B5EF4-FFF2-40B4-BE49-F238E27FC236}">
                  <a16:creationId xmlns:a16="http://schemas.microsoft.com/office/drawing/2014/main" id="{D73B08E8-44D1-422B-B045-6371F8C35D35}"/>
                </a:ext>
              </a:extLst>
            </p:cNvPr>
            <p:cNvSpPr/>
            <p:nvPr/>
          </p:nvSpPr>
          <p:spPr>
            <a:xfrm>
              <a:off x="4206240" y="2450592"/>
              <a:ext cx="161925" cy="302260"/>
            </a:xfrm>
            <a:custGeom>
              <a:avLst/>
              <a:gdLst/>
              <a:ahLst/>
              <a:cxnLst/>
              <a:rect l="l" t="t" r="r" b="b"/>
              <a:pathLst>
                <a:path w="161925" h="302260">
                  <a:moveTo>
                    <a:pt x="0" y="0"/>
                  </a:moveTo>
                  <a:lnTo>
                    <a:pt x="0" y="140208"/>
                  </a:lnTo>
                  <a:lnTo>
                    <a:pt x="161544" y="301752"/>
                  </a:lnTo>
                  <a:lnTo>
                    <a:pt x="161544" y="16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3">
              <a:extLst>
                <a:ext uri="{FF2B5EF4-FFF2-40B4-BE49-F238E27FC236}">
                  <a16:creationId xmlns:a16="http://schemas.microsoft.com/office/drawing/2014/main" id="{94ECC02E-B22B-4DD5-9E3E-4979381FA00E}"/>
                </a:ext>
              </a:extLst>
            </p:cNvPr>
            <p:cNvSpPr/>
            <p:nvPr/>
          </p:nvSpPr>
          <p:spPr>
            <a:xfrm>
              <a:off x="4206240" y="2450592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161544" y="1615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4">
              <a:extLst>
                <a:ext uri="{FF2B5EF4-FFF2-40B4-BE49-F238E27FC236}">
                  <a16:creationId xmlns:a16="http://schemas.microsoft.com/office/drawing/2014/main" id="{C5BE3C2D-B06B-46C6-B378-D1450CE52732}"/>
                </a:ext>
              </a:extLst>
            </p:cNvPr>
            <p:cNvSpPr/>
            <p:nvPr/>
          </p:nvSpPr>
          <p:spPr>
            <a:xfrm>
              <a:off x="4206240" y="2450592"/>
              <a:ext cx="256540" cy="161925"/>
            </a:xfrm>
            <a:custGeom>
              <a:avLst/>
              <a:gdLst/>
              <a:ahLst/>
              <a:cxnLst/>
              <a:rect l="l" t="t" r="r" b="b"/>
              <a:pathLst>
                <a:path w="256539" h="161925">
                  <a:moveTo>
                    <a:pt x="91439" y="0"/>
                  </a:moveTo>
                  <a:lnTo>
                    <a:pt x="0" y="0"/>
                  </a:lnTo>
                  <a:lnTo>
                    <a:pt x="161544" y="161544"/>
                  </a:lnTo>
                  <a:lnTo>
                    <a:pt x="256032" y="161544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5">
              <a:extLst>
                <a:ext uri="{FF2B5EF4-FFF2-40B4-BE49-F238E27FC236}">
                  <a16:creationId xmlns:a16="http://schemas.microsoft.com/office/drawing/2014/main" id="{69F29E6D-D080-4639-BE0B-08F7699FDC18}"/>
                </a:ext>
              </a:extLst>
            </p:cNvPr>
            <p:cNvSpPr/>
            <p:nvPr/>
          </p:nvSpPr>
          <p:spPr>
            <a:xfrm>
              <a:off x="4296155" y="2449068"/>
              <a:ext cx="172212" cy="3093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6">
              <a:extLst>
                <a:ext uri="{FF2B5EF4-FFF2-40B4-BE49-F238E27FC236}">
                  <a16:creationId xmlns:a16="http://schemas.microsoft.com/office/drawing/2014/main" id="{F064C8C4-FB61-46F6-A19C-85B3D19B8E8E}"/>
                </a:ext>
              </a:extLst>
            </p:cNvPr>
            <p:cNvSpPr/>
            <p:nvPr/>
          </p:nvSpPr>
          <p:spPr>
            <a:xfrm>
              <a:off x="4008120" y="2450592"/>
              <a:ext cx="161925" cy="302260"/>
            </a:xfrm>
            <a:custGeom>
              <a:avLst/>
              <a:gdLst/>
              <a:ahLst/>
              <a:cxnLst/>
              <a:rect l="l" t="t" r="r" b="b"/>
              <a:pathLst>
                <a:path w="161925" h="302260">
                  <a:moveTo>
                    <a:pt x="0" y="0"/>
                  </a:moveTo>
                  <a:lnTo>
                    <a:pt x="0" y="140208"/>
                  </a:lnTo>
                  <a:lnTo>
                    <a:pt x="161543" y="301752"/>
                  </a:lnTo>
                  <a:lnTo>
                    <a:pt x="161543" y="16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7">
              <a:extLst>
                <a:ext uri="{FF2B5EF4-FFF2-40B4-BE49-F238E27FC236}">
                  <a16:creationId xmlns:a16="http://schemas.microsoft.com/office/drawing/2014/main" id="{CC91707F-BA1D-4558-86DB-BFD3E095113D}"/>
                </a:ext>
              </a:extLst>
            </p:cNvPr>
            <p:cNvSpPr/>
            <p:nvPr/>
          </p:nvSpPr>
          <p:spPr>
            <a:xfrm>
              <a:off x="4006596" y="2449068"/>
              <a:ext cx="260603" cy="3093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8">
              <a:extLst>
                <a:ext uri="{FF2B5EF4-FFF2-40B4-BE49-F238E27FC236}">
                  <a16:creationId xmlns:a16="http://schemas.microsoft.com/office/drawing/2014/main" id="{292EBA2C-7540-4FD4-9893-EDF674DC2670}"/>
                </a:ext>
              </a:extLst>
            </p:cNvPr>
            <p:cNvSpPr/>
            <p:nvPr/>
          </p:nvSpPr>
          <p:spPr>
            <a:xfrm>
              <a:off x="3813048" y="2456688"/>
              <a:ext cx="161925" cy="299085"/>
            </a:xfrm>
            <a:custGeom>
              <a:avLst/>
              <a:gdLst/>
              <a:ahLst/>
              <a:cxnLst/>
              <a:rect l="l" t="t" r="r" b="b"/>
              <a:pathLst>
                <a:path w="161925" h="299085">
                  <a:moveTo>
                    <a:pt x="0" y="0"/>
                  </a:moveTo>
                  <a:lnTo>
                    <a:pt x="0" y="137160"/>
                  </a:lnTo>
                  <a:lnTo>
                    <a:pt x="161543" y="298703"/>
                  </a:lnTo>
                  <a:lnTo>
                    <a:pt x="161543" y="161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9">
              <a:extLst>
                <a:ext uri="{FF2B5EF4-FFF2-40B4-BE49-F238E27FC236}">
                  <a16:creationId xmlns:a16="http://schemas.microsoft.com/office/drawing/2014/main" id="{DD4C359A-C3B0-4F3B-8818-D2189181125E}"/>
                </a:ext>
              </a:extLst>
            </p:cNvPr>
            <p:cNvSpPr/>
            <p:nvPr/>
          </p:nvSpPr>
          <p:spPr>
            <a:xfrm>
              <a:off x="3811524" y="2455164"/>
              <a:ext cx="260604" cy="306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0">
              <a:extLst>
                <a:ext uri="{FF2B5EF4-FFF2-40B4-BE49-F238E27FC236}">
                  <a16:creationId xmlns:a16="http://schemas.microsoft.com/office/drawing/2014/main" id="{D8BA693C-FAD9-4538-B505-5C92D3B8CB52}"/>
                </a:ext>
              </a:extLst>
            </p:cNvPr>
            <p:cNvSpPr/>
            <p:nvPr/>
          </p:nvSpPr>
          <p:spPr>
            <a:xfrm>
              <a:off x="3627120" y="2459736"/>
              <a:ext cx="161925" cy="299085"/>
            </a:xfrm>
            <a:custGeom>
              <a:avLst/>
              <a:gdLst/>
              <a:ahLst/>
              <a:cxnLst/>
              <a:rect l="l" t="t" r="r" b="b"/>
              <a:pathLst>
                <a:path w="161925" h="299085">
                  <a:moveTo>
                    <a:pt x="0" y="0"/>
                  </a:moveTo>
                  <a:lnTo>
                    <a:pt x="0" y="137160"/>
                  </a:lnTo>
                  <a:lnTo>
                    <a:pt x="161543" y="298703"/>
                  </a:lnTo>
                  <a:lnTo>
                    <a:pt x="161543" y="161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1">
              <a:extLst>
                <a:ext uri="{FF2B5EF4-FFF2-40B4-BE49-F238E27FC236}">
                  <a16:creationId xmlns:a16="http://schemas.microsoft.com/office/drawing/2014/main" id="{2B3C8ECD-346A-4367-BDB2-75C9A90AEDC2}"/>
                </a:ext>
              </a:extLst>
            </p:cNvPr>
            <p:cNvSpPr/>
            <p:nvPr/>
          </p:nvSpPr>
          <p:spPr>
            <a:xfrm>
              <a:off x="3625596" y="2458212"/>
              <a:ext cx="257555" cy="3063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2">
              <a:extLst>
                <a:ext uri="{FF2B5EF4-FFF2-40B4-BE49-F238E27FC236}">
                  <a16:creationId xmlns:a16="http://schemas.microsoft.com/office/drawing/2014/main" id="{C03E94AE-3522-4F64-861D-74151CDAD60F}"/>
                </a:ext>
              </a:extLst>
            </p:cNvPr>
            <p:cNvSpPr/>
            <p:nvPr/>
          </p:nvSpPr>
          <p:spPr>
            <a:xfrm>
              <a:off x="3541776" y="5196840"/>
              <a:ext cx="2734310" cy="0"/>
            </a:xfrm>
            <a:custGeom>
              <a:avLst/>
              <a:gdLst/>
              <a:ahLst/>
              <a:cxnLst/>
              <a:rect l="l" t="t" r="r" b="b"/>
              <a:pathLst>
                <a:path w="2734310">
                  <a:moveTo>
                    <a:pt x="0" y="0"/>
                  </a:moveTo>
                  <a:lnTo>
                    <a:pt x="273405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3">
            <a:extLst>
              <a:ext uri="{FF2B5EF4-FFF2-40B4-BE49-F238E27FC236}">
                <a16:creationId xmlns:a16="http://schemas.microsoft.com/office/drawing/2014/main" id="{06455C80-38C7-4976-A20B-6249828083A7}"/>
              </a:ext>
            </a:extLst>
          </p:cNvPr>
          <p:cNvSpPr txBox="1"/>
          <p:nvPr/>
        </p:nvSpPr>
        <p:spPr>
          <a:xfrm>
            <a:off x="2291588" y="5476748"/>
            <a:ext cx="4973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992120" algn="l"/>
              </a:tabLst>
            </a:pP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Total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number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bands is equal to the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maximum  number </a:t>
            </a:r>
            <a:r>
              <a:rPr sz="1600" spc="5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600" spc="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characters</a:t>
            </a:r>
            <a:r>
              <a:rPr sz="1600" spc="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33333"/>
                </a:solidFill>
                <a:latin typeface="Verdana"/>
                <a:cs typeface="Verdana"/>
              </a:rPr>
              <a:t>(print	positions) </a:t>
            </a:r>
            <a:r>
              <a:rPr sz="1600" spc="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160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Verdana"/>
                <a:cs typeface="Verdana"/>
              </a:rPr>
              <a:t>line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1" name="object 64">
            <a:extLst>
              <a:ext uri="{FF2B5EF4-FFF2-40B4-BE49-F238E27FC236}">
                <a16:creationId xmlns:a16="http://schemas.microsoft.com/office/drawing/2014/main" id="{BFA0C09D-DD2F-48E2-A128-543793564A24}"/>
              </a:ext>
            </a:extLst>
          </p:cNvPr>
          <p:cNvGrpSpPr/>
          <p:nvPr/>
        </p:nvGrpSpPr>
        <p:grpSpPr>
          <a:xfrm>
            <a:off x="2699004" y="2450592"/>
            <a:ext cx="3909060" cy="3068320"/>
            <a:chOff x="2699004" y="2450592"/>
            <a:chExt cx="3909060" cy="3068320"/>
          </a:xfrm>
        </p:grpSpPr>
        <p:sp>
          <p:nvSpPr>
            <p:cNvPr id="62" name="object 65">
              <a:extLst>
                <a:ext uri="{FF2B5EF4-FFF2-40B4-BE49-F238E27FC236}">
                  <a16:creationId xmlns:a16="http://schemas.microsoft.com/office/drawing/2014/main" id="{45367FED-65EC-4D58-A84B-6D73A6036420}"/>
                </a:ext>
              </a:extLst>
            </p:cNvPr>
            <p:cNvSpPr/>
            <p:nvPr/>
          </p:nvSpPr>
          <p:spPr>
            <a:xfrm>
              <a:off x="3444240" y="5209032"/>
              <a:ext cx="3063240" cy="304800"/>
            </a:xfrm>
            <a:custGeom>
              <a:avLst/>
              <a:gdLst/>
              <a:ahLst/>
              <a:cxnLst/>
              <a:rect l="l" t="t" r="r" b="b"/>
              <a:pathLst>
                <a:path w="3063240" h="304800">
                  <a:moveTo>
                    <a:pt x="0" y="6096"/>
                  </a:moveTo>
                  <a:lnTo>
                    <a:pt x="26232" y="71694"/>
                  </a:lnTo>
                  <a:lnTo>
                    <a:pt x="56623" y="99428"/>
                  </a:lnTo>
                  <a:lnTo>
                    <a:pt x="96398" y="122577"/>
                  </a:lnTo>
                  <a:lnTo>
                    <a:pt x="143958" y="140234"/>
                  </a:lnTo>
                  <a:lnTo>
                    <a:pt x="197702" y="151493"/>
                  </a:lnTo>
                  <a:lnTo>
                    <a:pt x="256032" y="155448"/>
                  </a:lnTo>
                  <a:lnTo>
                    <a:pt x="1277112" y="152400"/>
                  </a:lnTo>
                  <a:lnTo>
                    <a:pt x="1335441" y="156363"/>
                  </a:lnTo>
                  <a:lnTo>
                    <a:pt x="1389185" y="167684"/>
                  </a:lnTo>
                  <a:lnTo>
                    <a:pt x="1436745" y="185510"/>
                  </a:lnTo>
                  <a:lnTo>
                    <a:pt x="1476520" y="208987"/>
                  </a:lnTo>
                  <a:lnTo>
                    <a:pt x="1506911" y="237264"/>
                  </a:lnTo>
                  <a:lnTo>
                    <a:pt x="1533144" y="304800"/>
                  </a:lnTo>
                  <a:lnTo>
                    <a:pt x="1539799" y="269485"/>
                  </a:lnTo>
                  <a:lnTo>
                    <a:pt x="1588567" y="208987"/>
                  </a:lnTo>
                  <a:lnTo>
                    <a:pt x="1627694" y="185510"/>
                  </a:lnTo>
                  <a:lnTo>
                    <a:pt x="1674658" y="167684"/>
                  </a:lnTo>
                  <a:lnTo>
                    <a:pt x="1727967" y="156363"/>
                  </a:lnTo>
                  <a:lnTo>
                    <a:pt x="1786127" y="152400"/>
                  </a:lnTo>
                  <a:lnTo>
                    <a:pt x="2807208" y="152400"/>
                  </a:lnTo>
                  <a:lnTo>
                    <a:pt x="2865537" y="148276"/>
                  </a:lnTo>
                  <a:lnTo>
                    <a:pt x="2919281" y="136582"/>
                  </a:lnTo>
                  <a:lnTo>
                    <a:pt x="2966841" y="118329"/>
                  </a:lnTo>
                  <a:lnTo>
                    <a:pt x="3006616" y="94532"/>
                  </a:lnTo>
                  <a:lnTo>
                    <a:pt x="3037007" y="66202"/>
                  </a:lnTo>
                  <a:lnTo>
                    <a:pt x="3056415" y="34354"/>
                  </a:lnTo>
                  <a:lnTo>
                    <a:pt x="306324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6">
              <a:extLst>
                <a:ext uri="{FF2B5EF4-FFF2-40B4-BE49-F238E27FC236}">
                  <a16:creationId xmlns:a16="http://schemas.microsoft.com/office/drawing/2014/main" id="{00CBB5B7-D451-4260-B765-BD2AA2D56080}"/>
                </a:ext>
              </a:extLst>
            </p:cNvPr>
            <p:cNvSpPr/>
            <p:nvPr/>
          </p:nvSpPr>
          <p:spPr>
            <a:xfrm>
              <a:off x="2831592" y="3864864"/>
              <a:ext cx="350520" cy="76200"/>
            </a:xfrm>
            <a:custGeom>
              <a:avLst/>
              <a:gdLst/>
              <a:ahLst/>
              <a:cxnLst/>
              <a:rect l="l" t="t" r="r" b="b"/>
              <a:pathLst>
                <a:path w="350519" h="76200">
                  <a:moveTo>
                    <a:pt x="274319" y="0"/>
                  </a:moveTo>
                  <a:lnTo>
                    <a:pt x="274319" y="76200"/>
                  </a:lnTo>
                  <a:lnTo>
                    <a:pt x="338796" y="42672"/>
                  </a:lnTo>
                  <a:lnTo>
                    <a:pt x="286512" y="42672"/>
                  </a:lnTo>
                  <a:lnTo>
                    <a:pt x="292607" y="36575"/>
                  </a:lnTo>
                  <a:lnTo>
                    <a:pt x="286512" y="33527"/>
                  </a:lnTo>
                  <a:lnTo>
                    <a:pt x="344169" y="33527"/>
                  </a:lnTo>
                  <a:lnTo>
                    <a:pt x="274319" y="0"/>
                  </a:lnTo>
                  <a:close/>
                </a:path>
                <a:path w="350519" h="76200">
                  <a:moveTo>
                    <a:pt x="274319" y="33527"/>
                  </a:moveTo>
                  <a:lnTo>
                    <a:pt x="6095" y="33527"/>
                  </a:lnTo>
                  <a:lnTo>
                    <a:pt x="0" y="36575"/>
                  </a:lnTo>
                  <a:lnTo>
                    <a:pt x="6095" y="42672"/>
                  </a:lnTo>
                  <a:lnTo>
                    <a:pt x="274319" y="42672"/>
                  </a:lnTo>
                  <a:lnTo>
                    <a:pt x="274319" y="33527"/>
                  </a:lnTo>
                  <a:close/>
                </a:path>
                <a:path w="350519" h="76200">
                  <a:moveTo>
                    <a:pt x="344169" y="33527"/>
                  </a:moveTo>
                  <a:lnTo>
                    <a:pt x="286512" y="33527"/>
                  </a:lnTo>
                  <a:lnTo>
                    <a:pt x="292607" y="36575"/>
                  </a:lnTo>
                  <a:lnTo>
                    <a:pt x="286512" y="42672"/>
                  </a:lnTo>
                  <a:lnTo>
                    <a:pt x="338796" y="42672"/>
                  </a:lnTo>
                  <a:lnTo>
                    <a:pt x="350519" y="36575"/>
                  </a:lnTo>
                  <a:lnTo>
                    <a:pt x="344169" y="33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7">
              <a:extLst>
                <a:ext uri="{FF2B5EF4-FFF2-40B4-BE49-F238E27FC236}">
                  <a16:creationId xmlns:a16="http://schemas.microsoft.com/office/drawing/2014/main" id="{44AD78D5-0CA7-4D5B-A382-79472DBDFD79}"/>
                </a:ext>
              </a:extLst>
            </p:cNvPr>
            <p:cNvSpPr/>
            <p:nvPr/>
          </p:nvSpPr>
          <p:spPr>
            <a:xfrm>
              <a:off x="2703576" y="3901440"/>
              <a:ext cx="247015" cy="259079"/>
            </a:xfrm>
            <a:custGeom>
              <a:avLst/>
              <a:gdLst/>
              <a:ahLst/>
              <a:cxnLst/>
              <a:rect l="l" t="t" r="r" b="b"/>
              <a:pathLst>
                <a:path w="247014" h="259079">
                  <a:moveTo>
                    <a:pt x="0" y="259080"/>
                  </a:moveTo>
                  <a:lnTo>
                    <a:pt x="131063" y="0"/>
                  </a:lnTo>
                  <a:lnTo>
                    <a:pt x="24688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8">
              <a:extLst>
                <a:ext uri="{FF2B5EF4-FFF2-40B4-BE49-F238E27FC236}">
                  <a16:creationId xmlns:a16="http://schemas.microsoft.com/office/drawing/2014/main" id="{CAB94F21-B635-484A-BEC3-D2ECD91F6407}"/>
                </a:ext>
              </a:extLst>
            </p:cNvPr>
            <p:cNvSpPr/>
            <p:nvPr/>
          </p:nvSpPr>
          <p:spPr>
            <a:xfrm>
              <a:off x="6339840" y="2450591"/>
              <a:ext cx="268605" cy="570230"/>
            </a:xfrm>
            <a:custGeom>
              <a:avLst/>
              <a:gdLst/>
              <a:ahLst/>
              <a:cxnLst/>
              <a:rect l="l" t="t" r="r" b="b"/>
              <a:pathLst>
                <a:path w="268604" h="570230">
                  <a:moveTo>
                    <a:pt x="76200" y="249936"/>
                  </a:moveTo>
                  <a:lnTo>
                    <a:pt x="42672" y="249936"/>
                  </a:lnTo>
                  <a:lnTo>
                    <a:pt x="42672" y="3048"/>
                  </a:lnTo>
                  <a:lnTo>
                    <a:pt x="36576" y="0"/>
                  </a:lnTo>
                  <a:lnTo>
                    <a:pt x="33528" y="3048"/>
                  </a:lnTo>
                  <a:lnTo>
                    <a:pt x="33528" y="249936"/>
                  </a:lnTo>
                  <a:lnTo>
                    <a:pt x="0" y="249936"/>
                  </a:lnTo>
                  <a:lnTo>
                    <a:pt x="36576" y="326136"/>
                  </a:lnTo>
                  <a:lnTo>
                    <a:pt x="66687" y="268224"/>
                  </a:lnTo>
                  <a:lnTo>
                    <a:pt x="76200" y="249936"/>
                  </a:lnTo>
                  <a:close/>
                </a:path>
                <a:path w="268604" h="570230">
                  <a:moveTo>
                    <a:pt x="268224" y="493776"/>
                  </a:moveTo>
                  <a:lnTo>
                    <a:pt x="234683" y="493776"/>
                  </a:lnTo>
                  <a:lnTo>
                    <a:pt x="234683" y="295656"/>
                  </a:lnTo>
                  <a:lnTo>
                    <a:pt x="228600" y="289560"/>
                  </a:lnTo>
                  <a:lnTo>
                    <a:pt x="225552" y="295656"/>
                  </a:lnTo>
                  <a:lnTo>
                    <a:pt x="225552" y="493776"/>
                  </a:lnTo>
                  <a:lnTo>
                    <a:pt x="192024" y="493776"/>
                  </a:lnTo>
                  <a:lnTo>
                    <a:pt x="231648" y="569976"/>
                  </a:lnTo>
                  <a:lnTo>
                    <a:pt x="260908" y="509016"/>
                  </a:lnTo>
                  <a:lnTo>
                    <a:pt x="268224" y="493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891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0383-F290-449C-8772-CD3221ED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LASER PRINTER</a:t>
            </a:r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EE5CA65-98EF-4959-A046-B5B69F2B51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22525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85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spc="-5" dirty="0">
                <a:latin typeface="Verdana"/>
                <a:cs typeface="Verdana"/>
              </a:rPr>
              <a:t>Page </a:t>
            </a:r>
            <a:r>
              <a:rPr sz="1800" dirty="0">
                <a:latin typeface="Verdana"/>
                <a:cs typeface="Verdana"/>
              </a:rPr>
              <a:t>printers </a:t>
            </a:r>
            <a:r>
              <a:rPr sz="1800" spc="-5" dirty="0">
                <a:latin typeface="Verdana"/>
                <a:cs typeface="Verdana"/>
              </a:rPr>
              <a:t>that print one </a:t>
            </a:r>
            <a:r>
              <a:rPr sz="1800" dirty="0">
                <a:latin typeface="Verdana"/>
                <a:cs typeface="Verdana"/>
              </a:rPr>
              <a:t>page at 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time</a:t>
            </a:r>
          </a:p>
          <a:p>
            <a:pPr marL="356870" marR="5080" indent="-344805">
              <a:lnSpc>
                <a:spcPct val="100000"/>
              </a:lnSpc>
              <a:spcBef>
                <a:spcPts val="980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spc="-5" dirty="0">
                <a:latin typeface="Verdana"/>
                <a:cs typeface="Verdana"/>
              </a:rPr>
              <a:t>Consist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a laser beam source, a multi-sided mirror, a  </a:t>
            </a:r>
            <a:r>
              <a:rPr sz="1800" spc="-5" dirty="0">
                <a:latin typeface="Verdana"/>
                <a:cs typeface="Verdana"/>
              </a:rPr>
              <a:t>photoconductive drum and </a:t>
            </a:r>
            <a:r>
              <a:rPr sz="1800" dirty="0">
                <a:latin typeface="Verdana"/>
                <a:cs typeface="Verdana"/>
              </a:rPr>
              <a:t>toner (tiny particles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oppositely  </a:t>
            </a:r>
            <a:r>
              <a:rPr sz="1800" spc="-5" dirty="0">
                <a:latin typeface="Verdana"/>
                <a:cs typeface="Verdana"/>
              </a:rPr>
              <a:t>charged</a:t>
            </a:r>
            <a:r>
              <a:rPr sz="1800" spc="-10" dirty="0">
                <a:latin typeface="Verdana"/>
                <a:cs typeface="Verdana"/>
              </a:rPr>
              <a:t> ink)</a:t>
            </a:r>
            <a:endParaRPr sz="1800" dirty="0">
              <a:latin typeface="Verdana"/>
              <a:cs typeface="Verdana"/>
            </a:endParaRPr>
          </a:p>
          <a:p>
            <a:pPr marL="356870" marR="260350" indent="-344805">
              <a:lnSpc>
                <a:spcPct val="100000"/>
              </a:lnSpc>
              <a:spcBef>
                <a:spcPts val="985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spc="-5" dirty="0">
                <a:latin typeface="Verdana"/>
                <a:cs typeface="Verdana"/>
              </a:rPr>
              <a:t>To print </a:t>
            </a:r>
            <a:r>
              <a:rPr sz="1800" dirty="0">
                <a:latin typeface="Verdana"/>
                <a:cs typeface="Verdana"/>
              </a:rPr>
              <a:t>a page,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laser beam is </a:t>
            </a:r>
            <a:r>
              <a:rPr sz="1800" spc="-5" dirty="0">
                <a:latin typeface="Verdana"/>
                <a:cs typeface="Verdana"/>
              </a:rPr>
              <a:t>focused </a:t>
            </a:r>
            <a:r>
              <a:rPr sz="1800" spc="5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electro  statically </a:t>
            </a:r>
            <a:r>
              <a:rPr sz="1800" spc="-5" dirty="0">
                <a:latin typeface="Verdana"/>
                <a:cs typeface="Verdana"/>
              </a:rPr>
              <a:t>charged drum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the spinning </a:t>
            </a:r>
            <a:r>
              <a:rPr sz="1800" spc="5" dirty="0">
                <a:latin typeface="Verdana"/>
                <a:cs typeface="Verdana"/>
              </a:rPr>
              <a:t>multi-sided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mirror</a:t>
            </a:r>
            <a:endParaRPr sz="1800" dirty="0">
              <a:latin typeface="Verdana"/>
              <a:cs typeface="Verdana"/>
            </a:endParaRPr>
          </a:p>
          <a:p>
            <a:pPr marL="356870" marR="335280" indent="-344805">
              <a:lnSpc>
                <a:spcPct val="100000"/>
              </a:lnSpc>
              <a:spcBef>
                <a:spcPts val="985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spc="-5" dirty="0">
                <a:latin typeface="Verdana"/>
                <a:cs typeface="Verdana"/>
              </a:rPr>
              <a:t>Toner </a:t>
            </a:r>
            <a:r>
              <a:rPr sz="1800" dirty="0">
                <a:latin typeface="Verdana"/>
                <a:cs typeface="Verdana"/>
              </a:rPr>
              <a:t>sticks </a:t>
            </a:r>
            <a:r>
              <a:rPr sz="1800" spc="5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the drum </a:t>
            </a:r>
            <a:r>
              <a:rPr sz="1800" spc="1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places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laser beam </a:t>
            </a:r>
            <a:r>
              <a:rPr sz="1800" spc="-5" dirty="0">
                <a:latin typeface="Verdana"/>
                <a:cs typeface="Verdana"/>
              </a:rPr>
              <a:t>has  charged the drum’s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surface.</a:t>
            </a:r>
          </a:p>
          <a:p>
            <a:pPr marL="356870" marR="27305" indent="-344805">
              <a:lnSpc>
                <a:spcPct val="101099"/>
              </a:lnSpc>
              <a:spcBef>
                <a:spcPts val="935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spc="-5" dirty="0">
                <a:latin typeface="Verdana"/>
                <a:cs typeface="Verdana"/>
              </a:rPr>
              <a:t>Toner </a:t>
            </a:r>
            <a:r>
              <a:rPr sz="1800" dirty="0">
                <a:latin typeface="Verdana"/>
                <a:cs typeface="Verdana"/>
              </a:rPr>
              <a:t>is then permanently fused </a:t>
            </a:r>
            <a:r>
              <a:rPr sz="1800" spc="5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paper with heat </a:t>
            </a:r>
            <a:r>
              <a:rPr sz="1800" spc="-5" dirty="0">
                <a:latin typeface="Verdana"/>
                <a:cs typeface="Verdana"/>
              </a:rPr>
              <a:t>and  pressure </a:t>
            </a:r>
            <a:r>
              <a:rPr sz="1800" spc="5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generate </a:t>
            </a:r>
            <a:r>
              <a:rPr sz="1800" spc="-5" dirty="0">
                <a:latin typeface="Verdana"/>
                <a:cs typeface="Verdana"/>
              </a:rPr>
              <a:t>the printer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output</a:t>
            </a:r>
            <a:endParaRPr sz="1800" dirty="0">
              <a:latin typeface="Verdana"/>
              <a:cs typeface="Verdana"/>
            </a:endParaRPr>
          </a:p>
          <a:p>
            <a:pPr marL="356870" marR="702945" indent="-34480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800" dirty="0">
                <a:latin typeface="Verdana"/>
                <a:cs typeface="Verdana"/>
              </a:rPr>
              <a:t>Laser printers </a:t>
            </a:r>
            <a:r>
              <a:rPr sz="1800" spc="-5" dirty="0">
                <a:latin typeface="Verdana"/>
                <a:cs typeface="Verdana"/>
              </a:rPr>
              <a:t>produce very </a:t>
            </a:r>
            <a:r>
              <a:rPr sz="1800" dirty="0">
                <a:latin typeface="Verdana"/>
                <a:cs typeface="Verdana"/>
              </a:rPr>
              <a:t>high quality output having  </a:t>
            </a:r>
            <a:r>
              <a:rPr sz="1800" spc="-5" dirty="0">
                <a:latin typeface="Verdana"/>
                <a:cs typeface="Verdana"/>
              </a:rPr>
              <a:t>resolutions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range </a:t>
            </a:r>
            <a:r>
              <a:rPr sz="1800" spc="5" dirty="0">
                <a:latin typeface="Verdana"/>
                <a:cs typeface="Verdana"/>
              </a:rPr>
              <a:t>of 600 to </a:t>
            </a:r>
            <a:r>
              <a:rPr sz="1800" dirty="0">
                <a:latin typeface="Verdana"/>
                <a:cs typeface="Verdana"/>
              </a:rPr>
              <a:t>1200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dpi</a:t>
            </a:r>
            <a:endParaRPr lang="en-US" sz="1800" dirty="0">
              <a:latin typeface="Verdana"/>
              <a:cs typeface="Verdana"/>
            </a:endParaRPr>
          </a:p>
          <a:p>
            <a:pPr marL="356870" marR="702945" indent="-344805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1800" dirty="0">
                <a:latin typeface="Verdana"/>
                <a:cs typeface="Verdana"/>
              </a:rPr>
              <a:t>How it works - </a:t>
            </a:r>
            <a:r>
              <a:rPr lang="en-US" sz="1800" dirty="0">
                <a:latin typeface="Verdana"/>
                <a:cs typeface="Verdana"/>
                <a:hlinkClick r:id="rId2"/>
              </a:rPr>
              <a:t>https://www.youtube.com/watch?v=WB0HnXcW8qQ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5335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1C93-35E1-4C6A-A060-BEC1D75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LASER PRINTER</a:t>
            </a:r>
            <a:endParaRPr lang="en-US" dirty="0"/>
          </a:p>
        </p:txBody>
      </p:sp>
      <p:pic>
        <p:nvPicPr>
          <p:cNvPr id="5122" name="Picture 2" descr="HP LaserJet Pro MFP M428fdn Printer Price in Bangladesh | HP Exclusive">
            <a:extLst>
              <a:ext uri="{FF2B5EF4-FFF2-40B4-BE49-F238E27FC236}">
                <a16:creationId xmlns:a16="http://schemas.microsoft.com/office/drawing/2014/main" id="{A1617356-CD45-4C5F-B097-A0FAD51D6D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495" y="1936462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16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CD1D-4DDB-4D9B-824C-F7F0C0BE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PLOTTER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D57F5-47BD-450C-912E-927F01BC9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Uses vector or co-ordinate (x-y) graphics to drive pens over paper or uses inkjet technology over much larger than standard paper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Excellent for detailed drawings and plans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Good for very large sheets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Specialist applications like: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Architectural drawings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Digital mapping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Engineering drawings</a:t>
            </a:r>
          </a:p>
          <a:p>
            <a:pPr lvl="1" algn="just"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endParaRPr lang="en-GB" altLang="en-US" dirty="0"/>
          </a:p>
        </p:txBody>
      </p:sp>
      <p:pic>
        <p:nvPicPr>
          <p:cNvPr id="6146" name="Picture 2" descr="Plotter - Simple English Wikipedia, the free encyclopedia">
            <a:extLst>
              <a:ext uri="{FF2B5EF4-FFF2-40B4-BE49-F238E27FC236}">
                <a16:creationId xmlns:a16="http://schemas.microsoft.com/office/drawing/2014/main" id="{2B31FB77-C847-4B63-8365-E1EE2A1B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82" y="2976419"/>
            <a:ext cx="3823854" cy="28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8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2250 Series Flatbed Cutting Plotters, Usb,Ethernet, Rs 450000 /unit | ID:  3279040062">
            <a:extLst>
              <a:ext uri="{FF2B5EF4-FFF2-40B4-BE49-F238E27FC236}">
                <a16:creationId xmlns:a16="http://schemas.microsoft.com/office/drawing/2014/main" id="{07FC11A3-6F67-4C72-89E5-1052E7BD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194" y="3587560"/>
            <a:ext cx="3144982" cy="31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lotter Cutting In Delhi - Vikrant Enterprises">
            <a:extLst>
              <a:ext uri="{FF2B5EF4-FFF2-40B4-BE49-F238E27FC236}">
                <a16:creationId xmlns:a16="http://schemas.microsoft.com/office/drawing/2014/main" id="{E2F0A41C-8F9C-43E8-B10B-FC75A8B42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60" y="4042899"/>
            <a:ext cx="3778349" cy="251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FE4DF-0695-4876-8358-84261958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PLOTTER</a:t>
            </a:r>
            <a:endParaRPr lang="en-US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C4BBB8B-ADB8-4949-82B2-F11164525B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2172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15"/>
              </a:spcBef>
              <a:buClr>
                <a:srgbClr val="C000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Two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commonly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types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plotters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are:</a:t>
            </a:r>
            <a:endParaRPr sz="2000" dirty="0">
              <a:latin typeface="Verdana"/>
              <a:cs typeface="Verdana"/>
            </a:endParaRPr>
          </a:p>
          <a:p>
            <a:pPr marL="926465" marR="5080" lvl="1" indent="-335280">
              <a:lnSpc>
                <a:spcPct val="100000"/>
              </a:lnSpc>
              <a:spcBef>
                <a:spcPts val="1440"/>
              </a:spcBef>
              <a:buFont typeface="Verdana"/>
              <a:buChar char="–"/>
              <a:tabLst>
                <a:tab pos="926465" algn="l"/>
                <a:tab pos="927100" algn="l"/>
              </a:tabLst>
            </a:pP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Drum plotter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the paper on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design has to be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made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placed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over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drum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that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rotate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both clockwise and anti-clockwise  directions</a:t>
            </a:r>
            <a:endParaRPr sz="2000" dirty="0">
              <a:latin typeface="Verdana"/>
              <a:cs typeface="Verdana"/>
            </a:endParaRPr>
          </a:p>
          <a:p>
            <a:pPr marL="926465" marR="64135" lvl="1" indent="-335280">
              <a:lnSpc>
                <a:spcPct val="100000"/>
              </a:lnSpc>
              <a:spcBef>
                <a:spcPts val="1440"/>
              </a:spcBef>
              <a:buFont typeface="Verdana"/>
              <a:buChar char="–"/>
              <a:tabLst>
                <a:tab pos="926465" algn="l"/>
                <a:tab pos="927100" algn="l"/>
              </a:tabLst>
            </a:pPr>
            <a:r>
              <a:rPr sz="2000" b="1" i="1" spc="-5" dirty="0">
                <a:solidFill>
                  <a:srgbClr val="333333"/>
                </a:solidFill>
                <a:latin typeface="Verdana"/>
                <a:cs typeface="Verdana"/>
              </a:rPr>
              <a:t>Flatbed plotter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,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which the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paper on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which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 design has to be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made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spread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fixed over a  rectangular flatbed</a:t>
            </a:r>
            <a:r>
              <a:rPr sz="2000" spc="-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table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0610F-FE5F-4C36-A9C7-56781CE38E20}"/>
              </a:ext>
            </a:extLst>
          </p:cNvPr>
          <p:cNvSpPr txBox="1"/>
          <p:nvPr/>
        </p:nvSpPr>
        <p:spPr>
          <a:xfrm>
            <a:off x="6792186" y="625402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Flatbed Plotter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67D3D-733D-4532-B390-BDE3F8DB25D5}"/>
              </a:ext>
            </a:extLst>
          </p:cNvPr>
          <p:cNvSpPr txBox="1"/>
          <p:nvPr/>
        </p:nvSpPr>
        <p:spPr>
          <a:xfrm>
            <a:off x="3060991" y="6297820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Drum  Plotter </a:t>
            </a:r>
          </a:p>
        </p:txBody>
      </p:sp>
    </p:spTree>
    <p:extLst>
      <p:ext uri="{BB962C8B-B14F-4D97-AF65-F5344CB8AC3E}">
        <p14:creationId xmlns:p14="http://schemas.microsoft.com/office/powerpoint/2010/main" val="92182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231-7D8D-45D2-BE6E-21F28C70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 IMAGE PROTECTOR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D75BC5D-8F25-4567-A0A8-1694DB5D0E62}"/>
              </a:ext>
            </a:extLst>
          </p:cNvPr>
          <p:cNvSpPr txBox="1"/>
          <p:nvPr/>
        </p:nvSpPr>
        <p:spPr>
          <a:xfrm>
            <a:off x="1201235" y="2061845"/>
            <a:ext cx="6340256" cy="3063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250825" indent="-344805" algn="just">
              <a:lnSpc>
                <a:spcPct val="100000"/>
              </a:lnSpc>
              <a:spcBef>
                <a:spcPts val="90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output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device that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directly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plugged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 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 projecting information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from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 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a large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screen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55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Useful for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making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presentations to 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group 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people  with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direct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use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computer</a:t>
            </a:r>
            <a:endParaRPr sz="2000" dirty="0">
              <a:latin typeface="Verdana"/>
              <a:cs typeface="Verdana"/>
            </a:endParaRPr>
          </a:p>
          <a:p>
            <a:pPr marL="356870" marR="371475" indent="-344805" algn="just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Full-fledged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multimedia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presentation with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audio,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video, image, and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animation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prepared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and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made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using this</a:t>
            </a:r>
            <a:r>
              <a:rPr sz="2000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facility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8194" name="Picture 2" descr="Multimedia Projector &amp;amp; Screen - Katanning Landcare">
            <a:extLst>
              <a:ext uri="{FF2B5EF4-FFF2-40B4-BE49-F238E27FC236}">
                <a16:creationId xmlns:a16="http://schemas.microsoft.com/office/drawing/2014/main" id="{E876C73F-1651-423D-B12B-C53C538F2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91" y="2220192"/>
            <a:ext cx="4650509" cy="34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41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teractive Voice Response System, इंटरएक्टिव वॉयस रिस्पांस सिस्टम,  इंटरएक्टिव वॉयस रिस्पांस प्रणाली in Delhi, Delhi , Mobitek Solutions | ID:  16385856862">
            <a:extLst>
              <a:ext uri="{FF2B5EF4-FFF2-40B4-BE49-F238E27FC236}">
                <a16:creationId xmlns:a16="http://schemas.microsoft.com/office/drawing/2014/main" id="{0130C661-C043-4A4E-8CBB-7A21F9B9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62" y="1884653"/>
            <a:ext cx="572908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97A1E5-263C-49EE-81F9-17114536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VOICE RESPONSE SYSTEM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26476DC7-B04E-4749-94A9-BE7D50395263}"/>
              </a:ext>
            </a:extLst>
          </p:cNvPr>
          <p:cNvSpPr txBox="1"/>
          <p:nvPr/>
        </p:nvSpPr>
        <p:spPr>
          <a:xfrm>
            <a:off x="1239750" y="2192390"/>
            <a:ext cx="5729086" cy="2886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Voice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response system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enables a computer to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talk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 a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user</a:t>
            </a:r>
            <a:endParaRPr sz="2000" dirty="0">
              <a:latin typeface="Verdana"/>
              <a:cs typeface="Verdana"/>
            </a:endParaRPr>
          </a:p>
          <a:p>
            <a:pPr marL="241300" marR="321310" indent="-228600" algn="just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Has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audio-response device that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produces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audio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output</a:t>
            </a:r>
            <a:endParaRPr sz="200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1415"/>
              </a:spcBef>
              <a:buClr>
                <a:srgbClr val="FF0000"/>
              </a:buClr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systems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are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two</a:t>
            </a:r>
            <a:r>
              <a:rPr sz="2000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types:</a:t>
            </a:r>
            <a:endParaRPr sz="2000" dirty="0">
              <a:latin typeface="Verdana"/>
              <a:cs typeface="Verdana"/>
            </a:endParaRPr>
          </a:p>
          <a:p>
            <a:pPr marL="927100" lvl="1" indent="-335915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Voice reproduction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systems</a:t>
            </a:r>
            <a:endParaRPr sz="2000" dirty="0">
              <a:latin typeface="Verdana"/>
              <a:cs typeface="Verdana"/>
            </a:endParaRPr>
          </a:p>
          <a:p>
            <a:pPr marL="927100" lvl="1" indent="-335915">
              <a:lnSpc>
                <a:spcPct val="100000"/>
              </a:lnSpc>
              <a:spcBef>
                <a:spcPts val="1440"/>
              </a:spcBef>
              <a:buClr>
                <a:srgbClr val="FF0000"/>
              </a:buClr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Speech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synthesizers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1095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F2251-2A88-4B6A-B0B3-DF66E0ED12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QUICK BRAIN – Sample Question 1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3C95F-E905-4D39-BF32-73575359772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Output device?</a:t>
            </a:r>
          </a:p>
          <a:p>
            <a:r>
              <a:rPr lang="en-US" dirty="0"/>
              <a:t>Which device can perform both input &amp; output operations in a computer system? Briefly explain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8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7C72-9703-4313-9B30-2B6215AA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 DEVICE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513CA-B1BD-4A09-8F12-4CE1A5618749}"/>
              </a:ext>
            </a:extLst>
          </p:cNvPr>
          <p:cNvSpPr txBox="1">
            <a:spLocks noChangeArrowheads="1"/>
          </p:cNvSpPr>
          <p:nvPr/>
        </p:nvSpPr>
        <p:spPr>
          <a:xfrm>
            <a:off x="662132" y="1970954"/>
            <a:ext cx="11017250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Convert (digital) computer data into something useful for humans in external world: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Images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Music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Movies</a:t>
            </a:r>
          </a:p>
          <a:p>
            <a:pPr lvl="2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Documents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Many different types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few general purpose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Mostly specialised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D79170-C783-4D16-B022-EBB846AF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962" y="2827626"/>
            <a:ext cx="143986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31DE41-DED5-49AD-A33B-E13EAE378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00" y="4248438"/>
            <a:ext cx="1201737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60E09B8-0E83-4CA2-990E-438F63D4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187" y="3470563"/>
            <a:ext cx="86518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4015E956-6AB9-42A4-B913-5ED769CB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62" y="2462501"/>
            <a:ext cx="912813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ow: Right 13">
            <a:extLst>
              <a:ext uri="{FF2B5EF4-FFF2-40B4-BE49-F238E27FC236}">
                <a16:creationId xmlns:a16="http://schemas.microsoft.com/office/drawing/2014/main" id="{0E6CBD9C-F186-4350-88ED-DF0E835D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37" y="3764251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id="{A67166C4-C91E-48DC-88E3-074A3ACC3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37" y="4592926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11" name="Arrow: Right 17">
            <a:extLst>
              <a:ext uri="{FF2B5EF4-FFF2-40B4-BE49-F238E27FC236}">
                <a16:creationId xmlns:a16="http://schemas.microsoft.com/office/drawing/2014/main" id="{B8FD2966-62CC-4F6F-AE1D-3310D5E6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350" y="5493038"/>
            <a:ext cx="977900" cy="485775"/>
          </a:xfrm>
          <a:prstGeom prst="rightArrow">
            <a:avLst>
              <a:gd name="adj1" fmla="val 50000"/>
              <a:gd name="adj2" fmla="val 498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19360FA4-6E93-47C1-B3E1-FF91A9034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562" y="5383501"/>
            <a:ext cx="706438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rrow: Right 21">
            <a:extLst>
              <a:ext uri="{FF2B5EF4-FFF2-40B4-BE49-F238E27FC236}">
                <a16:creationId xmlns:a16="http://schemas.microsoft.com/office/drawing/2014/main" id="{88D9B705-CA1E-46A8-B026-A923EF31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37" y="2862551"/>
            <a:ext cx="977900" cy="485775"/>
          </a:xfrm>
          <a:prstGeom prst="rightArrow">
            <a:avLst>
              <a:gd name="adj1" fmla="val 50000"/>
              <a:gd name="adj2" fmla="val 498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982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CC34-0129-42C3-8178-32B9C28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COMMONLY USED OUTPUT DEVICES </a:t>
            </a:r>
            <a:endParaRPr 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D3CB103-FF19-4468-8F04-AF42D29BDE6D}"/>
              </a:ext>
            </a:extLst>
          </p:cNvPr>
          <p:cNvSpPr txBox="1"/>
          <p:nvPr/>
        </p:nvSpPr>
        <p:spPr>
          <a:xfrm>
            <a:off x="1430665" y="1955642"/>
            <a:ext cx="3303270" cy="22352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180"/>
              </a:spcBef>
              <a:buClr>
                <a:srgbClr val="C000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Monitors</a:t>
            </a:r>
            <a:endParaRPr sz="2000" dirty="0">
              <a:latin typeface="Verdana"/>
              <a:cs typeface="Verdana"/>
            </a:endParaRPr>
          </a:p>
          <a:p>
            <a:pPr marL="243840" indent="-23177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Printers</a:t>
            </a:r>
            <a:endParaRPr sz="2000" dirty="0">
              <a:latin typeface="Verdana"/>
              <a:cs typeface="Verdana"/>
            </a:endParaRPr>
          </a:p>
          <a:p>
            <a:pPr marL="243840" indent="-23177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Plotters</a:t>
            </a:r>
            <a:endParaRPr sz="2000" dirty="0">
              <a:latin typeface="Verdana"/>
              <a:cs typeface="Verdana"/>
            </a:endParaRPr>
          </a:p>
          <a:p>
            <a:pPr marL="243840" indent="-23177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Screen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image</a:t>
            </a:r>
            <a:r>
              <a:rPr sz="2000" spc="-5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projector</a:t>
            </a:r>
            <a:endParaRPr sz="2000" dirty="0">
              <a:latin typeface="Verdana"/>
              <a:cs typeface="Verdana"/>
            </a:endParaRPr>
          </a:p>
          <a:p>
            <a:pPr marL="243840" indent="-231775">
              <a:lnSpc>
                <a:spcPct val="100000"/>
              </a:lnSpc>
              <a:spcBef>
                <a:spcPts val="1080"/>
              </a:spcBef>
              <a:buClr>
                <a:srgbClr val="C00000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Voice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response</a:t>
            </a:r>
            <a:r>
              <a:rPr sz="2000" spc="-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systems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6710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4B91-5CE1-4224-96C9-F2480EC3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MONITOR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23FA5-DABB-4D39-B8C8-EE0D50DDADAD}"/>
              </a:ext>
            </a:extLst>
          </p:cNvPr>
          <p:cNvSpPr txBox="1">
            <a:spLocks noChangeArrowheads="1"/>
          </p:cNvSpPr>
          <p:nvPr/>
        </p:nvSpPr>
        <p:spPr>
          <a:xfrm>
            <a:off x="599786" y="1856740"/>
            <a:ext cx="10754014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Used to be called a Visual Display Unit (VDU)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Used to use Cathode Ray Tube (CRT) like old TVs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Now flat screen like modern TVs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Liquid Crystal Display (LCD)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Plasma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Lower weight and size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Use less power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Do not flicker (good ergonomic feature)</a:t>
            </a:r>
          </a:p>
        </p:txBody>
      </p:sp>
      <p:pic>
        <p:nvPicPr>
          <p:cNvPr id="5" name="Picture 2" descr="12 Difference Between CRT And LCD Monitors - Viva Differences">
            <a:extLst>
              <a:ext uri="{FF2B5EF4-FFF2-40B4-BE49-F238E27FC236}">
                <a16:creationId xmlns:a16="http://schemas.microsoft.com/office/drawing/2014/main" id="{A14AFD11-7BAF-44DD-A411-01B46276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62" y="2597703"/>
            <a:ext cx="1333208" cy="98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E95C0-4940-47F8-9DE6-22100A3CC7F7}"/>
              </a:ext>
            </a:extLst>
          </p:cNvPr>
          <p:cNvSpPr txBox="1"/>
          <p:nvPr/>
        </p:nvSpPr>
        <p:spPr>
          <a:xfrm>
            <a:off x="8586453" y="3650572"/>
            <a:ext cx="709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CRT </a:t>
            </a:r>
          </a:p>
        </p:txBody>
      </p:sp>
      <p:pic>
        <p:nvPicPr>
          <p:cNvPr id="7" name="Picture 4" descr="15 17 19 21.5 23.6&amp;#39;&amp;#39; Inch lcd Monitor for pc|LCD Monitors| - AliExpress">
            <a:extLst>
              <a:ext uri="{FF2B5EF4-FFF2-40B4-BE49-F238E27FC236}">
                <a16:creationId xmlns:a16="http://schemas.microsoft.com/office/drawing/2014/main" id="{60A86640-14C1-4776-9D1B-32E5BD9C7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075" y="2611374"/>
            <a:ext cx="1382152" cy="10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B3449-C69B-499C-B980-34F31683183F}"/>
              </a:ext>
            </a:extLst>
          </p:cNvPr>
          <p:cNvSpPr txBox="1"/>
          <p:nvPr/>
        </p:nvSpPr>
        <p:spPr>
          <a:xfrm>
            <a:off x="10252368" y="3670048"/>
            <a:ext cx="94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LCD </a:t>
            </a:r>
          </a:p>
        </p:txBody>
      </p:sp>
      <p:pic>
        <p:nvPicPr>
          <p:cNvPr id="9" name="Picture 6" descr="22&amp;quot; LED Monitor with Borderless Design Monitors - LF22T350FHNXZA | Samsung  US">
            <a:extLst>
              <a:ext uri="{FF2B5EF4-FFF2-40B4-BE49-F238E27FC236}">
                <a16:creationId xmlns:a16="http://schemas.microsoft.com/office/drawing/2014/main" id="{DFF76DF0-DBA5-48FD-B63D-D8D65F67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136" y="4132305"/>
            <a:ext cx="1298582" cy="9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anasonic TH-42PH10UK 42&amp;quot; Plasma Display TH42PH10UK B&amp;amp;H Photo">
            <a:extLst>
              <a:ext uri="{FF2B5EF4-FFF2-40B4-BE49-F238E27FC236}">
                <a16:creationId xmlns:a16="http://schemas.microsoft.com/office/drawing/2014/main" id="{CBCFCAA1-FF6F-487D-AE25-3AF08D61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133" y="4016534"/>
            <a:ext cx="1205478" cy="120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2EC747-8C82-4B0F-B0E7-AEF126A18A02}"/>
              </a:ext>
            </a:extLst>
          </p:cNvPr>
          <p:cNvSpPr txBox="1"/>
          <p:nvPr/>
        </p:nvSpPr>
        <p:spPr>
          <a:xfrm>
            <a:off x="8717941" y="5180031"/>
            <a:ext cx="94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LED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2F1A2-BB4F-4745-A05D-155E4BF7E22F}"/>
              </a:ext>
            </a:extLst>
          </p:cNvPr>
          <p:cNvSpPr txBox="1"/>
          <p:nvPr/>
        </p:nvSpPr>
        <p:spPr>
          <a:xfrm>
            <a:off x="10252368" y="5153474"/>
            <a:ext cx="161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Plasma </a:t>
            </a:r>
          </a:p>
        </p:txBody>
      </p:sp>
    </p:spTree>
    <p:extLst>
      <p:ext uri="{BB962C8B-B14F-4D97-AF65-F5344CB8AC3E}">
        <p14:creationId xmlns:p14="http://schemas.microsoft.com/office/powerpoint/2010/main" val="286708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CB05-924D-4032-8784-3F510D9D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MONITOR 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EEDACA7-DB05-42E8-B70E-609ADA7008DE}"/>
              </a:ext>
            </a:extLst>
          </p:cNvPr>
          <p:cNvSpPr txBox="1">
            <a:spLocks noChangeArrowheads="1"/>
          </p:cNvSpPr>
          <p:nvPr/>
        </p:nvSpPr>
        <p:spPr>
          <a:xfrm>
            <a:off x="592859" y="1887826"/>
            <a:ext cx="8856663" cy="4319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Screen sizes vary enormously:</a:t>
            </a:r>
          </a:p>
          <a:p>
            <a:pPr lvl="2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Smartphone</a:t>
            </a:r>
          </a:p>
          <a:p>
            <a:pPr lvl="2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Tablet</a:t>
            </a:r>
          </a:p>
          <a:p>
            <a:pPr lvl="2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Netbook</a:t>
            </a:r>
          </a:p>
          <a:p>
            <a:pPr lvl="2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Laptop</a:t>
            </a:r>
          </a:p>
          <a:p>
            <a:pPr lvl="2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Desktop</a:t>
            </a:r>
          </a:p>
          <a:p>
            <a:pPr lvl="2" algn="just">
              <a:lnSpc>
                <a:spcPct val="8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Home TV for PC</a:t>
            </a:r>
          </a:p>
          <a:p>
            <a:pPr marL="712788" lvl="2" indent="0" algn="just">
              <a:lnSpc>
                <a:spcPct val="80000"/>
              </a:lnSpc>
              <a:buFont typeface="Gill Sans" charset="0"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  <a:hlinkClick r:id=""/>
            </a:endParaRPr>
          </a:p>
          <a:p>
            <a:pPr marL="712788" lvl="2" indent="0" algn="just">
              <a:lnSpc>
                <a:spcPct val="80000"/>
              </a:lnSpc>
              <a:buFont typeface="Gill Sans" charset="0"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  <a:hlinkClick r:id=""/>
            </a:endParaRPr>
          </a:p>
          <a:p>
            <a:pPr marL="712788" lvl="2" indent="0" algn="just">
              <a:lnSpc>
                <a:spcPct val="80000"/>
              </a:lnSpc>
              <a:buFont typeface="Gill Sans" charset="0"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30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E8FC-1EB2-4532-8027-7CBCD9A4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PRINTER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96CC7-E8CD-4764-8A0B-B6C26497DB76}"/>
              </a:ext>
            </a:extLst>
          </p:cNvPr>
          <p:cNvSpPr txBox="1">
            <a:spLocks noChangeArrowheads="1"/>
          </p:cNvSpPr>
          <p:nvPr/>
        </p:nvSpPr>
        <p:spPr>
          <a:xfrm>
            <a:off x="709684" y="1440873"/>
            <a:ext cx="10772631" cy="50470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Device for getting computer-based (digital) information onto paper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‘Soft-copy’ to ‘hard-copy’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Various technology evolutions: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Dot matrix: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An ‘impact’ printer, hitting an inked ribbon on to the paper. Obsolete now.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Inkjet: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</a:rPr>
              <a:t>Squirts jets of ink onto paper - very fine control available. Multiple ink colours available and cheap to buy. Can be expensive to run (ink cartridges) but good for home use (photo printers) &amp; small offices.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GB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Different types of printer &amp; working procedure</a:t>
            </a:r>
          </a:p>
          <a:p>
            <a:pPr lvl="2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GB" altLang="en-US" sz="16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https://www.youtube.com/watch?v=JEVurb1uVFA</a:t>
            </a:r>
            <a:endParaRPr lang="en-GB" alt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GB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 algn="just">
              <a:defRPr/>
            </a:pPr>
            <a:endParaRPr lang="en-GB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7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CAED-B169-4162-8277-1D3BA7F6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DOT MATRIX PRINTER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FA7AFEB6-5B9F-4765-9B17-1B25767E4683}"/>
              </a:ext>
            </a:extLst>
          </p:cNvPr>
          <p:cNvSpPr txBox="1"/>
          <p:nvPr/>
        </p:nvSpPr>
        <p:spPr>
          <a:xfrm>
            <a:off x="1198187" y="1959910"/>
            <a:ext cx="10155613" cy="33457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446405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printers that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form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kinds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images as 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pattern of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dots</a:t>
            </a:r>
            <a:endParaRPr sz="2000" dirty="0">
              <a:latin typeface="Verdana"/>
              <a:cs typeface="Verdana"/>
            </a:endParaRPr>
          </a:p>
          <a:p>
            <a:pPr marL="356870" marR="193040" indent="-344805" algn="just">
              <a:lnSpc>
                <a:spcPct val="100000"/>
              </a:lnSpc>
              <a:spcBef>
                <a:spcPts val="1055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Print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many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special characters,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 sizes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print and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graphics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graphs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Impact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printers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used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for generating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multiple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copies  by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using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carbon paper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its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equivalent</a:t>
            </a:r>
            <a:endParaRPr sz="2000" dirty="0">
              <a:latin typeface="Verdana"/>
              <a:cs typeface="Verdana"/>
            </a:endParaRPr>
          </a:p>
          <a:p>
            <a:pPr marL="356870" marR="66675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Slow,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speeds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usually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ranging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between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30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600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per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 second</a:t>
            </a:r>
            <a:endParaRPr sz="2000" dirty="0">
              <a:latin typeface="Verdana"/>
              <a:cs typeface="Verdana"/>
            </a:endParaRPr>
          </a:p>
          <a:p>
            <a:pPr marL="35687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Cheap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both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initial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cost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cost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2000" spc="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operation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4085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84A3-EB69-42C2-9CF8-1336170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DOT MATRIX PRINTER</a:t>
            </a:r>
            <a:endParaRPr lang="en-US" dirty="0"/>
          </a:p>
        </p:txBody>
      </p:sp>
      <p:pic>
        <p:nvPicPr>
          <p:cNvPr id="2050" name="Picture 2" descr="HVP PRINTER - DOT MATRIX PRINTER (HVP1410) at Rs 20500/one | Line Matrix  Printer | ID: 22926934788">
            <a:extLst>
              <a:ext uri="{FF2B5EF4-FFF2-40B4-BE49-F238E27FC236}">
                <a16:creationId xmlns:a16="http://schemas.microsoft.com/office/drawing/2014/main" id="{A44566FE-977E-4B87-A0FE-E1409929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72" y="1945265"/>
            <a:ext cx="3835977" cy="383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74CCC7E8-D157-4E1F-95F1-9AA2DA52B6D5}"/>
              </a:ext>
            </a:extLst>
          </p:cNvPr>
          <p:cNvSpPr/>
          <p:nvPr/>
        </p:nvSpPr>
        <p:spPr>
          <a:xfrm>
            <a:off x="922438" y="1945265"/>
            <a:ext cx="6467856" cy="2917680"/>
          </a:xfrm>
          <a:custGeom>
            <a:avLst/>
            <a:gdLst/>
            <a:ahLst/>
            <a:cxnLst/>
            <a:rect l="l" t="t" r="r" b="b"/>
            <a:pathLst>
              <a:path w="6696709" h="3581400">
                <a:moveTo>
                  <a:pt x="0" y="3581400"/>
                </a:moveTo>
                <a:lnTo>
                  <a:pt x="6696456" y="3581400"/>
                </a:lnTo>
                <a:lnTo>
                  <a:pt x="6696456" y="0"/>
                </a:lnTo>
                <a:lnTo>
                  <a:pt x="0" y="0"/>
                </a:lnTo>
                <a:lnTo>
                  <a:pt x="0" y="3581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3D7E3687-737A-473A-B5B9-28CC048BE7C3}"/>
              </a:ext>
            </a:extLst>
          </p:cNvPr>
          <p:cNvSpPr txBox="1">
            <a:spLocks/>
          </p:cNvSpPr>
          <p:nvPr/>
        </p:nvSpPr>
        <p:spPr>
          <a:xfrm>
            <a:off x="1043904" y="2269387"/>
            <a:ext cx="6346390" cy="2319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200"/>
              </a:lnSpc>
              <a:spcBef>
                <a:spcPts val="85"/>
              </a:spcBef>
              <a:buNone/>
            </a:pPr>
            <a:r>
              <a:rPr lang="en-US" sz="2800" b="1" dirty="0"/>
              <a:t>Formation of </a:t>
            </a:r>
            <a:r>
              <a:rPr lang="en-US" sz="2800" b="1" spc="-5" dirty="0"/>
              <a:t>Characters as </a:t>
            </a:r>
            <a:r>
              <a:rPr lang="en-US" sz="2800" b="1" dirty="0"/>
              <a:t>a </a:t>
            </a:r>
            <a:r>
              <a:rPr lang="en-US" sz="2800" b="1" spc="-10" dirty="0"/>
              <a:t>pattern </a:t>
            </a:r>
            <a:r>
              <a:rPr lang="en-US" sz="2800" b="1" dirty="0"/>
              <a:t>of</a:t>
            </a:r>
            <a:r>
              <a:rPr lang="en-US" sz="2800" b="1" spc="10" dirty="0"/>
              <a:t> </a:t>
            </a:r>
            <a:r>
              <a:rPr lang="en-US" sz="2800" b="1" dirty="0"/>
              <a:t>dots</a:t>
            </a:r>
          </a:p>
          <a:p>
            <a:pPr marR="5080">
              <a:lnSpc>
                <a:spcPct val="100200"/>
              </a:lnSpc>
              <a:spcBef>
                <a:spcPts val="85"/>
              </a:spcBef>
            </a:pPr>
            <a:r>
              <a:rPr lang="en-US" spc="-15" dirty="0"/>
              <a:t>ABC</a:t>
            </a:r>
            <a:r>
              <a:rPr lang="en-US" spc="5" dirty="0"/>
              <a:t>D</a:t>
            </a:r>
            <a:r>
              <a:rPr lang="en-US" spc="-10" dirty="0"/>
              <a:t>E</a:t>
            </a:r>
            <a:r>
              <a:rPr lang="en-US" dirty="0"/>
              <a:t>F</a:t>
            </a:r>
            <a:r>
              <a:rPr lang="en-US" spc="30" dirty="0"/>
              <a:t>G</a:t>
            </a:r>
            <a:r>
              <a:rPr lang="en-US" spc="-15" dirty="0"/>
              <a:t>H</a:t>
            </a:r>
            <a:r>
              <a:rPr lang="en-US" spc="5" dirty="0"/>
              <a:t>I</a:t>
            </a:r>
            <a:r>
              <a:rPr lang="en-US" dirty="0"/>
              <a:t>J</a:t>
            </a:r>
            <a:r>
              <a:rPr lang="en-US" spc="-10" dirty="0"/>
              <a:t>K</a:t>
            </a:r>
            <a:r>
              <a:rPr lang="en-US" spc="-5" dirty="0"/>
              <a:t>L</a:t>
            </a:r>
            <a:r>
              <a:rPr lang="en-US" spc="5" dirty="0"/>
              <a:t>M</a:t>
            </a:r>
            <a:r>
              <a:rPr lang="en-US" spc="-10" dirty="0"/>
              <a:t>NO</a:t>
            </a:r>
            <a:r>
              <a:rPr lang="en-US" spc="-5" dirty="0"/>
              <a:t>PQRSTUVWXYZ  </a:t>
            </a:r>
          </a:p>
          <a:p>
            <a:pPr marL="17780" marR="5080">
              <a:lnSpc>
                <a:spcPct val="100200"/>
              </a:lnSpc>
              <a:spcBef>
                <a:spcPts val="85"/>
              </a:spcBef>
            </a:pPr>
            <a:r>
              <a:rPr lang="en-US" spc="5" dirty="0"/>
              <a:t>0123456789-.,</a:t>
            </a:r>
          </a:p>
          <a:p>
            <a:pPr marL="17780">
              <a:lnSpc>
                <a:spcPct val="100000"/>
              </a:lnSpc>
            </a:pPr>
            <a:r>
              <a:rPr lang="en-US" spc="-5" dirty="0"/>
              <a:t>&amp;/$*#%@=(+)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AC177-1FC3-4020-9F58-890A5D0F8D08}"/>
              </a:ext>
            </a:extLst>
          </p:cNvPr>
          <p:cNvSpPr txBox="1"/>
          <p:nvPr/>
        </p:nvSpPr>
        <p:spPr>
          <a:xfrm>
            <a:off x="1108366" y="54119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https://www.youtube.com/watch?v=I_VBe3OO9dI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0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10B1-6CAA-457F-A5CE-4BBA0FF0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INK JET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PRINTER</a:t>
            </a:r>
            <a:endParaRPr lang="en-US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F1C67D89-2BA4-451C-B332-A0F31995E63D}"/>
              </a:ext>
            </a:extLst>
          </p:cNvPr>
          <p:cNvSpPr txBox="1"/>
          <p:nvPr/>
        </p:nvSpPr>
        <p:spPr>
          <a:xfrm>
            <a:off x="1190428" y="2095408"/>
            <a:ext cx="9990189" cy="28969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372745" indent="-344805" algn="just"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printers that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form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all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kinds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of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images by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spraying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small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drops of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ink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to the</a:t>
            </a:r>
            <a:r>
              <a:rPr sz="2000" spc="-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paper</a:t>
            </a:r>
            <a:endParaRPr sz="2000" dirty="0">
              <a:latin typeface="Verdana"/>
              <a:cs typeface="Verdana"/>
            </a:endParaRPr>
          </a:p>
          <a:p>
            <a:pPr marL="356870" marR="68580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Print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head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contains up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64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tiny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nozzles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that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be  selectively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heated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up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few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micro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seconds </a:t>
            </a:r>
            <a:r>
              <a:rPr sz="2000" spc="10" dirty="0">
                <a:solidFill>
                  <a:srgbClr val="333333"/>
                </a:solidFill>
                <a:latin typeface="Verdana"/>
                <a:cs typeface="Verdana"/>
              </a:rPr>
              <a:t>by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 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integrated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circuit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register</a:t>
            </a:r>
            <a:endParaRPr sz="2000" dirty="0">
              <a:latin typeface="Verdana"/>
              <a:cs typeface="Verdana"/>
            </a:endParaRPr>
          </a:p>
          <a:p>
            <a:pPr marL="356870" marR="666115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To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print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character,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the printer selectively heats the  appropriate 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set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nozzles as the </a:t>
            </a:r>
            <a:r>
              <a:rPr sz="2000" spc="5" dirty="0">
                <a:solidFill>
                  <a:srgbClr val="333333"/>
                </a:solidFill>
                <a:latin typeface="Verdana"/>
                <a:cs typeface="Verdana"/>
              </a:rPr>
              <a:t>print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head moves 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horizontally</a:t>
            </a:r>
            <a:endParaRPr sz="2000" dirty="0">
              <a:latin typeface="Verdana"/>
              <a:cs typeface="Verdana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Can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print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many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special characters,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different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sizes </a:t>
            </a:r>
            <a:r>
              <a:rPr sz="2000" dirty="0">
                <a:solidFill>
                  <a:srgbClr val="333333"/>
                </a:solidFill>
                <a:latin typeface="Verdana"/>
                <a:cs typeface="Verdana"/>
              </a:rPr>
              <a:t>of print, 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 graphics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such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as </a:t>
            </a:r>
            <a:r>
              <a:rPr sz="2000" spc="-10" dirty="0">
                <a:solidFill>
                  <a:srgbClr val="333333"/>
                </a:solidFill>
                <a:latin typeface="Verdana"/>
                <a:cs typeface="Verdana"/>
              </a:rPr>
              <a:t>charts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Verdana"/>
                <a:cs typeface="Verdana"/>
              </a:rPr>
              <a:t>graphs</a:t>
            </a:r>
            <a:endParaRPr sz="2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65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1123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Gill Sans</vt:lpstr>
      <vt:lpstr>Times New Roman</vt:lpstr>
      <vt:lpstr>Verdana</vt:lpstr>
      <vt:lpstr>Wingdings</vt:lpstr>
      <vt:lpstr>Office Theme</vt:lpstr>
      <vt:lpstr>OUTPUT DEVICE </vt:lpstr>
      <vt:lpstr>OUTPUT DEVICE </vt:lpstr>
      <vt:lpstr>COMMONLY USED OUTPUT DEVICES </vt:lpstr>
      <vt:lpstr>MONITOR </vt:lpstr>
      <vt:lpstr>MONITOR </vt:lpstr>
      <vt:lpstr>PRINTER </vt:lpstr>
      <vt:lpstr>DOT MATRIX PRINTER</vt:lpstr>
      <vt:lpstr>DOT MATRIX PRINTER</vt:lpstr>
      <vt:lpstr>INK JET PRINTER</vt:lpstr>
      <vt:lpstr>INK JET PRINTER</vt:lpstr>
      <vt:lpstr>DRUM PRINTER</vt:lpstr>
      <vt:lpstr>PRINTING MECHANISAM OF DRUM PRINTER</vt:lpstr>
      <vt:lpstr>LASER PRINTER</vt:lpstr>
      <vt:lpstr>LASER PRINTER</vt:lpstr>
      <vt:lpstr>PLOTTER </vt:lpstr>
      <vt:lpstr>PLOTTER</vt:lpstr>
      <vt:lpstr>SCREEN IMAGE PROTECTOR</vt:lpstr>
      <vt:lpstr>VOICE RESPONSE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DEVICE </dc:title>
  <dc:creator>Room-309</dc:creator>
  <cp:lastModifiedBy>Room-309</cp:lastModifiedBy>
  <cp:revision>8</cp:revision>
  <dcterms:created xsi:type="dcterms:W3CDTF">2022-02-16T06:51:09Z</dcterms:created>
  <dcterms:modified xsi:type="dcterms:W3CDTF">2022-02-16T08:45:53Z</dcterms:modified>
</cp:coreProperties>
</file>