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2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20C34-D985-44E8-9A4D-A7C7D874C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CFDDE2-7953-4C5C-BEF4-F48B49C8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DC9F4F-B631-474C-BC4A-8F927525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0FC9F-F30A-4015-9E36-30A98A2F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C59B2-087F-4D61-B3C3-C30A1ABD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5B166-AA2D-4048-BB2C-D010866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40380E-F893-4A29-8E21-F740EAF7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817504-D4CF-429D-970B-E62AA989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3382EE-8F29-46D9-8032-C0F4597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75F41-D297-40E5-801A-C9B0412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39EB1E-B8FD-47D9-9103-6E8EE56AC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0BF5F1-323C-4648-982C-DE0431DB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7ABA47-C2E5-401C-A01F-5AA9C012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5F593-9073-4D3A-8A1A-FE92DA68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AFA0FB-C726-43F2-BCF8-7D42D3DC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A1B72-9969-4F9E-A96A-21551D9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893A4-FD37-41A9-94E3-551DC41F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030A9F-205E-47A1-BE18-180C5D3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9627A3-C713-49B2-818A-CF0EB716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ECDFE6-5970-4A2D-AD32-C350A608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251BA4-2004-4DF6-8749-5FB46B9F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993EE3-4369-4538-B4EA-6595296C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B46709-5C96-4039-84EA-88C1D85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14E7CA-5838-457A-B46F-E8F22CC2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500C6E-01EB-4264-B19C-512EC45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9DFD2-C9D1-432A-95FE-9E4B56D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90F49-702E-41A4-86CF-37B5DB3C6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AD0316-7FBA-469F-91BF-37C7DDF5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CD262D-E8C7-4FE4-8406-5DFF871D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D5CFDC-F380-4FF6-8C7C-70974920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089BA1-9243-4393-AA4B-6F0EB69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CAB00-4A24-43E6-9C59-7217B5BE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D5109-A6C0-4741-B968-7AB2886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5D4C16-DA00-4C3C-B0D0-C34FB3D0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2E0BCA-F3C0-439F-8F55-B0553EA01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54C3B2-3C2D-49F1-A293-A12B8BB7A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D94FE4-F2EE-42BD-A8C7-A51F49E1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0E4730-62CF-46FE-8072-46C26084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DAE055-6E0D-4508-996A-621A64A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F5FF9-C25D-4302-9FD0-4BF26DD4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FEFB892-C2BD-4336-9212-26DE61F1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15A3A0-25A5-493D-959A-08EDDA0E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A6B50-5B9F-4F64-85E4-ED5C520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963F44-B1F2-448E-AABC-E146DC12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9E5450-FE88-4566-8847-2731E1C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F0F336-BE2A-4BEC-9E92-522C921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AEBAF-14FF-4E47-A0E5-D81D118E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DD3B3-6B96-46AA-9D77-0C2F7E45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839E52-E505-450A-9D8E-1580F7FA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61B90C-6255-44A8-A385-A188070C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D1D56C-28B5-40A4-836A-840E2C48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6D3472-008E-4435-BC39-9EDAAF44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A8DE0-AA0E-430C-AE6A-A016E8D7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12B56B-5C75-4BB1-A472-F3654DE07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F5E7B7-48B3-4805-AF9A-E169D2A3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BFA342-A21B-4D8E-985E-9A241AE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1B6ABD-1026-4326-BF92-833956E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ED32A6-F838-4637-AF4D-7F17456B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57722A-3BF2-4686-ABCC-5D56EE0A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7E05E8-6FB2-4DD4-9B3A-FA9BAECA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ABC57-25CB-4C30-81D6-5005773E2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CB94-7ACA-4ED4-B3B1-18D2577883E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F14D2-CB1F-4A8A-BDEE-7F3E0D902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E5B00-00F1-4706-B305-AEC0082E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AC9A-9567-4743-85EF-89F28BFC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.howstuffworks.com/rom.htm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fs.com/hard-disk-basics.htm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.howstuffworks.com/solid-state-drive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howstuffworks.com/blu-ray.htm" TargetMode="External"/><Relationship Id="rId2" Type="http://schemas.openxmlformats.org/officeDocument/2006/relationships/hyperlink" Target="http://electronics.howstuffworks.com/dvd.htm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CJcotBkf6w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280AC23-3653-4C8A-A349-8AE20913B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COMPUTER MEMORY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9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67C71-7C3C-4D83-99E1-4DDBE96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 ACCESS M EMORY (RAM)</a:t>
            </a:r>
            <a:endParaRPr lang="en-US" sz="40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EF4512B6-B559-4803-B10A-6A1255206BB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94389"/>
            <a:ext cx="10515600" cy="431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Two basic RAM technologies: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Static RAM (</a:t>
            </a:r>
            <a:r>
              <a:rPr lang="en-GB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SRAM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– uses a flip-flop circuit and remembers as long as it has power but costs more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Dynamic RAM (</a:t>
            </a:r>
            <a:r>
              <a:rPr lang="en-GB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DRAM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– uses a capacitor to hold charge, which leaks out so needs refreshing but costs less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PC systems (and games consoles etc) use dynamic RAM because of cost.</a:t>
            </a:r>
          </a:p>
          <a:p>
            <a:pPr marL="457200" indent="-457200" algn="just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6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0D0F7-F96D-4CB9-BFD3-6943527F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 ACCESS M EMORY (RAM)</a:t>
            </a:r>
            <a:endParaRPr lang="en-US" sz="4000" dirty="0"/>
          </a:p>
        </p:txBody>
      </p:sp>
      <p:pic>
        <p:nvPicPr>
          <p:cNvPr id="2050" name="Picture 2" descr="Types of RAM and Computer RAM Generations | Eunto">
            <a:extLst>
              <a:ext uri="{FF2B5EF4-FFF2-40B4-BE49-F238E27FC236}">
                <a16:creationId xmlns:a16="http://schemas.microsoft.com/office/drawing/2014/main" xmlns="" id="{D8E91709-5F7B-4B91-BDAC-C4B82E79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52" y="2063917"/>
            <a:ext cx="7332495" cy="40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D8F5F-6573-484D-957D-CF8CB87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 ACCESS M EMORY (RAM)</a:t>
            </a:r>
            <a:endParaRPr lang="en-US" sz="40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826C2B80-3DC6-4ACA-B097-E17642E9365F}"/>
              </a:ext>
            </a:extLst>
          </p:cNvPr>
          <p:cNvSpPr txBox="1">
            <a:spLocks noChangeArrowheads="1"/>
          </p:cNvSpPr>
          <p:nvPr/>
        </p:nvSpPr>
        <p:spPr>
          <a:xfrm>
            <a:off x="974223" y="2006684"/>
            <a:ext cx="10379577" cy="431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Modern 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computers have multiple Gigabytes (GB) of RAM in a small number of chips mounted on a circuit board package called a ‘dual in-line memory module’ (DIMM) which mount in slots on the motherboard.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There is also ‘single in-line memory module’ (SIMM)</a:t>
            </a:r>
          </a:p>
          <a:p>
            <a:pPr marL="0" indent="0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885AC438-A8D5-402A-A693-77CFB8B60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48" y="4349500"/>
            <a:ext cx="2447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16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BE431-21D7-4A19-9763-CE078290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READ ONLY MEMORY (ROM)</a:t>
            </a:r>
            <a:endParaRPr 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DE04D351-3794-4DB9-81F9-F7D7F59023E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57388"/>
            <a:ext cx="10515600" cy="453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ROM: </a:t>
            </a:r>
            <a:r>
              <a:rPr lang="en-GB" alt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Read Only</a:t>
            </a: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Memory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Also known as ‘firmware’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variation on the previous main memory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data or program instructions are built into the chips when they are made and </a:t>
            </a:r>
            <a:r>
              <a:rPr lang="en-GB" alt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cannot be changed</a:t>
            </a: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Non-volatile – will retain data when power removed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Used for code that does not change, such as PC BIOS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09E30B52-AF72-4207-994C-44B804B08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895" y="5790950"/>
            <a:ext cx="621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>
                <a:hlinkClick r:id="rId2"/>
              </a:rPr>
              <a:t>http://computer.howstuffworks.com/rom.htm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54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CD64D-E5A6-4348-A0B6-B1B8BDAC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ROM</a:t>
            </a:r>
            <a:endParaRPr lang="en-US" sz="4000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245F4590-945C-4AC8-801A-7964EE0C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48634"/>
              </p:ext>
            </p:extLst>
          </p:nvPr>
        </p:nvGraphicFramePr>
        <p:xfrm>
          <a:off x="897636" y="2213811"/>
          <a:ext cx="10456164" cy="426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6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9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2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Type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Usage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5626">
                <a:tc>
                  <a:txBody>
                    <a:bodyPr/>
                    <a:lstStyle/>
                    <a:p>
                      <a:pPr marL="91440" marR="116839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Manufacturer-programmed 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ROM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2362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352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Data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burnt by the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manufacturer 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electronic equipment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which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used.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34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User-programmed</a:t>
                      </a:r>
                      <a:r>
                        <a:rPr sz="2000" spc="-2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ROM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697355">
                        <a:lnSpc>
                          <a:spcPct val="100000"/>
                        </a:lnSpc>
                      </a:pP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 marR="10229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Programmable</a:t>
                      </a:r>
                      <a:r>
                        <a:rPr sz="2000" spc="-8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ROM  (PROM)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3980" marR="2127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user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load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store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“read-only”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programs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data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 </a:t>
                      </a:r>
                      <a:r>
                        <a:rPr sz="2000" spc="2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72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Erasable PROM</a:t>
                      </a:r>
                      <a:r>
                        <a:rPr sz="2000" spc="-4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(EPROM)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52451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user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can erase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information 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stored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it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and the chip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can</a:t>
                      </a:r>
                      <a:r>
                        <a:rPr sz="2000" spc="-1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be 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reprogrammed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store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new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information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7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A16F6-E7F0-4711-87D0-7FF0DC9C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ROM</a:t>
            </a:r>
            <a:endParaRPr lang="en-US" sz="4000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xmlns="" id="{CA3654C9-BA5C-41F1-B7C4-6EBC2E47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15756"/>
              </p:ext>
            </p:extLst>
          </p:nvPr>
        </p:nvGraphicFramePr>
        <p:xfrm>
          <a:off x="961644" y="1751076"/>
          <a:ext cx="10392156" cy="4251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6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5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1792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Type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000" b="1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Usage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1084580" marR="614045" indent="-460375" algn="l">
                        <a:lnSpc>
                          <a:spcPct val="100000"/>
                        </a:lnSpc>
                      </a:pPr>
                      <a:endParaRPr lang="en-US" sz="33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084580" marR="614045" indent="-460375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Ultra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Violet</a:t>
                      </a:r>
                      <a:r>
                        <a:rPr sz="2000" spc="-8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EPROM  (UVEPROM)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13030" algn="just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type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EPROM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chip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which</a:t>
                      </a:r>
                      <a:r>
                        <a:rPr sz="2000" spc="-114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 stored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information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erased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exposing the chip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some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time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to ultra-violet</a:t>
                      </a:r>
                      <a:r>
                        <a:rPr sz="2000" spc="-5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light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29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1185545" marR="641350" indent="-533400" algn="l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Electrically</a:t>
                      </a:r>
                      <a:r>
                        <a:rPr sz="2000" spc="-6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EPROM  (EEPROM)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R="88836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or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R="9169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Flash</a:t>
                      </a:r>
                      <a:r>
                        <a:rPr sz="2000" spc="-7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memory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93980" marR="112395" algn="just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type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of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EPROM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chip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which</a:t>
                      </a:r>
                      <a:r>
                        <a:rPr sz="2000" spc="-1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  stored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information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is </a:t>
                      </a:r>
                      <a:r>
                        <a:rPr sz="20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erased </a:t>
                      </a:r>
                      <a:r>
                        <a:rPr sz="2000" spc="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by 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using 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high 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voltage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electric</a:t>
                      </a:r>
                      <a:r>
                        <a:rPr sz="2000" spc="-4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pulses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8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EEPROM - Most Advance Form of Rom">
            <a:extLst>
              <a:ext uri="{FF2B5EF4-FFF2-40B4-BE49-F238E27FC236}">
                <a16:creationId xmlns:a16="http://schemas.microsoft.com/office/drawing/2014/main" xmlns="" id="{31391383-BAAE-423F-A89C-8EBC92C6F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13">
            <a:off x="2425702" y="4202695"/>
            <a:ext cx="3737891" cy="25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257A1-EBBD-4209-848A-5A74AFA9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ROM</a:t>
            </a:r>
            <a:endParaRPr lang="en-US" sz="4000" dirty="0"/>
          </a:p>
        </p:txBody>
      </p:sp>
      <p:pic>
        <p:nvPicPr>
          <p:cNvPr id="3" name="Picture 2" descr="PROM (Programmable Read Only Memory)">
            <a:extLst>
              <a:ext uri="{FF2B5EF4-FFF2-40B4-BE49-F238E27FC236}">
                <a16:creationId xmlns:a16="http://schemas.microsoft.com/office/drawing/2014/main" xmlns="" id="{D600DCF7-DB08-4087-A7E0-59067BD5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84" y="2195385"/>
            <a:ext cx="2149643" cy="20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at Is EPROM (Erasable Programmable Read-Only Memory)? – POFTUT">
            <a:extLst>
              <a:ext uri="{FF2B5EF4-FFF2-40B4-BE49-F238E27FC236}">
                <a16:creationId xmlns:a16="http://schemas.microsoft.com/office/drawing/2014/main" xmlns="" id="{51A5570D-03A1-432A-A1B0-8BBF6AEF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13" y="2106528"/>
            <a:ext cx="3378116" cy="21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V-EPROM M27C800 module - Amiga Shop">
            <a:extLst>
              <a:ext uri="{FF2B5EF4-FFF2-40B4-BE49-F238E27FC236}">
                <a16:creationId xmlns:a16="http://schemas.microsoft.com/office/drawing/2014/main" xmlns="" id="{FA6B9832-F7C6-41F8-9A94-ED166C0C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313" y="4489805"/>
            <a:ext cx="3235107" cy="22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00F4A5-5D01-4186-BB66-320DB9C8D475}"/>
              </a:ext>
            </a:extLst>
          </p:cNvPr>
          <p:cNvSpPr txBox="1"/>
          <p:nvPr/>
        </p:nvSpPr>
        <p:spPr>
          <a:xfrm>
            <a:off x="1599571" y="2829708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4CC00A-2E70-45F8-ADBD-805EC950DEE9}"/>
              </a:ext>
            </a:extLst>
          </p:cNvPr>
          <p:cNvSpPr txBox="1"/>
          <p:nvPr/>
        </p:nvSpPr>
        <p:spPr>
          <a:xfrm>
            <a:off x="6092761" y="2905580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EPROM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CC78C5-0251-465C-933C-00E64A6DF167}"/>
              </a:ext>
            </a:extLst>
          </p:cNvPr>
          <p:cNvSpPr txBox="1"/>
          <p:nvPr/>
        </p:nvSpPr>
        <p:spPr>
          <a:xfrm>
            <a:off x="1362284" y="5079900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EEPROM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7AB26A-5210-434F-BAEF-59EE7B455B2F}"/>
              </a:ext>
            </a:extLst>
          </p:cNvPr>
          <p:cNvSpPr txBox="1"/>
          <p:nvPr/>
        </p:nvSpPr>
        <p:spPr>
          <a:xfrm>
            <a:off x="6092761" y="5201434"/>
            <a:ext cx="14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UVEPROM</a:t>
            </a:r>
          </a:p>
        </p:txBody>
      </p:sp>
    </p:spTree>
    <p:extLst>
      <p:ext uri="{BB962C8B-B14F-4D97-AF65-F5344CB8AC3E}">
        <p14:creationId xmlns:p14="http://schemas.microsoft.com/office/powerpoint/2010/main" val="221222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5D3DAB8E-5465-46DF-B163-1E2B65F78613}"/>
              </a:ext>
            </a:extLst>
          </p:cNvPr>
          <p:cNvSpPr txBox="1">
            <a:spLocks/>
          </p:cNvSpPr>
          <p:nvPr/>
        </p:nvSpPr>
        <p:spPr>
          <a:xfrm>
            <a:off x="838200" y="4547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 BRAIN – Sample Question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76FA99-B288-4352-A795-8CA0455B29C9}"/>
              </a:ext>
            </a:extLst>
          </p:cNvPr>
          <p:cNvSpPr txBox="1"/>
          <p:nvPr/>
        </p:nvSpPr>
        <p:spPr>
          <a:xfrm>
            <a:off x="1039091" y="2161309"/>
            <a:ext cx="10418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How does RAM work?</a:t>
            </a:r>
          </a:p>
          <a:p>
            <a:pPr marL="342900" indent="-342900">
              <a:buAutoNum type="arabicPeriod"/>
            </a:pPr>
            <a:r>
              <a:rPr lang="en-US" sz="2800" dirty="0"/>
              <a:t>State the differences between SRAM &amp; DRAM</a:t>
            </a:r>
          </a:p>
        </p:txBody>
      </p:sp>
    </p:spTree>
    <p:extLst>
      <p:ext uri="{BB962C8B-B14F-4D97-AF65-F5344CB8AC3E}">
        <p14:creationId xmlns:p14="http://schemas.microsoft.com/office/powerpoint/2010/main" val="30657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339939-0956-4B7D-8ED7-1CF19FC8C8DE}"/>
              </a:ext>
            </a:extLst>
          </p:cNvPr>
          <p:cNvSpPr txBox="1"/>
          <p:nvPr/>
        </p:nvSpPr>
        <p:spPr>
          <a:xfrm>
            <a:off x="2703095" y="2787896"/>
            <a:ext cx="7259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SECONDARY MEMORY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9978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BCB1B-6483-4639-9ADE-D715981D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HARD DISK 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249E089-5E6D-4A6B-A28F-D6BD7CDCC99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11338"/>
            <a:ext cx="10680032" cy="468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Also called </a:t>
            </a:r>
            <a:r>
              <a:rPr lang="en-GB" altLang="en-US" b="1" i="1" dirty="0">
                <a:latin typeface="Verdana" panose="020B0604030504040204" pitchFamily="34" charset="0"/>
                <a:ea typeface="Verdana" panose="020B0604030504040204" pitchFamily="34" charset="0"/>
              </a:rPr>
              <a:t>backing store </a:t>
            </a:r>
            <a:r>
              <a:rPr lang="en-GB" altLang="en-US" i="1" dirty="0">
                <a:latin typeface="Verdana" panose="020B0604030504040204" pitchFamily="34" charset="0"/>
                <a:ea typeface="Verdana" panose="020B0604030504040204" pitchFamily="34" charset="0"/>
              </a:rPr>
              <a:t>- n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ormally implemented as a hard-disk drive (HDD)</a:t>
            </a: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Non-volatile, low cost per bit, high power consumption, many times slower than RAM</a:t>
            </a:r>
          </a:p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Originally developed by IBM for mainframes - been massive advances in data storage density and overall capacity – even in laptops and desktops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D0EE54-CB93-4DA6-801C-B938A3044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5340350"/>
            <a:ext cx="1428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89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A21C45-676E-4036-BF26-BB85AFF1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FCA3B1F0-AA3A-4670-A054-FAF58C37049B}"/>
              </a:ext>
            </a:extLst>
          </p:cNvPr>
          <p:cNvSpPr txBox="1"/>
          <p:nvPr/>
        </p:nvSpPr>
        <p:spPr>
          <a:xfrm>
            <a:off x="1000991" y="1685574"/>
            <a:ext cx="10190018" cy="34868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Every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 has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temporary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built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hardware</a:t>
            </a:r>
            <a:endParaRPr sz="2000" dirty="0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stores instructions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data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mainly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when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program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being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executed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 the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CPU.</a:t>
            </a:r>
            <a:endParaRPr sz="2000" dirty="0">
              <a:latin typeface="Verdana"/>
              <a:cs typeface="Verdana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temporary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known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memory,  primary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storage,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simply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memory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Physically,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consists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chips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either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motherboard or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small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circuit board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attached to 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motherboard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dirty="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1055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has random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access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property.</a:t>
            </a:r>
            <a:endParaRPr sz="2000" dirty="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10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volatile.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9841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A89BD-62C0-4C98-98D0-0804BCF9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 DISK </a:t>
            </a:r>
            <a:endParaRPr lang="en-US" sz="4000" dirty="0"/>
          </a:p>
        </p:txBody>
      </p:sp>
      <p:pic>
        <p:nvPicPr>
          <p:cNvPr id="5122" name="Picture 2" descr="hard drive | computing | Britannica">
            <a:extLst>
              <a:ext uri="{FF2B5EF4-FFF2-40B4-BE49-F238E27FC236}">
                <a16:creationId xmlns:a16="http://schemas.microsoft.com/office/drawing/2014/main" xmlns="" id="{E7ED8A7A-8920-46A9-AFA3-6E456C17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8" y="1927562"/>
            <a:ext cx="5475204" cy="45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7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9986F-9849-4E0E-9D47-98D1D95C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HARD DISK </a:t>
            </a:r>
            <a:endParaRPr 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1580F3B-DDB8-4D21-9391-A058C29487B2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349375"/>
            <a:ext cx="10515600" cy="468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HDD capacity now multi-terabytes (TB) </a:t>
            </a:r>
          </a:p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u="sng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Multiple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‘platters’ are held in a stack, coated with a magnetic material, and divided into sectors, tracks and clusters</a:t>
            </a:r>
          </a:p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These partitioned platter surfaces can be magnetised in two ways – giving binary storage</a:t>
            </a:r>
          </a:p>
          <a:p>
            <a:pPr marL="608013" lvl="1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read/write head hovers over the spinning disk surfaces and through electro-magnetism can  detect (read) the values or record (write)new data</a:t>
            </a:r>
          </a:p>
          <a:p>
            <a:pPr marL="608013" lvl="1" indent="-342900">
              <a:lnSpc>
                <a:spcPct val="80000"/>
              </a:lnSpc>
              <a:defRPr/>
            </a:pPr>
            <a:endParaRPr lang="en-GB" altLang="en-US" sz="18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209947EC-2FA5-48B5-B852-474CA214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37" y="6056809"/>
            <a:ext cx="5862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>
                <a:hlinkClick r:id="rId2"/>
              </a:rPr>
              <a:t>http://www.ntfs.com/hard-disk-basics.htm</a:t>
            </a:r>
            <a:r>
              <a:rPr lang="en-GB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8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dd vs ssd">
            <a:extLst>
              <a:ext uri="{FF2B5EF4-FFF2-40B4-BE49-F238E27FC236}">
                <a16:creationId xmlns:a16="http://schemas.microsoft.com/office/drawing/2014/main" xmlns="" id="{F5602128-1941-4383-AD46-472BD05C8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4" b="4097"/>
          <a:stretch/>
        </p:blipFill>
        <p:spPr bwMode="auto">
          <a:xfrm>
            <a:off x="7783773" y="859691"/>
            <a:ext cx="4408227" cy="48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79860-C796-450C-984D-D9A99D50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SOLID STATE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DISK</a:t>
            </a:r>
            <a:endParaRPr lang="en-US" sz="4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DF7F2CD-047A-49E4-9C99-6D0655F54769}"/>
              </a:ext>
            </a:extLst>
          </p:cNvPr>
          <p:cNvSpPr txBox="1">
            <a:spLocks noChangeArrowheads="1"/>
          </p:cNvSpPr>
          <p:nvPr/>
        </p:nvSpPr>
        <p:spPr>
          <a:xfrm>
            <a:off x="838198" y="1690688"/>
            <a:ext cx="7077503" cy="468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lvl="1" indent="-34290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GB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79463" lvl="1" indent="-51435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SSD capacity multi-terabytes (TB) </a:t>
            </a:r>
          </a:p>
          <a:p>
            <a:pPr marL="779463" lvl="1" indent="-51435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Uses interconnected flash-memory chips, not magnetic media, to store data.</a:t>
            </a:r>
          </a:p>
          <a:p>
            <a:pPr marL="779463" lvl="1" indent="-51435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No moving parts, SSDs can deliver improved reliability.</a:t>
            </a:r>
          </a:p>
          <a:p>
            <a:pPr marL="779463" lvl="1" indent="-51435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Significant increase in the performance of a computer equipped with an SSD.</a:t>
            </a:r>
          </a:p>
          <a:p>
            <a:pPr marL="779463" lvl="1" indent="-51435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SSDs consume far less power than traditional hard drives.</a:t>
            </a:r>
          </a:p>
          <a:p>
            <a:pPr marL="608013" lvl="1" indent="-342900">
              <a:lnSpc>
                <a:spcPct val="80000"/>
              </a:lnSpc>
              <a:defRPr/>
            </a:pPr>
            <a:endParaRPr lang="en-GB" altLang="en-US" sz="18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FDAFC0DC-F77D-4A7D-B46D-59C4A43A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18" y="5756464"/>
            <a:ext cx="79286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>
                <a:hlinkClick r:id="rId3"/>
              </a:rPr>
              <a:t>https://computer.howstuffworks.com/solid-state-drive.htm</a:t>
            </a:r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5670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1ACCCBE-0B08-41C0-98CF-C0E9E40CBDF8}"/>
              </a:ext>
            </a:extLst>
          </p:cNvPr>
          <p:cNvSpPr txBox="1">
            <a:spLocks noChangeArrowheads="1"/>
          </p:cNvSpPr>
          <p:nvPr/>
        </p:nvSpPr>
        <p:spPr>
          <a:xfrm>
            <a:off x="655092" y="1512079"/>
            <a:ext cx="10698708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lvl="1" indent="-342900" algn="just">
              <a:lnSpc>
                <a:spcPct val="80000"/>
              </a:lnSpc>
              <a:defRPr/>
            </a:pPr>
            <a:endParaRPr lang="en-GB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08013" lvl="1" indent="-342900" algn="just">
              <a:lnSpc>
                <a:spcPct val="8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Originally based on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Compact Disk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(CD) technology from the music industry – have variations like CD-R</a:t>
            </a:r>
          </a:p>
          <a:p>
            <a:pPr marL="608013" lvl="1" indent="-342900" algn="just">
              <a:lnSpc>
                <a:spcPct val="8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Then came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Digital Versatile Disk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(DVD) from the movie industry - due to higher data compression and thus storage capacity</a:t>
            </a:r>
          </a:p>
          <a:p>
            <a:pPr marL="608013" lvl="1" indent="-342900" algn="just">
              <a:lnSpc>
                <a:spcPct val="8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Now we have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Blu-ray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disks</a:t>
            </a:r>
            <a:endParaRPr lang="en-GB" alt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08013" lvl="1" indent="-342900" algn="just">
              <a:lnSpc>
                <a:spcPct val="8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Hard disks (HDD) use spots of </a:t>
            </a:r>
            <a:r>
              <a:rPr lang="en-GB" altLang="en-US" i="1" dirty="0">
                <a:latin typeface="Verdana" panose="020B0604030504040204" pitchFamily="34" charset="0"/>
                <a:ea typeface="Verdana" panose="020B0604030504040204" pitchFamily="34" charset="0"/>
              </a:rPr>
              <a:t>magnetism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 to store data</a:t>
            </a:r>
          </a:p>
          <a:p>
            <a:pPr marL="608013" lvl="1" indent="-342900" algn="just">
              <a:lnSpc>
                <a:spcPct val="8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Optical disks use spots of </a:t>
            </a:r>
            <a:r>
              <a:rPr lang="en-GB" altLang="en-US" i="1" dirty="0">
                <a:latin typeface="Verdana" panose="020B0604030504040204" pitchFamily="34" charset="0"/>
                <a:ea typeface="Verdana" panose="020B0604030504040204" pitchFamily="34" charset="0"/>
              </a:rPr>
              <a:t>light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 – as reflective disk surface stamped with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GB" altLang="en-US" b="1" i="1" dirty="0">
                <a:latin typeface="Verdana" panose="020B0604030504040204" pitchFamily="34" charset="0"/>
                <a:ea typeface="Verdana" panose="020B0604030504040204" pitchFamily="34" charset="0"/>
              </a:rPr>
              <a:t>pits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”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en-GB" altLang="en-US" b="1" i="1" dirty="0">
                <a:latin typeface="Verdana" panose="020B0604030504040204" pitchFamily="34" charset="0"/>
                <a:ea typeface="Verdana" panose="020B0604030504040204" pitchFamily="34" charset="0"/>
              </a:rPr>
              <a:t>lands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”-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giving a binary storage system - read by bouncing a laser off the surface and detecting changes in reflection from pits and lands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D3D52383-7FEF-4344-977A-232BB457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691" y="5073627"/>
            <a:ext cx="46085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600" dirty="0">
                <a:hlinkClick r:id="rId2"/>
              </a:rPr>
              <a:t>http://electronics.howstuffworks.com/cd.htm </a:t>
            </a:r>
          </a:p>
          <a:p>
            <a:r>
              <a:rPr lang="en-GB" altLang="en-US" sz="1600" dirty="0">
                <a:hlinkClick r:id="rId2"/>
              </a:rPr>
              <a:t>http://electronics.howstuffworks.com/dvd.htm</a:t>
            </a:r>
            <a:r>
              <a:rPr lang="en-GB" altLang="en-US" sz="1600" dirty="0"/>
              <a:t> </a:t>
            </a:r>
          </a:p>
          <a:p>
            <a:r>
              <a:rPr lang="en-GB" altLang="en-US" sz="1600" dirty="0">
                <a:hlinkClick r:id="rId3"/>
              </a:rPr>
              <a:t>http://electronics.howstuffworks.com/blu-ray.htm</a:t>
            </a:r>
            <a:r>
              <a:rPr lang="en-GB" altLang="en-US" sz="1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5EFD5-1822-4200-BCFD-914751DD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OPTICAL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3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icture">
            <a:extLst>
              <a:ext uri="{FF2B5EF4-FFF2-40B4-BE49-F238E27FC236}">
                <a16:creationId xmlns:a16="http://schemas.microsoft.com/office/drawing/2014/main" xmlns="" id="{68FA610F-61E6-4BA8-BF25-2C016770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1392070"/>
            <a:ext cx="10022357" cy="48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D3B3AECB-BFA3-4469-AC93-392A2F327C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OPTICAL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387-DC6E-4BF6-A3CA-FDA9C3B7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FLASH MEMORY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81352649-3F03-47F0-849D-27CA81FC5371}"/>
              </a:ext>
            </a:extLst>
          </p:cNvPr>
          <p:cNvSpPr txBox="1">
            <a:spLocks noChangeArrowheads="1"/>
          </p:cNvSpPr>
          <p:nvPr/>
        </p:nvSpPr>
        <p:spPr>
          <a:xfrm>
            <a:off x="722099" y="1794136"/>
            <a:ext cx="10141519" cy="417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0" algn="just">
              <a:lnSpc>
                <a:spcPct val="80000"/>
              </a:lnSpc>
              <a:buFontTx/>
              <a:buNone/>
              <a:defRPr/>
            </a:pPr>
            <a:endParaRPr lang="en-GB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08013" lvl="1" indent="-34290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 flash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RAM technology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as secondary storage</a:t>
            </a:r>
          </a:p>
          <a:p>
            <a:pPr marL="608013" lvl="1" indent="-34290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Common examples include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USB memory stick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camera data cards</a:t>
            </a:r>
            <a:endParaRPr lang="en-GB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08013" lvl="1" indent="-34290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Should be regarded as temporary storage as they are less reliable long term than hard disk or optical storage</a:t>
            </a:r>
          </a:p>
          <a:p>
            <a:pPr marL="608013" lvl="1" indent="-342900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Subject to physical damage</a:t>
            </a:r>
          </a:p>
        </p:txBody>
      </p:sp>
    </p:spTree>
    <p:extLst>
      <p:ext uri="{BB962C8B-B14F-4D97-AF65-F5344CB8AC3E}">
        <p14:creationId xmlns:p14="http://schemas.microsoft.com/office/powerpoint/2010/main" val="3186127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E8824-52C2-4FA7-9B76-AB04CB14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PRIMARY VS SECONDARY MEMORY</a:t>
            </a:r>
            <a:endParaRPr lang="en-US" dirty="0"/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xmlns="" id="{FDB8C6E8-4B43-4311-A0AB-9D937C2BD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989871"/>
              </p:ext>
            </p:extLst>
          </p:nvPr>
        </p:nvGraphicFramePr>
        <p:xfrm>
          <a:off x="1009934" y="1841145"/>
          <a:ext cx="10513872" cy="4284986"/>
        </p:xfrm>
        <a:graphic>
          <a:graphicData uri="http://schemas.openxmlformats.org/drawingml/2006/table">
            <a:tbl>
              <a:tblPr/>
              <a:tblGrid>
                <a:gridCol w="2238233">
                  <a:extLst>
                    <a:ext uri="{9D8B030D-6E8A-4147-A177-3AD203B41FA5}">
                      <a16:colId xmlns:a16="http://schemas.microsoft.com/office/drawing/2014/main" xmlns="" val="3163114737"/>
                    </a:ext>
                  </a:extLst>
                </a:gridCol>
                <a:gridCol w="4230806">
                  <a:extLst>
                    <a:ext uri="{9D8B030D-6E8A-4147-A177-3AD203B41FA5}">
                      <a16:colId xmlns:a16="http://schemas.microsoft.com/office/drawing/2014/main" xmlns="" val="2604613919"/>
                    </a:ext>
                  </a:extLst>
                </a:gridCol>
                <a:gridCol w="4044833">
                  <a:extLst>
                    <a:ext uri="{9D8B030D-6E8A-4147-A177-3AD203B41FA5}">
                      <a16:colId xmlns:a16="http://schemas.microsoft.com/office/drawing/2014/main" xmlns="" val="2103605557"/>
                    </a:ext>
                  </a:extLst>
                </a:gridCol>
              </a:tblGrid>
              <a:tr h="50802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Parameter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Primary memory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Secondary memory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3732447"/>
                  </a:ext>
                </a:extLst>
              </a:tr>
              <a:tr h="60187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Nature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primary memory is categorized as volatile &amp; nonvolatile memories.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secondary memory is always a non-volatile memory.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9848556"/>
                  </a:ext>
                </a:extLst>
              </a:tr>
              <a:tr h="76952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Alias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These memories are also called internal memory.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Secondary memory is known as a Backup memory or Additional memory or Auxiliary memory.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8684123"/>
                  </a:ext>
                </a:extLst>
              </a:tr>
              <a:tr h="972700">
                <a:tc>
                  <a:txBody>
                    <a:bodyPr/>
                    <a:lstStyle/>
                    <a:p>
                      <a:r>
                        <a:rPr lang="en-IN" sz="18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Access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is directly accessed by the processing unit.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cannot be accessed directly by the processor. It is first copied from secondary memory to primary memory. Only then CPU can access it.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3021376"/>
                  </a:ext>
                </a:extLst>
              </a:tr>
              <a:tr h="625242">
                <a:tc>
                  <a:txBody>
                    <a:bodyPr/>
                    <a:lstStyle/>
                    <a:p>
                      <a:r>
                        <a:rPr lang="en-IN" sz="18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Formation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It's a volatile memory meaning data cannot be retained in case of power failure.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It's a non-volatile memory so that that data can be retained even after power failure. </a:t>
                      </a:r>
                    </a:p>
                  </a:txBody>
                  <a:tcPr marL="52521" marR="52521" marT="26261" marB="2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04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55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4D066-2BC6-4A25-992D-8D3921F4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CACHE MEMORY </a:t>
            </a:r>
            <a:endParaRPr lang="en-US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5C87A08A-4222-4200-8CC0-C3720C4CE512}"/>
              </a:ext>
            </a:extLst>
          </p:cNvPr>
          <p:cNvSpPr txBox="1"/>
          <p:nvPr/>
        </p:nvSpPr>
        <p:spPr>
          <a:xfrm>
            <a:off x="1135854" y="2120582"/>
            <a:ext cx="9920292" cy="2979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marR="6350" indent="-347980" algn="just">
              <a:lnSpc>
                <a:spcPct val="100000"/>
              </a:lnSpc>
              <a:spcBef>
                <a:spcPts val="90"/>
              </a:spcBef>
              <a:buClr>
                <a:srgbClr val="C000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commonly </a:t>
            </a:r>
            <a:r>
              <a:rPr sz="2000" spc="-10" dirty="0">
                <a:latin typeface="Verdana"/>
                <a:cs typeface="Verdana"/>
              </a:rPr>
              <a:t>used for </a:t>
            </a:r>
            <a:r>
              <a:rPr sz="2000" dirty="0">
                <a:latin typeface="Verdana"/>
                <a:cs typeface="Verdana"/>
              </a:rPr>
              <a:t>minimizing </a:t>
            </a:r>
            <a:r>
              <a:rPr sz="2000" spc="-5" dirty="0">
                <a:latin typeface="Verdana"/>
                <a:cs typeface="Verdana"/>
              </a:rPr>
              <a:t>the memory-  </a:t>
            </a:r>
            <a:r>
              <a:rPr sz="2000" spc="-10" dirty="0">
                <a:latin typeface="Verdana"/>
                <a:cs typeface="Verdana"/>
              </a:rPr>
              <a:t>processor speed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mismatch.</a:t>
            </a:r>
          </a:p>
          <a:p>
            <a:pPr marL="360045" marR="5715" indent="-347980" algn="just">
              <a:lnSpc>
                <a:spcPct val="100000"/>
              </a:lnSpc>
              <a:spcBef>
                <a:spcPts val="1055"/>
              </a:spcBef>
              <a:buClr>
                <a:srgbClr val="C000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an extremely </a:t>
            </a:r>
            <a:r>
              <a:rPr sz="2000" spc="-10" dirty="0">
                <a:latin typeface="Verdana"/>
                <a:cs typeface="Verdana"/>
              </a:rPr>
              <a:t>fast, </a:t>
            </a:r>
            <a:r>
              <a:rPr sz="2000" dirty="0">
                <a:latin typeface="Verdana"/>
                <a:cs typeface="Verdana"/>
              </a:rPr>
              <a:t>small </a:t>
            </a:r>
            <a:r>
              <a:rPr sz="2000" spc="-10" dirty="0">
                <a:latin typeface="Verdana"/>
                <a:cs typeface="Verdana"/>
              </a:rPr>
              <a:t>memory </a:t>
            </a:r>
            <a:r>
              <a:rPr sz="2000" spc="-5" dirty="0">
                <a:latin typeface="Verdana"/>
                <a:cs typeface="Verdana"/>
              </a:rPr>
              <a:t>between </a:t>
            </a:r>
            <a:r>
              <a:rPr sz="2000" spc="-10" dirty="0">
                <a:latin typeface="Verdana"/>
                <a:cs typeface="Verdana"/>
              </a:rPr>
              <a:t>CPU  </a:t>
            </a:r>
            <a:r>
              <a:rPr sz="2000" spc="-5" dirty="0">
                <a:latin typeface="Verdana"/>
                <a:cs typeface="Verdana"/>
              </a:rPr>
              <a:t>and main </a:t>
            </a:r>
            <a:r>
              <a:rPr sz="2000" spc="-10" dirty="0">
                <a:latin typeface="Verdana"/>
                <a:cs typeface="Verdana"/>
              </a:rPr>
              <a:t>memory </a:t>
            </a:r>
            <a:r>
              <a:rPr sz="2000" dirty="0">
                <a:latin typeface="Verdana"/>
                <a:cs typeface="Verdana"/>
              </a:rPr>
              <a:t>whose </a:t>
            </a:r>
            <a:r>
              <a:rPr sz="2000" spc="-10" dirty="0">
                <a:latin typeface="Verdana"/>
                <a:cs typeface="Verdana"/>
              </a:rPr>
              <a:t>access </a:t>
            </a:r>
            <a:r>
              <a:rPr sz="2000" spc="5" dirty="0">
                <a:latin typeface="Verdana"/>
                <a:cs typeface="Verdana"/>
              </a:rPr>
              <a:t>time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closer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 processing </a:t>
            </a:r>
            <a:r>
              <a:rPr sz="2000" spc="-15" dirty="0">
                <a:latin typeface="Verdana"/>
                <a:cs typeface="Verdana"/>
              </a:rPr>
              <a:t>speed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CPU.</a:t>
            </a:r>
            <a:endParaRPr sz="2000" dirty="0">
              <a:latin typeface="Verdana"/>
              <a:cs typeface="Verdana"/>
            </a:endParaRPr>
          </a:p>
          <a:p>
            <a:pPr marL="360045" marR="5080" indent="-347980" algn="just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60680" algn="l"/>
              </a:tabLst>
            </a:pPr>
            <a:r>
              <a:rPr sz="2000" spc="-20" dirty="0">
                <a:latin typeface="Verdana"/>
                <a:cs typeface="Verdana"/>
              </a:rPr>
              <a:t>It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spc="1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temporarily </a:t>
            </a:r>
            <a:r>
              <a:rPr sz="2000" spc="-10" dirty="0">
                <a:latin typeface="Verdana"/>
                <a:cs typeface="Verdana"/>
              </a:rPr>
              <a:t>store very </a:t>
            </a:r>
            <a:r>
              <a:rPr sz="2000" dirty="0">
                <a:latin typeface="Verdana"/>
                <a:cs typeface="Verdana"/>
              </a:rPr>
              <a:t>active data and  </a:t>
            </a:r>
            <a:r>
              <a:rPr sz="2000" spc="-5" dirty="0">
                <a:latin typeface="Verdana"/>
                <a:cs typeface="Verdana"/>
              </a:rPr>
              <a:t>instructions during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processing.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i="1" spc="-10" dirty="0">
                <a:latin typeface="Verdana"/>
                <a:cs typeface="Verdana"/>
              </a:rPr>
              <a:t>Cache </a:t>
            </a:r>
            <a:r>
              <a:rPr sz="1800" i="1" dirty="0">
                <a:latin typeface="Verdana"/>
                <a:cs typeface="Verdana"/>
              </a:rPr>
              <a:t>is </a:t>
            </a:r>
            <a:r>
              <a:rPr sz="1800" i="1" spc="-5" dirty="0">
                <a:latin typeface="Verdana"/>
                <a:cs typeface="Verdana"/>
              </a:rPr>
              <a:t>pronounced </a:t>
            </a:r>
            <a:r>
              <a:rPr sz="1800" i="1" dirty="0">
                <a:latin typeface="Verdana"/>
                <a:cs typeface="Verdana"/>
              </a:rPr>
              <a:t>as </a:t>
            </a:r>
            <a:r>
              <a:rPr sz="1800" i="1" spc="-5" dirty="0">
                <a:latin typeface="Verdana"/>
                <a:cs typeface="Verdana"/>
              </a:rPr>
              <a:t>“cash”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6714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023EE5-536D-4EC2-8F05-3DDD6A1D3367}"/>
              </a:ext>
            </a:extLst>
          </p:cNvPr>
          <p:cNvSpPr txBox="1">
            <a:spLocks/>
          </p:cNvSpPr>
          <p:nvPr/>
        </p:nvSpPr>
        <p:spPr>
          <a:xfrm>
            <a:off x="838200" y="4547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 BRAIN – Sample Question 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35A654-E18F-4F7C-B06C-9A577A8DABBE}"/>
              </a:ext>
            </a:extLst>
          </p:cNvPr>
          <p:cNvSpPr txBox="1"/>
          <p:nvPr/>
        </p:nvSpPr>
        <p:spPr>
          <a:xfrm>
            <a:off x="1039091" y="2161309"/>
            <a:ext cx="10418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What is secondary storage? What are the two types of secondary storage? Briefly explain </a:t>
            </a:r>
          </a:p>
          <a:p>
            <a:pPr marL="342900" indent="-342900">
              <a:buAutoNum type="arabicPeriod"/>
            </a:pPr>
            <a:r>
              <a:rPr lang="en-US" sz="2800" dirty="0"/>
              <a:t>Why secondary storage is essential?</a:t>
            </a:r>
          </a:p>
        </p:txBody>
      </p:sp>
    </p:spTree>
    <p:extLst>
      <p:ext uri="{BB962C8B-B14F-4D97-AF65-F5344CB8AC3E}">
        <p14:creationId xmlns:p14="http://schemas.microsoft.com/office/powerpoint/2010/main" val="36556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3C224-DFA3-4D82-9660-D589FEBA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STORAGE EVALUATION CRITERIA  </a:t>
            </a:r>
            <a:endParaRPr lang="en-US" sz="400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xmlns="" id="{CCB64C6E-9F8B-4883-8E74-94C20B49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83" y="2076326"/>
            <a:ext cx="8230870" cy="44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3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6">
            <a:extLst>
              <a:ext uri="{FF2B5EF4-FFF2-40B4-BE49-F238E27FC236}">
                <a16:creationId xmlns:a16="http://schemas.microsoft.com/office/drawing/2014/main" xmlns="" id="{3CB09BEB-2DB1-47D1-9DD9-B2CBF5BB078F}"/>
              </a:ext>
            </a:extLst>
          </p:cNvPr>
          <p:cNvSpPr txBox="1"/>
          <p:nvPr/>
        </p:nvSpPr>
        <p:spPr>
          <a:xfrm>
            <a:off x="4148927" y="2204721"/>
            <a:ext cx="541020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02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xmlns="" id="{75017FC8-1D77-44D8-AA79-C9D7B4167361}"/>
              </a:ext>
            </a:extLst>
          </p:cNvPr>
          <p:cNvSpPr txBox="1"/>
          <p:nvPr/>
        </p:nvSpPr>
        <p:spPr>
          <a:xfrm>
            <a:off x="6136224" y="1738377"/>
            <a:ext cx="6915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xmlns="" id="{E397D2D3-93C2-4BAD-8CC0-226667047CD1}"/>
              </a:ext>
            </a:extLst>
          </p:cNvPr>
          <p:cNvSpPr/>
          <p:nvPr/>
        </p:nvSpPr>
        <p:spPr>
          <a:xfrm>
            <a:off x="4816947" y="3430525"/>
            <a:ext cx="9525" cy="439420"/>
          </a:xfrm>
          <a:custGeom>
            <a:avLst/>
            <a:gdLst/>
            <a:ahLst/>
            <a:cxnLst/>
            <a:rect l="l" t="t" r="r" b="b"/>
            <a:pathLst>
              <a:path w="9525" h="439420">
                <a:moveTo>
                  <a:pt x="3048" y="0"/>
                </a:moveTo>
                <a:lnTo>
                  <a:pt x="0" y="3048"/>
                </a:lnTo>
                <a:lnTo>
                  <a:pt x="0" y="33527"/>
                </a:lnTo>
                <a:lnTo>
                  <a:pt x="3048" y="36575"/>
                </a:lnTo>
                <a:lnTo>
                  <a:pt x="9143" y="33527"/>
                </a:lnTo>
                <a:lnTo>
                  <a:pt x="9143" y="3048"/>
                </a:lnTo>
                <a:lnTo>
                  <a:pt x="3048" y="0"/>
                </a:lnTo>
                <a:close/>
              </a:path>
              <a:path w="9525" h="439420">
                <a:moveTo>
                  <a:pt x="3048" y="67055"/>
                </a:moveTo>
                <a:lnTo>
                  <a:pt x="0" y="70103"/>
                </a:lnTo>
                <a:lnTo>
                  <a:pt x="0" y="100583"/>
                </a:lnTo>
                <a:lnTo>
                  <a:pt x="3048" y="103631"/>
                </a:lnTo>
                <a:lnTo>
                  <a:pt x="9143" y="100583"/>
                </a:lnTo>
                <a:lnTo>
                  <a:pt x="9143" y="70103"/>
                </a:lnTo>
                <a:lnTo>
                  <a:pt x="3048" y="67055"/>
                </a:lnTo>
                <a:close/>
              </a:path>
              <a:path w="9525" h="439420">
                <a:moveTo>
                  <a:pt x="3048" y="134112"/>
                </a:moveTo>
                <a:lnTo>
                  <a:pt x="0" y="137160"/>
                </a:lnTo>
                <a:lnTo>
                  <a:pt x="0" y="164591"/>
                </a:lnTo>
                <a:lnTo>
                  <a:pt x="3048" y="170687"/>
                </a:lnTo>
                <a:lnTo>
                  <a:pt x="9143" y="164591"/>
                </a:lnTo>
                <a:lnTo>
                  <a:pt x="9143" y="137160"/>
                </a:lnTo>
                <a:lnTo>
                  <a:pt x="3048" y="134112"/>
                </a:lnTo>
                <a:close/>
              </a:path>
              <a:path w="9525" h="439420">
                <a:moveTo>
                  <a:pt x="3048" y="198119"/>
                </a:moveTo>
                <a:lnTo>
                  <a:pt x="0" y="204215"/>
                </a:lnTo>
                <a:lnTo>
                  <a:pt x="0" y="231648"/>
                </a:lnTo>
                <a:lnTo>
                  <a:pt x="3048" y="237743"/>
                </a:lnTo>
                <a:lnTo>
                  <a:pt x="9143" y="231648"/>
                </a:lnTo>
                <a:lnTo>
                  <a:pt x="9143" y="204215"/>
                </a:lnTo>
                <a:lnTo>
                  <a:pt x="3048" y="198119"/>
                </a:lnTo>
                <a:close/>
              </a:path>
              <a:path w="9525" h="439420">
                <a:moveTo>
                  <a:pt x="3048" y="265175"/>
                </a:moveTo>
                <a:lnTo>
                  <a:pt x="0" y="271271"/>
                </a:lnTo>
                <a:lnTo>
                  <a:pt x="0" y="298703"/>
                </a:lnTo>
                <a:lnTo>
                  <a:pt x="3048" y="304800"/>
                </a:lnTo>
                <a:lnTo>
                  <a:pt x="9143" y="298703"/>
                </a:lnTo>
                <a:lnTo>
                  <a:pt x="9143" y="271271"/>
                </a:lnTo>
                <a:lnTo>
                  <a:pt x="3048" y="265175"/>
                </a:lnTo>
                <a:close/>
              </a:path>
              <a:path w="9525" h="439420">
                <a:moveTo>
                  <a:pt x="3048" y="332231"/>
                </a:moveTo>
                <a:lnTo>
                  <a:pt x="0" y="338327"/>
                </a:lnTo>
                <a:lnTo>
                  <a:pt x="0" y="365760"/>
                </a:lnTo>
                <a:lnTo>
                  <a:pt x="3048" y="371855"/>
                </a:lnTo>
                <a:lnTo>
                  <a:pt x="9143" y="365760"/>
                </a:lnTo>
                <a:lnTo>
                  <a:pt x="9143" y="338327"/>
                </a:lnTo>
                <a:lnTo>
                  <a:pt x="3048" y="332231"/>
                </a:lnTo>
                <a:close/>
              </a:path>
              <a:path w="9525" h="439420">
                <a:moveTo>
                  <a:pt x="3048" y="399288"/>
                </a:moveTo>
                <a:lnTo>
                  <a:pt x="0" y="405383"/>
                </a:lnTo>
                <a:lnTo>
                  <a:pt x="0" y="432815"/>
                </a:lnTo>
                <a:lnTo>
                  <a:pt x="3048" y="438912"/>
                </a:lnTo>
                <a:lnTo>
                  <a:pt x="9143" y="432815"/>
                </a:lnTo>
                <a:lnTo>
                  <a:pt x="9143" y="405383"/>
                </a:lnTo>
                <a:lnTo>
                  <a:pt x="3048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xmlns="" id="{AE28ECD3-6622-48E0-BA8D-F03DDA1147CD}"/>
              </a:ext>
            </a:extLst>
          </p:cNvPr>
          <p:cNvSpPr/>
          <p:nvPr/>
        </p:nvSpPr>
        <p:spPr>
          <a:xfrm>
            <a:off x="8221564" y="3430525"/>
            <a:ext cx="9525" cy="439420"/>
          </a:xfrm>
          <a:custGeom>
            <a:avLst/>
            <a:gdLst/>
            <a:ahLst/>
            <a:cxnLst/>
            <a:rect l="l" t="t" r="r" b="b"/>
            <a:pathLst>
              <a:path w="9525" h="439420">
                <a:moveTo>
                  <a:pt x="3048" y="0"/>
                </a:moveTo>
                <a:lnTo>
                  <a:pt x="0" y="3048"/>
                </a:lnTo>
                <a:lnTo>
                  <a:pt x="0" y="33527"/>
                </a:lnTo>
                <a:lnTo>
                  <a:pt x="3048" y="36575"/>
                </a:lnTo>
                <a:lnTo>
                  <a:pt x="9144" y="33527"/>
                </a:lnTo>
                <a:lnTo>
                  <a:pt x="9144" y="3048"/>
                </a:lnTo>
                <a:lnTo>
                  <a:pt x="3048" y="0"/>
                </a:lnTo>
                <a:close/>
              </a:path>
              <a:path w="9525" h="439420">
                <a:moveTo>
                  <a:pt x="3048" y="67055"/>
                </a:moveTo>
                <a:lnTo>
                  <a:pt x="0" y="70103"/>
                </a:lnTo>
                <a:lnTo>
                  <a:pt x="0" y="100583"/>
                </a:lnTo>
                <a:lnTo>
                  <a:pt x="3048" y="103631"/>
                </a:lnTo>
                <a:lnTo>
                  <a:pt x="9144" y="100583"/>
                </a:lnTo>
                <a:lnTo>
                  <a:pt x="9144" y="70103"/>
                </a:lnTo>
                <a:lnTo>
                  <a:pt x="3048" y="67055"/>
                </a:lnTo>
                <a:close/>
              </a:path>
              <a:path w="9525" h="439420">
                <a:moveTo>
                  <a:pt x="3048" y="134112"/>
                </a:moveTo>
                <a:lnTo>
                  <a:pt x="0" y="137160"/>
                </a:lnTo>
                <a:lnTo>
                  <a:pt x="0" y="164591"/>
                </a:lnTo>
                <a:lnTo>
                  <a:pt x="3048" y="170687"/>
                </a:lnTo>
                <a:lnTo>
                  <a:pt x="9144" y="164591"/>
                </a:lnTo>
                <a:lnTo>
                  <a:pt x="9144" y="137160"/>
                </a:lnTo>
                <a:lnTo>
                  <a:pt x="3048" y="134112"/>
                </a:lnTo>
                <a:close/>
              </a:path>
              <a:path w="9525" h="439420">
                <a:moveTo>
                  <a:pt x="3048" y="198119"/>
                </a:moveTo>
                <a:lnTo>
                  <a:pt x="0" y="204215"/>
                </a:lnTo>
                <a:lnTo>
                  <a:pt x="0" y="231648"/>
                </a:lnTo>
                <a:lnTo>
                  <a:pt x="3048" y="237743"/>
                </a:lnTo>
                <a:lnTo>
                  <a:pt x="9144" y="231648"/>
                </a:lnTo>
                <a:lnTo>
                  <a:pt x="9144" y="204215"/>
                </a:lnTo>
                <a:lnTo>
                  <a:pt x="3048" y="198119"/>
                </a:lnTo>
                <a:close/>
              </a:path>
              <a:path w="9525" h="439420">
                <a:moveTo>
                  <a:pt x="3048" y="265175"/>
                </a:moveTo>
                <a:lnTo>
                  <a:pt x="0" y="271271"/>
                </a:lnTo>
                <a:lnTo>
                  <a:pt x="0" y="298703"/>
                </a:lnTo>
                <a:lnTo>
                  <a:pt x="3048" y="304800"/>
                </a:lnTo>
                <a:lnTo>
                  <a:pt x="9144" y="298703"/>
                </a:lnTo>
                <a:lnTo>
                  <a:pt x="9144" y="271271"/>
                </a:lnTo>
                <a:lnTo>
                  <a:pt x="3048" y="265175"/>
                </a:lnTo>
                <a:close/>
              </a:path>
              <a:path w="9525" h="439420">
                <a:moveTo>
                  <a:pt x="3048" y="332231"/>
                </a:moveTo>
                <a:lnTo>
                  <a:pt x="0" y="338327"/>
                </a:lnTo>
                <a:lnTo>
                  <a:pt x="0" y="365760"/>
                </a:lnTo>
                <a:lnTo>
                  <a:pt x="3048" y="371855"/>
                </a:lnTo>
                <a:lnTo>
                  <a:pt x="9144" y="365760"/>
                </a:lnTo>
                <a:lnTo>
                  <a:pt x="9144" y="338327"/>
                </a:lnTo>
                <a:lnTo>
                  <a:pt x="3048" y="332231"/>
                </a:lnTo>
                <a:close/>
              </a:path>
              <a:path w="9525" h="439420">
                <a:moveTo>
                  <a:pt x="3048" y="399288"/>
                </a:moveTo>
                <a:lnTo>
                  <a:pt x="0" y="405383"/>
                </a:lnTo>
                <a:lnTo>
                  <a:pt x="0" y="432815"/>
                </a:lnTo>
                <a:lnTo>
                  <a:pt x="3048" y="438912"/>
                </a:lnTo>
                <a:lnTo>
                  <a:pt x="9144" y="432815"/>
                </a:lnTo>
                <a:lnTo>
                  <a:pt x="9144" y="405383"/>
                </a:lnTo>
                <a:lnTo>
                  <a:pt x="3048" y="39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10">
            <a:extLst>
              <a:ext uri="{FF2B5EF4-FFF2-40B4-BE49-F238E27FC236}">
                <a16:creationId xmlns:a16="http://schemas.microsoft.com/office/drawing/2014/main" xmlns="" id="{4F9BE665-A838-4839-9938-F3BE2FCD3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84597"/>
              </p:ext>
            </p:extLst>
          </p:nvPr>
        </p:nvGraphicFramePr>
        <p:xfrm>
          <a:off x="4815424" y="3867912"/>
          <a:ext cx="3404231" cy="438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3" name="object 11">
            <a:extLst>
              <a:ext uri="{FF2B5EF4-FFF2-40B4-BE49-F238E27FC236}">
                <a16:creationId xmlns:a16="http://schemas.microsoft.com/office/drawing/2014/main" xmlns="" id="{622885DB-1940-4149-9566-6E2F8764C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00326"/>
              </p:ext>
            </p:extLst>
          </p:nvPr>
        </p:nvGraphicFramePr>
        <p:xfrm>
          <a:off x="4815424" y="2115313"/>
          <a:ext cx="3404231" cy="1313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60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4" name="object 12">
            <a:extLst>
              <a:ext uri="{FF2B5EF4-FFF2-40B4-BE49-F238E27FC236}">
                <a16:creationId xmlns:a16="http://schemas.microsoft.com/office/drawing/2014/main" xmlns="" id="{5E15A666-5117-4568-B199-34312DD4A70C}"/>
              </a:ext>
            </a:extLst>
          </p:cNvPr>
          <p:cNvSpPr/>
          <p:nvPr/>
        </p:nvSpPr>
        <p:spPr>
          <a:xfrm>
            <a:off x="6944452" y="1696212"/>
            <a:ext cx="1286510" cy="356870"/>
          </a:xfrm>
          <a:custGeom>
            <a:avLst/>
            <a:gdLst/>
            <a:ahLst/>
            <a:cxnLst/>
            <a:rect l="l" t="t" r="r" b="b"/>
            <a:pathLst>
              <a:path w="1286509" h="356869">
                <a:moveTo>
                  <a:pt x="1286256" y="335280"/>
                </a:moveTo>
                <a:lnTo>
                  <a:pt x="1280160" y="332232"/>
                </a:lnTo>
                <a:lnTo>
                  <a:pt x="1277112" y="335280"/>
                </a:lnTo>
                <a:lnTo>
                  <a:pt x="1277112" y="350520"/>
                </a:lnTo>
                <a:lnTo>
                  <a:pt x="1280160" y="356616"/>
                </a:lnTo>
                <a:lnTo>
                  <a:pt x="1286256" y="350520"/>
                </a:lnTo>
                <a:lnTo>
                  <a:pt x="1286256" y="335280"/>
                </a:lnTo>
                <a:close/>
              </a:path>
              <a:path w="1286509" h="356869">
                <a:moveTo>
                  <a:pt x="1286256" y="271272"/>
                </a:moveTo>
                <a:lnTo>
                  <a:pt x="1280160" y="265176"/>
                </a:lnTo>
                <a:lnTo>
                  <a:pt x="1277112" y="271272"/>
                </a:lnTo>
                <a:lnTo>
                  <a:pt x="1277112" y="298704"/>
                </a:lnTo>
                <a:lnTo>
                  <a:pt x="1280160" y="304800"/>
                </a:lnTo>
                <a:lnTo>
                  <a:pt x="1286256" y="298704"/>
                </a:lnTo>
                <a:lnTo>
                  <a:pt x="1286256" y="271272"/>
                </a:lnTo>
                <a:close/>
              </a:path>
              <a:path w="1286509" h="356869">
                <a:moveTo>
                  <a:pt x="1286256" y="204216"/>
                </a:moveTo>
                <a:lnTo>
                  <a:pt x="1280160" y="198120"/>
                </a:lnTo>
                <a:lnTo>
                  <a:pt x="1277696" y="203047"/>
                </a:lnTo>
                <a:lnTo>
                  <a:pt x="1273810" y="201168"/>
                </a:lnTo>
                <a:lnTo>
                  <a:pt x="1203960" y="167640"/>
                </a:lnTo>
                <a:lnTo>
                  <a:pt x="1203960" y="201168"/>
                </a:lnTo>
                <a:lnTo>
                  <a:pt x="3048" y="201168"/>
                </a:lnTo>
                <a:lnTo>
                  <a:pt x="0" y="204216"/>
                </a:lnTo>
                <a:lnTo>
                  <a:pt x="3048" y="210312"/>
                </a:lnTo>
                <a:lnTo>
                  <a:pt x="1203960" y="210312"/>
                </a:lnTo>
                <a:lnTo>
                  <a:pt x="1203960" y="243840"/>
                </a:lnTo>
                <a:lnTo>
                  <a:pt x="1268425" y="210312"/>
                </a:lnTo>
                <a:lnTo>
                  <a:pt x="1277112" y="205803"/>
                </a:lnTo>
                <a:lnTo>
                  <a:pt x="1277112" y="231648"/>
                </a:lnTo>
                <a:lnTo>
                  <a:pt x="1280160" y="237744"/>
                </a:lnTo>
                <a:lnTo>
                  <a:pt x="1286256" y="231648"/>
                </a:lnTo>
                <a:lnTo>
                  <a:pt x="1286256" y="204216"/>
                </a:lnTo>
                <a:close/>
              </a:path>
              <a:path w="1286509" h="356869">
                <a:moveTo>
                  <a:pt x="1286256" y="137160"/>
                </a:moveTo>
                <a:lnTo>
                  <a:pt x="1280160" y="131064"/>
                </a:lnTo>
                <a:lnTo>
                  <a:pt x="1277112" y="137160"/>
                </a:lnTo>
                <a:lnTo>
                  <a:pt x="1277112" y="164592"/>
                </a:lnTo>
                <a:lnTo>
                  <a:pt x="1280160" y="170688"/>
                </a:lnTo>
                <a:lnTo>
                  <a:pt x="1286256" y="164592"/>
                </a:lnTo>
                <a:lnTo>
                  <a:pt x="1286256" y="137160"/>
                </a:lnTo>
                <a:close/>
              </a:path>
              <a:path w="1286509" h="356869">
                <a:moveTo>
                  <a:pt x="1286256" y="70104"/>
                </a:moveTo>
                <a:lnTo>
                  <a:pt x="1280160" y="64008"/>
                </a:lnTo>
                <a:lnTo>
                  <a:pt x="1277112" y="70104"/>
                </a:lnTo>
                <a:lnTo>
                  <a:pt x="1277112" y="97536"/>
                </a:lnTo>
                <a:lnTo>
                  <a:pt x="1280160" y="103632"/>
                </a:lnTo>
                <a:lnTo>
                  <a:pt x="1286256" y="97536"/>
                </a:lnTo>
                <a:lnTo>
                  <a:pt x="1286256" y="70104"/>
                </a:lnTo>
                <a:close/>
              </a:path>
              <a:path w="1286509" h="356869">
                <a:moveTo>
                  <a:pt x="1286256" y="3048"/>
                </a:moveTo>
                <a:lnTo>
                  <a:pt x="1280160" y="0"/>
                </a:lnTo>
                <a:lnTo>
                  <a:pt x="1277112" y="3048"/>
                </a:lnTo>
                <a:lnTo>
                  <a:pt x="1277112" y="30480"/>
                </a:lnTo>
                <a:lnTo>
                  <a:pt x="1280160" y="36576"/>
                </a:lnTo>
                <a:lnTo>
                  <a:pt x="1286256" y="30480"/>
                </a:lnTo>
                <a:lnTo>
                  <a:pt x="128625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xmlns="" id="{5DB22B7C-9751-43CC-A57F-11EAD59B3080}"/>
              </a:ext>
            </a:extLst>
          </p:cNvPr>
          <p:cNvSpPr/>
          <p:nvPr/>
        </p:nvSpPr>
        <p:spPr>
          <a:xfrm>
            <a:off x="3539836" y="2119885"/>
            <a:ext cx="640080" cy="2192020"/>
          </a:xfrm>
          <a:custGeom>
            <a:avLst/>
            <a:gdLst/>
            <a:ahLst/>
            <a:cxnLst/>
            <a:rect l="l" t="t" r="r" b="b"/>
            <a:pathLst>
              <a:path w="640079" h="2192020">
                <a:moveTo>
                  <a:pt x="640079" y="0"/>
                </a:moveTo>
                <a:lnTo>
                  <a:pt x="582544" y="2960"/>
                </a:lnTo>
                <a:lnTo>
                  <a:pt x="528395" y="11489"/>
                </a:lnTo>
                <a:lnTo>
                  <a:pt x="478536" y="25061"/>
                </a:lnTo>
                <a:lnTo>
                  <a:pt x="433869" y="43148"/>
                </a:lnTo>
                <a:lnTo>
                  <a:pt x="395299" y="65224"/>
                </a:lnTo>
                <a:lnTo>
                  <a:pt x="363728" y="90762"/>
                </a:lnTo>
                <a:lnTo>
                  <a:pt x="325195" y="150117"/>
                </a:lnTo>
                <a:lnTo>
                  <a:pt x="320039" y="182879"/>
                </a:lnTo>
                <a:lnTo>
                  <a:pt x="320039" y="914400"/>
                </a:lnTo>
                <a:lnTo>
                  <a:pt x="314884" y="947058"/>
                </a:lnTo>
                <a:lnTo>
                  <a:pt x="276352" y="1005727"/>
                </a:lnTo>
                <a:lnTo>
                  <a:pt x="244780" y="1030784"/>
                </a:lnTo>
                <a:lnTo>
                  <a:pt x="206210" y="1052354"/>
                </a:lnTo>
                <a:lnTo>
                  <a:pt x="161544" y="1069960"/>
                </a:lnTo>
                <a:lnTo>
                  <a:pt x="111684" y="1083127"/>
                </a:lnTo>
                <a:lnTo>
                  <a:pt x="57535" y="1091376"/>
                </a:lnTo>
                <a:lnTo>
                  <a:pt x="0" y="1094231"/>
                </a:lnTo>
                <a:lnTo>
                  <a:pt x="57535" y="1097192"/>
                </a:lnTo>
                <a:lnTo>
                  <a:pt x="111684" y="1105721"/>
                </a:lnTo>
                <a:lnTo>
                  <a:pt x="161544" y="1119293"/>
                </a:lnTo>
                <a:lnTo>
                  <a:pt x="206210" y="1137380"/>
                </a:lnTo>
                <a:lnTo>
                  <a:pt x="244780" y="1159456"/>
                </a:lnTo>
                <a:lnTo>
                  <a:pt x="276351" y="1184994"/>
                </a:lnTo>
                <a:lnTo>
                  <a:pt x="314884" y="1244349"/>
                </a:lnTo>
                <a:lnTo>
                  <a:pt x="320039" y="1277111"/>
                </a:lnTo>
                <a:lnTo>
                  <a:pt x="320039" y="2008631"/>
                </a:lnTo>
                <a:lnTo>
                  <a:pt x="325195" y="2041394"/>
                </a:lnTo>
                <a:lnTo>
                  <a:pt x="363727" y="2100749"/>
                </a:lnTo>
                <a:lnTo>
                  <a:pt x="395299" y="2126287"/>
                </a:lnTo>
                <a:lnTo>
                  <a:pt x="433869" y="2148363"/>
                </a:lnTo>
                <a:lnTo>
                  <a:pt x="478536" y="2166450"/>
                </a:lnTo>
                <a:lnTo>
                  <a:pt x="528395" y="2180022"/>
                </a:lnTo>
                <a:lnTo>
                  <a:pt x="582544" y="2188551"/>
                </a:lnTo>
                <a:lnTo>
                  <a:pt x="640079" y="21915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xmlns="" id="{A5473D62-38CA-4E75-8D41-BF98190BD871}"/>
              </a:ext>
            </a:extLst>
          </p:cNvPr>
          <p:cNvSpPr txBox="1"/>
          <p:nvPr/>
        </p:nvSpPr>
        <p:spPr>
          <a:xfrm>
            <a:off x="1872072" y="3978657"/>
            <a:ext cx="7827009" cy="210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917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1024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360045" indent="-347980">
              <a:lnSpc>
                <a:spcPct val="100000"/>
              </a:lnSpc>
              <a:spcBef>
                <a:spcPts val="155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Storage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space is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always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allocated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in multiples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word-length</a:t>
            </a:r>
            <a:endParaRPr sz="1800">
              <a:latin typeface="Verdana"/>
              <a:cs typeface="Verdana"/>
            </a:endParaRPr>
          </a:p>
          <a:p>
            <a:pPr marL="360045" indent="-34798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Faster in speed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calculation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than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variable word-length</a:t>
            </a:r>
            <a:r>
              <a:rPr sz="1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memory</a:t>
            </a:r>
            <a:endParaRPr sz="1800">
              <a:latin typeface="Verdana"/>
              <a:cs typeface="Verdana"/>
            </a:endParaRPr>
          </a:p>
          <a:p>
            <a:pPr marL="360045" marR="110489" indent="-347980">
              <a:lnSpc>
                <a:spcPct val="101099"/>
              </a:lnSpc>
              <a:spcBef>
                <a:spcPts val="94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Normally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in large scientific computers for gaining speed </a:t>
            </a:r>
            <a:r>
              <a:rPr sz="1800" spc="10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calculation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xmlns="" id="{FDE5D87C-CBA9-435B-A6F4-8CC5BB6EAB8E}"/>
              </a:ext>
            </a:extLst>
          </p:cNvPr>
          <p:cNvSpPr/>
          <p:nvPr/>
        </p:nvSpPr>
        <p:spPr>
          <a:xfrm>
            <a:off x="4816948" y="1714500"/>
            <a:ext cx="1286510" cy="353695"/>
          </a:xfrm>
          <a:custGeom>
            <a:avLst/>
            <a:gdLst/>
            <a:ahLst/>
            <a:cxnLst/>
            <a:rect l="l" t="t" r="r" b="b"/>
            <a:pathLst>
              <a:path w="1286510" h="353694">
                <a:moveTo>
                  <a:pt x="9144" y="338328"/>
                </a:moveTo>
                <a:lnTo>
                  <a:pt x="3048" y="332232"/>
                </a:lnTo>
                <a:lnTo>
                  <a:pt x="0" y="338328"/>
                </a:lnTo>
                <a:lnTo>
                  <a:pt x="0" y="350520"/>
                </a:lnTo>
                <a:lnTo>
                  <a:pt x="3048" y="353568"/>
                </a:lnTo>
                <a:lnTo>
                  <a:pt x="9144" y="350520"/>
                </a:lnTo>
                <a:lnTo>
                  <a:pt x="9144" y="338328"/>
                </a:lnTo>
                <a:close/>
              </a:path>
              <a:path w="1286510" h="353694">
                <a:moveTo>
                  <a:pt x="9144" y="271272"/>
                </a:moveTo>
                <a:lnTo>
                  <a:pt x="3048" y="265176"/>
                </a:lnTo>
                <a:lnTo>
                  <a:pt x="0" y="271272"/>
                </a:lnTo>
                <a:lnTo>
                  <a:pt x="0" y="298704"/>
                </a:lnTo>
                <a:lnTo>
                  <a:pt x="3048" y="304800"/>
                </a:lnTo>
                <a:lnTo>
                  <a:pt x="9144" y="298704"/>
                </a:lnTo>
                <a:lnTo>
                  <a:pt x="9144" y="271272"/>
                </a:lnTo>
                <a:close/>
              </a:path>
              <a:path w="1286510" h="353694">
                <a:moveTo>
                  <a:pt x="9144" y="204216"/>
                </a:moveTo>
                <a:lnTo>
                  <a:pt x="3048" y="198120"/>
                </a:lnTo>
                <a:lnTo>
                  <a:pt x="0" y="204216"/>
                </a:lnTo>
                <a:lnTo>
                  <a:pt x="0" y="231648"/>
                </a:lnTo>
                <a:lnTo>
                  <a:pt x="3048" y="237744"/>
                </a:lnTo>
                <a:lnTo>
                  <a:pt x="9144" y="231648"/>
                </a:lnTo>
                <a:lnTo>
                  <a:pt x="9144" y="204216"/>
                </a:lnTo>
                <a:close/>
              </a:path>
              <a:path w="1286510" h="353694">
                <a:moveTo>
                  <a:pt x="9144" y="137160"/>
                </a:moveTo>
                <a:lnTo>
                  <a:pt x="3048" y="134112"/>
                </a:lnTo>
                <a:lnTo>
                  <a:pt x="0" y="137160"/>
                </a:lnTo>
                <a:lnTo>
                  <a:pt x="0" y="164592"/>
                </a:lnTo>
                <a:lnTo>
                  <a:pt x="3048" y="170688"/>
                </a:lnTo>
                <a:lnTo>
                  <a:pt x="9144" y="164592"/>
                </a:lnTo>
                <a:lnTo>
                  <a:pt x="9144" y="137160"/>
                </a:lnTo>
                <a:close/>
              </a:path>
              <a:path w="1286510" h="353694">
                <a:moveTo>
                  <a:pt x="9144" y="70104"/>
                </a:moveTo>
                <a:lnTo>
                  <a:pt x="3048" y="67056"/>
                </a:lnTo>
                <a:lnTo>
                  <a:pt x="0" y="70104"/>
                </a:lnTo>
                <a:lnTo>
                  <a:pt x="0" y="100584"/>
                </a:lnTo>
                <a:lnTo>
                  <a:pt x="3048" y="103632"/>
                </a:lnTo>
                <a:lnTo>
                  <a:pt x="9144" y="100584"/>
                </a:lnTo>
                <a:lnTo>
                  <a:pt x="9144" y="70104"/>
                </a:lnTo>
                <a:close/>
              </a:path>
              <a:path w="1286510" h="353694">
                <a:moveTo>
                  <a:pt x="9144" y="3048"/>
                </a:moveTo>
                <a:lnTo>
                  <a:pt x="3048" y="0"/>
                </a:lnTo>
                <a:lnTo>
                  <a:pt x="0" y="3048"/>
                </a:lnTo>
                <a:lnTo>
                  <a:pt x="0" y="33528"/>
                </a:lnTo>
                <a:lnTo>
                  <a:pt x="3048" y="36576"/>
                </a:lnTo>
                <a:lnTo>
                  <a:pt x="9144" y="33528"/>
                </a:lnTo>
                <a:lnTo>
                  <a:pt x="9144" y="3048"/>
                </a:lnTo>
                <a:close/>
              </a:path>
              <a:path w="1286510" h="353694">
                <a:moveTo>
                  <a:pt x="1286256" y="185928"/>
                </a:moveTo>
                <a:lnTo>
                  <a:pt x="1280160" y="182880"/>
                </a:lnTo>
                <a:lnTo>
                  <a:pt x="79248" y="182880"/>
                </a:lnTo>
                <a:lnTo>
                  <a:pt x="79248" y="149352"/>
                </a:lnTo>
                <a:lnTo>
                  <a:pt x="3048" y="185928"/>
                </a:lnTo>
                <a:lnTo>
                  <a:pt x="79248" y="225552"/>
                </a:lnTo>
                <a:lnTo>
                  <a:pt x="79248" y="192024"/>
                </a:lnTo>
                <a:lnTo>
                  <a:pt x="1280160" y="192024"/>
                </a:lnTo>
                <a:lnTo>
                  <a:pt x="1286256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xmlns="" id="{2069E879-CE9E-4388-9029-956A3C33A48B}"/>
              </a:ext>
            </a:extLst>
          </p:cNvPr>
          <p:cNvSpPr txBox="1"/>
          <p:nvPr/>
        </p:nvSpPr>
        <p:spPr>
          <a:xfrm>
            <a:off x="2295744" y="2978912"/>
            <a:ext cx="105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Address  N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52DA660-2680-406A-9E15-DC56FCAD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FIXED WORD LENGTH MEMORY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115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08C03F00-3C17-4241-8AD0-10A3B66B275E}"/>
              </a:ext>
            </a:extLst>
          </p:cNvPr>
          <p:cNvGrpSpPr/>
          <p:nvPr/>
        </p:nvGrpSpPr>
        <p:grpSpPr>
          <a:xfrm>
            <a:off x="2827020" y="4626864"/>
            <a:ext cx="291465" cy="876300"/>
            <a:chOff x="2827020" y="4626864"/>
            <a:chExt cx="291465" cy="876300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5CE6FCAB-C92C-4960-B863-D809933AC2E6}"/>
                </a:ext>
              </a:extLst>
            </p:cNvPr>
            <p:cNvSpPr/>
            <p:nvPr/>
          </p:nvSpPr>
          <p:spPr>
            <a:xfrm>
              <a:off x="2831592" y="5056632"/>
              <a:ext cx="274320" cy="0"/>
            </a:xfrm>
            <a:custGeom>
              <a:avLst/>
              <a:gdLst/>
              <a:ahLst/>
              <a:cxnLst/>
              <a:rect l="l" t="t" r="r" b="b"/>
              <a:pathLst>
                <a:path w="274319">
                  <a:moveTo>
                    <a:pt x="0" y="0"/>
                  </a:moveTo>
                  <a:lnTo>
                    <a:pt x="27431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9ACD8B87-AB53-436D-A6B5-BA760E48E1C0}"/>
                </a:ext>
              </a:extLst>
            </p:cNvPr>
            <p:cNvSpPr/>
            <p:nvPr/>
          </p:nvSpPr>
          <p:spPr>
            <a:xfrm>
              <a:off x="2828544" y="4626863"/>
              <a:ext cx="289560" cy="445134"/>
            </a:xfrm>
            <a:custGeom>
              <a:avLst/>
              <a:gdLst/>
              <a:ahLst/>
              <a:cxnLst/>
              <a:rect l="l" t="t" r="r" b="b"/>
              <a:pathLst>
                <a:path w="289560" h="445135">
                  <a:moveTo>
                    <a:pt x="9144" y="405384"/>
                  </a:moveTo>
                  <a:lnTo>
                    <a:pt x="3048" y="399288"/>
                  </a:lnTo>
                  <a:lnTo>
                    <a:pt x="0" y="405384"/>
                  </a:lnTo>
                  <a:lnTo>
                    <a:pt x="0" y="432816"/>
                  </a:lnTo>
                  <a:lnTo>
                    <a:pt x="3048" y="438912"/>
                  </a:lnTo>
                  <a:lnTo>
                    <a:pt x="9144" y="432816"/>
                  </a:lnTo>
                  <a:lnTo>
                    <a:pt x="9144" y="405384"/>
                  </a:lnTo>
                  <a:close/>
                </a:path>
                <a:path w="289560" h="445135">
                  <a:moveTo>
                    <a:pt x="9144" y="338328"/>
                  </a:moveTo>
                  <a:lnTo>
                    <a:pt x="3048" y="335280"/>
                  </a:lnTo>
                  <a:lnTo>
                    <a:pt x="0" y="338328"/>
                  </a:lnTo>
                  <a:lnTo>
                    <a:pt x="0" y="368808"/>
                  </a:lnTo>
                  <a:lnTo>
                    <a:pt x="3048" y="371856"/>
                  </a:lnTo>
                  <a:lnTo>
                    <a:pt x="9144" y="368808"/>
                  </a:lnTo>
                  <a:lnTo>
                    <a:pt x="9144" y="338328"/>
                  </a:lnTo>
                  <a:close/>
                </a:path>
                <a:path w="289560" h="445135">
                  <a:moveTo>
                    <a:pt x="9144" y="271272"/>
                  </a:moveTo>
                  <a:lnTo>
                    <a:pt x="3048" y="268224"/>
                  </a:lnTo>
                  <a:lnTo>
                    <a:pt x="0" y="271272"/>
                  </a:lnTo>
                  <a:lnTo>
                    <a:pt x="0" y="301752"/>
                  </a:lnTo>
                  <a:lnTo>
                    <a:pt x="3048" y="304800"/>
                  </a:lnTo>
                  <a:lnTo>
                    <a:pt x="9144" y="301752"/>
                  </a:lnTo>
                  <a:lnTo>
                    <a:pt x="9144" y="271272"/>
                  </a:lnTo>
                  <a:close/>
                </a:path>
                <a:path w="289560" h="445135">
                  <a:moveTo>
                    <a:pt x="9144" y="204216"/>
                  </a:moveTo>
                  <a:lnTo>
                    <a:pt x="3048" y="201168"/>
                  </a:lnTo>
                  <a:lnTo>
                    <a:pt x="0" y="204216"/>
                  </a:lnTo>
                  <a:lnTo>
                    <a:pt x="0" y="234696"/>
                  </a:lnTo>
                  <a:lnTo>
                    <a:pt x="3048" y="237744"/>
                  </a:lnTo>
                  <a:lnTo>
                    <a:pt x="9144" y="234696"/>
                  </a:lnTo>
                  <a:lnTo>
                    <a:pt x="9144" y="204216"/>
                  </a:lnTo>
                  <a:close/>
                </a:path>
                <a:path w="289560" h="445135">
                  <a:moveTo>
                    <a:pt x="9144" y="140208"/>
                  </a:moveTo>
                  <a:lnTo>
                    <a:pt x="3048" y="134112"/>
                  </a:lnTo>
                  <a:lnTo>
                    <a:pt x="0" y="140208"/>
                  </a:lnTo>
                  <a:lnTo>
                    <a:pt x="0" y="167640"/>
                  </a:lnTo>
                  <a:lnTo>
                    <a:pt x="3048" y="170688"/>
                  </a:lnTo>
                  <a:lnTo>
                    <a:pt x="9144" y="167640"/>
                  </a:lnTo>
                  <a:lnTo>
                    <a:pt x="9144" y="140208"/>
                  </a:lnTo>
                  <a:close/>
                </a:path>
                <a:path w="289560" h="445135">
                  <a:moveTo>
                    <a:pt x="9144" y="73152"/>
                  </a:moveTo>
                  <a:lnTo>
                    <a:pt x="3048" y="67056"/>
                  </a:lnTo>
                  <a:lnTo>
                    <a:pt x="0" y="73152"/>
                  </a:lnTo>
                  <a:lnTo>
                    <a:pt x="0" y="100584"/>
                  </a:lnTo>
                  <a:lnTo>
                    <a:pt x="3048" y="106680"/>
                  </a:lnTo>
                  <a:lnTo>
                    <a:pt x="9144" y="100584"/>
                  </a:lnTo>
                  <a:lnTo>
                    <a:pt x="9144" y="73152"/>
                  </a:lnTo>
                  <a:close/>
                </a:path>
                <a:path w="289560" h="445135">
                  <a:moveTo>
                    <a:pt x="9144" y="6096"/>
                  </a:moveTo>
                  <a:lnTo>
                    <a:pt x="3048" y="0"/>
                  </a:lnTo>
                  <a:lnTo>
                    <a:pt x="0" y="6096"/>
                  </a:lnTo>
                  <a:lnTo>
                    <a:pt x="0" y="33528"/>
                  </a:lnTo>
                  <a:lnTo>
                    <a:pt x="3048" y="39624"/>
                  </a:lnTo>
                  <a:lnTo>
                    <a:pt x="9144" y="33528"/>
                  </a:lnTo>
                  <a:lnTo>
                    <a:pt x="9144" y="6096"/>
                  </a:lnTo>
                  <a:close/>
                </a:path>
                <a:path w="289560" h="445135">
                  <a:moveTo>
                    <a:pt x="289560" y="411480"/>
                  </a:moveTo>
                  <a:lnTo>
                    <a:pt x="283464" y="408432"/>
                  </a:lnTo>
                  <a:lnTo>
                    <a:pt x="280416" y="411480"/>
                  </a:lnTo>
                  <a:lnTo>
                    <a:pt x="280416" y="438912"/>
                  </a:lnTo>
                  <a:lnTo>
                    <a:pt x="283464" y="445008"/>
                  </a:lnTo>
                  <a:lnTo>
                    <a:pt x="289560" y="438912"/>
                  </a:lnTo>
                  <a:lnTo>
                    <a:pt x="289560" y="411480"/>
                  </a:lnTo>
                  <a:close/>
                </a:path>
                <a:path w="289560" h="445135">
                  <a:moveTo>
                    <a:pt x="289560" y="344424"/>
                  </a:moveTo>
                  <a:lnTo>
                    <a:pt x="283464" y="341376"/>
                  </a:lnTo>
                  <a:lnTo>
                    <a:pt x="280416" y="344424"/>
                  </a:lnTo>
                  <a:lnTo>
                    <a:pt x="280416" y="374904"/>
                  </a:lnTo>
                  <a:lnTo>
                    <a:pt x="283464" y="377952"/>
                  </a:lnTo>
                  <a:lnTo>
                    <a:pt x="289560" y="374904"/>
                  </a:lnTo>
                  <a:lnTo>
                    <a:pt x="289560" y="344424"/>
                  </a:lnTo>
                  <a:close/>
                </a:path>
                <a:path w="289560" h="445135">
                  <a:moveTo>
                    <a:pt x="289560" y="277368"/>
                  </a:moveTo>
                  <a:lnTo>
                    <a:pt x="283464" y="274320"/>
                  </a:lnTo>
                  <a:lnTo>
                    <a:pt x="280416" y="277368"/>
                  </a:lnTo>
                  <a:lnTo>
                    <a:pt x="280416" y="307848"/>
                  </a:lnTo>
                  <a:lnTo>
                    <a:pt x="283464" y="310896"/>
                  </a:lnTo>
                  <a:lnTo>
                    <a:pt x="289560" y="307848"/>
                  </a:lnTo>
                  <a:lnTo>
                    <a:pt x="289560" y="277368"/>
                  </a:lnTo>
                  <a:close/>
                </a:path>
                <a:path w="289560" h="445135">
                  <a:moveTo>
                    <a:pt x="289560" y="210312"/>
                  </a:moveTo>
                  <a:lnTo>
                    <a:pt x="283464" y="207264"/>
                  </a:lnTo>
                  <a:lnTo>
                    <a:pt x="280416" y="210312"/>
                  </a:lnTo>
                  <a:lnTo>
                    <a:pt x="280416" y="240792"/>
                  </a:lnTo>
                  <a:lnTo>
                    <a:pt x="283464" y="243840"/>
                  </a:lnTo>
                  <a:lnTo>
                    <a:pt x="289560" y="240792"/>
                  </a:lnTo>
                  <a:lnTo>
                    <a:pt x="289560" y="210312"/>
                  </a:lnTo>
                  <a:close/>
                </a:path>
                <a:path w="289560" h="445135">
                  <a:moveTo>
                    <a:pt x="289560" y="146304"/>
                  </a:moveTo>
                  <a:lnTo>
                    <a:pt x="283464" y="140208"/>
                  </a:lnTo>
                  <a:lnTo>
                    <a:pt x="280416" y="146304"/>
                  </a:lnTo>
                  <a:lnTo>
                    <a:pt x="280416" y="173736"/>
                  </a:lnTo>
                  <a:lnTo>
                    <a:pt x="283464" y="179832"/>
                  </a:lnTo>
                  <a:lnTo>
                    <a:pt x="289560" y="173736"/>
                  </a:lnTo>
                  <a:lnTo>
                    <a:pt x="289560" y="146304"/>
                  </a:lnTo>
                  <a:close/>
                </a:path>
                <a:path w="289560" h="445135">
                  <a:moveTo>
                    <a:pt x="289560" y="79248"/>
                  </a:moveTo>
                  <a:lnTo>
                    <a:pt x="283464" y="73152"/>
                  </a:lnTo>
                  <a:lnTo>
                    <a:pt x="280416" y="79248"/>
                  </a:lnTo>
                  <a:lnTo>
                    <a:pt x="280416" y="106680"/>
                  </a:lnTo>
                  <a:lnTo>
                    <a:pt x="283464" y="112776"/>
                  </a:lnTo>
                  <a:lnTo>
                    <a:pt x="289560" y="106680"/>
                  </a:lnTo>
                  <a:lnTo>
                    <a:pt x="289560" y="79248"/>
                  </a:lnTo>
                  <a:close/>
                </a:path>
                <a:path w="289560" h="445135">
                  <a:moveTo>
                    <a:pt x="289560" y="12192"/>
                  </a:moveTo>
                  <a:lnTo>
                    <a:pt x="283464" y="6096"/>
                  </a:lnTo>
                  <a:lnTo>
                    <a:pt x="280416" y="12192"/>
                  </a:lnTo>
                  <a:lnTo>
                    <a:pt x="280416" y="39624"/>
                  </a:lnTo>
                  <a:lnTo>
                    <a:pt x="283464" y="45720"/>
                  </a:lnTo>
                  <a:lnTo>
                    <a:pt x="289560" y="39624"/>
                  </a:lnTo>
                  <a:lnTo>
                    <a:pt x="289560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D5AC3034-08AF-4904-A24B-326309813BCE}"/>
                </a:ext>
              </a:extLst>
            </p:cNvPr>
            <p:cNvSpPr/>
            <p:nvPr/>
          </p:nvSpPr>
          <p:spPr>
            <a:xfrm>
              <a:off x="2831592" y="5062728"/>
              <a:ext cx="280670" cy="436245"/>
            </a:xfrm>
            <a:custGeom>
              <a:avLst/>
              <a:gdLst/>
              <a:ahLst/>
              <a:cxnLst/>
              <a:rect l="l" t="t" r="r" b="b"/>
              <a:pathLst>
                <a:path w="280669" h="436245">
                  <a:moveTo>
                    <a:pt x="0" y="0"/>
                  </a:moveTo>
                  <a:lnTo>
                    <a:pt x="0" y="435864"/>
                  </a:lnTo>
                </a:path>
                <a:path w="280669" h="436245">
                  <a:moveTo>
                    <a:pt x="280415" y="0"/>
                  </a:moveTo>
                  <a:lnTo>
                    <a:pt x="280415" y="435864"/>
                  </a:lnTo>
                </a:path>
                <a:path w="280669" h="436245">
                  <a:moveTo>
                    <a:pt x="0" y="435864"/>
                  </a:moveTo>
                  <a:lnTo>
                    <a:pt x="277368" y="4358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10E70FFA-31B9-4E16-904E-E60449340732}"/>
              </a:ext>
            </a:extLst>
          </p:cNvPr>
          <p:cNvGraphicFramePr>
            <a:graphicFrameLocks noGrp="1"/>
          </p:cNvGraphicFramePr>
          <p:nvPr/>
        </p:nvGraphicFramePr>
        <p:xfrm>
          <a:off x="2827020" y="1595627"/>
          <a:ext cx="283210" cy="3054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5863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2E4313CD-93BA-4A2B-A83A-F675D19920A9}"/>
              </a:ext>
            </a:extLst>
          </p:cNvPr>
          <p:cNvSpPr txBox="1"/>
          <p:nvPr/>
        </p:nvSpPr>
        <p:spPr>
          <a:xfrm>
            <a:off x="2187955" y="1603959"/>
            <a:ext cx="541020" cy="7937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D737C798-CEE2-4558-94DB-5643D3D79882}"/>
              </a:ext>
            </a:extLst>
          </p:cNvPr>
          <p:cNvSpPr txBox="1"/>
          <p:nvPr/>
        </p:nvSpPr>
        <p:spPr>
          <a:xfrm>
            <a:off x="2187955" y="2587243"/>
            <a:ext cx="541020" cy="150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27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28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29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5BA5FBB7-56C7-444D-BBF4-9538AC0B6322}"/>
              </a:ext>
            </a:extLst>
          </p:cNvPr>
          <p:cNvSpPr txBox="1"/>
          <p:nvPr/>
        </p:nvSpPr>
        <p:spPr>
          <a:xfrm>
            <a:off x="2187955" y="4288028"/>
            <a:ext cx="5410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31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38C0FA99-F094-41EB-822D-1B98B3987544}"/>
              </a:ext>
            </a:extLst>
          </p:cNvPr>
          <p:cNvSpPr txBox="1"/>
          <p:nvPr/>
        </p:nvSpPr>
        <p:spPr>
          <a:xfrm>
            <a:off x="2187955" y="5135372"/>
            <a:ext cx="5410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C905BA86-0652-40B8-9204-25874300C79D}"/>
              </a:ext>
            </a:extLst>
          </p:cNvPr>
          <p:cNvSpPr/>
          <p:nvPr/>
        </p:nvSpPr>
        <p:spPr>
          <a:xfrm>
            <a:off x="1883664" y="1548383"/>
            <a:ext cx="338455" cy="4069079"/>
          </a:xfrm>
          <a:custGeom>
            <a:avLst/>
            <a:gdLst/>
            <a:ahLst/>
            <a:cxnLst/>
            <a:rect l="l" t="t" r="r" b="b"/>
            <a:pathLst>
              <a:path w="338455" h="4069079">
                <a:moveTo>
                  <a:pt x="338328" y="0"/>
                </a:moveTo>
                <a:lnTo>
                  <a:pt x="278680" y="21273"/>
                </a:lnTo>
                <a:lnTo>
                  <a:pt x="228265" y="79875"/>
                </a:lnTo>
                <a:lnTo>
                  <a:pt x="207711" y="120728"/>
                </a:lnTo>
                <a:lnTo>
                  <a:pt x="190895" y="167978"/>
                </a:lnTo>
                <a:lnTo>
                  <a:pt x="178293" y="220647"/>
                </a:lnTo>
                <a:lnTo>
                  <a:pt x="170382" y="277756"/>
                </a:lnTo>
                <a:lnTo>
                  <a:pt x="167640" y="338327"/>
                </a:lnTo>
                <a:lnTo>
                  <a:pt x="167640" y="1694688"/>
                </a:lnTo>
                <a:lnTo>
                  <a:pt x="164901" y="1756061"/>
                </a:lnTo>
                <a:lnTo>
                  <a:pt x="157020" y="1813597"/>
                </a:lnTo>
                <a:lnTo>
                  <a:pt x="144497" y="1866391"/>
                </a:lnTo>
                <a:lnTo>
                  <a:pt x="127836" y="1913541"/>
                </a:lnTo>
                <a:lnTo>
                  <a:pt x="107537" y="1954144"/>
                </a:lnTo>
                <a:lnTo>
                  <a:pt x="84102" y="1987296"/>
                </a:lnTo>
                <a:lnTo>
                  <a:pt x="29831" y="2027634"/>
                </a:lnTo>
                <a:lnTo>
                  <a:pt x="0" y="2033015"/>
                </a:lnTo>
                <a:lnTo>
                  <a:pt x="29831" y="2038501"/>
                </a:lnTo>
                <a:lnTo>
                  <a:pt x="84102" y="2079526"/>
                </a:lnTo>
                <a:lnTo>
                  <a:pt x="107537" y="2113158"/>
                </a:lnTo>
                <a:lnTo>
                  <a:pt x="127836" y="2154267"/>
                </a:lnTo>
                <a:lnTo>
                  <a:pt x="144497" y="2201897"/>
                </a:lnTo>
                <a:lnTo>
                  <a:pt x="157020" y="2255097"/>
                </a:lnTo>
                <a:lnTo>
                  <a:pt x="164901" y="2312913"/>
                </a:lnTo>
                <a:lnTo>
                  <a:pt x="167640" y="2374391"/>
                </a:lnTo>
                <a:lnTo>
                  <a:pt x="167640" y="3730752"/>
                </a:lnTo>
                <a:lnTo>
                  <a:pt x="170382" y="3791323"/>
                </a:lnTo>
                <a:lnTo>
                  <a:pt x="178293" y="3848432"/>
                </a:lnTo>
                <a:lnTo>
                  <a:pt x="190895" y="3901101"/>
                </a:lnTo>
                <a:lnTo>
                  <a:pt x="207711" y="3948351"/>
                </a:lnTo>
                <a:lnTo>
                  <a:pt x="228265" y="3989204"/>
                </a:lnTo>
                <a:lnTo>
                  <a:pt x="252080" y="4022682"/>
                </a:lnTo>
                <a:lnTo>
                  <a:pt x="307588" y="4063598"/>
                </a:lnTo>
                <a:lnTo>
                  <a:pt x="338328" y="40690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6">
            <a:extLst>
              <a:ext uri="{FF2B5EF4-FFF2-40B4-BE49-F238E27FC236}">
                <a16:creationId xmlns:a16="http://schemas.microsoft.com/office/drawing/2014/main" xmlns="" id="{D843889D-35E1-497E-87E5-C165AA27F02E}"/>
              </a:ext>
            </a:extLst>
          </p:cNvPr>
          <p:cNvGrpSpPr/>
          <p:nvPr/>
        </p:nvGrpSpPr>
        <p:grpSpPr>
          <a:xfrm>
            <a:off x="5693664" y="4693920"/>
            <a:ext cx="281940" cy="882650"/>
            <a:chOff x="5693664" y="4693920"/>
            <a:chExt cx="281940" cy="882650"/>
          </a:xfrm>
        </p:grpSpPr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3BF84242-5A7B-4C16-9787-67C8D11EE83A}"/>
                </a:ext>
              </a:extLst>
            </p:cNvPr>
            <p:cNvSpPr/>
            <p:nvPr/>
          </p:nvSpPr>
          <p:spPr>
            <a:xfrm>
              <a:off x="5699760" y="5135880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CC0FE75D-93ED-4F02-BE82-2DD25D7FB6C4}"/>
                </a:ext>
              </a:extLst>
            </p:cNvPr>
            <p:cNvSpPr/>
            <p:nvPr/>
          </p:nvSpPr>
          <p:spPr>
            <a:xfrm>
              <a:off x="5693664" y="4693919"/>
              <a:ext cx="280670" cy="439420"/>
            </a:xfrm>
            <a:custGeom>
              <a:avLst/>
              <a:gdLst/>
              <a:ahLst/>
              <a:cxnLst/>
              <a:rect l="l" t="t" r="r" b="b"/>
              <a:pathLst>
                <a:path w="280670" h="439420">
                  <a:moveTo>
                    <a:pt x="9144" y="405384"/>
                  </a:moveTo>
                  <a:lnTo>
                    <a:pt x="6096" y="399288"/>
                  </a:lnTo>
                  <a:lnTo>
                    <a:pt x="0" y="405384"/>
                  </a:lnTo>
                  <a:lnTo>
                    <a:pt x="0" y="432816"/>
                  </a:lnTo>
                  <a:lnTo>
                    <a:pt x="6096" y="438912"/>
                  </a:lnTo>
                  <a:lnTo>
                    <a:pt x="9144" y="432816"/>
                  </a:lnTo>
                  <a:lnTo>
                    <a:pt x="9144" y="405384"/>
                  </a:lnTo>
                  <a:close/>
                </a:path>
                <a:path w="280670" h="439420">
                  <a:moveTo>
                    <a:pt x="9144" y="338328"/>
                  </a:moveTo>
                  <a:lnTo>
                    <a:pt x="6096" y="332232"/>
                  </a:lnTo>
                  <a:lnTo>
                    <a:pt x="0" y="338328"/>
                  </a:lnTo>
                  <a:lnTo>
                    <a:pt x="0" y="365760"/>
                  </a:lnTo>
                  <a:lnTo>
                    <a:pt x="6096" y="371856"/>
                  </a:lnTo>
                  <a:lnTo>
                    <a:pt x="9144" y="365760"/>
                  </a:lnTo>
                  <a:lnTo>
                    <a:pt x="9144" y="338328"/>
                  </a:lnTo>
                  <a:close/>
                </a:path>
                <a:path w="280670" h="439420">
                  <a:moveTo>
                    <a:pt x="9144" y="271272"/>
                  </a:moveTo>
                  <a:lnTo>
                    <a:pt x="6096" y="268224"/>
                  </a:lnTo>
                  <a:lnTo>
                    <a:pt x="0" y="271272"/>
                  </a:lnTo>
                  <a:lnTo>
                    <a:pt x="0" y="301752"/>
                  </a:lnTo>
                  <a:lnTo>
                    <a:pt x="6096" y="304800"/>
                  </a:lnTo>
                  <a:lnTo>
                    <a:pt x="9144" y="301752"/>
                  </a:lnTo>
                  <a:lnTo>
                    <a:pt x="9144" y="271272"/>
                  </a:lnTo>
                  <a:close/>
                </a:path>
                <a:path w="280670" h="439420">
                  <a:moveTo>
                    <a:pt x="9144" y="204216"/>
                  </a:moveTo>
                  <a:lnTo>
                    <a:pt x="6096" y="201168"/>
                  </a:lnTo>
                  <a:lnTo>
                    <a:pt x="0" y="204216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204216"/>
                  </a:lnTo>
                  <a:close/>
                </a:path>
                <a:path w="280670" h="439420">
                  <a:moveTo>
                    <a:pt x="9144" y="137160"/>
                  </a:moveTo>
                  <a:lnTo>
                    <a:pt x="6096" y="134112"/>
                  </a:lnTo>
                  <a:lnTo>
                    <a:pt x="0" y="137160"/>
                  </a:lnTo>
                  <a:lnTo>
                    <a:pt x="0" y="167640"/>
                  </a:lnTo>
                  <a:lnTo>
                    <a:pt x="6096" y="170688"/>
                  </a:lnTo>
                  <a:lnTo>
                    <a:pt x="9144" y="167640"/>
                  </a:lnTo>
                  <a:lnTo>
                    <a:pt x="9144" y="137160"/>
                  </a:lnTo>
                  <a:close/>
                </a:path>
                <a:path w="280670" h="439420">
                  <a:moveTo>
                    <a:pt x="9144" y="73152"/>
                  </a:moveTo>
                  <a:lnTo>
                    <a:pt x="6096" y="67056"/>
                  </a:lnTo>
                  <a:lnTo>
                    <a:pt x="0" y="73152"/>
                  </a:lnTo>
                  <a:lnTo>
                    <a:pt x="0" y="100584"/>
                  </a:lnTo>
                  <a:lnTo>
                    <a:pt x="6096" y="103632"/>
                  </a:lnTo>
                  <a:lnTo>
                    <a:pt x="9144" y="100584"/>
                  </a:lnTo>
                  <a:lnTo>
                    <a:pt x="9144" y="73152"/>
                  </a:lnTo>
                  <a:close/>
                </a:path>
                <a:path w="280670" h="439420">
                  <a:moveTo>
                    <a:pt x="9144" y="6096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9144" y="33528"/>
                  </a:lnTo>
                  <a:lnTo>
                    <a:pt x="9144" y="6096"/>
                  </a:lnTo>
                  <a:close/>
                </a:path>
                <a:path w="280670" h="439420">
                  <a:moveTo>
                    <a:pt x="280416" y="405384"/>
                  </a:moveTo>
                  <a:lnTo>
                    <a:pt x="277368" y="399288"/>
                  </a:lnTo>
                  <a:lnTo>
                    <a:pt x="271272" y="405384"/>
                  </a:lnTo>
                  <a:lnTo>
                    <a:pt x="271272" y="432816"/>
                  </a:lnTo>
                  <a:lnTo>
                    <a:pt x="277368" y="438912"/>
                  </a:lnTo>
                  <a:lnTo>
                    <a:pt x="280416" y="432816"/>
                  </a:lnTo>
                  <a:lnTo>
                    <a:pt x="280416" y="405384"/>
                  </a:lnTo>
                  <a:close/>
                </a:path>
                <a:path w="280670" h="439420">
                  <a:moveTo>
                    <a:pt x="280416" y="338328"/>
                  </a:moveTo>
                  <a:lnTo>
                    <a:pt x="277368" y="332232"/>
                  </a:lnTo>
                  <a:lnTo>
                    <a:pt x="271272" y="338328"/>
                  </a:lnTo>
                  <a:lnTo>
                    <a:pt x="271272" y="365760"/>
                  </a:lnTo>
                  <a:lnTo>
                    <a:pt x="277368" y="371856"/>
                  </a:lnTo>
                  <a:lnTo>
                    <a:pt x="280416" y="365760"/>
                  </a:lnTo>
                  <a:lnTo>
                    <a:pt x="280416" y="338328"/>
                  </a:lnTo>
                  <a:close/>
                </a:path>
                <a:path w="280670" h="439420">
                  <a:moveTo>
                    <a:pt x="280416" y="271272"/>
                  </a:moveTo>
                  <a:lnTo>
                    <a:pt x="277368" y="268224"/>
                  </a:lnTo>
                  <a:lnTo>
                    <a:pt x="271272" y="271272"/>
                  </a:lnTo>
                  <a:lnTo>
                    <a:pt x="271272" y="301752"/>
                  </a:lnTo>
                  <a:lnTo>
                    <a:pt x="277368" y="304800"/>
                  </a:lnTo>
                  <a:lnTo>
                    <a:pt x="280416" y="301752"/>
                  </a:lnTo>
                  <a:lnTo>
                    <a:pt x="280416" y="271272"/>
                  </a:lnTo>
                  <a:close/>
                </a:path>
                <a:path w="280670" h="439420">
                  <a:moveTo>
                    <a:pt x="280416" y="204216"/>
                  </a:moveTo>
                  <a:lnTo>
                    <a:pt x="277368" y="201168"/>
                  </a:lnTo>
                  <a:lnTo>
                    <a:pt x="271272" y="204216"/>
                  </a:lnTo>
                  <a:lnTo>
                    <a:pt x="271272" y="234696"/>
                  </a:lnTo>
                  <a:lnTo>
                    <a:pt x="277368" y="237744"/>
                  </a:lnTo>
                  <a:lnTo>
                    <a:pt x="280416" y="234696"/>
                  </a:lnTo>
                  <a:lnTo>
                    <a:pt x="280416" y="204216"/>
                  </a:lnTo>
                  <a:close/>
                </a:path>
                <a:path w="280670" h="439420">
                  <a:moveTo>
                    <a:pt x="280416" y="137160"/>
                  </a:moveTo>
                  <a:lnTo>
                    <a:pt x="277368" y="134112"/>
                  </a:lnTo>
                  <a:lnTo>
                    <a:pt x="271272" y="137160"/>
                  </a:lnTo>
                  <a:lnTo>
                    <a:pt x="271272" y="167640"/>
                  </a:lnTo>
                  <a:lnTo>
                    <a:pt x="277368" y="170688"/>
                  </a:lnTo>
                  <a:lnTo>
                    <a:pt x="280416" y="167640"/>
                  </a:lnTo>
                  <a:lnTo>
                    <a:pt x="280416" y="137160"/>
                  </a:lnTo>
                  <a:close/>
                </a:path>
                <a:path w="280670" h="439420">
                  <a:moveTo>
                    <a:pt x="280416" y="73152"/>
                  </a:moveTo>
                  <a:lnTo>
                    <a:pt x="277368" y="67056"/>
                  </a:lnTo>
                  <a:lnTo>
                    <a:pt x="271272" y="73152"/>
                  </a:lnTo>
                  <a:lnTo>
                    <a:pt x="271272" y="100584"/>
                  </a:lnTo>
                  <a:lnTo>
                    <a:pt x="277368" y="103632"/>
                  </a:lnTo>
                  <a:lnTo>
                    <a:pt x="280416" y="100584"/>
                  </a:lnTo>
                  <a:lnTo>
                    <a:pt x="280416" y="73152"/>
                  </a:lnTo>
                  <a:close/>
                </a:path>
                <a:path w="280670" h="439420">
                  <a:moveTo>
                    <a:pt x="280416" y="6096"/>
                  </a:moveTo>
                  <a:lnTo>
                    <a:pt x="277368" y="0"/>
                  </a:lnTo>
                  <a:lnTo>
                    <a:pt x="271272" y="6096"/>
                  </a:lnTo>
                  <a:lnTo>
                    <a:pt x="271272" y="33528"/>
                  </a:lnTo>
                  <a:lnTo>
                    <a:pt x="277368" y="39624"/>
                  </a:lnTo>
                  <a:lnTo>
                    <a:pt x="280416" y="33528"/>
                  </a:lnTo>
                  <a:lnTo>
                    <a:pt x="280416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65E59384-FB58-4730-B574-4432F87939E5}"/>
                </a:ext>
              </a:extLst>
            </p:cNvPr>
            <p:cNvSpPr/>
            <p:nvPr/>
          </p:nvSpPr>
          <p:spPr>
            <a:xfrm>
              <a:off x="5699760" y="5135880"/>
              <a:ext cx="271780" cy="436245"/>
            </a:xfrm>
            <a:custGeom>
              <a:avLst/>
              <a:gdLst/>
              <a:ahLst/>
              <a:cxnLst/>
              <a:rect l="l" t="t" r="r" b="b"/>
              <a:pathLst>
                <a:path w="271779" h="436245">
                  <a:moveTo>
                    <a:pt x="0" y="0"/>
                  </a:moveTo>
                  <a:lnTo>
                    <a:pt x="0" y="435864"/>
                  </a:lnTo>
                </a:path>
                <a:path w="271779" h="436245">
                  <a:moveTo>
                    <a:pt x="271272" y="0"/>
                  </a:moveTo>
                  <a:lnTo>
                    <a:pt x="271272" y="435864"/>
                  </a:lnTo>
                </a:path>
                <a:path w="271779" h="436245">
                  <a:moveTo>
                    <a:pt x="0" y="435864"/>
                  </a:moveTo>
                  <a:lnTo>
                    <a:pt x="265175" y="4358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xmlns="" id="{E8FA57E6-27E9-4371-9E29-371FCD759CFE}"/>
              </a:ext>
            </a:extLst>
          </p:cNvPr>
          <p:cNvGraphicFramePr>
            <a:graphicFrameLocks noGrp="1"/>
          </p:cNvGraphicFramePr>
          <p:nvPr/>
        </p:nvGraphicFramePr>
        <p:xfrm>
          <a:off x="5695188" y="1668779"/>
          <a:ext cx="274320" cy="3054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ctr">
                        <a:lnSpc>
                          <a:spcPts val="211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" name="object 21">
            <a:extLst>
              <a:ext uri="{FF2B5EF4-FFF2-40B4-BE49-F238E27FC236}">
                <a16:creationId xmlns:a16="http://schemas.microsoft.com/office/drawing/2014/main" xmlns="" id="{D8D40643-E68B-4CFB-AB80-2C32CD5E3811}"/>
              </a:ext>
            </a:extLst>
          </p:cNvPr>
          <p:cNvSpPr txBox="1"/>
          <p:nvPr/>
        </p:nvSpPr>
        <p:spPr>
          <a:xfrm>
            <a:off x="5001259" y="1788668"/>
            <a:ext cx="5410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1F760356-F179-405C-BBD6-0FF4500905F4}"/>
              </a:ext>
            </a:extLst>
          </p:cNvPr>
          <p:cNvSpPr txBox="1"/>
          <p:nvPr/>
        </p:nvSpPr>
        <p:spPr>
          <a:xfrm>
            <a:off x="5001259" y="2258060"/>
            <a:ext cx="541020" cy="195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52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53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54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55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56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xmlns="" id="{CDA0118D-C9FA-48DD-AB72-F8D855108FDB}"/>
              </a:ext>
            </a:extLst>
          </p:cNvPr>
          <p:cNvSpPr txBox="1"/>
          <p:nvPr/>
        </p:nvSpPr>
        <p:spPr>
          <a:xfrm>
            <a:off x="5001259" y="5208523"/>
            <a:ext cx="5410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96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xmlns="" id="{C865734B-8094-4AF5-AFFC-26AA1241DAD0}"/>
              </a:ext>
            </a:extLst>
          </p:cNvPr>
          <p:cNvSpPr/>
          <p:nvPr/>
        </p:nvSpPr>
        <p:spPr>
          <a:xfrm>
            <a:off x="4669535" y="1600200"/>
            <a:ext cx="338455" cy="4072254"/>
          </a:xfrm>
          <a:custGeom>
            <a:avLst/>
            <a:gdLst/>
            <a:ahLst/>
            <a:cxnLst/>
            <a:rect l="l" t="t" r="r" b="b"/>
            <a:pathLst>
              <a:path w="338454" h="4072254">
                <a:moveTo>
                  <a:pt x="338327" y="0"/>
                </a:moveTo>
                <a:lnTo>
                  <a:pt x="278680" y="21306"/>
                </a:lnTo>
                <a:lnTo>
                  <a:pt x="228265" y="80142"/>
                </a:lnTo>
                <a:lnTo>
                  <a:pt x="207711" y="121251"/>
                </a:lnTo>
                <a:lnTo>
                  <a:pt x="190895" y="168881"/>
                </a:lnTo>
                <a:lnTo>
                  <a:pt x="178293" y="222081"/>
                </a:lnTo>
                <a:lnTo>
                  <a:pt x="170382" y="279897"/>
                </a:lnTo>
                <a:lnTo>
                  <a:pt x="167639" y="341375"/>
                </a:lnTo>
                <a:lnTo>
                  <a:pt x="167639" y="1697736"/>
                </a:lnTo>
                <a:lnTo>
                  <a:pt x="165001" y="1758307"/>
                </a:lnTo>
                <a:lnTo>
                  <a:pt x="157371" y="1815416"/>
                </a:lnTo>
                <a:lnTo>
                  <a:pt x="145175" y="1868085"/>
                </a:lnTo>
                <a:lnTo>
                  <a:pt x="128839" y="1915335"/>
                </a:lnTo>
                <a:lnTo>
                  <a:pt x="108791" y="1956188"/>
                </a:lnTo>
                <a:lnTo>
                  <a:pt x="85456" y="1989666"/>
                </a:lnTo>
                <a:lnTo>
                  <a:pt x="30634" y="2030582"/>
                </a:lnTo>
                <a:lnTo>
                  <a:pt x="0" y="2036064"/>
                </a:lnTo>
                <a:lnTo>
                  <a:pt x="30634" y="2041545"/>
                </a:lnTo>
                <a:lnTo>
                  <a:pt x="85456" y="2082461"/>
                </a:lnTo>
                <a:lnTo>
                  <a:pt x="108791" y="2115939"/>
                </a:lnTo>
                <a:lnTo>
                  <a:pt x="128839" y="2156792"/>
                </a:lnTo>
                <a:lnTo>
                  <a:pt x="145175" y="2204042"/>
                </a:lnTo>
                <a:lnTo>
                  <a:pt x="157371" y="2256711"/>
                </a:lnTo>
                <a:lnTo>
                  <a:pt x="165001" y="2313820"/>
                </a:lnTo>
                <a:lnTo>
                  <a:pt x="167639" y="2374391"/>
                </a:lnTo>
                <a:lnTo>
                  <a:pt x="167639" y="3733800"/>
                </a:lnTo>
                <a:lnTo>
                  <a:pt x="170382" y="3794371"/>
                </a:lnTo>
                <a:lnTo>
                  <a:pt x="178293" y="3851480"/>
                </a:lnTo>
                <a:lnTo>
                  <a:pt x="190895" y="3904149"/>
                </a:lnTo>
                <a:lnTo>
                  <a:pt x="207711" y="3951399"/>
                </a:lnTo>
                <a:lnTo>
                  <a:pt x="228265" y="3992252"/>
                </a:lnTo>
                <a:lnTo>
                  <a:pt x="252080" y="4025730"/>
                </a:lnTo>
                <a:lnTo>
                  <a:pt x="307588" y="4066646"/>
                </a:lnTo>
                <a:lnTo>
                  <a:pt x="338327" y="40721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xmlns="" id="{729AC05F-54B9-4930-AB2D-173525588154}"/>
              </a:ext>
            </a:extLst>
          </p:cNvPr>
          <p:cNvSpPr txBox="1"/>
          <p:nvPr/>
        </p:nvSpPr>
        <p:spPr>
          <a:xfrm>
            <a:off x="6223508" y="1749044"/>
            <a:ext cx="2980055" cy="315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20320" indent="-347980" algn="just">
              <a:lnSpc>
                <a:spcPct val="100000"/>
              </a:lnSpc>
              <a:spcBef>
                <a:spcPts val="100"/>
              </a:spcBef>
              <a:buClr>
                <a:srgbClr val="FF3300"/>
              </a:buClr>
              <a:buFont typeface="Wingdings"/>
              <a:buChar char=""/>
              <a:tabLst>
                <a:tab pos="360680" algn="l"/>
              </a:tabLst>
            </a:pP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memory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location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can store only a</a:t>
            </a:r>
            <a:r>
              <a:rPr sz="180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single  character</a:t>
            </a:r>
            <a:endParaRPr sz="1800">
              <a:latin typeface="Verdana"/>
              <a:cs typeface="Verdana"/>
            </a:endParaRPr>
          </a:p>
          <a:p>
            <a:pPr marL="360045" marR="123189" indent="-347980">
              <a:lnSpc>
                <a:spcPct val="100000"/>
              </a:lnSpc>
              <a:spcBef>
                <a:spcPts val="151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Slower in speed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calculation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than fixed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world-length</a:t>
            </a:r>
            <a:r>
              <a:rPr sz="18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memory</a:t>
            </a:r>
            <a:endParaRPr sz="1800">
              <a:latin typeface="Verdana"/>
              <a:cs typeface="Verdana"/>
            </a:endParaRPr>
          </a:p>
          <a:p>
            <a:pPr marL="360045" marR="5080" indent="-347980">
              <a:lnSpc>
                <a:spcPct val="100400"/>
              </a:lnSpc>
              <a:spcBef>
                <a:spcPts val="1505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Used in small</a:t>
            </a:r>
            <a:r>
              <a:rPr sz="18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business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computers for  optimizing </a:t>
            </a:r>
            <a:r>
              <a:rPr sz="1800" spc="-5" dirty="0">
                <a:solidFill>
                  <a:srgbClr val="333333"/>
                </a:solidFill>
                <a:latin typeface="Verdana"/>
                <a:cs typeface="Verdana"/>
              </a:rPr>
              <a:t>the use 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space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xmlns="" id="{095ED50E-0375-4736-86B4-D46DE8B7738D}"/>
              </a:ext>
            </a:extLst>
          </p:cNvPr>
          <p:cNvSpPr txBox="1"/>
          <p:nvPr/>
        </p:nvSpPr>
        <p:spPr>
          <a:xfrm>
            <a:off x="1648460" y="7060758"/>
            <a:ext cx="3632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66D2CE64-18F3-4FA8-876D-BBF6C314BCEC}"/>
              </a:ext>
            </a:extLst>
          </p:cNvPr>
          <p:cNvSpPr txBox="1"/>
          <p:nvPr/>
        </p:nvSpPr>
        <p:spPr>
          <a:xfrm>
            <a:off x="1072388" y="5808979"/>
            <a:ext cx="773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4069" marR="5080" indent="-802005">
              <a:lnSpc>
                <a:spcPct val="100000"/>
              </a:lnSpc>
              <a:spcBef>
                <a:spcPts val="105"/>
              </a:spcBef>
              <a:tabLst>
                <a:tab pos="780415" algn="l"/>
              </a:tabLst>
            </a:pPr>
            <a:r>
              <a:rPr sz="1600" b="1" spc="-5" dirty="0">
                <a:solidFill>
                  <a:srgbClr val="333333"/>
                </a:solidFill>
                <a:latin typeface="Verdana"/>
                <a:cs typeface="Verdana"/>
              </a:rPr>
              <a:t>Note:	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With memory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becoming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cheaper and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larger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day-by-day,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most  modern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computers employ fixed-word-length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memory</a:t>
            </a:r>
            <a:r>
              <a:rPr sz="16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organization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xmlns="" id="{41347775-4B13-4366-83C3-4FAC7536801A}"/>
              </a:ext>
            </a:extLst>
          </p:cNvPr>
          <p:cNvSpPr txBox="1"/>
          <p:nvPr/>
        </p:nvSpPr>
        <p:spPr>
          <a:xfrm>
            <a:off x="852932" y="3352291"/>
            <a:ext cx="105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Address  N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xmlns="" id="{91299A59-E16B-4078-B222-899F87BCA489}"/>
              </a:ext>
            </a:extLst>
          </p:cNvPr>
          <p:cNvSpPr txBox="1"/>
          <p:nvPr/>
        </p:nvSpPr>
        <p:spPr>
          <a:xfrm>
            <a:off x="3489452" y="3391915"/>
            <a:ext cx="105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Address  N</a:t>
            </a:r>
            <a:r>
              <a:rPr sz="1800" spc="-15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1800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16FEB367-09FE-4EF5-9C6C-251E73FC4D86}"/>
              </a:ext>
            </a:extLst>
          </p:cNvPr>
          <p:cNvSpPr txBox="1">
            <a:spLocks/>
          </p:cNvSpPr>
          <p:nvPr/>
        </p:nvSpPr>
        <p:spPr>
          <a:xfrm>
            <a:off x="965708" y="298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VERIABLE WORD-LENGTH MEMORY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8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34514-4D74-4960-BD05-AD7933CB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MEMORY CAPACITY </a:t>
            </a:r>
            <a:endParaRPr lang="en-US" sz="4000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11CFA597-3F20-47F1-8226-DC53BC018DBB}"/>
              </a:ext>
            </a:extLst>
          </p:cNvPr>
          <p:cNvSpPr txBox="1"/>
          <p:nvPr/>
        </p:nvSpPr>
        <p:spPr>
          <a:xfrm>
            <a:off x="838200" y="1985645"/>
            <a:ext cx="10342418" cy="288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0845" marR="55880" indent="-34798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10845" algn="l"/>
                <a:tab pos="41148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Memory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capacity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computer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bytes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stored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primary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storage</a:t>
            </a:r>
            <a:endParaRPr sz="2000" dirty="0">
              <a:latin typeface="Verdana"/>
              <a:cs typeface="Verdana"/>
            </a:endParaRPr>
          </a:p>
          <a:p>
            <a:pPr marL="410845" indent="-34798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410845" algn="l"/>
                <a:tab pos="4114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units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are:</a:t>
            </a:r>
            <a:endParaRPr sz="2000" dirty="0">
              <a:latin typeface="Verdana"/>
              <a:cs typeface="Verdana"/>
            </a:endParaRPr>
          </a:p>
          <a:p>
            <a:pPr marL="1297940">
              <a:lnSpc>
                <a:spcPct val="100000"/>
              </a:lnSpc>
              <a:spcBef>
                <a:spcPts val="1680"/>
              </a:spcBef>
              <a:tabLst>
                <a:tab pos="3656329" algn="l"/>
                <a:tab pos="394271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Kilobytes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(KB)	:	1024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bytes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1261110">
              <a:lnSpc>
                <a:spcPct val="100000"/>
              </a:lnSpc>
              <a:tabLst>
                <a:tab pos="3656329" algn="l"/>
                <a:tab pos="394271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Megabytes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(MB)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:	1,048,576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20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bytes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Verdana"/>
              <a:cs typeface="Verdana"/>
            </a:endParaRPr>
          </a:p>
          <a:p>
            <a:pPr marL="1261110">
              <a:lnSpc>
                <a:spcPct val="100000"/>
              </a:lnSpc>
              <a:tabLst>
                <a:tab pos="3656329" algn="l"/>
                <a:tab pos="394271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Gigabytes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(GB)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:	1,073,741824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sz="1950" baseline="25641" dirty="0">
                <a:solidFill>
                  <a:srgbClr val="333333"/>
                </a:solidFill>
                <a:latin typeface="Verdana"/>
                <a:cs typeface="Verdana"/>
              </a:rPr>
              <a:t>30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bytes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609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D762A-737D-40FE-9127-89D6554E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COMPUTER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MEMORY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939B51-8ED5-4386-8D73-9FE9B28C1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67" y="1944772"/>
            <a:ext cx="9455055" cy="44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0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57AC5F-0103-4E23-A90D-2D0F3177FB25}"/>
              </a:ext>
            </a:extLst>
          </p:cNvPr>
          <p:cNvSpPr txBox="1"/>
          <p:nvPr/>
        </p:nvSpPr>
        <p:spPr>
          <a:xfrm>
            <a:off x="2703095" y="2787896"/>
            <a:ext cx="6785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PRIMARY MEMORY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8450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EDCBD-A217-4B0A-9FD6-3E4515B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 ACCESS M EMORY (RAM)</a:t>
            </a:r>
            <a:endParaRPr lang="en-US" sz="40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64C7EA34-01E2-4DEC-9358-C2406E5F8C8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974600"/>
            <a:ext cx="10515600" cy="431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Also called ‘main memory’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Implemented as ‘solid state’ (electronic) random access memory (RAM)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RAM is fast, small with low power consumption, but relatively expensive (cost per bit) and volatile (data is lost when switched off)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Like a CPU, it is build as an IC (integrated circuit)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does RAM work?</a:t>
            </a:r>
          </a:p>
          <a:p>
            <a:pPr lvl="1" algn="just"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https://www.youtube.com/watch?v=2CJcotBkf6w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rgbClr val="C00000"/>
              </a:buClr>
              <a:buNone/>
              <a:defRPr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</a:t>
            </a:r>
            <a:endParaRPr lang="en-GB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 algn="just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29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1231</Words>
  <Application>Microsoft Office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 Chapter 2 COMPUTER MEMORY </vt:lpstr>
      <vt:lpstr>MAIN MEMORY </vt:lpstr>
      <vt:lpstr>STORAGE EVALUATION CRITERIA  </vt:lpstr>
      <vt:lpstr>FIXED WORD LENGTH MEMORY</vt:lpstr>
      <vt:lpstr>PowerPoint Presentation</vt:lpstr>
      <vt:lpstr>MEMORY CAPACITY </vt:lpstr>
      <vt:lpstr>TYPES OF COMPUTER MEMORY</vt:lpstr>
      <vt:lpstr>PowerPoint Presentation</vt:lpstr>
      <vt:lpstr>RANDOM ACCESS M EMORY (RAM)</vt:lpstr>
      <vt:lpstr>RANDOM ACCESS M EMORY (RAM)</vt:lpstr>
      <vt:lpstr>RANDOM ACCESS M EMORY (RAM)</vt:lpstr>
      <vt:lpstr>RANDOM ACCESS M EMORY (RAM)</vt:lpstr>
      <vt:lpstr>READ ONLY MEMORY (ROM)</vt:lpstr>
      <vt:lpstr>TYPES OF ROM</vt:lpstr>
      <vt:lpstr>TYPES OF ROM</vt:lpstr>
      <vt:lpstr>TYPES OF ROM</vt:lpstr>
      <vt:lpstr>PowerPoint Presentation</vt:lpstr>
      <vt:lpstr>PowerPoint Presentation</vt:lpstr>
      <vt:lpstr>HARD DISK </vt:lpstr>
      <vt:lpstr>HARD DISK </vt:lpstr>
      <vt:lpstr>HARD DISK </vt:lpstr>
      <vt:lpstr>SOLID STATE DISK</vt:lpstr>
      <vt:lpstr>OPTICAL DISK</vt:lpstr>
      <vt:lpstr>PowerPoint Presentation</vt:lpstr>
      <vt:lpstr>FLASH MEMORY</vt:lpstr>
      <vt:lpstr>PRIMARY VS SECONDARY MEMORY</vt:lpstr>
      <vt:lpstr>CACHE MEMORY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</dc:title>
  <dc:creator>Room-309</dc:creator>
  <cp:lastModifiedBy>user</cp:lastModifiedBy>
  <cp:revision>9</cp:revision>
  <dcterms:created xsi:type="dcterms:W3CDTF">2022-02-05T07:54:00Z</dcterms:created>
  <dcterms:modified xsi:type="dcterms:W3CDTF">2022-08-07T06:27:39Z</dcterms:modified>
</cp:coreProperties>
</file>