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78" r:id="rId5"/>
    <p:sldId id="279" r:id="rId6"/>
    <p:sldId id="280" r:id="rId7"/>
    <p:sldId id="281" r:id="rId8"/>
    <p:sldId id="283" r:id="rId9"/>
    <p:sldId id="284" r:id="rId10"/>
    <p:sldId id="275" r:id="rId11"/>
    <p:sldId id="259" r:id="rId12"/>
    <p:sldId id="260" r:id="rId13"/>
    <p:sldId id="261" r:id="rId14"/>
    <p:sldId id="262" r:id="rId15"/>
    <p:sldId id="263" r:id="rId16"/>
    <p:sldId id="264" r:id="rId17"/>
    <p:sldId id="268" r:id="rId18"/>
    <p:sldId id="269" r:id="rId19"/>
    <p:sldId id="270" r:id="rId20"/>
    <p:sldId id="271" r:id="rId21"/>
    <p:sldId id="272" r:id="rId22"/>
    <p:sldId id="273" r:id="rId23"/>
    <p:sldId id="274" r:id="rId24"/>
    <p:sldId id="277" r:id="rId25"/>
    <p:sldId id="276"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A400D-2527-4FD9-80E5-FA8913533A15}"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2DCB251B-C0CA-4766-BB71-B42BCF817345}">
      <dgm:prSet/>
      <dgm:spPr/>
      <dgm:t>
        <a:bodyPr/>
        <a:lstStyle/>
        <a:p>
          <a:r>
            <a:rPr lang="en-US"/>
            <a:t>Data Quality Issues: Inconsistencies, missing values, and duplicates.</a:t>
          </a:r>
        </a:p>
      </dgm:t>
    </dgm:pt>
    <dgm:pt modelId="{F83569D4-DC99-4BB1-B953-8C6F5C5F691D}" type="parTrans" cxnId="{41476F8E-B0E5-4C0E-A230-72B3FB9ED25B}">
      <dgm:prSet/>
      <dgm:spPr/>
      <dgm:t>
        <a:bodyPr/>
        <a:lstStyle/>
        <a:p>
          <a:endParaRPr lang="en-US"/>
        </a:p>
      </dgm:t>
    </dgm:pt>
    <dgm:pt modelId="{D52DD487-F572-4F77-882C-FAA2DEE8427E}" type="sibTrans" cxnId="{41476F8E-B0E5-4C0E-A230-72B3FB9ED25B}">
      <dgm:prSet/>
      <dgm:spPr/>
      <dgm:t>
        <a:bodyPr/>
        <a:lstStyle/>
        <a:p>
          <a:endParaRPr lang="en-US"/>
        </a:p>
      </dgm:t>
    </dgm:pt>
    <dgm:pt modelId="{4E868C76-141D-4C3C-B753-CD8F91EE0F67}">
      <dgm:prSet/>
      <dgm:spPr/>
      <dgm:t>
        <a:bodyPr/>
        <a:lstStyle/>
        <a:p>
          <a:r>
            <a:rPr lang="en-US"/>
            <a:t>Data Modeling Complexity: Representing relationships among metrics accurately.</a:t>
          </a:r>
        </a:p>
      </dgm:t>
    </dgm:pt>
    <dgm:pt modelId="{9E150A59-78E7-4CB3-9C8A-3F88C708204E}" type="parTrans" cxnId="{892288C4-A331-4A74-B056-50BA17EC7FC7}">
      <dgm:prSet/>
      <dgm:spPr/>
      <dgm:t>
        <a:bodyPr/>
        <a:lstStyle/>
        <a:p>
          <a:endParaRPr lang="en-US"/>
        </a:p>
      </dgm:t>
    </dgm:pt>
    <dgm:pt modelId="{EFCB6A9A-1554-4304-B934-BB27D59311F8}" type="sibTrans" cxnId="{892288C4-A331-4A74-B056-50BA17EC7FC7}">
      <dgm:prSet/>
      <dgm:spPr/>
      <dgm:t>
        <a:bodyPr/>
        <a:lstStyle/>
        <a:p>
          <a:endParaRPr lang="en-US"/>
        </a:p>
      </dgm:t>
    </dgm:pt>
    <dgm:pt modelId="{88ED10AA-EFCF-46B8-8282-E9EBD7EF4883}">
      <dgm:prSet/>
      <dgm:spPr/>
      <dgm:t>
        <a:bodyPr/>
        <a:lstStyle/>
        <a:p>
          <a:r>
            <a:rPr lang="en-US"/>
            <a:t>Integration of Diverse Data Sources: Challenges in merging data formats.</a:t>
          </a:r>
        </a:p>
      </dgm:t>
    </dgm:pt>
    <dgm:pt modelId="{5351BFB4-E894-4ADC-AB06-A338B597BFDE}" type="parTrans" cxnId="{50C9BEE2-48FC-4466-8F4D-FB8891BAFACF}">
      <dgm:prSet/>
      <dgm:spPr/>
      <dgm:t>
        <a:bodyPr/>
        <a:lstStyle/>
        <a:p>
          <a:endParaRPr lang="en-US"/>
        </a:p>
      </dgm:t>
    </dgm:pt>
    <dgm:pt modelId="{EFF3E5D4-CF1D-45A8-9ADC-9D8C57E46AF6}" type="sibTrans" cxnId="{50C9BEE2-48FC-4466-8F4D-FB8891BAFACF}">
      <dgm:prSet/>
      <dgm:spPr/>
      <dgm:t>
        <a:bodyPr/>
        <a:lstStyle/>
        <a:p>
          <a:endParaRPr lang="en-US"/>
        </a:p>
      </dgm:t>
    </dgm:pt>
    <dgm:pt modelId="{07DB0FAA-1DC2-4998-A78E-5277BC5997C3}">
      <dgm:prSet/>
      <dgm:spPr/>
      <dgm:t>
        <a:bodyPr/>
        <a:lstStyle/>
        <a:p>
          <a:r>
            <a:rPr lang="en-US"/>
            <a:t>Stakeholder Communication: Simplifying complex findings for varied expertise.</a:t>
          </a:r>
        </a:p>
      </dgm:t>
    </dgm:pt>
    <dgm:pt modelId="{CDA199FC-7BC8-49A5-999A-125C4F37345B}" type="parTrans" cxnId="{9C7CB12B-1E44-447A-87DD-F4535BA8B618}">
      <dgm:prSet/>
      <dgm:spPr/>
      <dgm:t>
        <a:bodyPr/>
        <a:lstStyle/>
        <a:p>
          <a:endParaRPr lang="en-US"/>
        </a:p>
      </dgm:t>
    </dgm:pt>
    <dgm:pt modelId="{63AA970B-E27F-498D-9C6D-CB53BFF29DE9}" type="sibTrans" cxnId="{9C7CB12B-1E44-447A-87DD-F4535BA8B618}">
      <dgm:prSet/>
      <dgm:spPr/>
      <dgm:t>
        <a:bodyPr/>
        <a:lstStyle/>
        <a:p>
          <a:endParaRPr lang="en-US"/>
        </a:p>
      </dgm:t>
    </dgm:pt>
    <dgm:pt modelId="{0B45CB5A-F8D8-4051-83DC-82DDCECF31D4}" type="pres">
      <dgm:prSet presAssocID="{E48A400D-2527-4FD9-80E5-FA8913533A15}" presName="vert0" presStyleCnt="0">
        <dgm:presLayoutVars>
          <dgm:dir/>
          <dgm:animOne val="branch"/>
          <dgm:animLvl val="lvl"/>
        </dgm:presLayoutVars>
      </dgm:prSet>
      <dgm:spPr/>
    </dgm:pt>
    <dgm:pt modelId="{9B8D33EF-0EE9-4215-85E1-1BFA7691E774}" type="pres">
      <dgm:prSet presAssocID="{2DCB251B-C0CA-4766-BB71-B42BCF817345}" presName="thickLine" presStyleLbl="alignNode1" presStyleIdx="0" presStyleCnt="4"/>
      <dgm:spPr/>
    </dgm:pt>
    <dgm:pt modelId="{F97C3D27-F504-4A50-9AEC-BB590A21A153}" type="pres">
      <dgm:prSet presAssocID="{2DCB251B-C0CA-4766-BB71-B42BCF817345}" presName="horz1" presStyleCnt="0"/>
      <dgm:spPr/>
    </dgm:pt>
    <dgm:pt modelId="{8C7BF9F3-C074-4DA0-AFD0-CB2345CAA98B}" type="pres">
      <dgm:prSet presAssocID="{2DCB251B-C0CA-4766-BB71-B42BCF817345}" presName="tx1" presStyleLbl="revTx" presStyleIdx="0" presStyleCnt="4"/>
      <dgm:spPr/>
    </dgm:pt>
    <dgm:pt modelId="{3FAC463E-8B1C-4F6E-8E9F-0EF90A51EF06}" type="pres">
      <dgm:prSet presAssocID="{2DCB251B-C0CA-4766-BB71-B42BCF817345}" presName="vert1" presStyleCnt="0"/>
      <dgm:spPr/>
    </dgm:pt>
    <dgm:pt modelId="{7213B668-FB04-4C75-8F69-F54952C0B309}" type="pres">
      <dgm:prSet presAssocID="{4E868C76-141D-4C3C-B753-CD8F91EE0F67}" presName="thickLine" presStyleLbl="alignNode1" presStyleIdx="1" presStyleCnt="4"/>
      <dgm:spPr/>
    </dgm:pt>
    <dgm:pt modelId="{5CAEA850-E69A-45F7-8C3F-FDF4F928C56C}" type="pres">
      <dgm:prSet presAssocID="{4E868C76-141D-4C3C-B753-CD8F91EE0F67}" presName="horz1" presStyleCnt="0"/>
      <dgm:spPr/>
    </dgm:pt>
    <dgm:pt modelId="{1F5A4ED1-219F-4057-ABE3-6980D2AA7432}" type="pres">
      <dgm:prSet presAssocID="{4E868C76-141D-4C3C-B753-CD8F91EE0F67}" presName="tx1" presStyleLbl="revTx" presStyleIdx="1" presStyleCnt="4"/>
      <dgm:spPr/>
    </dgm:pt>
    <dgm:pt modelId="{15E4A5E8-3954-4AC0-84C1-65B3D36EC233}" type="pres">
      <dgm:prSet presAssocID="{4E868C76-141D-4C3C-B753-CD8F91EE0F67}" presName="vert1" presStyleCnt="0"/>
      <dgm:spPr/>
    </dgm:pt>
    <dgm:pt modelId="{E668C51C-0B18-4EC1-9669-E1CC1CC236F5}" type="pres">
      <dgm:prSet presAssocID="{88ED10AA-EFCF-46B8-8282-E9EBD7EF4883}" presName="thickLine" presStyleLbl="alignNode1" presStyleIdx="2" presStyleCnt="4"/>
      <dgm:spPr/>
    </dgm:pt>
    <dgm:pt modelId="{0955AC5E-CE90-4124-A15A-3998253C42D4}" type="pres">
      <dgm:prSet presAssocID="{88ED10AA-EFCF-46B8-8282-E9EBD7EF4883}" presName="horz1" presStyleCnt="0"/>
      <dgm:spPr/>
    </dgm:pt>
    <dgm:pt modelId="{D934A900-0124-4359-97D2-7B054D8BCAA8}" type="pres">
      <dgm:prSet presAssocID="{88ED10AA-EFCF-46B8-8282-E9EBD7EF4883}" presName="tx1" presStyleLbl="revTx" presStyleIdx="2" presStyleCnt="4"/>
      <dgm:spPr/>
    </dgm:pt>
    <dgm:pt modelId="{39B194D8-8170-4DE9-AAA5-CE9A3AFE5A88}" type="pres">
      <dgm:prSet presAssocID="{88ED10AA-EFCF-46B8-8282-E9EBD7EF4883}" presName="vert1" presStyleCnt="0"/>
      <dgm:spPr/>
    </dgm:pt>
    <dgm:pt modelId="{2801E2DD-9FB9-4FC9-9593-7CD063FB6C5C}" type="pres">
      <dgm:prSet presAssocID="{07DB0FAA-1DC2-4998-A78E-5277BC5997C3}" presName="thickLine" presStyleLbl="alignNode1" presStyleIdx="3" presStyleCnt="4"/>
      <dgm:spPr/>
    </dgm:pt>
    <dgm:pt modelId="{4F01DB5C-7296-4A9A-BD90-E71B9C586F2B}" type="pres">
      <dgm:prSet presAssocID="{07DB0FAA-1DC2-4998-A78E-5277BC5997C3}" presName="horz1" presStyleCnt="0"/>
      <dgm:spPr/>
    </dgm:pt>
    <dgm:pt modelId="{F903C024-CEDC-4A39-9B8F-4322D5F50D0D}" type="pres">
      <dgm:prSet presAssocID="{07DB0FAA-1DC2-4998-A78E-5277BC5997C3}" presName="tx1" presStyleLbl="revTx" presStyleIdx="3" presStyleCnt="4"/>
      <dgm:spPr/>
    </dgm:pt>
    <dgm:pt modelId="{71236477-6582-40F5-9323-735749E9640C}" type="pres">
      <dgm:prSet presAssocID="{07DB0FAA-1DC2-4998-A78E-5277BC5997C3}" presName="vert1" presStyleCnt="0"/>
      <dgm:spPr/>
    </dgm:pt>
  </dgm:ptLst>
  <dgm:cxnLst>
    <dgm:cxn modelId="{EDE0AB04-079C-436C-82BF-52EA13150680}" type="presOf" srcId="{88ED10AA-EFCF-46B8-8282-E9EBD7EF4883}" destId="{D934A900-0124-4359-97D2-7B054D8BCAA8}" srcOrd="0" destOrd="0" presId="urn:microsoft.com/office/officeart/2008/layout/LinedList"/>
    <dgm:cxn modelId="{CFF7140C-493F-4FE5-AB9B-079CC439D325}" type="presOf" srcId="{4E868C76-141D-4C3C-B753-CD8F91EE0F67}" destId="{1F5A4ED1-219F-4057-ABE3-6980D2AA7432}" srcOrd="0" destOrd="0" presId="urn:microsoft.com/office/officeart/2008/layout/LinedList"/>
    <dgm:cxn modelId="{5C8E7B26-8AD0-4095-B2BB-8EB6F2B24D9C}" type="presOf" srcId="{2DCB251B-C0CA-4766-BB71-B42BCF817345}" destId="{8C7BF9F3-C074-4DA0-AFD0-CB2345CAA98B}" srcOrd="0" destOrd="0" presId="urn:microsoft.com/office/officeart/2008/layout/LinedList"/>
    <dgm:cxn modelId="{9C7CB12B-1E44-447A-87DD-F4535BA8B618}" srcId="{E48A400D-2527-4FD9-80E5-FA8913533A15}" destId="{07DB0FAA-1DC2-4998-A78E-5277BC5997C3}" srcOrd="3" destOrd="0" parTransId="{CDA199FC-7BC8-49A5-999A-125C4F37345B}" sibTransId="{63AA970B-E27F-498D-9C6D-CB53BFF29DE9}"/>
    <dgm:cxn modelId="{6D057360-E721-4358-BDE1-EBC9AAB1FCC8}" type="presOf" srcId="{07DB0FAA-1DC2-4998-A78E-5277BC5997C3}" destId="{F903C024-CEDC-4A39-9B8F-4322D5F50D0D}" srcOrd="0" destOrd="0" presId="urn:microsoft.com/office/officeart/2008/layout/LinedList"/>
    <dgm:cxn modelId="{7658016E-5198-405D-A099-387041ABD9E1}" type="presOf" srcId="{E48A400D-2527-4FD9-80E5-FA8913533A15}" destId="{0B45CB5A-F8D8-4051-83DC-82DDCECF31D4}" srcOrd="0" destOrd="0" presId="urn:microsoft.com/office/officeart/2008/layout/LinedList"/>
    <dgm:cxn modelId="{41476F8E-B0E5-4C0E-A230-72B3FB9ED25B}" srcId="{E48A400D-2527-4FD9-80E5-FA8913533A15}" destId="{2DCB251B-C0CA-4766-BB71-B42BCF817345}" srcOrd="0" destOrd="0" parTransId="{F83569D4-DC99-4BB1-B953-8C6F5C5F691D}" sibTransId="{D52DD487-F572-4F77-882C-FAA2DEE8427E}"/>
    <dgm:cxn modelId="{892288C4-A331-4A74-B056-50BA17EC7FC7}" srcId="{E48A400D-2527-4FD9-80E5-FA8913533A15}" destId="{4E868C76-141D-4C3C-B753-CD8F91EE0F67}" srcOrd="1" destOrd="0" parTransId="{9E150A59-78E7-4CB3-9C8A-3F88C708204E}" sibTransId="{EFCB6A9A-1554-4304-B934-BB27D59311F8}"/>
    <dgm:cxn modelId="{50C9BEE2-48FC-4466-8F4D-FB8891BAFACF}" srcId="{E48A400D-2527-4FD9-80E5-FA8913533A15}" destId="{88ED10AA-EFCF-46B8-8282-E9EBD7EF4883}" srcOrd="2" destOrd="0" parTransId="{5351BFB4-E894-4ADC-AB06-A338B597BFDE}" sibTransId="{EFF3E5D4-CF1D-45A8-9ADC-9D8C57E46AF6}"/>
    <dgm:cxn modelId="{EBC92B2A-CCE6-4F2B-BFEB-2CDC2908F98F}" type="presParOf" srcId="{0B45CB5A-F8D8-4051-83DC-82DDCECF31D4}" destId="{9B8D33EF-0EE9-4215-85E1-1BFA7691E774}" srcOrd="0" destOrd="0" presId="urn:microsoft.com/office/officeart/2008/layout/LinedList"/>
    <dgm:cxn modelId="{ADCD0527-A8F2-4FA6-968C-3C8D5C4D4BAA}" type="presParOf" srcId="{0B45CB5A-F8D8-4051-83DC-82DDCECF31D4}" destId="{F97C3D27-F504-4A50-9AEC-BB590A21A153}" srcOrd="1" destOrd="0" presId="urn:microsoft.com/office/officeart/2008/layout/LinedList"/>
    <dgm:cxn modelId="{01976220-8821-4FD9-8108-F2B383FDAC3D}" type="presParOf" srcId="{F97C3D27-F504-4A50-9AEC-BB590A21A153}" destId="{8C7BF9F3-C074-4DA0-AFD0-CB2345CAA98B}" srcOrd="0" destOrd="0" presId="urn:microsoft.com/office/officeart/2008/layout/LinedList"/>
    <dgm:cxn modelId="{2FF4CB36-F51D-4132-AFBA-2BED01F61502}" type="presParOf" srcId="{F97C3D27-F504-4A50-9AEC-BB590A21A153}" destId="{3FAC463E-8B1C-4F6E-8E9F-0EF90A51EF06}" srcOrd="1" destOrd="0" presId="urn:microsoft.com/office/officeart/2008/layout/LinedList"/>
    <dgm:cxn modelId="{D4E1D718-810A-4A9C-B94F-4124A9276ECC}" type="presParOf" srcId="{0B45CB5A-F8D8-4051-83DC-82DDCECF31D4}" destId="{7213B668-FB04-4C75-8F69-F54952C0B309}" srcOrd="2" destOrd="0" presId="urn:microsoft.com/office/officeart/2008/layout/LinedList"/>
    <dgm:cxn modelId="{114ACAFB-FDD5-4D88-82C6-A1BF0769363B}" type="presParOf" srcId="{0B45CB5A-F8D8-4051-83DC-82DDCECF31D4}" destId="{5CAEA850-E69A-45F7-8C3F-FDF4F928C56C}" srcOrd="3" destOrd="0" presId="urn:microsoft.com/office/officeart/2008/layout/LinedList"/>
    <dgm:cxn modelId="{470AF31E-8452-47DC-BF1B-164DE4D3856A}" type="presParOf" srcId="{5CAEA850-E69A-45F7-8C3F-FDF4F928C56C}" destId="{1F5A4ED1-219F-4057-ABE3-6980D2AA7432}" srcOrd="0" destOrd="0" presId="urn:microsoft.com/office/officeart/2008/layout/LinedList"/>
    <dgm:cxn modelId="{EAE0CFBF-FB59-4399-807A-B32B479E88DC}" type="presParOf" srcId="{5CAEA850-E69A-45F7-8C3F-FDF4F928C56C}" destId="{15E4A5E8-3954-4AC0-84C1-65B3D36EC233}" srcOrd="1" destOrd="0" presId="urn:microsoft.com/office/officeart/2008/layout/LinedList"/>
    <dgm:cxn modelId="{5E44663C-4EE3-411C-8641-E8E1D78D4254}" type="presParOf" srcId="{0B45CB5A-F8D8-4051-83DC-82DDCECF31D4}" destId="{E668C51C-0B18-4EC1-9669-E1CC1CC236F5}" srcOrd="4" destOrd="0" presId="urn:microsoft.com/office/officeart/2008/layout/LinedList"/>
    <dgm:cxn modelId="{A0705FF9-35C8-4BCD-89F2-ADD6968A1332}" type="presParOf" srcId="{0B45CB5A-F8D8-4051-83DC-82DDCECF31D4}" destId="{0955AC5E-CE90-4124-A15A-3998253C42D4}" srcOrd="5" destOrd="0" presId="urn:microsoft.com/office/officeart/2008/layout/LinedList"/>
    <dgm:cxn modelId="{73AE2E03-679C-4FFC-B05B-A637174AEB89}" type="presParOf" srcId="{0955AC5E-CE90-4124-A15A-3998253C42D4}" destId="{D934A900-0124-4359-97D2-7B054D8BCAA8}" srcOrd="0" destOrd="0" presId="urn:microsoft.com/office/officeart/2008/layout/LinedList"/>
    <dgm:cxn modelId="{8F23F5D3-E201-4A7E-96DB-CA5349FC97B8}" type="presParOf" srcId="{0955AC5E-CE90-4124-A15A-3998253C42D4}" destId="{39B194D8-8170-4DE9-AAA5-CE9A3AFE5A88}" srcOrd="1" destOrd="0" presId="urn:microsoft.com/office/officeart/2008/layout/LinedList"/>
    <dgm:cxn modelId="{96FDA42C-DB19-467C-8A02-F6A235CB552F}" type="presParOf" srcId="{0B45CB5A-F8D8-4051-83DC-82DDCECF31D4}" destId="{2801E2DD-9FB9-4FC9-9593-7CD063FB6C5C}" srcOrd="6" destOrd="0" presId="urn:microsoft.com/office/officeart/2008/layout/LinedList"/>
    <dgm:cxn modelId="{FF6D3FA3-7979-436D-BEC6-AE8F7E5A1E04}" type="presParOf" srcId="{0B45CB5A-F8D8-4051-83DC-82DDCECF31D4}" destId="{4F01DB5C-7296-4A9A-BD90-E71B9C586F2B}" srcOrd="7" destOrd="0" presId="urn:microsoft.com/office/officeart/2008/layout/LinedList"/>
    <dgm:cxn modelId="{BD7E2E5E-551A-4A77-B085-3354AF8EAFFC}" type="presParOf" srcId="{4F01DB5C-7296-4A9A-BD90-E71B9C586F2B}" destId="{F903C024-CEDC-4A39-9B8F-4322D5F50D0D}" srcOrd="0" destOrd="0" presId="urn:microsoft.com/office/officeart/2008/layout/LinedList"/>
    <dgm:cxn modelId="{EDB5F3B1-0526-4A15-9187-6C8383B1AFAB}" type="presParOf" srcId="{4F01DB5C-7296-4A9A-BD90-E71B9C586F2B}" destId="{71236477-6582-40F5-9323-735749E9640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D33EF-0EE9-4215-85E1-1BFA7691E774}">
      <dsp:nvSpPr>
        <dsp:cNvPr id="0" name=""/>
        <dsp:cNvSpPr/>
      </dsp:nvSpPr>
      <dsp:spPr>
        <a:xfrm>
          <a:off x="0" y="0"/>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C7BF9F3-C074-4DA0-AFD0-CB2345CAA98B}">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Data Quality Issues: Inconsistencies, missing values, and duplicates.</a:t>
          </a:r>
        </a:p>
      </dsp:txBody>
      <dsp:txXfrm>
        <a:off x="0" y="0"/>
        <a:ext cx="10515600" cy="1087834"/>
      </dsp:txXfrm>
    </dsp:sp>
    <dsp:sp modelId="{7213B668-FB04-4C75-8F69-F54952C0B309}">
      <dsp:nvSpPr>
        <dsp:cNvPr id="0" name=""/>
        <dsp:cNvSpPr/>
      </dsp:nvSpPr>
      <dsp:spPr>
        <a:xfrm>
          <a:off x="0" y="1087834"/>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5A4ED1-219F-4057-ABE3-6980D2AA7432}">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Data Modeling Complexity: Representing relationships among metrics accurately.</a:t>
          </a:r>
        </a:p>
      </dsp:txBody>
      <dsp:txXfrm>
        <a:off x="0" y="1087834"/>
        <a:ext cx="10515600" cy="1087834"/>
      </dsp:txXfrm>
    </dsp:sp>
    <dsp:sp modelId="{E668C51C-0B18-4EC1-9669-E1CC1CC236F5}">
      <dsp:nvSpPr>
        <dsp:cNvPr id="0" name=""/>
        <dsp:cNvSpPr/>
      </dsp:nvSpPr>
      <dsp:spPr>
        <a:xfrm>
          <a:off x="0" y="2175669"/>
          <a:ext cx="1051560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34A900-0124-4359-97D2-7B054D8BCAA8}">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Integration of Diverse Data Sources: Challenges in merging data formats.</a:t>
          </a:r>
        </a:p>
      </dsp:txBody>
      <dsp:txXfrm>
        <a:off x="0" y="2175669"/>
        <a:ext cx="10515600" cy="1087834"/>
      </dsp:txXfrm>
    </dsp:sp>
    <dsp:sp modelId="{2801E2DD-9FB9-4FC9-9593-7CD063FB6C5C}">
      <dsp:nvSpPr>
        <dsp:cNvPr id="0" name=""/>
        <dsp:cNvSpPr/>
      </dsp:nvSpPr>
      <dsp:spPr>
        <a:xfrm>
          <a:off x="0" y="3263503"/>
          <a:ext cx="1051560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903C024-CEDC-4A39-9B8F-4322D5F50D0D}">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Stakeholder Communication: Simplifying complex findings for varied expertise.</a:t>
          </a:r>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0C927-BFBF-45C8-8627-10552D8DDA33}"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227DB-E44F-4899-A7A7-FED4EE9122A1}" type="slidenum">
              <a:rPr lang="en-US" smtClean="0"/>
              <a:t>‹#›</a:t>
            </a:fld>
            <a:endParaRPr lang="en-US"/>
          </a:p>
        </p:txBody>
      </p:sp>
    </p:spTree>
    <p:extLst>
      <p:ext uri="{BB962C8B-B14F-4D97-AF65-F5344CB8AC3E}">
        <p14:creationId xmlns:p14="http://schemas.microsoft.com/office/powerpoint/2010/main" val="375588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227DB-E44F-4899-A7A7-FED4EE9122A1}" type="slidenum">
              <a:rPr lang="en-US" smtClean="0"/>
              <a:t>3</a:t>
            </a:fld>
            <a:endParaRPr lang="en-US"/>
          </a:p>
        </p:txBody>
      </p:sp>
    </p:spTree>
    <p:extLst>
      <p:ext uri="{BB962C8B-B14F-4D97-AF65-F5344CB8AC3E}">
        <p14:creationId xmlns:p14="http://schemas.microsoft.com/office/powerpoint/2010/main" val="122935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453C-6075-0418-5CCF-48996FFCE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511942-FA49-581E-2A37-6A41CA762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DFF21C-5682-33A6-27A6-19166FE6309E}"/>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5" name="Footer Placeholder 4">
            <a:extLst>
              <a:ext uri="{FF2B5EF4-FFF2-40B4-BE49-F238E27FC236}">
                <a16:creationId xmlns:a16="http://schemas.microsoft.com/office/drawing/2014/main" id="{359ED9C4-34A2-E5E4-3EE6-8E25D3754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5E7DD-BAE3-C1D2-D2A1-AA0C4666F0F5}"/>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272708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069A-0E6E-A7DB-2E30-ADE13CC44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24B97-E043-4C34-44DE-C0310F2C27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BBCE4-67F5-EAE7-44BF-A49C6752AD6A}"/>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5" name="Footer Placeholder 4">
            <a:extLst>
              <a:ext uri="{FF2B5EF4-FFF2-40B4-BE49-F238E27FC236}">
                <a16:creationId xmlns:a16="http://schemas.microsoft.com/office/drawing/2014/main" id="{C4E876A9-FCAC-0B4C-A57C-46A9EB6C7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B6F74-2523-5B9C-E175-5ABC4ACF91F5}"/>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368693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7D872-F87A-5BD8-2294-9F96E1E7D6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CB3510-65F4-645A-F764-6BBFF297B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707AB-B9C2-C1A9-C05D-D275F7A9160C}"/>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5" name="Footer Placeholder 4">
            <a:extLst>
              <a:ext uri="{FF2B5EF4-FFF2-40B4-BE49-F238E27FC236}">
                <a16:creationId xmlns:a16="http://schemas.microsoft.com/office/drawing/2014/main" id="{2328619A-BB6A-4813-863D-F71AF1C09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3D1F9-7C58-ED8A-63F8-6C90AC5402B3}"/>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3050222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732C-69E4-09C8-C6A2-3E5DB9B3843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FC4255E-4DCB-649F-8D9F-B827C54B0C6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CAF5C-44C6-A0E9-126D-EA89D6FDAA50}"/>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5" name="Footer Placeholder 4">
            <a:extLst>
              <a:ext uri="{FF2B5EF4-FFF2-40B4-BE49-F238E27FC236}">
                <a16:creationId xmlns:a16="http://schemas.microsoft.com/office/drawing/2014/main" id="{F38B9C3B-B9B5-C965-D055-77DD6C723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10776-3BB1-D078-8BC3-DBEE1C8E259A}"/>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358370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F968-C6D9-CFBD-16BB-F7D497499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D9653-B3BD-701D-1668-8F094F79D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91742-E643-C68A-F1AB-29BE46C9802F}"/>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5" name="Footer Placeholder 4">
            <a:extLst>
              <a:ext uri="{FF2B5EF4-FFF2-40B4-BE49-F238E27FC236}">
                <a16:creationId xmlns:a16="http://schemas.microsoft.com/office/drawing/2014/main" id="{8A834605-A006-C723-9B5F-E81B7744D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CD199-90A9-918E-9C8D-85CD3B4363B4}"/>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2174208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66CE-3C7C-7A15-62BA-75059D52F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BEDCD0-38B6-9113-7951-03BE3AADF5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7142EC-87AD-7FBD-B3FC-78FBB19C0F3C}"/>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5" name="Footer Placeholder 4">
            <a:extLst>
              <a:ext uri="{FF2B5EF4-FFF2-40B4-BE49-F238E27FC236}">
                <a16:creationId xmlns:a16="http://schemas.microsoft.com/office/drawing/2014/main" id="{2DE8CCCD-6889-A5B9-02A9-EAF555AB4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C1A0C-3BA6-57FC-F493-F62E10BC89FE}"/>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283976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D9D6-A3A3-BEE6-427B-E322971AF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99D2A-7D8E-9734-81BE-44F2F3808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A07CE1-254E-AA39-A894-303F09A6B5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9E44E3-C5A3-9182-9865-A037C55CFA04}"/>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6" name="Footer Placeholder 5">
            <a:extLst>
              <a:ext uri="{FF2B5EF4-FFF2-40B4-BE49-F238E27FC236}">
                <a16:creationId xmlns:a16="http://schemas.microsoft.com/office/drawing/2014/main" id="{7D8ACED2-0FBC-ACBA-607B-F8DF81576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40F11-A751-3309-930B-ECF5DE7C8F54}"/>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428979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D79C-A2EB-ECA9-8D26-A474CF731A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CF4595-8556-D8B5-F4D0-BAA45234A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56196-0483-AA6E-4E6C-51A540A6F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F33D60-C81E-2CF1-DE11-FBD28E8F8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9A0089-23E9-E480-FD58-CBC340B5ED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2C202E-BC22-DD08-641E-E2D2F7A02F9F}"/>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8" name="Footer Placeholder 7">
            <a:extLst>
              <a:ext uri="{FF2B5EF4-FFF2-40B4-BE49-F238E27FC236}">
                <a16:creationId xmlns:a16="http://schemas.microsoft.com/office/drawing/2014/main" id="{2333D3CB-10EE-65A6-D98D-B338E1A781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1FAAC2-C7BC-F788-0DCE-D50032502CA1}"/>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396674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DA2B-B02E-ADCE-ADCA-AC9F3B1965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2DB62-1CC5-91CE-E884-4EC8639CCD37}"/>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4" name="Footer Placeholder 3">
            <a:extLst>
              <a:ext uri="{FF2B5EF4-FFF2-40B4-BE49-F238E27FC236}">
                <a16:creationId xmlns:a16="http://schemas.microsoft.com/office/drawing/2014/main" id="{36F7EBD3-4A7B-9C7D-FF26-99492FDFEC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0AD506-04ED-77FA-D759-AA122D3784D7}"/>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421056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7D18E-EBBD-C579-A4EA-2FBBC1BA2BF3}"/>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3" name="Footer Placeholder 2">
            <a:extLst>
              <a:ext uri="{FF2B5EF4-FFF2-40B4-BE49-F238E27FC236}">
                <a16:creationId xmlns:a16="http://schemas.microsoft.com/office/drawing/2014/main" id="{4639A29E-EB6F-5A56-55A4-6251E25A6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ED80AE-D604-FBCB-20B2-C04EA2DF23DE}"/>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375636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4CA4-A367-E458-0555-9D7ED1781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D2F007-9762-6D17-98F5-58D3026FF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038AD0-B99C-A2D9-79A8-808D3863A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7642F-6CB1-6D8D-75E2-D2EB41838613}"/>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6" name="Footer Placeholder 5">
            <a:extLst>
              <a:ext uri="{FF2B5EF4-FFF2-40B4-BE49-F238E27FC236}">
                <a16:creationId xmlns:a16="http://schemas.microsoft.com/office/drawing/2014/main" id="{8A2E36EE-D9D4-60D8-F2C0-398EEC956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BEB6F-0C5E-B658-C490-01443A4C3627}"/>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268253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F038-1CBB-24A4-BF1B-DC2501A8F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783699-3F31-D2E6-8189-93F9EE2A06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BCDF6A-EB0B-42CF-0FF4-E5FB3FAA7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7B35E-ECA5-B1C6-258D-C0ED11622339}"/>
              </a:ext>
            </a:extLst>
          </p:cNvPr>
          <p:cNvSpPr>
            <a:spLocks noGrp="1"/>
          </p:cNvSpPr>
          <p:nvPr>
            <p:ph type="dt" sz="half" idx="10"/>
          </p:nvPr>
        </p:nvSpPr>
        <p:spPr/>
        <p:txBody>
          <a:bodyPr/>
          <a:lstStyle/>
          <a:p>
            <a:fld id="{628EFC55-3609-4F5B-911C-1BD628122E14}" type="datetimeFigureOut">
              <a:rPr lang="en-US" smtClean="0"/>
              <a:t>11/23/2024</a:t>
            </a:fld>
            <a:endParaRPr lang="en-US"/>
          </a:p>
        </p:txBody>
      </p:sp>
      <p:sp>
        <p:nvSpPr>
          <p:cNvPr id="6" name="Footer Placeholder 5">
            <a:extLst>
              <a:ext uri="{FF2B5EF4-FFF2-40B4-BE49-F238E27FC236}">
                <a16:creationId xmlns:a16="http://schemas.microsoft.com/office/drawing/2014/main" id="{E682AD13-0EB4-63BB-B39B-AC0B22187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D872B-FAD6-D385-C641-FC057FDF61DF}"/>
              </a:ext>
            </a:extLst>
          </p:cNvPr>
          <p:cNvSpPr>
            <a:spLocks noGrp="1"/>
          </p:cNvSpPr>
          <p:nvPr>
            <p:ph type="sldNum" sz="quarter" idx="12"/>
          </p:nvPr>
        </p:nvSpPr>
        <p:spPr/>
        <p:txBody>
          <a:bodyPr/>
          <a:lstStyle/>
          <a:p>
            <a:fld id="{D3BEC329-68F0-47FE-BE6E-FA478F8FFCBA}" type="slidenum">
              <a:rPr lang="en-US" smtClean="0"/>
              <a:t>‹#›</a:t>
            </a:fld>
            <a:endParaRPr lang="en-US"/>
          </a:p>
        </p:txBody>
      </p:sp>
    </p:spTree>
    <p:extLst>
      <p:ext uri="{BB962C8B-B14F-4D97-AF65-F5344CB8AC3E}">
        <p14:creationId xmlns:p14="http://schemas.microsoft.com/office/powerpoint/2010/main" val="24184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3A4BC-C77E-7608-E983-4AF360001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D5322C-8164-602C-AA95-A68122B54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5EFF8-9D07-53D7-CF08-99EE0B1C56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8EFC55-3609-4F5B-911C-1BD628122E14}" type="datetimeFigureOut">
              <a:rPr lang="en-US" smtClean="0"/>
              <a:t>11/23/2024</a:t>
            </a:fld>
            <a:endParaRPr lang="en-US"/>
          </a:p>
        </p:txBody>
      </p:sp>
      <p:sp>
        <p:nvSpPr>
          <p:cNvPr id="5" name="Footer Placeholder 4">
            <a:extLst>
              <a:ext uri="{FF2B5EF4-FFF2-40B4-BE49-F238E27FC236}">
                <a16:creationId xmlns:a16="http://schemas.microsoft.com/office/drawing/2014/main" id="{9BEA154F-6B12-CA54-833C-0FA201582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13962B1-AFE7-02C0-F6C1-9F82BB427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BEC329-68F0-47FE-BE6E-FA478F8FFCBA}" type="slidenum">
              <a:rPr lang="en-US" smtClean="0"/>
              <a:t>‹#›</a:t>
            </a:fld>
            <a:endParaRPr lang="en-US"/>
          </a:p>
        </p:txBody>
      </p:sp>
    </p:spTree>
    <p:extLst>
      <p:ext uri="{BB962C8B-B14F-4D97-AF65-F5344CB8AC3E}">
        <p14:creationId xmlns:p14="http://schemas.microsoft.com/office/powerpoint/2010/main" val="3914441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0FA9550-83D9-5948-BD41-1E143CA0166F}"/>
              </a:ext>
            </a:extLst>
          </p:cNvPr>
          <p:cNvSpPr>
            <a:spLocks noGrp="1"/>
          </p:cNvSpPr>
          <p:nvPr>
            <p:ph type="ctrTitle"/>
          </p:nvPr>
        </p:nvSpPr>
        <p:spPr>
          <a:xfrm>
            <a:off x="1014141" y="1450655"/>
            <a:ext cx="3932030" cy="3956690"/>
          </a:xfrm>
        </p:spPr>
        <p:txBody>
          <a:bodyPr vert="horz" lIns="91440" tIns="45720" rIns="91440" bIns="45720" rtlCol="0" anchor="ctr">
            <a:normAutofit/>
          </a:bodyPr>
          <a:lstStyle/>
          <a:p>
            <a:pPr algn="l"/>
            <a:r>
              <a:rPr lang="en-US" sz="5600" kern="1200" dirty="0">
                <a:solidFill>
                  <a:schemeClr val="bg1"/>
                </a:solidFill>
                <a:latin typeface="+mj-lt"/>
                <a:ea typeface="+mj-ea"/>
                <a:cs typeface="+mj-cs"/>
              </a:rPr>
              <a:t>HealthCare Data Analysis Project</a:t>
            </a:r>
          </a:p>
        </p:txBody>
      </p:sp>
      <p:cxnSp>
        <p:nvCxnSpPr>
          <p:cNvPr id="34" name="Straight Connector 3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6B99553-EA5C-E0A1-433E-220B2A83D18A}"/>
              </a:ext>
            </a:extLst>
          </p:cNvPr>
          <p:cNvSpPr>
            <a:spLocks noGrp="1"/>
          </p:cNvSpPr>
          <p:nvPr>
            <p:ph type="subTitle" idx="1"/>
          </p:nvPr>
        </p:nvSpPr>
        <p:spPr>
          <a:xfrm>
            <a:off x="6096000" y="1108061"/>
            <a:ext cx="5008901" cy="4571972"/>
          </a:xfrm>
        </p:spPr>
        <p:txBody>
          <a:bodyPr vert="horz" lIns="91440" tIns="45720" rIns="91440" bIns="45720" rtlCol="0" anchor="ctr">
            <a:normAutofit/>
          </a:bodyPr>
          <a:lstStyle/>
          <a:p>
            <a:pPr algn="l"/>
            <a:r>
              <a:rPr lang="en-US" sz="2000" dirty="0">
                <a:solidFill>
                  <a:schemeClr val="bg1"/>
                </a:solidFill>
              </a:rPr>
              <a:t>Group 4 Members:</a:t>
            </a:r>
          </a:p>
          <a:p>
            <a:pPr indent="-228600" algn="l">
              <a:buFont typeface="Arial" panose="020B0604020202020204" pitchFamily="34" charset="0"/>
              <a:buChar char="•"/>
            </a:pPr>
            <a:r>
              <a:rPr lang="en-US" sz="2800" dirty="0">
                <a:solidFill>
                  <a:schemeClr val="bg1"/>
                </a:solidFill>
              </a:rPr>
              <a:t>Md Danish Alam</a:t>
            </a:r>
          </a:p>
          <a:p>
            <a:pPr indent="-228600" algn="l">
              <a:buFont typeface="Arial" panose="020B0604020202020204" pitchFamily="34" charset="0"/>
              <a:buChar char="•"/>
            </a:pPr>
            <a:r>
              <a:rPr lang="en-US" sz="2800" dirty="0">
                <a:solidFill>
                  <a:schemeClr val="bg1"/>
                </a:solidFill>
              </a:rPr>
              <a:t>Akruti Antarvedi</a:t>
            </a:r>
          </a:p>
          <a:p>
            <a:pPr indent="-228600" algn="l">
              <a:buFont typeface="Arial" panose="020B0604020202020204" pitchFamily="34" charset="0"/>
              <a:buChar char="•"/>
            </a:pPr>
            <a:r>
              <a:rPr lang="en-US" sz="2800" b="0" i="0" dirty="0">
                <a:solidFill>
                  <a:schemeClr val="bg1"/>
                </a:solidFill>
                <a:effectLst/>
              </a:rPr>
              <a:t>Mohini Bhaskar Dhotre</a:t>
            </a:r>
          </a:p>
          <a:p>
            <a:pPr indent="-228600" algn="l">
              <a:buFont typeface="Arial" panose="020B0604020202020204" pitchFamily="34" charset="0"/>
              <a:buChar char="•"/>
            </a:pPr>
            <a:r>
              <a:rPr lang="en-US" sz="2800" dirty="0">
                <a:solidFill>
                  <a:schemeClr val="bg1"/>
                </a:solidFill>
              </a:rPr>
              <a:t>Porselvi S</a:t>
            </a:r>
          </a:p>
        </p:txBody>
      </p:sp>
    </p:spTree>
    <p:extLst>
      <p:ext uri="{BB962C8B-B14F-4D97-AF65-F5344CB8AC3E}">
        <p14:creationId xmlns:p14="http://schemas.microsoft.com/office/powerpoint/2010/main" val="399410409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3A2E44-2D4F-05F6-6DC5-92405ADABEC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5B51A72-5DAB-6B69-4E41-8BA043765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0E62A448-61AF-7019-1953-2EC2991A8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2278D5E3-A080-3F30-5C46-9F15EFC18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20542DD6-258C-96C1-B76A-176105121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BAA9CC6D-35FC-6855-2EFB-9BF4D1913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F4A113B9-E045-CE10-5F91-BA2795D1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93F72531-F9E4-6E7F-7047-17ED4005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19C60E08-A00C-2E13-0F4C-72C54D1F1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3B9C013-DD72-FC60-B13C-969F011BF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F5B2420-1EB4-A934-087A-59F4D08D8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D07DA-5A1D-0BDD-6662-CD8D20528D50}"/>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Patients &amp; Hospital Dashboard</a:t>
            </a:r>
          </a:p>
        </p:txBody>
      </p:sp>
      <p:sp>
        <p:nvSpPr>
          <p:cNvPr id="27" name="Oval 26">
            <a:extLst>
              <a:ext uri="{FF2B5EF4-FFF2-40B4-BE49-F238E27FC236}">
                <a16:creationId xmlns:a16="http://schemas.microsoft.com/office/drawing/2014/main" id="{0F96FBA9-AAA9-E2B5-C85C-6A17BC648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A259DF03-4FA0-3CAF-4CC6-A393EDD81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812442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E7198-9B80-8ED8-3358-E318A7478A2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KPI 1: Total Discharge by Payer Type</a:t>
            </a:r>
          </a:p>
        </p:txBody>
      </p:sp>
      <p:sp>
        <p:nvSpPr>
          <p:cNvPr id="3" name="Text Placeholder 2">
            <a:extLst>
              <a:ext uri="{FF2B5EF4-FFF2-40B4-BE49-F238E27FC236}">
                <a16:creationId xmlns:a16="http://schemas.microsoft.com/office/drawing/2014/main" id="{71DF05D7-D064-5E71-1105-7755C2CA735B}"/>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indent="0">
              <a:buNone/>
            </a:pPr>
            <a:r>
              <a:rPr lang="en-US" sz="2000" dirty="0"/>
              <a:t>Key Insights:</a:t>
            </a:r>
          </a:p>
          <a:p>
            <a:r>
              <a:rPr lang="en-US" sz="2000" dirty="0"/>
              <a:t> Medicare and MediCal discharges show a steady decline.</a:t>
            </a:r>
          </a:p>
          <a:p>
            <a:r>
              <a:rPr lang="en-US" sz="2000" dirty="0"/>
              <a:t> Indigent and Thirdparty payers contribute marginally.</a:t>
            </a:r>
          </a:p>
          <a:p>
            <a:endParaRPr lang="en-US" sz="2000" dirty="0"/>
          </a:p>
          <a:p>
            <a:pPr marL="0" indent="0">
              <a:buNone/>
            </a:pPr>
            <a:r>
              <a:rPr lang="en-US" sz="2000" dirty="0"/>
              <a:t>Solutions:</a:t>
            </a:r>
          </a:p>
          <a:p>
            <a:r>
              <a:rPr lang="en-US" sz="2000" dirty="0"/>
              <a:t> Review seasonal trends or policy changes for Medicare/MediCal decline.</a:t>
            </a:r>
          </a:p>
          <a:p>
            <a:r>
              <a:rPr lang="en-US" sz="2000" dirty="0"/>
              <a:t> Expand outreach to underrepresented payer types.</a:t>
            </a:r>
          </a:p>
          <a:p>
            <a:r>
              <a:rPr lang="en-US" sz="2000" dirty="0"/>
              <a:t> Engage payer organizations to streamline systems.</a:t>
            </a:r>
          </a:p>
        </p:txBody>
      </p:sp>
    </p:spTree>
    <p:extLst>
      <p:ext uri="{BB962C8B-B14F-4D97-AF65-F5344CB8AC3E}">
        <p14:creationId xmlns:p14="http://schemas.microsoft.com/office/powerpoint/2010/main" val="9811975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2D90B-E4C2-37DD-F2D5-F4ED7F6F7A46}"/>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KPI 2: Discharge by Hospital Type</a:t>
            </a:r>
          </a:p>
        </p:txBody>
      </p:sp>
      <p:sp>
        <p:nvSpPr>
          <p:cNvPr id="3" name="Text Placeholder 2">
            <a:extLst>
              <a:ext uri="{FF2B5EF4-FFF2-40B4-BE49-F238E27FC236}">
                <a16:creationId xmlns:a16="http://schemas.microsoft.com/office/drawing/2014/main" id="{51EE9E71-F062-526B-E06E-91767A033B50}"/>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indent="0">
              <a:buNone/>
            </a:pPr>
            <a:r>
              <a:rPr lang="en-US" sz="2000" dirty="0"/>
              <a:t>Key Insights:</a:t>
            </a:r>
          </a:p>
          <a:p>
            <a:r>
              <a:rPr lang="en-US" sz="2000" dirty="0"/>
              <a:t> Comparable Hospitals dominate with 87.4% discharges.</a:t>
            </a:r>
          </a:p>
          <a:p>
            <a:r>
              <a:rPr lang="en-US" sz="2000" dirty="0"/>
              <a:t> Kaiser and psychiatric facilities play smaller roles.</a:t>
            </a:r>
          </a:p>
          <a:p>
            <a:endParaRPr lang="en-US" sz="2000" dirty="0"/>
          </a:p>
          <a:p>
            <a:pPr marL="0" indent="0">
              <a:buNone/>
            </a:pPr>
            <a:r>
              <a:rPr lang="en-US" sz="2000" dirty="0"/>
              <a:t>Solutions:</a:t>
            </a:r>
          </a:p>
          <a:p>
            <a:r>
              <a:rPr lang="en-US" sz="2000" dirty="0"/>
              <a:t> Optimize resources for Comparable Hospitals.</a:t>
            </a:r>
          </a:p>
          <a:p>
            <a:r>
              <a:rPr lang="en-US" sz="2000" dirty="0"/>
              <a:t> Expand psychiatric services to meet mental health needs.</a:t>
            </a:r>
          </a:p>
        </p:txBody>
      </p:sp>
    </p:spTree>
    <p:extLst>
      <p:ext uri="{BB962C8B-B14F-4D97-AF65-F5344CB8AC3E}">
        <p14:creationId xmlns:p14="http://schemas.microsoft.com/office/powerpoint/2010/main" val="355315919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4936A-0884-6E41-7444-38B88ADFE0A0}"/>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KPI 3: CountyWise Hospital Counts</a:t>
            </a:r>
          </a:p>
        </p:txBody>
      </p:sp>
      <p:sp>
        <p:nvSpPr>
          <p:cNvPr id="3" name="Text Placeholder 2">
            <a:extLst>
              <a:ext uri="{FF2B5EF4-FFF2-40B4-BE49-F238E27FC236}">
                <a16:creationId xmlns:a16="http://schemas.microsoft.com/office/drawing/2014/main" id="{E994971F-D21A-61A1-11D4-29E0D014BEF7}"/>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indent="0">
              <a:buNone/>
            </a:pPr>
            <a:r>
              <a:rPr lang="en-US" sz="2000" dirty="0"/>
              <a:t>Key Insights:</a:t>
            </a:r>
          </a:p>
          <a:p>
            <a:r>
              <a:rPr lang="en-US" sz="2000" dirty="0"/>
              <a:t> Los Angeles has the highest hospital count; Amador is underserved.</a:t>
            </a:r>
          </a:p>
          <a:p>
            <a:endParaRPr lang="en-US" sz="2000" dirty="0"/>
          </a:p>
          <a:p>
            <a:pPr marL="0" indent="0">
              <a:buNone/>
            </a:pPr>
            <a:r>
              <a:rPr lang="en-US" sz="2000" dirty="0"/>
              <a:t>Solutions:</a:t>
            </a:r>
          </a:p>
          <a:p>
            <a:r>
              <a:rPr lang="en-US" sz="2000" dirty="0"/>
              <a:t> Increase infrastructure in underserved counties.</a:t>
            </a:r>
          </a:p>
          <a:p>
            <a:r>
              <a:rPr lang="en-US" sz="2000" dirty="0"/>
              <a:t> Deploy telemedicine and mobile units.</a:t>
            </a:r>
          </a:p>
        </p:txBody>
      </p:sp>
    </p:spTree>
    <p:extLst>
      <p:ext uri="{BB962C8B-B14F-4D97-AF65-F5344CB8AC3E}">
        <p14:creationId xmlns:p14="http://schemas.microsoft.com/office/powerpoint/2010/main" val="291919546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467E5-23F9-00D5-E90E-2831553465E8}"/>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KPI 4: Inpatient to Outpatient Visit Ratio</a:t>
            </a:r>
          </a:p>
        </p:txBody>
      </p:sp>
      <p:sp>
        <p:nvSpPr>
          <p:cNvPr id="3" name="Text Placeholder 2">
            <a:extLst>
              <a:ext uri="{FF2B5EF4-FFF2-40B4-BE49-F238E27FC236}">
                <a16:creationId xmlns:a16="http://schemas.microsoft.com/office/drawing/2014/main" id="{0DE45317-C96D-4DFC-675E-AE0D3D067045}"/>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indent="0">
              <a:buNone/>
            </a:pPr>
            <a:r>
              <a:rPr lang="en-US" sz="2000" dirty="0"/>
              <a:t>Key Insights:</a:t>
            </a:r>
          </a:p>
          <a:p>
            <a:r>
              <a:rPr lang="en-US" sz="2000" dirty="0"/>
              <a:t> Outpatient visits declined slightly, while inpatient stays remained stable.</a:t>
            </a:r>
          </a:p>
          <a:p>
            <a:endParaRPr lang="en-US" sz="2000" dirty="0"/>
          </a:p>
          <a:p>
            <a:pPr marL="0" indent="0">
              <a:buNone/>
            </a:pPr>
            <a:r>
              <a:rPr lang="en-US" sz="2000" dirty="0"/>
              <a:t>Solutions:</a:t>
            </a:r>
          </a:p>
          <a:p>
            <a:r>
              <a:rPr lang="en-US" sz="2000" dirty="0"/>
              <a:t> Investigate outpatient decline causes.</a:t>
            </a:r>
          </a:p>
          <a:p>
            <a:r>
              <a:rPr lang="en-US" sz="2000" dirty="0"/>
              <a:t> Align staffing with inpatient demand.</a:t>
            </a:r>
          </a:p>
        </p:txBody>
      </p:sp>
    </p:spTree>
    <p:extLst>
      <p:ext uri="{BB962C8B-B14F-4D97-AF65-F5344CB8AC3E}">
        <p14:creationId xmlns:p14="http://schemas.microsoft.com/office/powerpoint/2010/main" val="408953435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240A6-FAEC-26EF-8DBC-88EF9DC31F24}"/>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kern="1200">
                <a:solidFill>
                  <a:srgbClr val="FFFFFF"/>
                </a:solidFill>
                <a:latin typeface="+mj-lt"/>
                <a:ea typeface="+mj-ea"/>
                <a:cs typeface="+mj-cs"/>
              </a:rPr>
              <a:t>KPI 5: CountyWise Average Length of Stay (ALOS)</a:t>
            </a:r>
          </a:p>
        </p:txBody>
      </p:sp>
      <p:sp>
        <p:nvSpPr>
          <p:cNvPr id="3" name="Text Placeholder 2">
            <a:extLst>
              <a:ext uri="{FF2B5EF4-FFF2-40B4-BE49-F238E27FC236}">
                <a16:creationId xmlns:a16="http://schemas.microsoft.com/office/drawing/2014/main" id="{46C1CDF5-98C8-9BE4-1D0F-18DF9CA1588E}"/>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indent="0">
              <a:buNone/>
            </a:pPr>
            <a:r>
              <a:rPr lang="en-US" sz="2000" dirty="0"/>
              <a:t>Key Insights:</a:t>
            </a:r>
          </a:p>
          <a:p>
            <a:r>
              <a:rPr lang="en-US" sz="2000" dirty="0"/>
              <a:t> Inyo County has the highest ALOS; Mono County has the shortest ALOS.</a:t>
            </a:r>
          </a:p>
          <a:p>
            <a:endParaRPr lang="en-US" sz="2000" dirty="0"/>
          </a:p>
          <a:p>
            <a:pPr marL="0" indent="0">
              <a:buNone/>
            </a:pPr>
            <a:r>
              <a:rPr lang="en-US" sz="2000" dirty="0"/>
              <a:t>Solutions:</a:t>
            </a:r>
          </a:p>
          <a:p>
            <a:r>
              <a:rPr lang="en-US" sz="2000" dirty="0"/>
              <a:t> Analyze high ALOS causes in Inyo County.</a:t>
            </a:r>
          </a:p>
          <a:p>
            <a:r>
              <a:rPr lang="en-US" sz="2000" dirty="0"/>
              <a:t> Standardize care to reduce delays.</a:t>
            </a:r>
          </a:p>
        </p:txBody>
      </p:sp>
    </p:spTree>
    <p:extLst>
      <p:ext uri="{BB962C8B-B14F-4D97-AF65-F5344CB8AC3E}">
        <p14:creationId xmlns:p14="http://schemas.microsoft.com/office/powerpoint/2010/main" val="373825873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9FBD39-3B13-8F04-2AC2-98CA30FF77CB}"/>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KPI 6: Available Beds by Type of Control</a:t>
            </a:r>
          </a:p>
        </p:txBody>
      </p:sp>
      <p:sp>
        <p:nvSpPr>
          <p:cNvPr id="3" name="Text Placeholder 2">
            <a:extLst>
              <a:ext uri="{FF2B5EF4-FFF2-40B4-BE49-F238E27FC236}">
                <a16:creationId xmlns:a16="http://schemas.microsoft.com/office/drawing/2014/main" id="{9B1DD409-64BA-AEC9-79CF-70CB4DAE6B40}"/>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indent="0">
              <a:buNone/>
            </a:pPr>
            <a:r>
              <a:rPr lang="en-US" sz="2000" dirty="0"/>
              <a:t>Key Insights:</a:t>
            </a:r>
          </a:p>
          <a:p>
            <a:r>
              <a:rPr lang="en-US" sz="2000" dirty="0"/>
              <a:t> </a:t>
            </a:r>
            <a:r>
              <a:rPr lang="en-US" sz="2000" dirty="0" err="1"/>
              <a:t>NonProfit</a:t>
            </a:r>
            <a:r>
              <a:rPr lang="en-US" sz="2000" dirty="0"/>
              <a:t> Corporations control 50% of available beds.</a:t>
            </a:r>
          </a:p>
          <a:p>
            <a:endParaRPr lang="en-US" sz="2000" dirty="0"/>
          </a:p>
          <a:p>
            <a:pPr marL="0" indent="0">
              <a:buNone/>
            </a:pPr>
            <a:r>
              <a:rPr lang="en-US" sz="2000" dirty="0"/>
              <a:t>Solutions:</a:t>
            </a:r>
          </a:p>
          <a:p>
            <a:r>
              <a:rPr lang="en-US" sz="2000" dirty="0"/>
              <a:t> Diversify funding sources to balance healthcare access.</a:t>
            </a:r>
          </a:p>
        </p:txBody>
      </p:sp>
    </p:spTree>
    <p:extLst>
      <p:ext uri="{BB962C8B-B14F-4D97-AF65-F5344CB8AC3E}">
        <p14:creationId xmlns:p14="http://schemas.microsoft.com/office/powerpoint/2010/main" val="252056914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82EA7-BF30-213B-21E0-5B68D25E5BDB}"/>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Hospital Finance Dashboard</a:t>
            </a: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0300672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7072D-FB65-E915-E05F-FC9A21E7CF6D}"/>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KPI 1: Total Revenue Trends</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7C01ABA-2E89-E792-572C-36DA60129306}"/>
              </a:ext>
            </a:extLst>
          </p:cNvPr>
          <p:cNvSpPr>
            <a:spLocks noGrp="1"/>
          </p:cNvSpPr>
          <p:nvPr>
            <p:ph type="body" idx="1"/>
          </p:nvPr>
        </p:nvSpPr>
        <p:spPr>
          <a:xfrm>
            <a:off x="1155548" y="2217343"/>
            <a:ext cx="9880893" cy="3959619"/>
          </a:xfrm>
        </p:spPr>
        <p:txBody>
          <a:bodyPr vert="horz" lIns="91440" tIns="45720" rIns="91440" bIns="45720" rtlCol="0">
            <a:normAutofit/>
          </a:bodyPr>
          <a:lstStyle/>
          <a:p>
            <a:pPr marL="0" indent="0">
              <a:buNone/>
            </a:pPr>
            <a:r>
              <a:rPr lang="en-US" sz="1700" dirty="0"/>
              <a:t>Key Insights:</a:t>
            </a:r>
          </a:p>
          <a:p>
            <a:r>
              <a:rPr lang="en-US" sz="1700" dirty="0"/>
              <a:t> Revenue shows a consistent decline, starting from 17.3M in Q1 and dropping sharply to 6.9M in Q4.</a:t>
            </a:r>
          </a:p>
          <a:p>
            <a:r>
              <a:rPr lang="en-US" sz="1700" dirty="0"/>
              <a:t> The steepest drop occurs in Q4 (43.3%), raising concerns about seasonal or structural revenue shortfalls.</a:t>
            </a:r>
          </a:p>
          <a:p>
            <a:endParaRPr lang="en-US" sz="1700" dirty="0"/>
          </a:p>
          <a:p>
            <a:pPr marL="0" indent="0">
              <a:buNone/>
            </a:pPr>
            <a:r>
              <a:rPr lang="en-US" sz="1700" dirty="0"/>
              <a:t>Solutions:</a:t>
            </a:r>
          </a:p>
          <a:p>
            <a:pPr marL="0" indent="0">
              <a:buNone/>
            </a:pPr>
            <a:r>
              <a:rPr lang="en-US" sz="1700" dirty="0"/>
              <a:t>1. Identify the root cause of the Q4 drop—whether due to operational inefficiencies, patient volume decline, or reimbursement delays.</a:t>
            </a:r>
          </a:p>
          <a:p>
            <a:pPr marL="0" indent="0">
              <a:buNone/>
            </a:pPr>
            <a:r>
              <a:rPr lang="en-US" sz="1700" dirty="0"/>
              <a:t>2. Diversify revenue through new services, such as outpatient specialty care or telemedicine.</a:t>
            </a:r>
          </a:p>
          <a:p>
            <a:pPr marL="0" indent="0">
              <a:buNone/>
            </a:pPr>
            <a:r>
              <a:rPr lang="en-US" sz="1700" dirty="0"/>
              <a:t>3. Strengthen partnerships with insurers to ensure timely reimbursements.</a:t>
            </a:r>
          </a:p>
        </p:txBody>
      </p:sp>
    </p:spTree>
    <p:extLst>
      <p:ext uri="{BB962C8B-B14F-4D97-AF65-F5344CB8AC3E}">
        <p14:creationId xmlns:p14="http://schemas.microsoft.com/office/powerpoint/2010/main" val="90141777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79EE8-50AE-D63D-AEB8-64E7F0F6AD5F}"/>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KPI 2: QuarterWise Operating Margin</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22E2B17-7D83-AE23-E607-8F38A73E6D8B}"/>
              </a:ext>
            </a:extLst>
          </p:cNvPr>
          <p:cNvSpPr>
            <a:spLocks noGrp="1"/>
          </p:cNvSpPr>
          <p:nvPr>
            <p:ph type="body" idx="1"/>
          </p:nvPr>
        </p:nvSpPr>
        <p:spPr>
          <a:xfrm>
            <a:off x="1155548" y="2217343"/>
            <a:ext cx="9880893" cy="3959619"/>
          </a:xfrm>
        </p:spPr>
        <p:txBody>
          <a:bodyPr vert="horz" lIns="91440" tIns="45720" rIns="91440" bIns="45720" rtlCol="0">
            <a:normAutofit/>
          </a:bodyPr>
          <a:lstStyle/>
          <a:p>
            <a:pPr marL="0" indent="0">
              <a:buNone/>
            </a:pPr>
            <a:r>
              <a:rPr lang="en-US" sz="2200" dirty="0"/>
              <a:t>Key Insights:</a:t>
            </a:r>
          </a:p>
          <a:p>
            <a:r>
              <a:rPr lang="en-US" sz="2200" dirty="0"/>
              <a:t> Operating margins are negative throughout the year, worsening from 11.7 in Q1 to 19.1 in Q4.</a:t>
            </a:r>
          </a:p>
          <a:p>
            <a:endParaRPr lang="en-US" sz="2200" dirty="0"/>
          </a:p>
          <a:p>
            <a:pPr marL="0" indent="0">
              <a:buNone/>
            </a:pPr>
            <a:r>
              <a:rPr lang="en-US" sz="2200" dirty="0"/>
              <a:t>Solutions:</a:t>
            </a:r>
          </a:p>
          <a:p>
            <a:pPr marL="0" indent="0">
              <a:buNone/>
            </a:pPr>
            <a:r>
              <a:rPr lang="en-US" sz="2200" dirty="0"/>
              <a:t>1. Conduct an expense audit to identify </a:t>
            </a:r>
            <a:r>
              <a:rPr lang="en-US" sz="2200" dirty="0" err="1"/>
              <a:t>highcost</a:t>
            </a:r>
            <a:r>
              <a:rPr lang="en-US" sz="2200" dirty="0"/>
              <a:t> areas and eliminate inefficiencies.</a:t>
            </a:r>
          </a:p>
          <a:p>
            <a:pPr marL="0" indent="0">
              <a:buNone/>
            </a:pPr>
            <a:r>
              <a:rPr lang="en-US" sz="2200" dirty="0"/>
              <a:t>2. Introduce flexible cost models, such as seasonal staffing or variable supply procurement.</a:t>
            </a:r>
          </a:p>
          <a:p>
            <a:pPr marL="0" indent="0">
              <a:buNone/>
            </a:pPr>
            <a:r>
              <a:rPr lang="en-US" sz="2200" dirty="0"/>
              <a:t>3. Focus on </a:t>
            </a:r>
            <a:r>
              <a:rPr lang="en-US" sz="2200" dirty="0" err="1"/>
              <a:t>highmargin</a:t>
            </a:r>
            <a:r>
              <a:rPr lang="en-US" sz="2200" dirty="0"/>
              <a:t> services to offset losses from </a:t>
            </a:r>
            <a:r>
              <a:rPr lang="en-US" sz="2200" dirty="0" err="1"/>
              <a:t>lowmargin</a:t>
            </a:r>
            <a:r>
              <a:rPr lang="en-US" sz="2200" dirty="0"/>
              <a:t> operations.</a:t>
            </a:r>
          </a:p>
        </p:txBody>
      </p:sp>
    </p:spTree>
    <p:extLst>
      <p:ext uri="{BB962C8B-B14F-4D97-AF65-F5344CB8AC3E}">
        <p14:creationId xmlns:p14="http://schemas.microsoft.com/office/powerpoint/2010/main" val="60853577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6D41D30-A0E1-EE6E-1CF6-44B86E9823B5}"/>
              </a:ext>
            </a:extLst>
          </p:cNvPr>
          <p:cNvSpPr>
            <a:spLocks noGrp="1"/>
          </p:cNvSpPr>
          <p:nvPr>
            <p:ph type="title"/>
          </p:nvPr>
        </p:nvSpPr>
        <p:spPr>
          <a:xfrm>
            <a:off x="6527800" y="448721"/>
            <a:ext cx="4713997" cy="1225650"/>
          </a:xfrm>
        </p:spPr>
        <p:txBody>
          <a:bodyPr vert="horz" lIns="91440" tIns="45720" rIns="91440" bIns="45720" rtlCol="0" anchor="b">
            <a:normAutofit/>
          </a:bodyPr>
          <a:lstStyle/>
          <a:p>
            <a:r>
              <a:rPr lang="en-US" sz="3800" kern="1200">
                <a:solidFill>
                  <a:schemeClr val="bg1"/>
                </a:solidFill>
                <a:latin typeface="+mj-lt"/>
                <a:ea typeface="+mj-ea"/>
                <a:cs typeface="+mj-cs"/>
              </a:rPr>
              <a:t>Project Details</a:t>
            </a:r>
          </a:p>
        </p:txBody>
      </p:sp>
      <p:pic>
        <p:nvPicPr>
          <p:cNvPr id="5" name="Picture 4" descr="Digital financial graph">
            <a:extLst>
              <a:ext uri="{FF2B5EF4-FFF2-40B4-BE49-F238E27FC236}">
                <a16:creationId xmlns:a16="http://schemas.microsoft.com/office/drawing/2014/main" id="{B2D8114F-7AF6-1EA5-27B0-C0A4AA1BC567}"/>
              </a:ext>
            </a:extLst>
          </p:cNvPr>
          <p:cNvPicPr>
            <a:picLocks noChangeAspect="1"/>
          </p:cNvPicPr>
          <p:nvPr/>
        </p:nvPicPr>
        <p:blipFill>
          <a:blip r:embed="rId2"/>
          <a:srcRect l="36518" r="21232"/>
          <a:stretch/>
        </p:blipFill>
        <p:spPr>
          <a:xfrm>
            <a:off x="513082" y="0"/>
            <a:ext cx="4902198" cy="6858000"/>
          </a:xfrm>
          <a:prstGeom prst="rect">
            <a:avLst/>
          </a:prstGeom>
        </p:spPr>
      </p:pic>
      <p:cxnSp>
        <p:nvCxnSpPr>
          <p:cNvPr id="22" name="Straight Connector 2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BD94F2DB-E3BE-9663-6BE0-CA0D2D636135}"/>
              </a:ext>
            </a:extLst>
          </p:cNvPr>
          <p:cNvSpPr>
            <a:spLocks noGrp="1"/>
          </p:cNvSpPr>
          <p:nvPr>
            <p:ph type="body" idx="1"/>
          </p:nvPr>
        </p:nvSpPr>
        <p:spPr>
          <a:xfrm>
            <a:off x="5928362" y="1909192"/>
            <a:ext cx="5928358" cy="3647710"/>
          </a:xfrm>
        </p:spPr>
        <p:txBody>
          <a:bodyPr vert="horz" lIns="91440" tIns="45720" rIns="91440" bIns="45720" rtlCol="0">
            <a:normAutofit/>
          </a:bodyPr>
          <a:lstStyle/>
          <a:p>
            <a:pPr marL="0" indent="0">
              <a:buNone/>
            </a:pPr>
            <a:r>
              <a:rPr lang="en-US" sz="1500" dirty="0">
                <a:solidFill>
                  <a:schemeClr val="bg1"/>
                </a:solidFill>
              </a:rPr>
              <a:t>The Internship Project Focuses On Healthcare Analytics Using A Dataset That Contains Detailed Information About Various Healthcare Facilities. The Dataset Includes Key Metrics Related To Operational Status, Financial Performance, And Patient Care. Here Are The Main Points To Cover In The Overview.</a:t>
            </a:r>
          </a:p>
          <a:p>
            <a:endParaRPr lang="en-US" sz="1300" dirty="0">
              <a:solidFill>
                <a:schemeClr val="bg1"/>
              </a:solidFill>
            </a:endParaRPr>
          </a:p>
          <a:p>
            <a:pPr marL="0" indent="0">
              <a:buNone/>
            </a:pPr>
            <a:r>
              <a:rPr lang="en-US" sz="1300" b="1" dirty="0">
                <a:solidFill>
                  <a:schemeClr val="bg1"/>
                </a:solidFill>
              </a:rPr>
              <a:t>Key Objectives:</a:t>
            </a:r>
          </a:p>
          <a:p>
            <a:r>
              <a:rPr lang="en-US" sz="1400" dirty="0">
                <a:solidFill>
                  <a:schemeClr val="bg1"/>
                </a:solidFill>
              </a:rPr>
              <a:t>Data Exploration: Understanding metrics like licensed beds, patient demographics, etc.</a:t>
            </a:r>
          </a:p>
          <a:p>
            <a:r>
              <a:rPr lang="en-US" sz="1400" dirty="0">
                <a:solidFill>
                  <a:schemeClr val="bg1"/>
                </a:solidFill>
              </a:rPr>
              <a:t>Financial Analysis: Evaluating revenues and expenses for cost optimization.</a:t>
            </a:r>
          </a:p>
          <a:p>
            <a:r>
              <a:rPr lang="en-US" sz="1400" dirty="0">
                <a:solidFill>
                  <a:schemeClr val="bg1"/>
                </a:solidFill>
              </a:rPr>
              <a:t>Performance Metrics: Service utilization rates for efficiency.</a:t>
            </a:r>
          </a:p>
          <a:p>
            <a:r>
              <a:rPr lang="en-US" sz="1400" dirty="0">
                <a:solidFill>
                  <a:schemeClr val="bg1"/>
                </a:solidFill>
              </a:rPr>
              <a:t>Visualization: Communicating findings through visual representations.</a:t>
            </a:r>
          </a:p>
        </p:txBody>
      </p:sp>
      <p:cxnSp>
        <p:nvCxnSpPr>
          <p:cNvPr id="24" name="Straight Connector 2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77678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BC860-A4E7-A633-2E0F-2F2E35EC5C27}"/>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KPI 3: Percentage of Gross Revenue Collected</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799CB2F-2FB8-3C28-43A6-F48B259A3378}"/>
              </a:ext>
            </a:extLst>
          </p:cNvPr>
          <p:cNvSpPr>
            <a:spLocks noGrp="1"/>
          </p:cNvSpPr>
          <p:nvPr>
            <p:ph type="body" idx="1"/>
          </p:nvPr>
        </p:nvSpPr>
        <p:spPr>
          <a:xfrm>
            <a:off x="1155548" y="2217343"/>
            <a:ext cx="9880893" cy="3959619"/>
          </a:xfrm>
        </p:spPr>
        <p:txBody>
          <a:bodyPr vert="horz" lIns="91440" tIns="45720" rIns="91440" bIns="45720" rtlCol="0">
            <a:normAutofit/>
          </a:bodyPr>
          <a:lstStyle/>
          <a:p>
            <a:pPr marL="0" indent="0">
              <a:buNone/>
            </a:pPr>
            <a:r>
              <a:rPr lang="en-US" sz="2400" dirty="0"/>
              <a:t>Key Insights:</a:t>
            </a:r>
          </a:p>
          <a:p>
            <a:r>
              <a:rPr lang="en-US" sz="2400" dirty="0"/>
              <a:t> Revenue collection percentages remain relatively stable, peaking at 26.4% in Q2, but slightly declining to 24.2% in Q4.</a:t>
            </a:r>
          </a:p>
          <a:p>
            <a:endParaRPr lang="en-US" sz="2400" dirty="0"/>
          </a:p>
          <a:p>
            <a:pPr marL="0" indent="0">
              <a:buNone/>
            </a:pPr>
            <a:r>
              <a:rPr lang="en-US" sz="2400" dirty="0"/>
              <a:t>Solutions:</a:t>
            </a:r>
          </a:p>
          <a:p>
            <a:pPr marL="0" indent="0">
              <a:buNone/>
            </a:pPr>
            <a:r>
              <a:rPr lang="en-US" sz="2400" dirty="0"/>
              <a:t>1. Leverage Q2 collection strategies in other quarters—focus on optimized billing cycles or insurer negotiations.</a:t>
            </a:r>
          </a:p>
          <a:p>
            <a:pPr marL="0" indent="0">
              <a:buNone/>
            </a:pPr>
            <a:r>
              <a:rPr lang="en-US" sz="2400" dirty="0"/>
              <a:t>2. Implement AI tools to enhance accuracy in billing and reduce collection delays.</a:t>
            </a:r>
          </a:p>
        </p:txBody>
      </p:sp>
    </p:spTree>
    <p:extLst>
      <p:ext uri="{BB962C8B-B14F-4D97-AF65-F5344CB8AC3E}">
        <p14:creationId xmlns:p14="http://schemas.microsoft.com/office/powerpoint/2010/main" val="221236236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4E27F-D1C1-F6B0-FACE-52324F17ABEE}"/>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KPI 4: PreTax Net Income/Loss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D184729-4C73-1CCB-2C20-84C14E2E6E43}"/>
              </a:ext>
            </a:extLst>
          </p:cNvPr>
          <p:cNvSpPr>
            <a:spLocks noGrp="1"/>
          </p:cNvSpPr>
          <p:nvPr>
            <p:ph type="body" idx="1"/>
          </p:nvPr>
        </p:nvSpPr>
        <p:spPr>
          <a:xfrm>
            <a:off x="1155548" y="2217343"/>
            <a:ext cx="9880893" cy="3959619"/>
          </a:xfrm>
        </p:spPr>
        <p:txBody>
          <a:bodyPr vert="horz" lIns="91440" tIns="45720" rIns="91440" bIns="45720" rtlCol="0">
            <a:normAutofit/>
          </a:bodyPr>
          <a:lstStyle/>
          <a:p>
            <a:pPr marL="0" indent="0">
              <a:buNone/>
            </a:pPr>
            <a:r>
              <a:rPr lang="en-US" sz="2200" dirty="0"/>
              <a:t>Key Insights:</a:t>
            </a:r>
          </a:p>
          <a:p>
            <a:r>
              <a:rPr lang="en-US" sz="2200" dirty="0"/>
              <a:t> Consistent losses of 5B per quarter, with a sharp rise to 7B in Q4, accounting for 33.8% of annual losses.</a:t>
            </a:r>
          </a:p>
          <a:p>
            <a:endParaRPr lang="en-US" sz="2200" dirty="0"/>
          </a:p>
          <a:p>
            <a:pPr marL="0" indent="0">
              <a:buNone/>
            </a:pPr>
            <a:r>
              <a:rPr lang="en-US" sz="2200" dirty="0"/>
              <a:t>Solutions:</a:t>
            </a:r>
          </a:p>
          <a:p>
            <a:pPr marL="0" indent="0">
              <a:buNone/>
            </a:pPr>
            <a:r>
              <a:rPr lang="en-US" sz="2200" dirty="0"/>
              <a:t>1. Analyze </a:t>
            </a:r>
            <a:r>
              <a:rPr lang="en-US" sz="2200" dirty="0" err="1"/>
              <a:t>highimpact</a:t>
            </a:r>
            <a:r>
              <a:rPr lang="en-US" sz="2200" dirty="0"/>
              <a:t> loss areas and address recurring inefficiencies.</a:t>
            </a:r>
          </a:p>
          <a:p>
            <a:pPr marL="0" indent="0">
              <a:buNone/>
            </a:pPr>
            <a:r>
              <a:rPr lang="en-US" sz="2200" dirty="0"/>
              <a:t>2. Introduce cost control measures, such as renegotiating contracts with suppliers or insurers.</a:t>
            </a:r>
          </a:p>
          <a:p>
            <a:pPr marL="0" indent="0">
              <a:buNone/>
            </a:pPr>
            <a:r>
              <a:rPr lang="en-US" sz="2200" dirty="0"/>
              <a:t>3. Explore alternative revenue streams, such as leasing equipment or expanding into </a:t>
            </a:r>
            <a:r>
              <a:rPr lang="en-US" sz="2200" dirty="0" err="1"/>
              <a:t>highdemand</a:t>
            </a:r>
            <a:r>
              <a:rPr lang="en-US" sz="2200" dirty="0"/>
              <a:t> services.</a:t>
            </a:r>
          </a:p>
        </p:txBody>
      </p:sp>
    </p:spTree>
    <p:extLst>
      <p:ext uri="{BB962C8B-B14F-4D97-AF65-F5344CB8AC3E}">
        <p14:creationId xmlns:p14="http://schemas.microsoft.com/office/powerpoint/2010/main" val="412335032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997F7-2D26-AD5B-2B64-0B0261E553D2}"/>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KPI 5: Total Operating Expenses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EFE1385-E67E-BEE8-2565-EB2A882F3B44}"/>
              </a:ext>
            </a:extLst>
          </p:cNvPr>
          <p:cNvSpPr>
            <a:spLocks noGrp="1"/>
          </p:cNvSpPr>
          <p:nvPr>
            <p:ph type="body" idx="1"/>
          </p:nvPr>
        </p:nvSpPr>
        <p:spPr>
          <a:xfrm>
            <a:off x="1155548" y="2217343"/>
            <a:ext cx="9880893" cy="3959619"/>
          </a:xfrm>
        </p:spPr>
        <p:txBody>
          <a:bodyPr vert="horz" lIns="91440" tIns="45720" rIns="91440" bIns="45720" rtlCol="0">
            <a:normAutofit/>
          </a:bodyPr>
          <a:lstStyle/>
          <a:p>
            <a:pPr marL="0" indent="0">
              <a:buNone/>
            </a:pPr>
            <a:r>
              <a:rPr lang="en-US" sz="2200"/>
              <a:t>Key Insights:</a:t>
            </a:r>
          </a:p>
          <a:p>
            <a:r>
              <a:rPr lang="en-US" sz="2200"/>
              <a:t> Operating expenses remain high, peaking at 31B in Q2 but showing slight reductions in Q3 (29B).</a:t>
            </a:r>
          </a:p>
          <a:p>
            <a:endParaRPr lang="en-US" sz="2200"/>
          </a:p>
          <a:p>
            <a:pPr marL="0" indent="0">
              <a:buNone/>
            </a:pPr>
            <a:r>
              <a:rPr lang="en-US" sz="2200"/>
              <a:t>Solutions:</a:t>
            </a:r>
          </a:p>
          <a:p>
            <a:pPr marL="0" indent="0">
              <a:buNone/>
            </a:pPr>
            <a:r>
              <a:rPr lang="en-US" sz="2200"/>
              <a:t>1. Review and streamline Q2 expenditure to identify areas for cost reduction.</a:t>
            </a:r>
          </a:p>
          <a:p>
            <a:pPr marL="0" indent="0">
              <a:buNone/>
            </a:pPr>
            <a:r>
              <a:rPr lang="en-US" sz="2200"/>
              <a:t>2. Introduce automation in administrative tasks to minimize recurring operational costs.</a:t>
            </a:r>
          </a:p>
          <a:p>
            <a:pPr marL="0" indent="0">
              <a:buNone/>
            </a:pPr>
            <a:r>
              <a:rPr lang="en-US" sz="2200"/>
              <a:t>3. Evaluate vendor contracts to negotiate better pricing on supplies and services.</a:t>
            </a:r>
            <a:endParaRPr lang="en-US" sz="2200" dirty="0"/>
          </a:p>
        </p:txBody>
      </p:sp>
    </p:spTree>
    <p:extLst>
      <p:ext uri="{BB962C8B-B14F-4D97-AF65-F5344CB8AC3E}">
        <p14:creationId xmlns:p14="http://schemas.microsoft.com/office/powerpoint/2010/main" val="288386288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B9C16-14ED-2472-0188-2201D8874C34}"/>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KPI 6: Net Patient Revenue Per Discharge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F525084-658A-91BF-47E2-FAE2557975F2}"/>
              </a:ext>
            </a:extLst>
          </p:cNvPr>
          <p:cNvSpPr>
            <a:spLocks noGrp="1"/>
          </p:cNvSpPr>
          <p:nvPr>
            <p:ph type="body" idx="1"/>
          </p:nvPr>
        </p:nvSpPr>
        <p:spPr>
          <a:xfrm>
            <a:off x="1155548" y="2217343"/>
            <a:ext cx="9880893" cy="3959619"/>
          </a:xfrm>
        </p:spPr>
        <p:txBody>
          <a:bodyPr vert="horz" lIns="91440" tIns="45720" rIns="91440" bIns="45720" rtlCol="0">
            <a:normAutofit/>
          </a:bodyPr>
          <a:lstStyle/>
          <a:p>
            <a:pPr marL="0" indent="0">
              <a:buNone/>
            </a:pPr>
            <a:r>
              <a:rPr lang="en-US" sz="2400"/>
              <a:t>Key Insights:</a:t>
            </a:r>
          </a:p>
          <a:p>
            <a:r>
              <a:rPr lang="en-US" sz="2400"/>
              <a:t> Revenue per discharge declines slightly from 32K in Q2 to 30.4K in Q4, potentially due to payer mix or service inefficiencies.</a:t>
            </a:r>
          </a:p>
          <a:p>
            <a:endParaRPr lang="en-US" sz="2400"/>
          </a:p>
          <a:p>
            <a:pPr marL="0" indent="0">
              <a:buNone/>
            </a:pPr>
            <a:r>
              <a:rPr lang="en-US" sz="2400"/>
              <a:t>Solutions:</a:t>
            </a:r>
          </a:p>
          <a:p>
            <a:pPr marL="0" indent="0">
              <a:buNone/>
            </a:pPr>
            <a:r>
              <a:rPr lang="en-US" sz="2400"/>
              <a:t>1. Focus on attracting highrevenue patient segments through targeted marketing and partnerships.</a:t>
            </a:r>
          </a:p>
          <a:p>
            <a:pPr marL="0" indent="0">
              <a:buNone/>
            </a:pPr>
            <a:r>
              <a:rPr lang="en-US" sz="2400"/>
              <a:t>2. Conduct a detailed review of billing practices to ensure all procedures and services are accurately charged.</a:t>
            </a:r>
            <a:endParaRPr lang="en-US" sz="2400" dirty="0"/>
          </a:p>
        </p:txBody>
      </p:sp>
    </p:spTree>
    <p:extLst>
      <p:ext uri="{BB962C8B-B14F-4D97-AF65-F5344CB8AC3E}">
        <p14:creationId xmlns:p14="http://schemas.microsoft.com/office/powerpoint/2010/main" val="30397958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FDADD7-2481-30C1-2E99-7F18D0AD63F6}"/>
            </a:ext>
          </a:extLst>
        </p:cNvPr>
        <p:cNvGrpSpPr/>
        <p:nvPr/>
      </p:nvGrpSpPr>
      <p:grpSpPr>
        <a:xfrm>
          <a:off x="0" y="0"/>
          <a:ext cx="0" cy="0"/>
          <a:chOff x="0" y="0"/>
          <a:chExt cx="0" cy="0"/>
        </a:xfrm>
      </p:grpSpPr>
      <p:sp>
        <p:nvSpPr>
          <p:cNvPr id="53" name="Rectangle 5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812C99A-4405-60F0-ECB2-992BFBBD099E}"/>
              </a:ext>
            </a:extLst>
          </p:cNvPr>
          <p:cNvSpPr>
            <a:spLocks noGrp="1"/>
          </p:cNvSpPr>
          <p:nvPr>
            <p:ph type="title"/>
          </p:nvPr>
        </p:nvSpPr>
        <p:spPr>
          <a:xfrm>
            <a:off x="6527800" y="448721"/>
            <a:ext cx="4713997" cy="1225650"/>
          </a:xfrm>
        </p:spPr>
        <p:txBody>
          <a:bodyPr vert="horz" lIns="91440" tIns="45720" rIns="91440" bIns="45720" rtlCol="0" anchor="b">
            <a:normAutofit/>
          </a:bodyPr>
          <a:lstStyle/>
          <a:p>
            <a:r>
              <a:rPr lang="en-US" sz="2700" kern="1200">
                <a:solidFill>
                  <a:schemeClr val="bg1"/>
                </a:solidFill>
                <a:latin typeface="+mj-lt"/>
                <a:ea typeface="+mj-ea"/>
                <a:cs typeface="+mj-cs"/>
              </a:rPr>
              <a:t>Healthcare Project: Hospital Patient Dashboard Conclusions</a:t>
            </a:r>
          </a:p>
        </p:txBody>
      </p:sp>
      <p:pic>
        <p:nvPicPr>
          <p:cNvPr id="49" name="Picture 48" descr="Analyzing medical x-ray results">
            <a:extLst>
              <a:ext uri="{FF2B5EF4-FFF2-40B4-BE49-F238E27FC236}">
                <a16:creationId xmlns:a16="http://schemas.microsoft.com/office/drawing/2014/main" id="{ACA796F8-22AB-EA9B-9DD4-03D5DB4FDD05}"/>
              </a:ext>
            </a:extLst>
          </p:cNvPr>
          <p:cNvPicPr>
            <a:picLocks noChangeAspect="1"/>
          </p:cNvPicPr>
          <p:nvPr/>
        </p:nvPicPr>
        <p:blipFill>
          <a:blip r:embed="rId2"/>
          <a:stretch>
            <a:fillRect/>
          </a:stretch>
        </p:blipFill>
        <p:spPr>
          <a:xfrm>
            <a:off x="-2346" y="1537790"/>
            <a:ext cx="5666547" cy="3782420"/>
          </a:xfrm>
          <a:prstGeom prst="rect">
            <a:avLst/>
          </a:prstGeom>
        </p:spPr>
      </p:pic>
      <p:cxnSp>
        <p:nvCxnSpPr>
          <p:cNvPr id="55" name="Straight Connector 5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BACC6640-D4F2-A594-11B8-B151B7CF4C5B}"/>
              </a:ext>
            </a:extLst>
          </p:cNvPr>
          <p:cNvSpPr>
            <a:spLocks noGrp="1"/>
          </p:cNvSpPr>
          <p:nvPr>
            <p:ph type="body" idx="1"/>
          </p:nvPr>
        </p:nvSpPr>
        <p:spPr>
          <a:xfrm>
            <a:off x="6096000" y="1909192"/>
            <a:ext cx="5584723" cy="3723094"/>
          </a:xfrm>
        </p:spPr>
        <p:txBody>
          <a:bodyPr vert="horz" lIns="91440" tIns="45720" rIns="91440" bIns="45720" rtlCol="0">
            <a:normAutofit lnSpcReduction="10000"/>
          </a:bodyPr>
          <a:lstStyle/>
          <a:p>
            <a:pPr marL="0" indent="0">
              <a:buNone/>
            </a:pPr>
            <a:r>
              <a:rPr lang="en-US" sz="2000" b="1" dirty="0">
                <a:solidFill>
                  <a:schemeClr val="bg1"/>
                </a:solidFill>
              </a:rPr>
              <a:t>Hospital and Patient Dashboard:</a:t>
            </a:r>
          </a:p>
          <a:p>
            <a:r>
              <a:rPr lang="en-US" sz="1200" dirty="0">
                <a:solidFill>
                  <a:schemeClr val="bg1"/>
                </a:solidFill>
              </a:rPr>
              <a:t>On the patient side, key insights from the </a:t>
            </a:r>
            <a:r>
              <a:rPr lang="en-US" sz="1200" b="1" dirty="0">
                <a:solidFill>
                  <a:schemeClr val="bg1"/>
                </a:solidFill>
              </a:rPr>
              <a:t>Hospital and Patient Dashboard</a:t>
            </a:r>
            <a:r>
              <a:rPr lang="en-US" sz="1200" dirty="0">
                <a:solidFill>
                  <a:schemeClr val="bg1"/>
                </a:solidFill>
              </a:rPr>
              <a:t> include trends in patient admissions, treatment costs, and satisfaction. A decline in patient admissions during certain quarters aligns with the revenue drop observed in the financial dashboard. Furthermore, treatment costs remain relatively high, and patient satisfaction, though generally positive, shows signs of declining in specific areas, particularly in waiting times and treatment efficiency.</a:t>
            </a:r>
          </a:p>
          <a:p>
            <a:r>
              <a:rPr lang="en-US" sz="1200" dirty="0">
                <a:solidFill>
                  <a:schemeClr val="bg1"/>
                </a:solidFill>
              </a:rPr>
              <a:t>To mitigate these concerns, the hospital should invest in enhancing patient care services, particularly in areas impacting satisfaction, such as reducing wait times and improving communication. It is also crucial to ensure that patient treatment costs align with revenue generation, focusing on optimizing resource allocation without compromising care quality.</a:t>
            </a:r>
          </a:p>
          <a:p>
            <a:pPr marL="0" indent="0">
              <a:buNone/>
            </a:pPr>
            <a:r>
              <a:rPr lang="en-US" sz="1800" b="1" dirty="0">
                <a:solidFill>
                  <a:schemeClr val="bg1"/>
                </a:solidFill>
              </a:rPr>
              <a:t>Overall Conclusion:</a:t>
            </a:r>
          </a:p>
          <a:p>
            <a:r>
              <a:rPr lang="en-US" sz="1200" dirty="0">
                <a:solidFill>
                  <a:schemeClr val="bg1"/>
                </a:solidFill>
              </a:rPr>
              <a:t>Both dashboards point to the need for a comprehensive approach to improving financial health and patient care. The hospital must focus on revenue diversification, improving cost efficiency, enhancing billing accuracy, and optimizing patient care services. By implementing these strategies, the hospital can achieve financial sustainability while maintaining a high standard of patient care.</a:t>
            </a:r>
          </a:p>
        </p:txBody>
      </p:sp>
      <p:cxnSp>
        <p:nvCxnSpPr>
          <p:cNvPr id="57" name="Straight Connector 5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9978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E43DB6-659F-AD44-BB59-7C809AE8E49A}"/>
            </a:ext>
          </a:extLst>
        </p:cNvPr>
        <p:cNvGrpSpPr/>
        <p:nvPr/>
      </p:nvGrpSpPr>
      <p:grpSpPr>
        <a:xfrm>
          <a:off x="0" y="0"/>
          <a:ext cx="0" cy="0"/>
          <a:chOff x="0" y="0"/>
          <a:chExt cx="0" cy="0"/>
        </a:xfrm>
      </p:grpSpPr>
      <p:sp>
        <p:nvSpPr>
          <p:cNvPr id="75" name="Rectangle 7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7AA8BA6-08F2-1412-406D-09F5BF1350CB}"/>
              </a:ext>
            </a:extLst>
          </p:cNvPr>
          <p:cNvSpPr>
            <a:spLocks noGrp="1"/>
          </p:cNvSpPr>
          <p:nvPr>
            <p:ph type="title"/>
          </p:nvPr>
        </p:nvSpPr>
        <p:spPr>
          <a:xfrm>
            <a:off x="6527800" y="448721"/>
            <a:ext cx="4713997" cy="1225650"/>
          </a:xfrm>
        </p:spPr>
        <p:txBody>
          <a:bodyPr vert="horz" lIns="91440" tIns="45720" rIns="91440" bIns="45720" rtlCol="0" anchor="b">
            <a:normAutofit/>
          </a:bodyPr>
          <a:lstStyle/>
          <a:p>
            <a:r>
              <a:rPr lang="en-US" sz="2700" kern="1200">
                <a:solidFill>
                  <a:schemeClr val="bg1"/>
                </a:solidFill>
                <a:latin typeface="+mj-lt"/>
                <a:ea typeface="+mj-ea"/>
                <a:cs typeface="+mj-cs"/>
              </a:rPr>
              <a:t>Healthcare Project: Hospital Finance Dashboard Conclusions</a:t>
            </a:r>
          </a:p>
        </p:txBody>
      </p:sp>
      <p:pic>
        <p:nvPicPr>
          <p:cNvPr id="71" name="Picture 70" descr="Digital financial graph">
            <a:extLst>
              <a:ext uri="{FF2B5EF4-FFF2-40B4-BE49-F238E27FC236}">
                <a16:creationId xmlns:a16="http://schemas.microsoft.com/office/drawing/2014/main" id="{134F0BD7-B35B-2A62-6F89-73C830BA64B8}"/>
              </a:ext>
            </a:extLst>
          </p:cNvPr>
          <p:cNvPicPr>
            <a:picLocks noChangeAspect="1"/>
          </p:cNvPicPr>
          <p:nvPr/>
        </p:nvPicPr>
        <p:blipFill>
          <a:blip r:embed="rId2"/>
          <a:stretch>
            <a:fillRect/>
          </a:stretch>
        </p:blipFill>
        <p:spPr>
          <a:xfrm>
            <a:off x="-2346" y="1835284"/>
            <a:ext cx="5666547" cy="3187432"/>
          </a:xfrm>
          <a:prstGeom prst="rect">
            <a:avLst/>
          </a:prstGeom>
        </p:spPr>
      </p:pic>
      <p:cxnSp>
        <p:nvCxnSpPr>
          <p:cNvPr id="77" name="Straight Connector 7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16EEB28-A0A3-E7AD-15CD-20059EEE7430}"/>
              </a:ext>
            </a:extLst>
          </p:cNvPr>
          <p:cNvSpPr>
            <a:spLocks noGrp="1"/>
          </p:cNvSpPr>
          <p:nvPr>
            <p:ph type="body" idx="1"/>
          </p:nvPr>
        </p:nvSpPr>
        <p:spPr>
          <a:xfrm>
            <a:off x="6096000" y="1909192"/>
            <a:ext cx="5666547" cy="3647710"/>
          </a:xfrm>
        </p:spPr>
        <p:txBody>
          <a:bodyPr vert="horz" lIns="91440" tIns="45720" rIns="91440" bIns="45720" rtlCol="0">
            <a:normAutofit/>
          </a:bodyPr>
          <a:lstStyle/>
          <a:p>
            <a:pPr marL="0" indent="0">
              <a:buNone/>
            </a:pPr>
            <a:r>
              <a:rPr lang="en-US" sz="2000" b="1" dirty="0">
                <a:solidFill>
                  <a:schemeClr val="bg1"/>
                </a:solidFill>
              </a:rPr>
              <a:t>Hospital Finance Dashboard:</a:t>
            </a:r>
          </a:p>
          <a:p>
            <a:r>
              <a:rPr lang="en-US" sz="1400" dirty="0">
                <a:solidFill>
                  <a:schemeClr val="bg1"/>
                </a:solidFill>
              </a:rPr>
              <a:t>The hospital is facing a steady decline in revenue, with a notable drop from </a:t>
            </a:r>
            <a:r>
              <a:rPr lang="en-US" sz="1400" b="1" dirty="0">
                <a:solidFill>
                  <a:schemeClr val="bg1"/>
                </a:solidFill>
              </a:rPr>
              <a:t>17.3M in Q1</a:t>
            </a:r>
            <a:r>
              <a:rPr lang="en-US" sz="1400" dirty="0">
                <a:solidFill>
                  <a:schemeClr val="bg1"/>
                </a:solidFill>
              </a:rPr>
              <a:t> to </a:t>
            </a:r>
            <a:r>
              <a:rPr lang="en-US" sz="1400" b="1" dirty="0">
                <a:solidFill>
                  <a:schemeClr val="bg1"/>
                </a:solidFill>
              </a:rPr>
              <a:t>6.9M in Q4</a:t>
            </a:r>
            <a:r>
              <a:rPr lang="en-US" sz="1400" dirty="0">
                <a:solidFill>
                  <a:schemeClr val="bg1"/>
                </a:solidFill>
              </a:rPr>
              <a:t>, indicating potential seasonal or structural inefficiencies. The operating margin is negative throughout the year, worsened by </a:t>
            </a:r>
            <a:r>
              <a:rPr lang="en-US" sz="1400" b="1" dirty="0">
                <a:solidFill>
                  <a:schemeClr val="bg1"/>
                </a:solidFill>
              </a:rPr>
              <a:t>Q4 losses</a:t>
            </a:r>
            <a:r>
              <a:rPr lang="en-US" sz="1400" dirty="0">
                <a:solidFill>
                  <a:schemeClr val="bg1"/>
                </a:solidFill>
              </a:rPr>
              <a:t>, which account for </a:t>
            </a:r>
            <a:r>
              <a:rPr lang="en-US" sz="1400" b="1" dirty="0">
                <a:solidFill>
                  <a:schemeClr val="bg1"/>
                </a:solidFill>
              </a:rPr>
              <a:t>33.8%</a:t>
            </a:r>
            <a:r>
              <a:rPr lang="en-US" sz="1400" dirty="0">
                <a:solidFill>
                  <a:schemeClr val="bg1"/>
                </a:solidFill>
              </a:rPr>
              <a:t> of annual losses. The </a:t>
            </a:r>
            <a:r>
              <a:rPr lang="en-US" sz="1400" b="1" dirty="0">
                <a:solidFill>
                  <a:schemeClr val="bg1"/>
                </a:solidFill>
              </a:rPr>
              <a:t>Pre-Tax Net Income</a:t>
            </a:r>
            <a:r>
              <a:rPr lang="en-US" sz="1400" dirty="0">
                <a:solidFill>
                  <a:schemeClr val="bg1"/>
                </a:solidFill>
              </a:rPr>
              <a:t> consistently shows losses, exacerbated in Q4, and </a:t>
            </a:r>
            <a:r>
              <a:rPr lang="en-US" sz="1400" b="1" dirty="0">
                <a:solidFill>
                  <a:schemeClr val="bg1"/>
                </a:solidFill>
              </a:rPr>
              <a:t>operating expenses</a:t>
            </a:r>
            <a:r>
              <a:rPr lang="en-US" sz="1400" dirty="0">
                <a:solidFill>
                  <a:schemeClr val="bg1"/>
                </a:solidFill>
              </a:rPr>
              <a:t> remain high despite slight reductions in Q3.</a:t>
            </a:r>
          </a:p>
          <a:p>
            <a:r>
              <a:rPr lang="en-US" sz="1400" dirty="0">
                <a:solidFill>
                  <a:schemeClr val="bg1"/>
                </a:solidFill>
              </a:rPr>
              <a:t>To address these issues, the hospital needs to investigate the reasons behind the Q4 revenue drop, optimize its revenue collection strategies, and introduce new revenue streams like telemedicine or outpatient care. Cost-cutting measures, such as automating administrative tasks and renegotiating supplier contracts, should be implemented to reduce operating expenses and improve profitability. Additionally, focusing on high-margin services and refining billing practices will help alleviate the financial pressure.</a:t>
            </a:r>
          </a:p>
        </p:txBody>
      </p:sp>
      <p:cxnSp>
        <p:nvCxnSpPr>
          <p:cNvPr id="79" name="Straight Connector 7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64894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 name="Rectangle 234">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Freeform: Shape 23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7" name="Freeform: Shape 23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8" name="Freeform: Shape 237">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9" name="Freeform: Shape 238">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0" name="Freeform: Shape 23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1" name="Freeform: Shape 240">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2" name="Rectangle 24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AD2C1-E22B-E76A-9C40-56F505CD443F}"/>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a:t>
            </a:r>
          </a:p>
        </p:txBody>
      </p:sp>
      <p:sp>
        <p:nvSpPr>
          <p:cNvPr id="245" name="Oval 2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838043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DCFF8-E401-CB4B-4C87-215107543B4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Challenges Faced During the Project</a:t>
            </a:r>
          </a:p>
        </p:txBody>
      </p:sp>
      <p:graphicFrame>
        <p:nvGraphicFramePr>
          <p:cNvPr id="5" name="Text Placeholder 2">
            <a:extLst>
              <a:ext uri="{FF2B5EF4-FFF2-40B4-BE49-F238E27FC236}">
                <a16:creationId xmlns:a16="http://schemas.microsoft.com/office/drawing/2014/main" id="{ABFDFA5B-69B3-7B9F-F131-B657927A6514}"/>
              </a:ext>
            </a:extLst>
          </p:cNvPr>
          <p:cNvGraphicFramePr/>
          <p:nvPr>
            <p:extLst>
              <p:ext uri="{D42A27DB-BD31-4B8C-83A1-F6EECF244321}">
                <p14:modId xmlns:p14="http://schemas.microsoft.com/office/powerpoint/2010/main" val="22947312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225764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medical dashboard&#10;&#10;Description automatically generated">
            <a:extLst>
              <a:ext uri="{FF2B5EF4-FFF2-40B4-BE49-F238E27FC236}">
                <a16:creationId xmlns:a16="http://schemas.microsoft.com/office/drawing/2014/main" id="{EE33C7E4-0B9B-93C4-456A-2342024B9563}"/>
              </a:ext>
            </a:extLst>
          </p:cNvPr>
          <p:cNvPicPr>
            <a:picLocks noChangeAspect="1"/>
          </p:cNvPicPr>
          <p:nvPr/>
        </p:nvPicPr>
        <p:blipFill>
          <a:blip r:embed="rId2">
            <a:extLst>
              <a:ext uri="{28A0092B-C50C-407E-A947-70E740481C1C}">
                <a14:useLocalDpi xmlns:a14="http://schemas.microsoft.com/office/drawing/2010/main" val="0"/>
              </a:ext>
            </a:extLst>
          </a:blip>
          <a:srcRect r="15" b="2"/>
          <a:stretch/>
        </p:blipFill>
        <p:spPr>
          <a:xfrm>
            <a:off x="838200" y="754148"/>
            <a:ext cx="10515600" cy="4995575"/>
          </a:xfrm>
          <a:prstGeom prst="rect">
            <a:avLst/>
          </a:prstGeom>
        </p:spPr>
      </p:pic>
      <p:cxnSp>
        <p:nvCxnSpPr>
          <p:cNvPr id="14" name="Straight Connector 13">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9438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dashboard&#10;&#10;Description automatically generated">
            <a:extLst>
              <a:ext uri="{FF2B5EF4-FFF2-40B4-BE49-F238E27FC236}">
                <a16:creationId xmlns:a16="http://schemas.microsoft.com/office/drawing/2014/main" id="{1259B110-A681-A08B-4313-88A88BFB6687}"/>
              </a:ext>
            </a:extLst>
          </p:cNvPr>
          <p:cNvPicPr>
            <a:picLocks noChangeAspect="1"/>
          </p:cNvPicPr>
          <p:nvPr/>
        </p:nvPicPr>
        <p:blipFill>
          <a:blip r:embed="rId2">
            <a:extLst>
              <a:ext uri="{28A0092B-C50C-407E-A947-70E740481C1C}">
                <a14:useLocalDpi xmlns:a14="http://schemas.microsoft.com/office/drawing/2010/main" val="0"/>
              </a:ext>
            </a:extLst>
          </a:blip>
          <a:srcRect t="510"/>
          <a:stretch/>
        </p:blipFill>
        <p:spPr>
          <a:xfrm>
            <a:off x="838200" y="754148"/>
            <a:ext cx="10515600" cy="4995575"/>
          </a:xfrm>
          <a:prstGeom prst="rect">
            <a:avLst/>
          </a:prstGeom>
        </p:spPr>
      </p:pic>
      <p:cxnSp>
        <p:nvCxnSpPr>
          <p:cNvPr id="14" name="Straight Connector 13">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3310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1" name="Rectangle 10">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medical dashboard&#10;&#10;Description automatically generated">
            <a:extLst>
              <a:ext uri="{FF2B5EF4-FFF2-40B4-BE49-F238E27FC236}">
                <a16:creationId xmlns:a16="http://schemas.microsoft.com/office/drawing/2014/main" id="{E1784C5C-D395-17F6-9293-0A6D083CBDC4}"/>
              </a:ext>
            </a:extLst>
          </p:cNvPr>
          <p:cNvPicPr>
            <a:picLocks noChangeAspect="1"/>
          </p:cNvPicPr>
          <p:nvPr/>
        </p:nvPicPr>
        <p:blipFill>
          <a:blip r:embed="rId2">
            <a:extLst>
              <a:ext uri="{28A0092B-C50C-407E-A947-70E740481C1C}">
                <a14:useLocalDpi xmlns:a14="http://schemas.microsoft.com/office/drawing/2010/main" val="0"/>
              </a:ext>
            </a:extLst>
          </a:blip>
          <a:srcRect t="614"/>
          <a:stretch/>
        </p:blipFill>
        <p:spPr>
          <a:xfrm>
            <a:off x="838200" y="704765"/>
            <a:ext cx="10628376" cy="5440003"/>
          </a:xfrm>
          <a:prstGeom prst="rect">
            <a:avLst/>
          </a:prstGeom>
        </p:spPr>
      </p:pic>
    </p:spTree>
    <p:extLst>
      <p:ext uri="{BB962C8B-B14F-4D97-AF65-F5344CB8AC3E}">
        <p14:creationId xmlns:p14="http://schemas.microsoft.com/office/powerpoint/2010/main" val="26122924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1" name="Rectangle 10">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dashboard&#10;&#10;Description automatically generated">
            <a:extLst>
              <a:ext uri="{FF2B5EF4-FFF2-40B4-BE49-F238E27FC236}">
                <a16:creationId xmlns:a16="http://schemas.microsoft.com/office/drawing/2014/main" id="{827467A1-546F-6A7A-8928-743E26325F95}"/>
              </a:ext>
            </a:extLst>
          </p:cNvPr>
          <p:cNvPicPr>
            <a:picLocks noChangeAspect="1"/>
          </p:cNvPicPr>
          <p:nvPr/>
        </p:nvPicPr>
        <p:blipFill>
          <a:blip r:embed="rId2">
            <a:extLst>
              <a:ext uri="{28A0092B-C50C-407E-A947-70E740481C1C}">
                <a14:useLocalDpi xmlns:a14="http://schemas.microsoft.com/office/drawing/2010/main" val="0"/>
              </a:ext>
            </a:extLst>
          </a:blip>
          <a:srcRect t="129"/>
          <a:stretch/>
        </p:blipFill>
        <p:spPr>
          <a:xfrm>
            <a:off x="838200" y="704765"/>
            <a:ext cx="10628376" cy="5440003"/>
          </a:xfrm>
          <a:prstGeom prst="rect">
            <a:avLst/>
          </a:prstGeom>
        </p:spPr>
      </p:pic>
    </p:spTree>
    <p:extLst>
      <p:ext uri="{BB962C8B-B14F-4D97-AF65-F5344CB8AC3E}">
        <p14:creationId xmlns:p14="http://schemas.microsoft.com/office/powerpoint/2010/main" val="26867412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1BC7CD77-6B27-0EE5-209B-1DF54FB70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1" y="328240"/>
            <a:ext cx="11074142" cy="620152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7161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dashboard&#10;&#10;Description automatically generated">
            <a:extLst>
              <a:ext uri="{FF2B5EF4-FFF2-40B4-BE49-F238E27FC236}">
                <a16:creationId xmlns:a16="http://schemas.microsoft.com/office/drawing/2014/main" id="{039530BD-536E-B04A-A0DE-ECE4B1906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390754"/>
            <a:ext cx="10911839" cy="611063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18585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TotalTime>
  <Words>1274</Words>
  <Application>Microsoft Office PowerPoint</Application>
  <PresentationFormat>Widescreen</PresentationFormat>
  <Paragraphs>124</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HealthCare Data Analysis Project</vt:lpstr>
      <vt:lpstr>Project Details</vt:lpstr>
      <vt:lpstr>Challenges Faced During the Project</vt:lpstr>
      <vt:lpstr>PowerPoint Presentation</vt:lpstr>
      <vt:lpstr>PowerPoint Presentation</vt:lpstr>
      <vt:lpstr>PowerPoint Presentation</vt:lpstr>
      <vt:lpstr>PowerPoint Presentation</vt:lpstr>
      <vt:lpstr>PowerPoint Presentation</vt:lpstr>
      <vt:lpstr>PowerPoint Presentation</vt:lpstr>
      <vt:lpstr>Patients &amp; Hospital Dashboard</vt:lpstr>
      <vt:lpstr>KPI 1: Total Discharge by Payer Type</vt:lpstr>
      <vt:lpstr>KPI 2: Discharge by Hospital Type</vt:lpstr>
      <vt:lpstr>KPI 3: CountyWise Hospital Counts</vt:lpstr>
      <vt:lpstr>KPI 4: Inpatient to Outpatient Visit Ratio</vt:lpstr>
      <vt:lpstr>KPI 5: CountyWise Average Length of Stay (ALOS)</vt:lpstr>
      <vt:lpstr>KPI 6: Available Beds by Type of Control</vt:lpstr>
      <vt:lpstr>Hospital Finance Dashboard</vt:lpstr>
      <vt:lpstr>KPI 1: Total Revenue Trends</vt:lpstr>
      <vt:lpstr>KPI 2: QuarterWise Operating Margin</vt:lpstr>
      <vt:lpstr>KPI 3: Percentage of Gross Revenue Collected</vt:lpstr>
      <vt:lpstr>KPI 4: PreTax Net Income/Loss</vt:lpstr>
      <vt:lpstr>KPI 5: Total Operating Expenses</vt:lpstr>
      <vt:lpstr>KPI 6: Net Patient Revenue Per Discharge</vt:lpstr>
      <vt:lpstr>Healthcare Project: Hospital Patient Dashboard Conclusions</vt:lpstr>
      <vt:lpstr>Healthcare Project: Hospital Finance Dashboard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a89912</dc:creator>
  <cp:lastModifiedBy>a89912</cp:lastModifiedBy>
  <cp:revision>15</cp:revision>
  <dcterms:created xsi:type="dcterms:W3CDTF">2024-11-22T07:53:53Z</dcterms:created>
  <dcterms:modified xsi:type="dcterms:W3CDTF">2024-11-23T03:29:56Z</dcterms:modified>
</cp:coreProperties>
</file>