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8" r:id="rId4"/>
    <p:sldId id="259" r:id="rId5"/>
    <p:sldId id="260" r:id="rId6"/>
    <p:sldId id="261" r:id="rId7"/>
    <p:sldId id="262" r:id="rId8"/>
    <p:sldId id="263" r:id="rId9"/>
    <p:sldId id="269" r:id="rId10"/>
    <p:sldId id="273" r:id="rId11"/>
    <p:sldId id="274" r:id="rId12"/>
    <p:sldId id="275" r:id="rId13"/>
    <p:sldId id="277" r:id="rId14"/>
    <p:sldId id="276" r:id="rId15"/>
    <p:sldId id="278" r:id="rId16"/>
    <p:sldId id="279" r:id="rId17"/>
    <p:sldId id="285" r:id="rId18"/>
    <p:sldId id="281" r:id="rId19"/>
    <p:sldId id="28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9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8-11-28T07:03:00.800"/>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99 0,'25'0'718,"0"0"-686,-1 0 202,1 0-187,0 0 187,-1 0-109,1 0-78,0 0 47,-1 0-63,1 0 0,-25 25 32,25-25-32,-1 0-15,-24 24 15,25-24 0,0 0-15,-1 0 15,1 0 0,0 0 1,-25 25 15,24-25-47,1 0 31,-1 25-31,1-25 62,0 0-62,-1 0 47,1 0-16,0 0 1,-1 0 15,1 0-1,0 0 1,-1 0-15,1 0 233,0 0-234,-1 0-15,1 0 31,0 0-16,-1 0 0,1 0 1,0 0-17,-1 0 17,1 0-17,0 0 16,-1 0-15,1 0 15,0 0 1,-1 0 14,1 0-14,0 0 15,-1 0-32,1 0 32,0 0-31,-1 0 31,1 0-32,0 0 16,-1 0 1,1 0-17,0 0 1,-1 0 0,1 0-1,0 0 1,-1 0-1,1 0 1,0 0 0,-1 0 15,1 0 0,0 0-15,24-25 15,-24 25-15,-1 0-1,1 0 1,0 0-16,-1 0 31,1 0-15,-1 0 31,1 0-47,0 0 31,-1 0-15,1 0-16,0 0 31,-1 0-16,1 0 32,0 0-47,-1 0 0,1 0 47,0 0-16,-1 0 16,1 0-31,0 0 0,-1 0 15,1 0-16,-25-25-15,25 25 16,-1 0 0,1 0-1,0 0 1,-1 0 0,26 0 30,-26-24-30,1 24 15,0 0-31,-1 0 16,1 0 0,0 0-1,24 0 1,-24 0-1,-1 0 17,1 0-1,0 0 16,-1 0-32,1 0 1,0 0 31,-1 0-31,1 0 15,0 0-16,-1 0 1,1 0 15,0 0 1,-1 0-1,26 0-16,-26 0 17,1 0-17,-1 0 17,1 0-1,0 0-16,-1 0 17,1 0-17,0 0 17,24 0-17,-24 0 16,-1 0 1,1 0-1,0 0-15,-1 0-1,1-25 1,0 25-1,-1 0-15,1 0 32,0 0-32,24 0 31,-24 0-15,24 0 15,-24 0-31,-1-25 31,1 25-15,0 0 15,-1 0-31,1 0 953,0 0-906,-1 0-16,1 0 0,0 0-15,-1 0 0,1 0 31,0 0-32,-1 0 32,1 0-16,0 0 1,-1 0-17,1 0 16,0 0 32,-1 0-47,1 0-16,0 0 62,-1 0-31,1 0 16,0 0-16,-1 0 32,1 0-47,0 0 15,-1 0 0,1 0-15,-1 0 46,1 0-62,0 0 31,-1 0 16,1 0-15,0 0-1,-1 0-16,1 0 17,0 0 30,-1 0-46,1 0 62,0 0-62,-1 0 15,1 0 16,0 0-32,-1 0 110,1 0-109,0 0 0,-1 0 30,1 0-14,0 0 15,-1 0-32,1 0 16,0 0 1,-1 0-1,1 0 0,0 0 0,-1 0 1,1 0-17,0 0 1,-1 0 0,1 0-1,0 0 16,-1 0-31,1 0 32,0 0-17,-1 0-15,1 0 32,0 0-17,-1 0-15,1 0 47,0 0-47,-1 0 31,1 0-15,0 0 0,-1 0 15,1 0-16,0 0 17,-1 0-17,1 0 17,-1 0-1,1 0 0,0 0 0,-1 0-15,1 0 0,0 0 30,-1 0-14,1 0-1,0 0-15,-1 0-1,1 0 48,0 0-48,-1 0 1,1 0 15,0 0-31,-1 0 31,1 0-15,0 0 0,-1 0-1,1 0-15,0 0 32,-1 0-32,1 0 15,0 0 16,-1 0-31,1 0 32,0 0-17,-1 0-15,1 0 16,0 0 0,-1 0-1,1 0 1,0 0 31,-1 0-32,1 0-15,0 0 32,-1 0-17,1 0 16,0 0-31,-1 0 16,1 0 0,0 0-1,-1 0 32,1 0-31,0 0-1,-1 0 17,1 0-17,0 0 17,-1 0-1,1 0-16,0 0 17,-1 0-1,1 0 0,-1 0-15,1 0 46,0 0-62,-1 0 32,1 0 14,0 0-14,-1 0-1,1 0 0,0 0-15,-1 0 31,1 0-32,0 0 17,-1 0-17,1 0-15,0 0 31,-1 0-31,1 0 32,0 0-17,-1 0 17,1 0-17,0 0 1,-1 0 15,1 0-31,0 0 16,-1 0 15,1 0-15,0 0 30,-1 0-14,1 0-17,0 0 17,-1 0-1,1 0 0,0 0 0,-1 0 16,1 0-47,0 0 31,-1 0 1,1 0-17,0 0 1,-1-24 15,1 24-31,0 0 31,-1 0-15,1 0-16,0 0 47,-1 0-16,1 0 16,0 0-31,-1 0 31,1 0-32,-1 0 1,1 0 31,0 0-16,-1 0 16,1 0-47,0 0 31,-1 0 32,1 0-63,0 0 62,-1 0-46,1 0-1,0 0 32,-1 0-31,1 0 31,0 0-32,-1 0 1,-24-25 0,25 25-16,0 0 0,-1 0 62,1 0-62,0 0 31,-1 0-15,1 0 0,0 0 15,24 0-16,-24 0 17,-1 0-32,1 0 47,0 0-47,-1 0 15,1 0 32,0 0-31,-1 0 31,26 0-32,-26 0 16,1 0-15,0 0 15,-1 0-15,1 0 0,0 0 30,-1 0-30,1 0 31,0 0-47,-1 0 16,1 0 15,0 0-16,-1 0 1,1 0 31,0 0-31,-1 0 15,1 0-16,-1 0 17,1 0-1,0 0-31,-1 0 62,1 0-46,0 0 31,-1 0-31,1 0 15,0 0-16,-1 0 1,1 0 15,0 0-15,-1 0 0,1 0 30,0 0-30,-1 0 31,26 0-31,-26 0 15,1 0-16,0 0-15,-1 0 63,1 0-32,0 0 0,-1 0-15,1 0 15,0 0 1,-1 0-1,1 0 0,0 0 0,-1 0 1,1 0-32,0 0 15,-1 0 1,1 0 15,0 0 16,-1 0-31,1 0 15,0 0 0,-25-25-15,24 25-1,1 0 32,0 0-47,-1 0 125,1 0-94,0 0 16</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gi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2" name="Picture 141">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3" name="Rectangle 142">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4" name="Picture 143">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5" name="Picture 144">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9406604-B178-4E93-A155-34197E0732E0}"/>
              </a:ext>
            </a:extLst>
          </p:cNvPr>
          <p:cNvSpPr>
            <a:spLocks noGrp="1"/>
          </p:cNvSpPr>
          <p:nvPr>
            <p:ph type="ctrTitle"/>
          </p:nvPr>
        </p:nvSpPr>
        <p:spPr>
          <a:xfrm>
            <a:off x="7663897" y="2272683"/>
            <a:ext cx="3777791" cy="2919634"/>
          </a:xfrm>
        </p:spPr>
        <p:txBody>
          <a:bodyPr>
            <a:noAutofit/>
          </a:bodyPr>
          <a:lstStyle/>
          <a:p>
            <a:pPr>
              <a:lnSpc>
                <a:spcPct val="90000"/>
              </a:lnSpc>
            </a:pPr>
            <a:r>
              <a:rPr lang="en-CA" sz="2400" dirty="0">
                <a:solidFill>
                  <a:srgbClr val="0070C0"/>
                </a:solidFill>
              </a:rPr>
              <a:t>HOTEL MEJBAN MANAGEMENT SYSTEM</a:t>
            </a:r>
            <a:br>
              <a:rPr lang="en-CA" sz="2400" dirty="0">
                <a:solidFill>
                  <a:schemeClr val="accent5">
                    <a:lumMod val="75000"/>
                  </a:schemeClr>
                </a:solidFill>
              </a:rPr>
            </a:br>
            <a:br>
              <a:rPr lang="en-CA" sz="2400" dirty="0">
                <a:solidFill>
                  <a:schemeClr val="accent5">
                    <a:lumMod val="75000"/>
                  </a:schemeClr>
                </a:solidFill>
              </a:rPr>
            </a:br>
            <a:br>
              <a:rPr lang="en-CA" sz="2400" dirty="0">
                <a:solidFill>
                  <a:schemeClr val="accent5">
                    <a:lumMod val="75000"/>
                  </a:schemeClr>
                </a:solidFill>
              </a:rPr>
            </a:br>
            <a:r>
              <a:rPr lang="en-CA" sz="2400" dirty="0">
                <a:solidFill>
                  <a:schemeClr val="accent5">
                    <a:lumMod val="75000"/>
                  </a:schemeClr>
                </a:solidFill>
              </a:rPr>
              <a:t>ADVANCED DATABASE (COMP 214) </a:t>
            </a:r>
            <a:br>
              <a:rPr lang="en-CA" sz="2000" dirty="0">
                <a:solidFill>
                  <a:schemeClr val="accent5">
                    <a:lumMod val="75000"/>
                  </a:schemeClr>
                </a:solidFill>
              </a:rPr>
            </a:br>
            <a:br>
              <a:rPr lang="en-CA" sz="2000" dirty="0">
                <a:solidFill>
                  <a:schemeClr val="accent5">
                    <a:lumMod val="75000"/>
                  </a:schemeClr>
                </a:solidFill>
              </a:rPr>
            </a:br>
            <a:br>
              <a:rPr lang="en-CA" sz="2000" dirty="0">
                <a:solidFill>
                  <a:schemeClr val="accent5">
                    <a:lumMod val="75000"/>
                  </a:schemeClr>
                </a:solidFill>
              </a:rPr>
            </a:br>
            <a:r>
              <a:rPr lang="en-CA" sz="1600" dirty="0">
                <a:solidFill>
                  <a:srgbClr val="0070C0"/>
                </a:solidFill>
              </a:rPr>
              <a:t>PRESENTED TO: BLESSING AJIBOYE</a:t>
            </a:r>
            <a:endParaRPr lang="en-CA" sz="2000" dirty="0">
              <a:solidFill>
                <a:srgbClr val="0070C0"/>
              </a:solidFill>
            </a:endParaRPr>
          </a:p>
        </p:txBody>
      </p:sp>
      <p:sp>
        <p:nvSpPr>
          <p:cNvPr id="147" name="Rectangle 146">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Image result for images for luxurious hotel">
            <a:extLst>
              <a:ext uri="{FF2B5EF4-FFF2-40B4-BE49-F238E27FC236}">
                <a16:creationId xmlns:a16="http://schemas.microsoft.com/office/drawing/2014/main" id="{642215AE-F9F2-49A2-90D9-657DA38901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038" y="1410208"/>
            <a:ext cx="5759373"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149" name="Straight Connector 148">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6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DATABASE-SQL QUERY</a:t>
            </a:r>
            <a:endParaRPr lang="en-CA"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295402" y="2603544"/>
            <a:ext cx="4617720" cy="3077272"/>
          </a:xfrm>
        </p:spPr>
        <p:txBody>
          <a:bodyPr>
            <a:normAutofit/>
          </a:bodyPr>
          <a:lstStyle/>
          <a:p>
            <a:pPr marL="0" indent="0">
              <a:buNone/>
            </a:pPr>
            <a:r>
              <a:rPr lang="en-US" dirty="0"/>
              <a:t> </a:t>
            </a:r>
            <a:r>
              <a:rPr lang="en-US" sz="1400" dirty="0"/>
              <a:t>SELECT E.FNAME || ' ' || E.LNAME AS "EMPLOYEE NAME", H.NAME, R.ROOM_TYPE, B.BOOKING_ID, B.BOOKINGDATE, P.CUSTOMER_ID </a:t>
            </a:r>
            <a:endParaRPr lang="en-CA" sz="1400" dirty="0"/>
          </a:p>
          <a:p>
            <a:pPr marL="0" indent="0">
              <a:buNone/>
            </a:pPr>
            <a:r>
              <a:rPr lang="en-US" sz="1400" dirty="0"/>
              <a:t>FROM COMM_EMPLOYEES E, COMM_HOTELS H, COMM_ROOMS R, COMM_BOOKING B, COMM_PAYMENT P</a:t>
            </a:r>
            <a:endParaRPr lang="en-CA" sz="1400" dirty="0"/>
          </a:p>
          <a:p>
            <a:pPr marL="0" indent="0">
              <a:buNone/>
            </a:pPr>
            <a:r>
              <a:rPr lang="en-US" sz="1400" dirty="0"/>
              <a:t>WHERE E.HOTEL_ID = H.HOTEL_ID AND H.HOTEL_ID = R.HOTEL_ID AND R.ROOM_NO = B.ROOM_NO AND B.CUSTOMER_ID = P.CUSTOMER_ID;</a:t>
            </a:r>
            <a:endParaRPr lang="en-CA" dirty="0"/>
          </a:p>
          <a:p>
            <a:pPr marL="0" indent="0">
              <a:buNone/>
            </a:pPr>
            <a:endParaRPr lang="en-CA" dirty="0"/>
          </a:p>
        </p:txBody>
      </p:sp>
      <p:sp>
        <p:nvSpPr>
          <p:cNvPr id="6" name="Rectangle 1">
            <a:extLst>
              <a:ext uri="{FF2B5EF4-FFF2-40B4-BE49-F238E27FC236}">
                <a16:creationId xmlns:a16="http://schemas.microsoft.com/office/drawing/2014/main" id="{46673A49-96D1-43F6-80F1-1E70486B4106}"/>
              </a:ext>
            </a:extLst>
          </p:cNvPr>
          <p:cNvSpPr>
            <a:spLocks noChangeArrowheads="1"/>
          </p:cNvSpPr>
          <p:nvPr/>
        </p:nvSpPr>
        <p:spPr bwMode="auto">
          <a:xfrm>
            <a:off x="3127375"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1">
            <a:extLst>
              <a:ext uri="{FF2B5EF4-FFF2-40B4-BE49-F238E27FC236}">
                <a16:creationId xmlns:a16="http://schemas.microsoft.com/office/drawing/2014/main" id="{10BDDD66-F547-4243-B7B8-3B5C8AFAA684}"/>
              </a:ext>
            </a:extLst>
          </p:cNvPr>
          <p:cNvSpPr>
            <a:spLocks noChangeArrowheads="1"/>
          </p:cNvSpPr>
          <p:nvPr/>
        </p:nvSpPr>
        <p:spPr bwMode="auto">
          <a:xfrm>
            <a:off x="312737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4" name="Picture 3">
            <a:extLst>
              <a:ext uri="{FF2B5EF4-FFF2-40B4-BE49-F238E27FC236}">
                <a16:creationId xmlns:a16="http://schemas.microsoft.com/office/drawing/2014/main" id="{A8759C15-E713-4B0D-8F81-5EC6D7D80C31}"/>
              </a:ext>
            </a:extLst>
          </p:cNvPr>
          <p:cNvPicPr>
            <a:picLocks noChangeAspect="1"/>
          </p:cNvPicPr>
          <p:nvPr/>
        </p:nvPicPr>
        <p:blipFill>
          <a:blip r:embed="rId2"/>
          <a:stretch>
            <a:fillRect/>
          </a:stretch>
        </p:blipFill>
        <p:spPr>
          <a:xfrm>
            <a:off x="5987270" y="2603544"/>
            <a:ext cx="4909328" cy="287405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205D60B-FA1C-4C9D-9B2B-5ADC912FD0CB}"/>
              </a:ext>
            </a:extLst>
          </p:cNvPr>
          <p:cNvSpPr txBox="1"/>
          <p:nvPr/>
        </p:nvSpPr>
        <p:spPr>
          <a:xfrm>
            <a:off x="1627632" y="1764792"/>
            <a:ext cx="7306056" cy="707886"/>
          </a:xfrm>
          <a:prstGeom prst="rect">
            <a:avLst/>
          </a:prstGeom>
          <a:noFill/>
        </p:spPr>
        <p:txBody>
          <a:bodyPr wrap="square" rtlCol="0">
            <a:spAutoFit/>
          </a:bodyPr>
          <a:lstStyle/>
          <a:p>
            <a:r>
              <a:rPr lang="en-US" sz="2000" b="1" dirty="0"/>
              <a:t>Listing data from tables using alias for table name </a:t>
            </a:r>
            <a:endParaRPr lang="en-CA" sz="2000" b="1" dirty="0"/>
          </a:p>
          <a:p>
            <a:endParaRPr lang="en-US" sz="2000" dirty="0"/>
          </a:p>
        </p:txBody>
      </p:sp>
    </p:spTree>
    <p:extLst>
      <p:ext uri="{BB962C8B-B14F-4D97-AF65-F5344CB8AC3E}">
        <p14:creationId xmlns:p14="http://schemas.microsoft.com/office/powerpoint/2010/main" val="415221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826685"/>
            <a:ext cx="9601196" cy="968588"/>
          </a:xfrm>
        </p:spPr>
        <p:txBody>
          <a:bodyPr>
            <a:normAutofit/>
          </a:bodyPr>
          <a:lstStyle/>
          <a:p>
            <a:r>
              <a:rPr lang="en-US" sz="3200" dirty="0">
                <a:solidFill>
                  <a:schemeClr val="accent5">
                    <a:lumMod val="75000"/>
                  </a:schemeClr>
                </a:solidFill>
              </a:rPr>
              <a:t>TESTING THE DATABASE-SQL QUERY</a:t>
            </a:r>
            <a:endParaRPr lang="en-CA"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970565" y="2670048"/>
            <a:ext cx="4611085" cy="2980944"/>
          </a:xfrm>
        </p:spPr>
        <p:txBody>
          <a:bodyPr>
            <a:normAutofit fontScale="85000" lnSpcReduction="10000"/>
          </a:bodyPr>
          <a:lstStyle/>
          <a:p>
            <a:pPr marL="0" indent="0">
              <a:buNone/>
            </a:pPr>
            <a:r>
              <a:rPr lang="en-US" dirty="0"/>
              <a:t> </a:t>
            </a:r>
            <a:r>
              <a:rPr lang="en-US" sz="1700" dirty="0"/>
              <a:t>SELECT E.EMP_ID, E.FNAME, E.LNAME, E.ADDRESS,H.NAME, B.BOOKING_ID, C.FNAME|| ' ' ||C.LNAME AS "CUSTOMER_NAME",</a:t>
            </a:r>
            <a:endParaRPr lang="en-CA" sz="1700" dirty="0"/>
          </a:p>
          <a:p>
            <a:pPr marL="0" indent="0">
              <a:buNone/>
            </a:pPr>
            <a:r>
              <a:rPr lang="en-US" sz="1700" dirty="0"/>
              <a:t>C.COUNTRY FROM COMM_EMPLOYEES E </a:t>
            </a:r>
            <a:endParaRPr lang="en-CA" sz="1700" dirty="0"/>
          </a:p>
          <a:p>
            <a:pPr marL="0" indent="0">
              <a:buNone/>
            </a:pPr>
            <a:r>
              <a:rPr lang="en-US" sz="1700" dirty="0"/>
              <a:t>JOIN COMM_HOTELS H USING(HOTEL_ID)</a:t>
            </a:r>
            <a:endParaRPr lang="en-CA" sz="1700" dirty="0"/>
          </a:p>
          <a:p>
            <a:pPr marL="0" indent="0">
              <a:buNone/>
            </a:pPr>
            <a:r>
              <a:rPr lang="en-US" sz="1700" dirty="0"/>
              <a:t>JOIN COMM_ROOMS R USING (HOTEL_ID)</a:t>
            </a:r>
            <a:endParaRPr lang="en-CA" sz="1700" dirty="0"/>
          </a:p>
          <a:p>
            <a:pPr marL="0" indent="0">
              <a:buNone/>
            </a:pPr>
            <a:r>
              <a:rPr lang="en-US" sz="1700" dirty="0"/>
              <a:t>JOIN COMM_BOOKING B USING (ROOM_NO)</a:t>
            </a:r>
            <a:endParaRPr lang="en-CA" sz="1700" dirty="0"/>
          </a:p>
          <a:p>
            <a:pPr marL="0" indent="0">
              <a:buNone/>
            </a:pPr>
            <a:r>
              <a:rPr lang="en-US" sz="1700" dirty="0"/>
              <a:t>JOIN COMM_CUS_DETAILS C USING (CUSTOMER_ID)</a:t>
            </a:r>
            <a:endParaRPr lang="en-CA" sz="1700" dirty="0"/>
          </a:p>
          <a:p>
            <a:pPr marL="0" indent="0">
              <a:buNone/>
            </a:pPr>
            <a:r>
              <a:rPr lang="en-US" sz="1700" dirty="0"/>
              <a:t>WHERE E.PHONE LIKE '%6%' AND E.ADDRESS BETWEEN 'P.O. BOX 500' AND 'P.O. BOX 700';</a:t>
            </a:r>
            <a:endParaRPr lang="en-CA" sz="1700" dirty="0"/>
          </a:p>
          <a:p>
            <a:pPr marL="0" indent="0">
              <a:buNone/>
            </a:pPr>
            <a:endParaRPr lang="en-CA" dirty="0"/>
          </a:p>
        </p:txBody>
      </p:sp>
      <p:sp>
        <p:nvSpPr>
          <p:cNvPr id="6" name="Rectangle 1">
            <a:extLst>
              <a:ext uri="{FF2B5EF4-FFF2-40B4-BE49-F238E27FC236}">
                <a16:creationId xmlns:a16="http://schemas.microsoft.com/office/drawing/2014/main" id="{46673A49-96D1-43F6-80F1-1E70486B4106}"/>
              </a:ext>
            </a:extLst>
          </p:cNvPr>
          <p:cNvSpPr>
            <a:spLocks noChangeArrowheads="1"/>
          </p:cNvSpPr>
          <p:nvPr/>
        </p:nvSpPr>
        <p:spPr bwMode="auto">
          <a:xfrm>
            <a:off x="3127375"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1">
            <a:extLst>
              <a:ext uri="{FF2B5EF4-FFF2-40B4-BE49-F238E27FC236}">
                <a16:creationId xmlns:a16="http://schemas.microsoft.com/office/drawing/2014/main" id="{10BDDD66-F547-4243-B7B8-3B5C8AFAA684}"/>
              </a:ext>
            </a:extLst>
          </p:cNvPr>
          <p:cNvSpPr>
            <a:spLocks noChangeArrowheads="1"/>
          </p:cNvSpPr>
          <p:nvPr/>
        </p:nvSpPr>
        <p:spPr bwMode="auto">
          <a:xfrm>
            <a:off x="312737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4" name="Picture 3">
            <a:extLst>
              <a:ext uri="{FF2B5EF4-FFF2-40B4-BE49-F238E27FC236}">
                <a16:creationId xmlns:a16="http://schemas.microsoft.com/office/drawing/2014/main" id="{55992DA2-1082-41C3-A7A2-5642EA8BFACB}"/>
              </a:ext>
            </a:extLst>
          </p:cNvPr>
          <p:cNvPicPr>
            <a:picLocks noChangeAspect="1"/>
          </p:cNvPicPr>
          <p:nvPr/>
        </p:nvPicPr>
        <p:blipFill>
          <a:blip r:embed="rId2"/>
          <a:stretch>
            <a:fillRect/>
          </a:stretch>
        </p:blipFill>
        <p:spPr>
          <a:xfrm>
            <a:off x="5581650" y="3011488"/>
            <a:ext cx="5923057" cy="211455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9564D21-077D-492F-BC31-10A12121B70D}"/>
              </a:ext>
            </a:extLst>
          </p:cNvPr>
          <p:cNvSpPr txBox="1"/>
          <p:nvPr/>
        </p:nvSpPr>
        <p:spPr>
          <a:xfrm>
            <a:off x="1115568" y="1857445"/>
            <a:ext cx="8202168" cy="707886"/>
          </a:xfrm>
          <a:prstGeom prst="rect">
            <a:avLst/>
          </a:prstGeom>
          <a:noFill/>
        </p:spPr>
        <p:txBody>
          <a:bodyPr wrap="square" rtlCol="0">
            <a:spAutoFit/>
          </a:bodyPr>
          <a:lstStyle/>
          <a:p>
            <a:r>
              <a:rPr lang="en-US" sz="2000" dirty="0"/>
              <a:t> </a:t>
            </a:r>
            <a:r>
              <a:rPr lang="en-US" sz="2000" b="1" dirty="0"/>
              <a:t>List of customer using alias, join, between and LIKE keyword</a:t>
            </a:r>
            <a:endParaRPr lang="en-CA" sz="2000" b="1" dirty="0"/>
          </a:p>
          <a:p>
            <a:endParaRPr lang="en-US" sz="2000" dirty="0"/>
          </a:p>
        </p:txBody>
      </p:sp>
    </p:spTree>
    <p:extLst>
      <p:ext uri="{BB962C8B-B14F-4D97-AF65-F5344CB8AC3E}">
        <p14:creationId xmlns:p14="http://schemas.microsoft.com/office/powerpoint/2010/main" val="417057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545335" y="1768602"/>
            <a:ext cx="7055740" cy="650747"/>
          </a:xfrm>
        </p:spPr>
        <p:txBody>
          <a:bodyPr>
            <a:normAutofit fontScale="92500"/>
          </a:bodyPr>
          <a:lstStyle/>
          <a:p>
            <a:pPr marL="0" lvl="0" indent="0">
              <a:buNone/>
            </a:pPr>
            <a:r>
              <a:rPr lang="en-US" b="1" dirty="0"/>
              <a:t>Creating a Sequence where hotel id will increment by 1</a:t>
            </a:r>
            <a:endParaRPr lang="en-CA" dirty="0"/>
          </a:p>
        </p:txBody>
      </p:sp>
      <p:sp>
        <p:nvSpPr>
          <p:cNvPr id="6" name="Rectangle 1">
            <a:extLst>
              <a:ext uri="{FF2B5EF4-FFF2-40B4-BE49-F238E27FC236}">
                <a16:creationId xmlns:a16="http://schemas.microsoft.com/office/drawing/2014/main" id="{46673A49-96D1-43F6-80F1-1E70486B4106}"/>
              </a:ext>
            </a:extLst>
          </p:cNvPr>
          <p:cNvSpPr>
            <a:spLocks noChangeArrowheads="1"/>
          </p:cNvSpPr>
          <p:nvPr/>
        </p:nvSpPr>
        <p:spPr bwMode="auto">
          <a:xfrm>
            <a:off x="3127375"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7" name="Picture 6">
            <a:extLst>
              <a:ext uri="{FF2B5EF4-FFF2-40B4-BE49-F238E27FC236}">
                <a16:creationId xmlns:a16="http://schemas.microsoft.com/office/drawing/2014/main" id="{975D9E3E-DF03-44CA-95BC-D4803BB80618}"/>
              </a:ext>
            </a:extLst>
          </p:cNvPr>
          <p:cNvPicPr/>
          <p:nvPr/>
        </p:nvPicPr>
        <p:blipFill>
          <a:blip r:embed="rId2"/>
          <a:stretch>
            <a:fillRect/>
          </a:stretch>
        </p:blipFill>
        <p:spPr>
          <a:xfrm>
            <a:off x="3600450" y="2710203"/>
            <a:ext cx="4596765" cy="2882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566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DD3A-8978-4A18-B03A-8DFA6E84895D}"/>
              </a:ext>
            </a:extLst>
          </p:cNvPr>
          <p:cNvSpPr>
            <a:spLocks noGrp="1"/>
          </p:cNvSpPr>
          <p:nvPr>
            <p:ph type="title"/>
          </p:nvPr>
        </p:nvSpPr>
        <p:spPr>
          <a:xfrm>
            <a:off x="1295402" y="573759"/>
            <a:ext cx="9601196" cy="1303867"/>
          </a:xfrm>
        </p:spPr>
        <p:txBody>
          <a:bodyPr>
            <a:normAutofit/>
          </a:bodyPr>
          <a:lstStyle/>
          <a:p>
            <a:r>
              <a:rPr lang="en-US" sz="3200" dirty="0">
                <a:solidFill>
                  <a:schemeClr val="accent5">
                    <a:lumMod val="75000"/>
                  </a:schemeClr>
                </a:solidFill>
              </a:rPr>
              <a:t>TESTING THE DATABASE-PLSQL QUERY</a:t>
            </a:r>
            <a:endParaRPr lang="en-US" sz="3200" dirty="0"/>
          </a:p>
        </p:txBody>
      </p:sp>
      <p:sp>
        <p:nvSpPr>
          <p:cNvPr id="3" name="Content Placeholder 2">
            <a:extLst>
              <a:ext uri="{FF2B5EF4-FFF2-40B4-BE49-F238E27FC236}">
                <a16:creationId xmlns:a16="http://schemas.microsoft.com/office/drawing/2014/main" id="{2AFF33B0-294B-4840-AF16-D675B6E40575}"/>
              </a:ext>
            </a:extLst>
          </p:cNvPr>
          <p:cNvSpPr>
            <a:spLocks noGrp="1"/>
          </p:cNvSpPr>
          <p:nvPr>
            <p:ph idx="1"/>
          </p:nvPr>
        </p:nvSpPr>
        <p:spPr>
          <a:xfrm>
            <a:off x="1153354" y="1988599"/>
            <a:ext cx="4800599" cy="3878392"/>
          </a:xfrm>
        </p:spPr>
        <p:txBody>
          <a:bodyPr>
            <a:normAutofit fontScale="55000" lnSpcReduction="20000"/>
          </a:bodyPr>
          <a:lstStyle/>
          <a:p>
            <a:pPr marL="0" lvl="0" indent="0">
              <a:buNone/>
            </a:pPr>
            <a:r>
              <a:rPr lang="en-US" sz="3600" b="1" dirty="0"/>
              <a:t>Insert value using sequence</a:t>
            </a:r>
            <a:endParaRPr lang="en-CA" sz="3600" dirty="0"/>
          </a:p>
          <a:p>
            <a:pPr marL="0" indent="0">
              <a:buNone/>
            </a:pPr>
            <a:endParaRPr lang="en-US" dirty="0"/>
          </a:p>
          <a:p>
            <a:pPr marL="0" indent="0">
              <a:buNone/>
            </a:pPr>
            <a:r>
              <a:rPr lang="en-US" dirty="0"/>
              <a:t>DECLARE </a:t>
            </a:r>
            <a:endParaRPr lang="en-CA" dirty="0"/>
          </a:p>
          <a:p>
            <a:pPr marL="0" indent="0">
              <a:buNone/>
            </a:pPr>
            <a:r>
              <a:rPr lang="en-US" dirty="0" err="1"/>
              <a:t>lv_name_txt</a:t>
            </a:r>
            <a:r>
              <a:rPr lang="en-US" dirty="0"/>
              <a:t> </a:t>
            </a:r>
            <a:r>
              <a:rPr lang="en-US" dirty="0" err="1"/>
              <a:t>comm_hotels.name%TYPE</a:t>
            </a:r>
            <a:r>
              <a:rPr lang="en-US" dirty="0"/>
              <a:t> := 'RUPOSHI BANGLA';</a:t>
            </a:r>
            <a:endParaRPr lang="en-CA" dirty="0"/>
          </a:p>
          <a:p>
            <a:pPr marL="0" indent="0">
              <a:buNone/>
            </a:pPr>
            <a:r>
              <a:rPr lang="en-US" dirty="0" err="1"/>
              <a:t>lv_address_txt</a:t>
            </a:r>
            <a:r>
              <a:rPr lang="en-US" dirty="0"/>
              <a:t> </a:t>
            </a:r>
            <a:r>
              <a:rPr lang="en-US" dirty="0" err="1"/>
              <a:t>comm_hotels.address%TYPE</a:t>
            </a:r>
            <a:r>
              <a:rPr lang="en-US" dirty="0"/>
              <a:t> := 'Brimley Rd';</a:t>
            </a:r>
            <a:endParaRPr lang="en-CA" dirty="0"/>
          </a:p>
          <a:p>
            <a:pPr marL="0" indent="0">
              <a:buNone/>
            </a:pPr>
            <a:r>
              <a:rPr lang="en-US" dirty="0" err="1"/>
              <a:t>lv_pcode_txt</a:t>
            </a:r>
            <a:r>
              <a:rPr lang="en-US" dirty="0"/>
              <a:t> </a:t>
            </a:r>
            <a:r>
              <a:rPr lang="en-US" dirty="0" err="1"/>
              <a:t>comm_hotels.postalcode%TYPE</a:t>
            </a:r>
            <a:r>
              <a:rPr lang="en-US" dirty="0"/>
              <a:t> := 'M1M1V2';</a:t>
            </a:r>
            <a:endParaRPr lang="en-CA" dirty="0"/>
          </a:p>
          <a:p>
            <a:pPr marL="0" indent="0">
              <a:buNone/>
            </a:pPr>
            <a:r>
              <a:rPr lang="en-US" dirty="0" err="1"/>
              <a:t>lv_province_txt</a:t>
            </a:r>
            <a:r>
              <a:rPr lang="en-US" dirty="0"/>
              <a:t> </a:t>
            </a:r>
            <a:r>
              <a:rPr lang="en-US" dirty="0" err="1"/>
              <a:t>comm_hotels.province%TYPE</a:t>
            </a:r>
            <a:r>
              <a:rPr lang="en-US" dirty="0"/>
              <a:t> := 'ONTARIO';</a:t>
            </a:r>
            <a:endParaRPr lang="en-CA" dirty="0"/>
          </a:p>
          <a:p>
            <a:pPr marL="0" indent="0">
              <a:buNone/>
            </a:pPr>
            <a:r>
              <a:rPr lang="en-US" dirty="0" err="1"/>
              <a:t>lv_manid_txt</a:t>
            </a:r>
            <a:r>
              <a:rPr lang="en-US" dirty="0"/>
              <a:t> </a:t>
            </a:r>
            <a:r>
              <a:rPr lang="en-US" dirty="0" err="1"/>
              <a:t>comm_hotels.manager_id%TYPE</a:t>
            </a:r>
            <a:r>
              <a:rPr lang="en-US" dirty="0"/>
              <a:t> := '1200';</a:t>
            </a:r>
            <a:endParaRPr lang="en-CA" dirty="0"/>
          </a:p>
          <a:p>
            <a:pPr marL="0" indent="0">
              <a:buNone/>
            </a:pPr>
            <a:r>
              <a:rPr lang="en-US" dirty="0"/>
              <a:t>BEGIN</a:t>
            </a:r>
            <a:endParaRPr lang="en-CA" dirty="0"/>
          </a:p>
          <a:p>
            <a:pPr marL="0" indent="0">
              <a:buNone/>
            </a:pPr>
            <a:r>
              <a:rPr lang="en-US" dirty="0"/>
              <a:t>INSERT INTO </a:t>
            </a:r>
            <a:r>
              <a:rPr lang="en-US" dirty="0" err="1"/>
              <a:t>comm_hotels</a:t>
            </a:r>
            <a:r>
              <a:rPr lang="en-US" dirty="0"/>
              <a:t>(</a:t>
            </a:r>
            <a:r>
              <a:rPr lang="en-US" dirty="0" err="1"/>
              <a:t>hotel_ID</a:t>
            </a:r>
            <a:r>
              <a:rPr lang="en-US" dirty="0"/>
              <a:t>, name, address, </a:t>
            </a:r>
            <a:r>
              <a:rPr lang="en-US" dirty="0" err="1"/>
              <a:t>postalcode</a:t>
            </a:r>
            <a:r>
              <a:rPr lang="en-US" dirty="0"/>
              <a:t>, province, </a:t>
            </a:r>
            <a:r>
              <a:rPr lang="en-US" dirty="0" err="1"/>
              <a:t>manager_id</a:t>
            </a:r>
            <a:r>
              <a:rPr lang="en-US" dirty="0"/>
              <a:t>)</a:t>
            </a:r>
            <a:endParaRPr lang="en-CA" dirty="0"/>
          </a:p>
          <a:p>
            <a:pPr marL="0" indent="0">
              <a:buNone/>
            </a:pPr>
            <a:r>
              <a:rPr lang="en-US" dirty="0"/>
              <a:t>VALUES (comm_hotels_hotel_ID#_</a:t>
            </a:r>
            <a:r>
              <a:rPr lang="en-US" dirty="0" err="1"/>
              <a:t>seq.NEXTVAL,lv_name_txt</a:t>
            </a:r>
            <a:r>
              <a:rPr lang="en-US" dirty="0"/>
              <a:t>, </a:t>
            </a:r>
            <a:r>
              <a:rPr lang="en-US" dirty="0" err="1"/>
              <a:t>lv_address_txt,lv_pcode_txt,lv_province_txt,lv_manid_txt</a:t>
            </a:r>
            <a:r>
              <a:rPr lang="en-US" dirty="0"/>
              <a:t>);</a:t>
            </a:r>
            <a:endParaRPr lang="en-CA" dirty="0"/>
          </a:p>
          <a:p>
            <a:pPr marL="0" indent="0">
              <a:buNone/>
            </a:pPr>
            <a:r>
              <a:rPr lang="en-US" dirty="0"/>
              <a:t>END;</a:t>
            </a:r>
            <a:endParaRPr lang="en-CA" dirty="0"/>
          </a:p>
        </p:txBody>
      </p:sp>
      <p:pic>
        <p:nvPicPr>
          <p:cNvPr id="6" name="Picture 5">
            <a:extLst>
              <a:ext uri="{FF2B5EF4-FFF2-40B4-BE49-F238E27FC236}">
                <a16:creationId xmlns:a16="http://schemas.microsoft.com/office/drawing/2014/main" id="{90CAAB00-D0F3-418B-873B-B88278FD974C}"/>
              </a:ext>
            </a:extLst>
          </p:cNvPr>
          <p:cNvPicPr/>
          <p:nvPr/>
        </p:nvPicPr>
        <p:blipFill>
          <a:blip r:embed="rId2"/>
          <a:stretch>
            <a:fillRect/>
          </a:stretch>
        </p:blipFill>
        <p:spPr>
          <a:xfrm>
            <a:off x="5953953" y="2558100"/>
            <a:ext cx="5437947" cy="276637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D14B7FCE-BD29-484F-A471-DFF4E05A0248}"/>
                  </a:ext>
                </a:extLst>
              </p14:cNvPr>
              <p14:cNvContentPartPr/>
              <p14:nvPr/>
            </p14:nvContentPartPr>
            <p14:xfrm>
              <a:off x="6791313" y="4864830"/>
              <a:ext cx="3782520" cy="77400"/>
            </p14:xfrm>
          </p:contentPart>
        </mc:Choice>
        <mc:Fallback xmlns="">
          <p:pic>
            <p:nvPicPr>
              <p:cNvPr id="10" name="Ink 9">
                <a:extLst>
                  <a:ext uri="{FF2B5EF4-FFF2-40B4-BE49-F238E27FC236}">
                    <a16:creationId xmlns:a16="http://schemas.microsoft.com/office/drawing/2014/main" id="{D14B7FCE-BD29-484F-A471-DFF4E05A0248}"/>
                  </a:ext>
                </a:extLst>
              </p:cNvPr>
              <p:cNvPicPr/>
              <p:nvPr/>
            </p:nvPicPr>
            <p:blipFill>
              <a:blip r:embed="rId4"/>
              <a:stretch>
                <a:fillRect/>
              </a:stretch>
            </p:blipFill>
            <p:spPr>
              <a:xfrm>
                <a:off x="6755313" y="4792830"/>
                <a:ext cx="3854160" cy="221040"/>
              </a:xfrm>
              <a:prstGeom prst="rect">
                <a:avLst/>
              </a:prstGeom>
            </p:spPr>
          </p:pic>
        </mc:Fallback>
      </mc:AlternateContent>
    </p:spTree>
    <p:extLst>
      <p:ext uri="{BB962C8B-B14F-4D97-AF65-F5344CB8AC3E}">
        <p14:creationId xmlns:p14="http://schemas.microsoft.com/office/powerpoint/2010/main" val="295937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458086" y="1828800"/>
            <a:ext cx="3733039" cy="694268"/>
          </a:xfrm>
        </p:spPr>
        <p:txBody>
          <a:bodyPr>
            <a:noAutofit/>
          </a:bodyPr>
          <a:lstStyle/>
          <a:p>
            <a:pPr marL="0" indent="0">
              <a:buNone/>
            </a:pPr>
            <a:r>
              <a:rPr lang="en-US" sz="600" dirty="0"/>
              <a:t> </a:t>
            </a:r>
            <a:r>
              <a:rPr lang="en-US" sz="2800" b="1" dirty="0"/>
              <a:t>Create Function</a:t>
            </a:r>
            <a:endParaRPr lang="en-CA" sz="2800" b="1" dirty="0"/>
          </a:p>
          <a:p>
            <a:pPr marL="0" indent="0">
              <a:buNone/>
            </a:pPr>
            <a:endParaRPr lang="en-CA" sz="1100" dirty="0"/>
          </a:p>
          <a:p>
            <a:pPr marL="0" lvl="0" indent="0">
              <a:buNone/>
            </a:pPr>
            <a:endParaRPr lang="en-CA" sz="1050" dirty="0"/>
          </a:p>
          <a:p>
            <a:pPr marL="0" indent="0">
              <a:buNone/>
            </a:pPr>
            <a:r>
              <a:rPr lang="en-US" sz="600" dirty="0"/>
              <a:t> </a:t>
            </a:r>
            <a:endParaRPr lang="en-CA" sz="600" dirty="0"/>
          </a:p>
          <a:p>
            <a:pPr marL="0" indent="0">
              <a:buNone/>
            </a:pPr>
            <a:endParaRPr lang="en-CA" sz="600" dirty="0"/>
          </a:p>
        </p:txBody>
      </p:sp>
      <p:sp>
        <p:nvSpPr>
          <p:cNvPr id="8" name="Rectangle 1">
            <a:extLst>
              <a:ext uri="{FF2B5EF4-FFF2-40B4-BE49-F238E27FC236}">
                <a16:creationId xmlns:a16="http://schemas.microsoft.com/office/drawing/2014/main" id="{10BDDD66-F547-4243-B7B8-3B5C8AFAA684}"/>
              </a:ext>
            </a:extLst>
          </p:cNvPr>
          <p:cNvSpPr>
            <a:spLocks noChangeArrowheads="1"/>
          </p:cNvSpPr>
          <p:nvPr/>
        </p:nvSpPr>
        <p:spPr bwMode="auto">
          <a:xfrm>
            <a:off x="312737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5" name="Picture 4">
            <a:extLst>
              <a:ext uri="{FF2B5EF4-FFF2-40B4-BE49-F238E27FC236}">
                <a16:creationId xmlns:a16="http://schemas.microsoft.com/office/drawing/2014/main" id="{8DECE8E4-11B4-4C84-A431-28C019062152}"/>
              </a:ext>
            </a:extLst>
          </p:cNvPr>
          <p:cNvPicPr/>
          <p:nvPr/>
        </p:nvPicPr>
        <p:blipFill>
          <a:blip r:embed="rId2"/>
          <a:stretch>
            <a:fillRect/>
          </a:stretch>
        </p:blipFill>
        <p:spPr>
          <a:xfrm>
            <a:off x="2862452" y="2523068"/>
            <a:ext cx="6467095" cy="30300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262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BADFA-8E7C-464E-97F9-2FA9DF9E6208}"/>
              </a:ext>
            </a:extLst>
          </p:cNvPr>
          <p:cNvSpPr>
            <a:spLocks noGrp="1"/>
          </p:cNvSpPr>
          <p:nvPr>
            <p:ph idx="1"/>
          </p:nvPr>
        </p:nvSpPr>
        <p:spPr>
          <a:xfrm>
            <a:off x="1295401" y="1642369"/>
            <a:ext cx="9601196" cy="4233499"/>
          </a:xfrm>
        </p:spPr>
        <p:txBody>
          <a:bodyPr/>
          <a:lstStyle/>
          <a:p>
            <a:pPr marL="0" indent="0">
              <a:buNone/>
            </a:pPr>
            <a:r>
              <a:rPr lang="en-US" b="1" dirty="0"/>
              <a:t>Use of %</a:t>
            </a:r>
            <a:r>
              <a:rPr lang="en-US" b="1" dirty="0" err="1"/>
              <a:t>RowType</a:t>
            </a:r>
            <a:r>
              <a:rPr lang="en-US" b="1" dirty="0"/>
              <a:t> attribute to retrieve the employee information with hotel id 6</a:t>
            </a:r>
            <a:endParaRPr lang="en-US" dirty="0"/>
          </a:p>
        </p:txBody>
      </p:sp>
      <p:sp>
        <p:nvSpPr>
          <p:cNvPr id="4" name="Title 1">
            <a:extLst>
              <a:ext uri="{FF2B5EF4-FFF2-40B4-BE49-F238E27FC236}">
                <a16:creationId xmlns:a16="http://schemas.microsoft.com/office/drawing/2014/main" id="{529293CE-698A-4A2A-8251-1CA646574E52}"/>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pic>
        <p:nvPicPr>
          <p:cNvPr id="5" name="Picture 4">
            <a:extLst>
              <a:ext uri="{FF2B5EF4-FFF2-40B4-BE49-F238E27FC236}">
                <a16:creationId xmlns:a16="http://schemas.microsoft.com/office/drawing/2014/main" id="{BADB9A8C-4220-462F-AF0F-9E50CCFC6D27}"/>
              </a:ext>
            </a:extLst>
          </p:cNvPr>
          <p:cNvPicPr/>
          <p:nvPr/>
        </p:nvPicPr>
        <p:blipFill>
          <a:blip r:embed="rId2"/>
          <a:stretch>
            <a:fillRect/>
          </a:stretch>
        </p:blipFill>
        <p:spPr>
          <a:xfrm>
            <a:off x="3949822" y="2434978"/>
            <a:ext cx="3809999" cy="3833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961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1F66-9031-47EC-B801-2FE562AF7D73}"/>
              </a:ext>
            </a:extLst>
          </p:cNvPr>
          <p:cNvSpPr>
            <a:spLocks noGrp="1"/>
          </p:cNvSpPr>
          <p:nvPr>
            <p:ph idx="1"/>
          </p:nvPr>
        </p:nvSpPr>
        <p:spPr>
          <a:xfrm>
            <a:off x="1295401" y="1819922"/>
            <a:ext cx="9601196" cy="513703"/>
          </a:xfrm>
        </p:spPr>
        <p:txBody>
          <a:bodyPr>
            <a:normAutofit lnSpcReduction="10000"/>
          </a:bodyPr>
          <a:lstStyle/>
          <a:p>
            <a:pPr marL="0" indent="0">
              <a:buNone/>
            </a:pPr>
            <a:r>
              <a:rPr lang="en-US" b="1" dirty="0"/>
              <a:t>Display the customer details using the function created</a:t>
            </a:r>
          </a:p>
          <a:p>
            <a:pPr marL="0" indent="0">
              <a:buNone/>
            </a:pPr>
            <a:endParaRPr lang="en-US" dirty="0"/>
          </a:p>
        </p:txBody>
      </p:sp>
      <p:sp>
        <p:nvSpPr>
          <p:cNvPr id="4" name="Title 1">
            <a:extLst>
              <a:ext uri="{FF2B5EF4-FFF2-40B4-BE49-F238E27FC236}">
                <a16:creationId xmlns:a16="http://schemas.microsoft.com/office/drawing/2014/main" id="{45E90E78-1B60-4722-B6F1-6FC8AD033165}"/>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pic>
        <p:nvPicPr>
          <p:cNvPr id="5" name="Picture 4">
            <a:extLst>
              <a:ext uri="{FF2B5EF4-FFF2-40B4-BE49-F238E27FC236}">
                <a16:creationId xmlns:a16="http://schemas.microsoft.com/office/drawing/2014/main" id="{82206CFB-20E1-4BFA-A0BD-075129CBDD09}"/>
              </a:ext>
            </a:extLst>
          </p:cNvPr>
          <p:cNvPicPr/>
          <p:nvPr/>
        </p:nvPicPr>
        <p:blipFill>
          <a:blip r:embed="rId2"/>
          <a:stretch>
            <a:fillRect/>
          </a:stretch>
        </p:blipFill>
        <p:spPr>
          <a:xfrm>
            <a:off x="3009900" y="2496185"/>
            <a:ext cx="5943600" cy="3542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72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D0DF1B-82C9-4A24-9339-204B1609A936}"/>
              </a:ext>
            </a:extLst>
          </p:cNvPr>
          <p:cNvSpPr>
            <a:spLocks noGrp="1"/>
          </p:cNvSpPr>
          <p:nvPr>
            <p:ph type="title"/>
          </p:nvPr>
        </p:nvSpPr>
        <p:spPr>
          <a:xfrm>
            <a:off x="520702" y="347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sp>
        <p:nvSpPr>
          <p:cNvPr id="6" name="Content Placeholder 2">
            <a:extLst>
              <a:ext uri="{FF2B5EF4-FFF2-40B4-BE49-F238E27FC236}">
                <a16:creationId xmlns:a16="http://schemas.microsoft.com/office/drawing/2014/main" id="{583DFD99-73E5-4141-86D3-EEDD9BCD2FBC}"/>
              </a:ext>
            </a:extLst>
          </p:cNvPr>
          <p:cNvSpPr txBox="1">
            <a:spLocks/>
          </p:cNvSpPr>
          <p:nvPr/>
        </p:nvSpPr>
        <p:spPr>
          <a:xfrm>
            <a:off x="1828801" y="987444"/>
            <a:ext cx="9601196" cy="51370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n-US" b="1" dirty="0"/>
              <a:t>User define exception for room price with hotel id 9</a:t>
            </a:r>
          </a:p>
          <a:p>
            <a:pPr marL="0" indent="0">
              <a:buFont typeface="Arial"/>
              <a:buNone/>
            </a:pPr>
            <a:endParaRPr lang="en-US" dirty="0"/>
          </a:p>
        </p:txBody>
      </p:sp>
      <p:pic>
        <p:nvPicPr>
          <p:cNvPr id="2" name="Picture 1">
            <a:extLst>
              <a:ext uri="{FF2B5EF4-FFF2-40B4-BE49-F238E27FC236}">
                <a16:creationId xmlns:a16="http://schemas.microsoft.com/office/drawing/2014/main" id="{5F656D2D-826D-4417-9853-82059787242F}"/>
              </a:ext>
            </a:extLst>
          </p:cNvPr>
          <p:cNvPicPr>
            <a:picLocks noChangeAspect="1"/>
          </p:cNvPicPr>
          <p:nvPr/>
        </p:nvPicPr>
        <p:blipFill>
          <a:blip r:embed="rId2"/>
          <a:stretch>
            <a:fillRect/>
          </a:stretch>
        </p:blipFill>
        <p:spPr>
          <a:xfrm>
            <a:off x="6205536" y="1399926"/>
            <a:ext cx="4906964" cy="5110941"/>
          </a:xfrm>
          <a:prstGeom prst="rect">
            <a:avLst/>
          </a:prstGeom>
        </p:spPr>
      </p:pic>
      <p:pic>
        <p:nvPicPr>
          <p:cNvPr id="8" name="Picture 7">
            <a:extLst>
              <a:ext uri="{FF2B5EF4-FFF2-40B4-BE49-F238E27FC236}">
                <a16:creationId xmlns:a16="http://schemas.microsoft.com/office/drawing/2014/main" id="{5EEB9E3C-0A05-417F-BA6D-E81548583270}"/>
              </a:ext>
            </a:extLst>
          </p:cNvPr>
          <p:cNvPicPr/>
          <p:nvPr/>
        </p:nvPicPr>
        <p:blipFill>
          <a:blip r:embed="rId3"/>
          <a:stretch>
            <a:fillRect/>
          </a:stretch>
        </p:blipFill>
        <p:spPr>
          <a:xfrm>
            <a:off x="1477962" y="1501147"/>
            <a:ext cx="4184651" cy="3148329"/>
          </a:xfrm>
          <a:prstGeom prst="rect">
            <a:avLst/>
          </a:prstGeom>
        </p:spPr>
      </p:pic>
    </p:spTree>
    <p:extLst>
      <p:ext uri="{BB962C8B-B14F-4D97-AF65-F5344CB8AC3E}">
        <p14:creationId xmlns:p14="http://schemas.microsoft.com/office/powerpoint/2010/main" val="329703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3C934-2218-498F-A24D-A3BAC27BEF95}"/>
              </a:ext>
            </a:extLst>
          </p:cNvPr>
          <p:cNvSpPr>
            <a:spLocks noGrp="1"/>
          </p:cNvSpPr>
          <p:nvPr>
            <p:ph idx="1"/>
          </p:nvPr>
        </p:nvSpPr>
        <p:spPr>
          <a:xfrm>
            <a:off x="1295400" y="1819922"/>
            <a:ext cx="9899341" cy="4055946"/>
          </a:xfrm>
        </p:spPr>
        <p:txBody>
          <a:bodyPr/>
          <a:lstStyle/>
          <a:p>
            <a:pPr marL="0" indent="0">
              <a:buNone/>
            </a:pPr>
            <a:r>
              <a:rPr lang="en-US" sz="2000" b="1" dirty="0"/>
              <a:t>Creating Cursor and displaying details of rooms available in the hotel Holiday Inn</a:t>
            </a:r>
          </a:p>
          <a:p>
            <a:pPr marL="0" indent="0">
              <a:buNone/>
            </a:pPr>
            <a:endParaRPr lang="en-US" dirty="0"/>
          </a:p>
        </p:txBody>
      </p:sp>
      <p:sp>
        <p:nvSpPr>
          <p:cNvPr id="4" name="Title 1">
            <a:extLst>
              <a:ext uri="{FF2B5EF4-FFF2-40B4-BE49-F238E27FC236}">
                <a16:creationId xmlns:a16="http://schemas.microsoft.com/office/drawing/2014/main" id="{C0CCB911-5E42-4FDB-A8D8-F2417F0E4BE0}"/>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pic>
        <p:nvPicPr>
          <p:cNvPr id="7" name="Picture 6">
            <a:extLst>
              <a:ext uri="{FF2B5EF4-FFF2-40B4-BE49-F238E27FC236}">
                <a16:creationId xmlns:a16="http://schemas.microsoft.com/office/drawing/2014/main" id="{8D7DC70D-ACE1-4B33-8F48-5BA0A79FC81F}"/>
              </a:ext>
            </a:extLst>
          </p:cNvPr>
          <p:cNvPicPr/>
          <p:nvPr/>
        </p:nvPicPr>
        <p:blipFill>
          <a:blip r:embed="rId2"/>
          <a:stretch>
            <a:fillRect/>
          </a:stretch>
        </p:blipFill>
        <p:spPr>
          <a:xfrm>
            <a:off x="1152525" y="2777827"/>
            <a:ext cx="6423660" cy="213591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8A31478-FD13-4DEA-94AF-60B5D4148F45}"/>
              </a:ext>
            </a:extLst>
          </p:cNvPr>
          <p:cNvPicPr/>
          <p:nvPr/>
        </p:nvPicPr>
        <p:blipFill>
          <a:blip r:embed="rId3"/>
          <a:stretch>
            <a:fillRect/>
          </a:stretch>
        </p:blipFill>
        <p:spPr>
          <a:xfrm>
            <a:off x="7389495" y="2474185"/>
            <a:ext cx="3948121"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756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35EB2-BC30-4455-BB18-FC455E788894}"/>
              </a:ext>
            </a:extLst>
          </p:cNvPr>
          <p:cNvSpPr>
            <a:spLocks noGrp="1"/>
          </p:cNvSpPr>
          <p:nvPr>
            <p:ph idx="1"/>
          </p:nvPr>
        </p:nvSpPr>
        <p:spPr>
          <a:xfrm>
            <a:off x="1330913" y="1819924"/>
            <a:ext cx="9601196" cy="4260132"/>
          </a:xfrm>
        </p:spPr>
        <p:txBody>
          <a:bodyPr>
            <a:normAutofit/>
          </a:bodyPr>
          <a:lstStyle/>
          <a:p>
            <a:pPr marL="0" indent="0">
              <a:buNone/>
            </a:pPr>
            <a:r>
              <a:rPr lang="en-US" sz="2000" b="1" dirty="0"/>
              <a:t>Creating Package and displaying customers last name according to customer id</a:t>
            </a:r>
          </a:p>
          <a:p>
            <a:pPr marL="0" indent="0">
              <a:buNone/>
            </a:pPr>
            <a:endParaRPr lang="en-US" sz="2000" dirty="0"/>
          </a:p>
        </p:txBody>
      </p:sp>
      <p:sp>
        <p:nvSpPr>
          <p:cNvPr id="4" name="Title 1">
            <a:extLst>
              <a:ext uri="{FF2B5EF4-FFF2-40B4-BE49-F238E27FC236}">
                <a16:creationId xmlns:a16="http://schemas.microsoft.com/office/drawing/2014/main" id="{833C0FF9-F33A-4C99-B589-A33B8789AC4A}"/>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TESTING THE DATABASE-PLSQL QUERY</a:t>
            </a:r>
            <a:endParaRPr lang="en-CA" sz="3200" dirty="0">
              <a:solidFill>
                <a:schemeClr val="accent5">
                  <a:lumMod val="75000"/>
                </a:schemeClr>
              </a:solidFill>
            </a:endParaRPr>
          </a:p>
        </p:txBody>
      </p:sp>
      <p:pic>
        <p:nvPicPr>
          <p:cNvPr id="5" name="Picture 4">
            <a:extLst>
              <a:ext uri="{FF2B5EF4-FFF2-40B4-BE49-F238E27FC236}">
                <a16:creationId xmlns:a16="http://schemas.microsoft.com/office/drawing/2014/main" id="{8D8B367B-5078-4E28-9B27-B9E0028BF479}"/>
              </a:ext>
            </a:extLst>
          </p:cNvPr>
          <p:cNvPicPr/>
          <p:nvPr/>
        </p:nvPicPr>
        <p:blipFill>
          <a:blip r:embed="rId2"/>
          <a:stretch>
            <a:fillRect/>
          </a:stretch>
        </p:blipFill>
        <p:spPr>
          <a:xfrm>
            <a:off x="1019175" y="2519612"/>
            <a:ext cx="5600700" cy="335625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1A5336B-A0A6-46A1-B0FD-9F783CD6EDBB}"/>
              </a:ext>
            </a:extLst>
          </p:cNvPr>
          <p:cNvPicPr/>
          <p:nvPr/>
        </p:nvPicPr>
        <p:blipFill>
          <a:blip r:embed="rId3"/>
          <a:stretch>
            <a:fillRect/>
          </a:stretch>
        </p:blipFill>
        <p:spPr>
          <a:xfrm>
            <a:off x="6455359" y="2624738"/>
            <a:ext cx="4972050" cy="2781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924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9268-69FC-4171-920B-4AF6A16740E3}"/>
              </a:ext>
            </a:extLst>
          </p:cNvPr>
          <p:cNvSpPr>
            <a:spLocks noGrp="1"/>
          </p:cNvSpPr>
          <p:nvPr>
            <p:ph type="title"/>
          </p:nvPr>
        </p:nvSpPr>
        <p:spPr>
          <a:xfrm>
            <a:off x="7225106" y="1660266"/>
            <a:ext cx="3360772" cy="604955"/>
          </a:xfrm>
        </p:spPr>
        <p:txBody>
          <a:bodyPr>
            <a:normAutofit/>
          </a:bodyPr>
          <a:lstStyle/>
          <a:p>
            <a:pPr algn="l">
              <a:lnSpc>
                <a:spcPct val="90000"/>
              </a:lnSpc>
            </a:pPr>
            <a:r>
              <a:rPr lang="en-CA" sz="3200" dirty="0">
                <a:solidFill>
                  <a:srgbClr val="0070C0"/>
                </a:solidFill>
              </a:rPr>
              <a:t>Prepared By:</a:t>
            </a:r>
          </a:p>
        </p:txBody>
      </p:sp>
      <p:pic>
        <p:nvPicPr>
          <p:cNvPr id="4098" name="Picture 2" descr="Related image">
            <a:extLst>
              <a:ext uri="{FF2B5EF4-FFF2-40B4-BE49-F238E27FC236}">
                <a16:creationId xmlns:a16="http://schemas.microsoft.com/office/drawing/2014/main" id="{49DD904F-8E99-405F-9CFF-51116AB32D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9" r="10761" b="-1"/>
          <a:stretch/>
        </p:blipFill>
        <p:spPr bwMode="auto">
          <a:xfrm>
            <a:off x="1412683" y="1410208"/>
            <a:ext cx="5278777" cy="38587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B193BE-DA9C-4ABE-960B-9E03CCE72446}"/>
              </a:ext>
            </a:extLst>
          </p:cNvPr>
          <p:cNvSpPr>
            <a:spLocks noGrp="1"/>
          </p:cNvSpPr>
          <p:nvPr>
            <p:ph idx="1"/>
          </p:nvPr>
        </p:nvSpPr>
        <p:spPr>
          <a:xfrm>
            <a:off x="6691460" y="2515279"/>
            <a:ext cx="4654201" cy="3497889"/>
          </a:xfrm>
        </p:spPr>
        <p:txBody>
          <a:bodyPr>
            <a:normAutofit/>
          </a:bodyPr>
          <a:lstStyle/>
          <a:p>
            <a:pPr marL="0" indent="0" algn="ctr">
              <a:buNone/>
            </a:pPr>
            <a:br>
              <a:rPr lang="en-CA" sz="2000" dirty="0"/>
            </a:br>
            <a:r>
              <a:rPr lang="en-CA" dirty="0">
                <a:solidFill>
                  <a:schemeClr val="accent3">
                    <a:lumMod val="60000"/>
                    <a:lumOff val="40000"/>
                  </a:schemeClr>
                </a:solidFill>
                <a:latin typeface="Agency FB" panose="020B0503020202020204" pitchFamily="34" charset="0"/>
              </a:rPr>
              <a:t>TAHMINA AHMMED – 300937437  </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ROJINA AKTER – 300756946  </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NUSRAT JAHAN – 300967157</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DR. MD. FARDOUSH RAHMAN – 300958291</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MASUDUR RAHMAN – 300578293</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SALIM SAYEED – 300933148</a:t>
            </a:r>
            <a:br>
              <a:rPr lang="en-CA" dirty="0">
                <a:solidFill>
                  <a:schemeClr val="accent3">
                    <a:lumMod val="60000"/>
                    <a:lumOff val="40000"/>
                  </a:schemeClr>
                </a:solidFill>
                <a:latin typeface="Agency FB" panose="020B0503020202020204" pitchFamily="34" charset="0"/>
              </a:rPr>
            </a:br>
            <a:r>
              <a:rPr lang="en-CA" dirty="0">
                <a:solidFill>
                  <a:schemeClr val="accent3">
                    <a:lumMod val="60000"/>
                    <a:lumOff val="40000"/>
                  </a:schemeClr>
                </a:solidFill>
                <a:latin typeface="Agency FB" panose="020B0503020202020204" pitchFamily="34" charset="0"/>
              </a:rPr>
              <a:t>MD HUMAYUN KABIR - 300527330</a:t>
            </a:r>
            <a:endParaRPr lang="en-CA" sz="2000" dirty="0">
              <a:solidFill>
                <a:srgbClr val="0070C0"/>
              </a:solidFill>
            </a:endParaRPr>
          </a:p>
        </p:txBody>
      </p:sp>
    </p:spTree>
    <p:extLst>
      <p:ext uri="{BB962C8B-B14F-4D97-AF65-F5344CB8AC3E}">
        <p14:creationId xmlns:p14="http://schemas.microsoft.com/office/powerpoint/2010/main" val="142765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4" name="Picture 193">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5" name="Rectangle 194">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6" name="Picture 195">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7" name="Picture 196">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98" name="Rectangle 197">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Related image">
            <a:extLst>
              <a:ext uri="{FF2B5EF4-FFF2-40B4-BE49-F238E27FC236}">
                <a16:creationId xmlns:a16="http://schemas.microsoft.com/office/drawing/2014/main" id="{544E0EDD-BA57-43B1-A0A5-C168CC19CBB8}"/>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412683" y="1536016"/>
            <a:ext cx="5278777" cy="3607164"/>
          </a:xfrm>
          <a:prstGeom prst="rect">
            <a:avLst/>
          </a:prstGeom>
          <a:noFill/>
          <a:extLst>
            <a:ext uri="{909E8E84-426E-40DD-AFC4-6F175D3DCCD1}">
              <a14:hiddenFill xmlns:a14="http://schemas.microsoft.com/office/drawing/2010/main">
                <a:solidFill>
                  <a:srgbClr val="FFFFFF"/>
                </a:solidFill>
              </a14:hiddenFill>
            </a:ext>
          </a:extLst>
        </p:spPr>
      </p:pic>
      <p:cxnSp>
        <p:nvCxnSpPr>
          <p:cNvPr id="199" name="Straight Connector 19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7535824" y="2556932"/>
            <a:ext cx="3360771" cy="3318936"/>
          </a:xfrm>
        </p:spPr>
        <p:txBody>
          <a:bodyPr>
            <a:normAutofit/>
          </a:bodyPr>
          <a:lstStyle/>
          <a:p>
            <a:pPr marL="0" indent="0">
              <a:buNone/>
            </a:pPr>
            <a:endParaRPr lang="en-US">
              <a:solidFill>
                <a:srgbClr val="262626"/>
              </a:solidFill>
            </a:endParaRPr>
          </a:p>
          <a:p>
            <a:pPr marL="0" indent="0">
              <a:buNone/>
            </a:pPr>
            <a:endParaRPr lang="en-US">
              <a:solidFill>
                <a:srgbClr val="262626"/>
              </a:solidFill>
            </a:endParaRPr>
          </a:p>
          <a:p>
            <a:pPr marL="0" indent="0">
              <a:buNone/>
            </a:pPr>
            <a:endParaRPr lang="en-CA">
              <a:solidFill>
                <a:srgbClr val="262626"/>
              </a:solidFill>
            </a:endParaRPr>
          </a:p>
          <a:p>
            <a:pPr marL="0" indent="0">
              <a:buNone/>
            </a:pPr>
            <a:endParaRPr lang="en-CA">
              <a:solidFill>
                <a:srgbClr val="262626"/>
              </a:solidFill>
            </a:endParaRPr>
          </a:p>
        </p:txBody>
      </p:sp>
      <p:sp>
        <p:nvSpPr>
          <p:cNvPr id="5" name="Rectangle 1">
            <a:extLst>
              <a:ext uri="{FF2B5EF4-FFF2-40B4-BE49-F238E27FC236}">
                <a16:creationId xmlns:a16="http://schemas.microsoft.com/office/drawing/2014/main" id="{10ACD86F-6B7F-4E7E-AB27-21C97DB2DDA8}"/>
              </a:ext>
            </a:extLst>
          </p:cNvPr>
          <p:cNvSpPr>
            <a:spLocks noChangeArrowheads="1"/>
          </p:cNvSpPr>
          <p:nvPr/>
        </p:nvSpPr>
        <p:spPr bwMode="auto">
          <a:xfrm>
            <a:off x="3127375" y="2816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6" name="Rectangle 1">
            <a:extLst>
              <a:ext uri="{FF2B5EF4-FFF2-40B4-BE49-F238E27FC236}">
                <a16:creationId xmlns:a16="http://schemas.microsoft.com/office/drawing/2014/main" id="{46673A49-96D1-43F6-80F1-1E70486B4106}"/>
              </a:ext>
            </a:extLst>
          </p:cNvPr>
          <p:cNvSpPr>
            <a:spLocks noChangeArrowheads="1"/>
          </p:cNvSpPr>
          <p:nvPr/>
        </p:nvSpPr>
        <p:spPr bwMode="auto">
          <a:xfrm>
            <a:off x="3127375" y="360696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1">
            <a:extLst>
              <a:ext uri="{FF2B5EF4-FFF2-40B4-BE49-F238E27FC236}">
                <a16:creationId xmlns:a16="http://schemas.microsoft.com/office/drawing/2014/main" id="{10BDDD66-F547-4243-B7B8-3B5C8AFAA684}"/>
              </a:ext>
            </a:extLst>
          </p:cNvPr>
          <p:cNvSpPr>
            <a:spLocks noChangeArrowheads="1"/>
          </p:cNvSpPr>
          <p:nvPr/>
        </p:nvSpPr>
        <p:spPr bwMode="auto">
          <a:xfrm>
            <a:off x="312737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6156" name="Picture 12" descr="Image result for images for questions in powerpoint">
            <a:extLst>
              <a:ext uri="{FF2B5EF4-FFF2-40B4-BE49-F238E27FC236}">
                <a16:creationId xmlns:a16="http://schemas.microsoft.com/office/drawing/2014/main" id="{E0837B4A-874A-4296-909B-387A82D41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1349" y="3206478"/>
            <a:ext cx="4048291" cy="263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8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p:txBody>
          <a:bodyPr>
            <a:normAutofit/>
          </a:bodyPr>
          <a:lstStyle/>
          <a:p>
            <a:r>
              <a:rPr lang="en-CA" sz="3200" dirty="0">
                <a:solidFill>
                  <a:schemeClr val="accent5">
                    <a:lumMod val="75000"/>
                  </a:schemeClr>
                </a:solidFill>
              </a:rPr>
              <a:t>PROBLEM ANALYSIS</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p:txBody>
          <a:bodyPr/>
          <a:lstStyle/>
          <a:p>
            <a:pPr marL="0" indent="0">
              <a:buNone/>
            </a:pPr>
            <a:r>
              <a:rPr lang="en-US" dirty="0"/>
              <a:t>Online international hotel system is very convenient for the people who likes to travel whole world to enjoy their life. The management of Hotel </a:t>
            </a:r>
            <a:r>
              <a:rPr lang="en-US" dirty="0" err="1"/>
              <a:t>Mejban</a:t>
            </a:r>
            <a:r>
              <a:rPr lang="en-US" dirty="0"/>
              <a:t> opted for an online booking system due to their massive losses experienced by current manual system as: </a:t>
            </a:r>
            <a:endParaRPr lang="en-CA" dirty="0"/>
          </a:p>
          <a:p>
            <a:r>
              <a:rPr lang="en-US" dirty="0"/>
              <a:t> Would be more convenient for customer and employee.</a:t>
            </a:r>
            <a:endParaRPr lang="en-CA" dirty="0"/>
          </a:p>
          <a:p>
            <a:r>
              <a:rPr lang="en-US" dirty="0"/>
              <a:t> Improve customer service by providing prompt customer support</a:t>
            </a:r>
            <a:endParaRPr lang="en-CA" dirty="0"/>
          </a:p>
          <a:p>
            <a:r>
              <a:rPr lang="en-US" dirty="0"/>
              <a:t> Reduce operational cost for the company.</a:t>
            </a:r>
            <a:endParaRPr lang="en-CA" dirty="0"/>
          </a:p>
          <a:p>
            <a:endParaRPr lang="en-CA" dirty="0"/>
          </a:p>
        </p:txBody>
      </p:sp>
    </p:spTree>
    <p:extLst>
      <p:ext uri="{BB962C8B-B14F-4D97-AF65-F5344CB8AC3E}">
        <p14:creationId xmlns:p14="http://schemas.microsoft.com/office/powerpoint/2010/main" val="72605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p:txBody>
          <a:bodyPr>
            <a:normAutofit/>
          </a:bodyPr>
          <a:lstStyle/>
          <a:p>
            <a:r>
              <a:rPr lang="en-CA" sz="3200" dirty="0">
                <a:solidFill>
                  <a:schemeClr val="accent5">
                    <a:lumMod val="75000"/>
                  </a:schemeClr>
                </a:solidFill>
              </a:rPr>
              <a:t>FACTS IN THE PROJECT</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295401" y="2556931"/>
            <a:ext cx="9601196" cy="3643571"/>
          </a:xfrm>
        </p:spPr>
        <p:txBody>
          <a:bodyPr>
            <a:normAutofit fontScale="77500" lnSpcReduction="20000"/>
          </a:bodyPr>
          <a:lstStyle/>
          <a:p>
            <a:pPr marL="0" indent="0">
              <a:buNone/>
            </a:pPr>
            <a:r>
              <a:rPr lang="en-US" dirty="0"/>
              <a:t>The elements of the database preparation for the hotel management- </a:t>
            </a:r>
            <a:endParaRPr lang="en-CA" dirty="0"/>
          </a:p>
          <a:p>
            <a:pPr lvl="0"/>
            <a:r>
              <a:rPr lang="en-US" b="1" dirty="0"/>
              <a:t>Computerization</a:t>
            </a:r>
            <a:r>
              <a:rPr lang="en-US" dirty="0"/>
              <a:t> - All the details regarding hotels, whether it is small or big, will be computerized. </a:t>
            </a:r>
            <a:endParaRPr lang="en-CA" dirty="0"/>
          </a:p>
          <a:p>
            <a:pPr lvl="0"/>
            <a:r>
              <a:rPr lang="en-US" b="1" dirty="0"/>
              <a:t>Inventory</a:t>
            </a:r>
            <a:r>
              <a:rPr lang="en-US" dirty="0"/>
              <a:t> – If the rooms are provided to the customers, the availability will be reduced in the inventory, and will help in to know the status the available rooms. </a:t>
            </a:r>
            <a:endParaRPr lang="en-CA" dirty="0"/>
          </a:p>
          <a:p>
            <a:pPr lvl="0"/>
            <a:r>
              <a:rPr lang="en-US" b="1" dirty="0"/>
              <a:t>Avoid duplication</a:t>
            </a:r>
            <a:r>
              <a:rPr lang="en-US" dirty="0"/>
              <a:t> - For every reservation that is conducted of the customers, an automated report will be generated and will be available to the customers and his / her concerned manager uniformly. </a:t>
            </a:r>
            <a:endParaRPr lang="en-CA" dirty="0"/>
          </a:p>
          <a:p>
            <a:pPr lvl="0"/>
            <a:r>
              <a:rPr lang="en-US" b="1" dirty="0"/>
              <a:t>Record keeping </a:t>
            </a:r>
            <a:r>
              <a:rPr lang="en-US" dirty="0"/>
              <a:t>– It will be easier task for the management to keep the record of the customers for historical purpose. </a:t>
            </a:r>
            <a:endParaRPr lang="en-CA" dirty="0"/>
          </a:p>
          <a:p>
            <a:pPr lvl="0"/>
            <a:r>
              <a:rPr lang="en-US" b="1" dirty="0"/>
              <a:t>Booking </a:t>
            </a:r>
            <a:r>
              <a:rPr lang="en-US" dirty="0"/>
              <a:t>– It will be easier for both the customers and the receptionist to have the bookings. It is just two clicks away. </a:t>
            </a:r>
            <a:endParaRPr lang="en-CA" dirty="0"/>
          </a:p>
          <a:p>
            <a:endParaRPr lang="en-CA" dirty="0"/>
          </a:p>
        </p:txBody>
      </p:sp>
    </p:spTree>
    <p:extLst>
      <p:ext uri="{BB962C8B-B14F-4D97-AF65-F5344CB8AC3E}">
        <p14:creationId xmlns:p14="http://schemas.microsoft.com/office/powerpoint/2010/main" val="205333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CA" sz="3200" dirty="0">
                <a:solidFill>
                  <a:schemeClr val="accent5">
                    <a:lumMod val="75000"/>
                  </a:schemeClr>
                </a:solidFill>
              </a:rPr>
              <a:t>SYSTEM MODULES</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452155" y="2063931"/>
            <a:ext cx="9601196" cy="4794069"/>
          </a:xfrm>
        </p:spPr>
        <p:txBody>
          <a:bodyPr>
            <a:normAutofit/>
          </a:bodyPr>
          <a:lstStyle/>
          <a:p>
            <a:pPr marL="0" indent="0">
              <a:buNone/>
            </a:pPr>
            <a:r>
              <a:rPr lang="en-US" dirty="0"/>
              <a:t> </a:t>
            </a:r>
            <a:endParaRPr lang="en-CA" dirty="0"/>
          </a:p>
          <a:p>
            <a:pPr marL="0" indent="0">
              <a:buNone/>
            </a:pPr>
            <a:r>
              <a:rPr lang="en-US" sz="1900" b="1" dirty="0"/>
              <a:t>Rental</a:t>
            </a:r>
            <a:endParaRPr lang="en-US" sz="1900" dirty="0"/>
          </a:p>
          <a:p>
            <a:pPr marL="0" indent="0">
              <a:buNone/>
            </a:pPr>
            <a:r>
              <a:rPr lang="en-US" sz="1900" dirty="0"/>
              <a:t>The following primary marketing strategies that we use to grow rental revenue and enhance each of our hotel brand.</a:t>
            </a:r>
            <a:endParaRPr lang="en-CA" sz="1900" dirty="0"/>
          </a:p>
          <a:p>
            <a:r>
              <a:rPr lang="en-US" sz="1900" u="sng" dirty="0"/>
              <a:t>Internet Marketing</a:t>
            </a:r>
            <a:r>
              <a:rPr lang="en-US" sz="1900" dirty="0"/>
              <a:t>: We will make sure your website booking directly to us. We use social media such as Twitter, Facebook, and Trip Advisor to manage and enhance our brands. We also use mobile, email, and pay per click for marketing campaigns. </a:t>
            </a:r>
            <a:endParaRPr lang="en-CA" sz="1900" dirty="0"/>
          </a:p>
          <a:p>
            <a:r>
              <a:rPr lang="en-US" sz="1900" u="sng" dirty="0"/>
              <a:t>Sales Calls</a:t>
            </a:r>
            <a:r>
              <a:rPr lang="en-US" sz="1900" dirty="0"/>
              <a:t>: We contact to our customers and response them for any information.</a:t>
            </a:r>
            <a:endParaRPr lang="en-CA" sz="1900" dirty="0"/>
          </a:p>
          <a:p>
            <a:r>
              <a:rPr lang="en-US" sz="1900" u="sng" dirty="0"/>
              <a:t>Trade Shows</a:t>
            </a:r>
            <a:r>
              <a:rPr lang="en-US" sz="1900" dirty="0"/>
              <a:t>: We participate in different trade shows in different fair in whole world.</a:t>
            </a:r>
            <a:endParaRPr lang="en-CA" sz="1900" dirty="0"/>
          </a:p>
          <a:p>
            <a:r>
              <a:rPr lang="en-US" sz="1900" u="sng" dirty="0"/>
              <a:t>Incentive Programs</a:t>
            </a:r>
            <a:r>
              <a:rPr lang="en-US" sz="1900" dirty="0"/>
              <a:t>: We have good offer for them, who are our regular customers</a:t>
            </a:r>
            <a:r>
              <a:rPr lang="en-US" dirty="0"/>
              <a:t>.</a:t>
            </a:r>
            <a:endParaRPr lang="en-CA" dirty="0"/>
          </a:p>
          <a:p>
            <a:pPr lvl="0"/>
            <a:endParaRPr lang="en-CA" dirty="0"/>
          </a:p>
          <a:p>
            <a:endParaRPr lang="en-CA" dirty="0"/>
          </a:p>
        </p:txBody>
      </p:sp>
    </p:spTree>
    <p:extLst>
      <p:ext uri="{BB962C8B-B14F-4D97-AF65-F5344CB8AC3E}">
        <p14:creationId xmlns:p14="http://schemas.microsoft.com/office/powerpoint/2010/main" val="207324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CA" sz="3200" dirty="0">
                <a:solidFill>
                  <a:schemeClr val="accent5">
                    <a:lumMod val="75000"/>
                  </a:schemeClr>
                </a:solidFill>
              </a:rPr>
              <a:t>SYSTEM MODULES</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1452155" y="2063932"/>
            <a:ext cx="9601196" cy="4197532"/>
          </a:xfrm>
        </p:spPr>
        <p:txBody>
          <a:bodyPr>
            <a:normAutofit/>
          </a:bodyPr>
          <a:lstStyle/>
          <a:p>
            <a:pPr marL="0" indent="0">
              <a:buNone/>
            </a:pPr>
            <a:r>
              <a:rPr lang="en-US" dirty="0"/>
              <a:t> </a:t>
            </a:r>
            <a:endParaRPr lang="en-CA" dirty="0"/>
          </a:p>
          <a:p>
            <a:pPr marL="0" indent="0">
              <a:buNone/>
            </a:pPr>
            <a:r>
              <a:rPr lang="en-US" sz="1800" b="1" dirty="0"/>
              <a:t>Car Pick-ups and returns:</a:t>
            </a:r>
            <a:endParaRPr lang="en-CA" sz="1800" b="1" dirty="0"/>
          </a:p>
          <a:p>
            <a:r>
              <a:rPr lang="en-US" sz="1800" dirty="0"/>
              <a:t>Our pick-up and return always free for the customers who booked us and confirmed their payment. </a:t>
            </a:r>
            <a:endParaRPr lang="en-CA" sz="1800" dirty="0"/>
          </a:p>
          <a:p>
            <a:pPr marL="0" indent="0">
              <a:buNone/>
            </a:pPr>
            <a:r>
              <a:rPr lang="en-US" sz="1800" b="1" dirty="0"/>
              <a:t>Invoicing and Payment:	</a:t>
            </a:r>
            <a:endParaRPr lang="en-CA" sz="1800" b="1" dirty="0"/>
          </a:p>
          <a:p>
            <a:r>
              <a:rPr lang="en-US" sz="1800" dirty="0"/>
              <a:t> Customers always get instant invoice and payment confirmation documents after they confirm their bookings. Moreover, we provide hard copy of invoice according to customers’ request. </a:t>
            </a:r>
            <a:endParaRPr lang="en-CA" sz="1800" dirty="0"/>
          </a:p>
          <a:p>
            <a:pPr marL="0" indent="0">
              <a:buNone/>
            </a:pPr>
            <a:r>
              <a:rPr lang="en-US" sz="1800" b="1" dirty="0"/>
              <a:t>General Administration:</a:t>
            </a:r>
            <a:endParaRPr lang="en-CA" sz="1800" b="1" dirty="0"/>
          </a:p>
          <a:p>
            <a:r>
              <a:rPr lang="en-US" sz="1800" dirty="0"/>
              <a:t>The respective departmental heads are very loyal to provide services to our valuable customers. We always prompt our valuable customers to provide their valuable opinion in any aspect. </a:t>
            </a:r>
            <a:endParaRPr lang="en-CA" sz="1800" dirty="0"/>
          </a:p>
          <a:p>
            <a:pPr marL="0" indent="0">
              <a:buNone/>
            </a:pPr>
            <a:endParaRPr lang="en-CA" dirty="0"/>
          </a:p>
        </p:txBody>
      </p:sp>
    </p:spTree>
    <p:extLst>
      <p:ext uri="{BB962C8B-B14F-4D97-AF65-F5344CB8AC3E}">
        <p14:creationId xmlns:p14="http://schemas.microsoft.com/office/powerpoint/2010/main" val="13350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CA" sz="3200" dirty="0">
                <a:solidFill>
                  <a:schemeClr val="accent5">
                    <a:lumMod val="75000"/>
                  </a:schemeClr>
                </a:solidFill>
              </a:rPr>
              <a:t>TABLE DESCRIPTION</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877824" y="1679883"/>
            <a:ext cx="10497312" cy="4428849"/>
          </a:xfrm>
        </p:spPr>
        <p:txBody>
          <a:bodyPr>
            <a:normAutofit/>
          </a:bodyPr>
          <a:lstStyle/>
          <a:p>
            <a:pPr marL="0" indent="0">
              <a:buNone/>
            </a:pPr>
            <a:r>
              <a:rPr lang="en-US" dirty="0"/>
              <a:t> </a:t>
            </a:r>
            <a:r>
              <a:rPr lang="en-US" sz="1800" dirty="0"/>
              <a:t>COMM_EMPLOYEE table and COMM_ROOMS table_</a:t>
            </a:r>
          </a:p>
          <a:p>
            <a:pPr marL="0" indent="0">
              <a:buNone/>
            </a:pPr>
            <a:endParaRPr lang="en-US" sz="1800" dirty="0"/>
          </a:p>
          <a:p>
            <a:pPr marL="0" indent="0">
              <a:buNone/>
            </a:pPr>
            <a:endParaRPr lang="en-CA" dirty="0"/>
          </a:p>
          <a:p>
            <a:pPr marL="0" indent="0">
              <a:buNone/>
            </a:pPr>
            <a:endParaRPr lang="en-CA" dirty="0"/>
          </a:p>
        </p:txBody>
      </p:sp>
      <p:graphicFrame>
        <p:nvGraphicFramePr>
          <p:cNvPr id="4" name="Table 3">
            <a:extLst>
              <a:ext uri="{FF2B5EF4-FFF2-40B4-BE49-F238E27FC236}">
                <a16:creationId xmlns:a16="http://schemas.microsoft.com/office/drawing/2014/main" id="{483207B3-2732-4A82-8AAD-667BA73EEE7F}"/>
              </a:ext>
            </a:extLst>
          </p:cNvPr>
          <p:cNvGraphicFramePr>
            <a:graphicFrameLocks noGrp="1"/>
          </p:cNvGraphicFramePr>
          <p:nvPr>
            <p:extLst>
              <p:ext uri="{D42A27DB-BD31-4B8C-83A1-F6EECF244321}">
                <p14:modId xmlns:p14="http://schemas.microsoft.com/office/powerpoint/2010/main" val="3985815361"/>
              </p:ext>
            </p:extLst>
          </p:nvPr>
        </p:nvGraphicFramePr>
        <p:xfrm>
          <a:off x="1225297" y="2579272"/>
          <a:ext cx="4654296" cy="3532319"/>
        </p:xfrm>
        <a:graphic>
          <a:graphicData uri="http://schemas.openxmlformats.org/drawingml/2006/table">
            <a:tbl>
              <a:tblPr firstRow="1" firstCol="1" bandRow="1">
                <a:tableStyleId>{5C22544A-7EE6-4342-B048-85BDC9FD1C3A}</a:tableStyleId>
              </a:tblPr>
              <a:tblGrid>
                <a:gridCol w="815373">
                  <a:extLst>
                    <a:ext uri="{9D8B030D-6E8A-4147-A177-3AD203B41FA5}">
                      <a16:colId xmlns:a16="http://schemas.microsoft.com/office/drawing/2014/main" val="976875342"/>
                    </a:ext>
                  </a:extLst>
                </a:gridCol>
                <a:gridCol w="2060833">
                  <a:extLst>
                    <a:ext uri="{9D8B030D-6E8A-4147-A177-3AD203B41FA5}">
                      <a16:colId xmlns:a16="http://schemas.microsoft.com/office/drawing/2014/main" val="94041321"/>
                    </a:ext>
                  </a:extLst>
                </a:gridCol>
                <a:gridCol w="656579">
                  <a:extLst>
                    <a:ext uri="{9D8B030D-6E8A-4147-A177-3AD203B41FA5}">
                      <a16:colId xmlns:a16="http://schemas.microsoft.com/office/drawing/2014/main" val="1145095308"/>
                    </a:ext>
                  </a:extLst>
                </a:gridCol>
                <a:gridCol w="597841">
                  <a:extLst>
                    <a:ext uri="{9D8B030D-6E8A-4147-A177-3AD203B41FA5}">
                      <a16:colId xmlns:a16="http://schemas.microsoft.com/office/drawing/2014/main" val="2535855856"/>
                    </a:ext>
                  </a:extLst>
                </a:gridCol>
                <a:gridCol w="523670">
                  <a:extLst>
                    <a:ext uri="{9D8B030D-6E8A-4147-A177-3AD203B41FA5}">
                      <a16:colId xmlns:a16="http://schemas.microsoft.com/office/drawing/2014/main" val="1213460555"/>
                    </a:ext>
                  </a:extLst>
                </a:gridCol>
              </a:tblGrid>
              <a:tr h="606359">
                <a:tc>
                  <a:txBody>
                    <a:bodyPr/>
                    <a:lstStyle/>
                    <a:p>
                      <a:pPr>
                        <a:lnSpc>
                          <a:spcPct val="107000"/>
                        </a:lnSpc>
                        <a:spcAft>
                          <a:spcPts val="0"/>
                        </a:spcAft>
                      </a:pPr>
                      <a:r>
                        <a:rPr lang="en-US" sz="1100" dirty="0">
                          <a:effectLst/>
                        </a:rPr>
                        <a:t>Attribute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Key Type/ Constraint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5491704"/>
                  </a:ext>
                </a:extLst>
              </a:tr>
              <a:tr h="297883">
                <a:tc>
                  <a:txBody>
                    <a:bodyPr/>
                    <a:lstStyle/>
                    <a:p>
                      <a:pPr>
                        <a:lnSpc>
                          <a:spcPct val="107000"/>
                        </a:lnSpc>
                        <a:spcAft>
                          <a:spcPts val="0"/>
                        </a:spcAft>
                      </a:pPr>
                      <a:r>
                        <a:rPr lang="en-US" sz="1100">
                          <a:effectLst/>
                        </a:rPr>
                        <a:t>EMP_ID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employees who work for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2156613"/>
                  </a:ext>
                </a:extLst>
              </a:tr>
              <a:tr h="297883">
                <a:tc>
                  <a:txBody>
                    <a:bodyPr/>
                    <a:lstStyle/>
                    <a:p>
                      <a:pPr>
                        <a:lnSpc>
                          <a:spcPct val="107000"/>
                        </a:lnSpc>
                        <a:spcAft>
                          <a:spcPts val="0"/>
                        </a:spcAft>
                      </a:pPr>
                      <a:r>
                        <a:rPr lang="en-US" sz="1100">
                          <a:effectLst/>
                        </a:rPr>
                        <a:t>FNAME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first name of an employee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8148161"/>
                  </a:ext>
                </a:extLst>
              </a:tr>
              <a:tr h="297883">
                <a:tc>
                  <a:txBody>
                    <a:bodyPr/>
                    <a:lstStyle/>
                    <a:p>
                      <a:pPr>
                        <a:lnSpc>
                          <a:spcPct val="107000"/>
                        </a:lnSpc>
                        <a:spcAft>
                          <a:spcPts val="0"/>
                        </a:spcAft>
                      </a:pPr>
                      <a:r>
                        <a:rPr lang="en-US" sz="1100">
                          <a:effectLst/>
                        </a:rPr>
                        <a:t>LNAME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last name of an employee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2347279"/>
                  </a:ext>
                </a:extLst>
              </a:tr>
              <a:tr h="297883">
                <a:tc>
                  <a:txBody>
                    <a:bodyPr/>
                    <a:lstStyle/>
                    <a:p>
                      <a:pPr>
                        <a:lnSpc>
                          <a:spcPct val="107000"/>
                        </a:lnSpc>
                        <a:spcAft>
                          <a:spcPts val="0"/>
                        </a:spcAft>
                      </a:pPr>
                      <a:r>
                        <a:rPr lang="en-US" sz="1100">
                          <a:effectLst/>
                        </a:rPr>
                        <a:t>ADDRESS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Address of employees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212491"/>
                  </a:ext>
                </a:extLst>
              </a:tr>
              <a:tr h="297883">
                <a:tc>
                  <a:txBody>
                    <a:bodyPr/>
                    <a:lstStyle/>
                    <a:p>
                      <a:pPr>
                        <a:lnSpc>
                          <a:spcPct val="107000"/>
                        </a:lnSpc>
                        <a:spcAft>
                          <a:spcPts val="0"/>
                        </a:spcAft>
                      </a:pPr>
                      <a:r>
                        <a:rPr lang="en-US" sz="1100">
                          <a:effectLst/>
                        </a:rPr>
                        <a:t>POSTALCODE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Postal Code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2088532"/>
                  </a:ext>
                </a:extLst>
              </a:tr>
              <a:tr h="297883">
                <a:tc>
                  <a:txBody>
                    <a:bodyPr/>
                    <a:lstStyle/>
                    <a:p>
                      <a:pPr>
                        <a:lnSpc>
                          <a:spcPct val="107000"/>
                        </a:lnSpc>
                        <a:spcAft>
                          <a:spcPts val="0"/>
                        </a:spcAft>
                      </a:pPr>
                      <a:r>
                        <a:rPr lang="en-US" sz="1100">
                          <a:effectLst/>
                        </a:rPr>
                        <a:t>PHONE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Phone Number of employees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995013"/>
                  </a:ext>
                </a:extLst>
              </a:tr>
              <a:tr h="297883">
                <a:tc>
                  <a:txBody>
                    <a:bodyPr/>
                    <a:lstStyle/>
                    <a:p>
                      <a:pPr>
                        <a:lnSpc>
                          <a:spcPct val="107000"/>
                        </a:lnSpc>
                        <a:spcAft>
                          <a:spcPts val="0"/>
                        </a:spcAft>
                      </a:pPr>
                      <a:r>
                        <a:rPr lang="en-US" sz="1100">
                          <a:effectLst/>
                        </a:rPr>
                        <a:t>EMAIL</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Email Address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Unique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7317634"/>
                  </a:ext>
                </a:extLst>
              </a:tr>
              <a:tr h="297883">
                <a:tc>
                  <a:txBody>
                    <a:bodyPr/>
                    <a:lstStyle/>
                    <a:p>
                      <a:pPr>
                        <a:lnSpc>
                          <a:spcPct val="107000"/>
                        </a:lnSpc>
                        <a:spcAft>
                          <a:spcPts val="0"/>
                        </a:spcAft>
                      </a:pPr>
                      <a:r>
                        <a:rPr lang="en-US" sz="1100">
                          <a:effectLst/>
                        </a:rPr>
                        <a:t>HOTEL_ID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hotels which employees work for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6138309"/>
                  </a:ext>
                </a:extLst>
              </a:tr>
            </a:tbl>
          </a:graphicData>
        </a:graphic>
      </p:graphicFrame>
      <p:sp>
        <p:nvSpPr>
          <p:cNvPr id="5" name="Rectangle 1">
            <a:extLst>
              <a:ext uri="{FF2B5EF4-FFF2-40B4-BE49-F238E27FC236}">
                <a16:creationId xmlns:a16="http://schemas.microsoft.com/office/drawing/2014/main" id="{10ACD86F-6B7F-4E7E-AB27-21C97DB2DDA8}"/>
              </a:ext>
            </a:extLst>
          </p:cNvPr>
          <p:cNvSpPr>
            <a:spLocks noChangeArrowheads="1"/>
          </p:cNvSpPr>
          <p:nvPr/>
        </p:nvSpPr>
        <p:spPr bwMode="auto">
          <a:xfrm>
            <a:off x="3127375" y="2816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Table 5">
            <a:extLst>
              <a:ext uri="{FF2B5EF4-FFF2-40B4-BE49-F238E27FC236}">
                <a16:creationId xmlns:a16="http://schemas.microsoft.com/office/drawing/2014/main" id="{DF395595-2ECA-4FA5-8179-89D7D4E2D99C}"/>
              </a:ext>
            </a:extLst>
          </p:cNvPr>
          <p:cNvGraphicFramePr>
            <a:graphicFrameLocks noGrp="1"/>
          </p:cNvGraphicFramePr>
          <p:nvPr>
            <p:extLst>
              <p:ext uri="{D42A27DB-BD31-4B8C-83A1-F6EECF244321}">
                <p14:modId xmlns:p14="http://schemas.microsoft.com/office/powerpoint/2010/main" val="3871697979"/>
              </p:ext>
            </p:extLst>
          </p:nvPr>
        </p:nvGraphicFramePr>
        <p:xfrm>
          <a:off x="6126480" y="2579272"/>
          <a:ext cx="4800598" cy="2633472"/>
        </p:xfrm>
        <a:graphic>
          <a:graphicData uri="http://schemas.openxmlformats.org/drawingml/2006/table">
            <a:tbl>
              <a:tblPr firstRow="1" firstCol="1" bandRow="1">
                <a:tableStyleId>{5C22544A-7EE6-4342-B048-85BDC9FD1C3A}</a:tableStyleId>
              </a:tblPr>
              <a:tblGrid>
                <a:gridCol w="1025839">
                  <a:extLst>
                    <a:ext uri="{9D8B030D-6E8A-4147-A177-3AD203B41FA5}">
                      <a16:colId xmlns:a16="http://schemas.microsoft.com/office/drawing/2014/main" val="3465624133"/>
                    </a:ext>
                  </a:extLst>
                </a:gridCol>
                <a:gridCol w="1894568">
                  <a:extLst>
                    <a:ext uri="{9D8B030D-6E8A-4147-A177-3AD203B41FA5}">
                      <a16:colId xmlns:a16="http://schemas.microsoft.com/office/drawing/2014/main" val="1006979712"/>
                    </a:ext>
                  </a:extLst>
                </a:gridCol>
                <a:gridCol w="785552">
                  <a:extLst>
                    <a:ext uri="{9D8B030D-6E8A-4147-A177-3AD203B41FA5}">
                      <a16:colId xmlns:a16="http://schemas.microsoft.com/office/drawing/2014/main" val="198967958"/>
                    </a:ext>
                  </a:extLst>
                </a:gridCol>
                <a:gridCol w="646926">
                  <a:extLst>
                    <a:ext uri="{9D8B030D-6E8A-4147-A177-3AD203B41FA5}">
                      <a16:colId xmlns:a16="http://schemas.microsoft.com/office/drawing/2014/main" val="664699162"/>
                    </a:ext>
                  </a:extLst>
                </a:gridCol>
                <a:gridCol w="447713">
                  <a:extLst>
                    <a:ext uri="{9D8B030D-6E8A-4147-A177-3AD203B41FA5}">
                      <a16:colId xmlns:a16="http://schemas.microsoft.com/office/drawing/2014/main" val="2170973245"/>
                    </a:ext>
                  </a:extLst>
                </a:gridCol>
              </a:tblGrid>
              <a:tr h="438912">
                <a:tc>
                  <a:txBody>
                    <a:bodyPr/>
                    <a:lstStyle/>
                    <a:p>
                      <a:pPr>
                        <a:lnSpc>
                          <a:spcPct val="107000"/>
                        </a:lnSpc>
                        <a:spcAft>
                          <a:spcPts val="0"/>
                        </a:spcAft>
                      </a:pPr>
                      <a:r>
                        <a:rPr lang="en-US" sz="1100">
                          <a:effectLst/>
                        </a:rPr>
                        <a:t>Attribute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Description</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Key Type/ Constraint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146809"/>
                  </a:ext>
                </a:extLst>
              </a:tr>
              <a:tr h="438912">
                <a:tc>
                  <a:txBody>
                    <a:bodyPr/>
                    <a:lstStyle/>
                    <a:p>
                      <a:pPr>
                        <a:lnSpc>
                          <a:spcPct val="107000"/>
                        </a:lnSpc>
                        <a:spcAft>
                          <a:spcPts val="0"/>
                        </a:spcAft>
                      </a:pPr>
                      <a:r>
                        <a:rPr lang="en-US" sz="1100">
                          <a:effectLst/>
                        </a:rPr>
                        <a:t>ROOM_NO</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of rooms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4717223"/>
                  </a:ext>
                </a:extLst>
              </a:tr>
              <a:tr h="438912">
                <a:tc>
                  <a:txBody>
                    <a:bodyPr/>
                    <a:lstStyle/>
                    <a:p>
                      <a:pPr>
                        <a:lnSpc>
                          <a:spcPct val="107000"/>
                        </a:lnSpc>
                        <a:spcAft>
                          <a:spcPts val="0"/>
                        </a:spcAft>
                      </a:pPr>
                      <a:r>
                        <a:rPr lang="en-US" sz="1100">
                          <a:effectLst/>
                        </a:rPr>
                        <a:t>ROOM_TYPE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Types of rooms</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5568621"/>
                  </a:ext>
                </a:extLst>
              </a:tr>
              <a:tr h="438912">
                <a:tc>
                  <a:txBody>
                    <a:bodyPr/>
                    <a:lstStyle/>
                    <a:p>
                      <a:pPr>
                        <a:lnSpc>
                          <a:spcPct val="107000"/>
                        </a:lnSpc>
                        <a:spcAft>
                          <a:spcPts val="0"/>
                        </a:spcAft>
                      </a:pPr>
                      <a:r>
                        <a:rPr lang="en-US" sz="1100">
                          <a:effectLst/>
                        </a:rPr>
                        <a:t>ROOMDETAILS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 of rooms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066900"/>
                  </a:ext>
                </a:extLst>
              </a:tr>
              <a:tr h="438912">
                <a:tc>
                  <a:txBody>
                    <a:bodyPr/>
                    <a:lstStyle/>
                    <a:p>
                      <a:pPr>
                        <a:lnSpc>
                          <a:spcPct val="107000"/>
                        </a:lnSpc>
                        <a:spcAft>
                          <a:spcPts val="0"/>
                        </a:spcAft>
                      </a:pPr>
                      <a:r>
                        <a:rPr lang="en-US" sz="1100">
                          <a:effectLst/>
                        </a:rPr>
                        <a:t>ROOMPRICE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Price of rooms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15</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1530389"/>
                  </a:ext>
                </a:extLst>
              </a:tr>
              <a:tr h="438912">
                <a:tc>
                  <a:txBody>
                    <a:bodyPr/>
                    <a:lstStyle/>
                    <a:p>
                      <a:pPr>
                        <a:lnSpc>
                          <a:spcPct val="107000"/>
                        </a:lnSpc>
                        <a:spcAft>
                          <a:spcPts val="0"/>
                        </a:spcAft>
                      </a:pPr>
                      <a:r>
                        <a:rPr lang="en-US" sz="1100">
                          <a:effectLst/>
                        </a:rPr>
                        <a:t>HOTEL_ID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2701752"/>
                  </a:ext>
                </a:extLst>
              </a:tr>
            </a:tbl>
          </a:graphicData>
        </a:graphic>
      </p:graphicFrame>
    </p:spTree>
    <p:extLst>
      <p:ext uri="{BB962C8B-B14F-4D97-AF65-F5344CB8AC3E}">
        <p14:creationId xmlns:p14="http://schemas.microsoft.com/office/powerpoint/2010/main" val="1401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CA" sz="3200" dirty="0">
                <a:solidFill>
                  <a:schemeClr val="accent5">
                    <a:lumMod val="75000"/>
                  </a:schemeClr>
                </a:solidFill>
              </a:rPr>
              <a:t>TABLE DESCRIPTION</a:t>
            </a: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877824" y="1689028"/>
            <a:ext cx="10497312" cy="4197532"/>
          </a:xfrm>
        </p:spPr>
        <p:txBody>
          <a:bodyPr>
            <a:normAutofit/>
          </a:bodyPr>
          <a:lstStyle/>
          <a:p>
            <a:pPr marL="0" indent="0">
              <a:buNone/>
            </a:pPr>
            <a:r>
              <a:rPr lang="en-US" dirty="0"/>
              <a:t> </a:t>
            </a:r>
            <a:r>
              <a:rPr lang="en-US" sz="1800" dirty="0"/>
              <a:t>COMM_HOTEL table and COMM_BOOKING table </a:t>
            </a:r>
          </a:p>
          <a:p>
            <a:pPr marL="0" indent="0">
              <a:buNone/>
            </a:pPr>
            <a:endParaRPr lang="en-US" sz="1800" dirty="0"/>
          </a:p>
          <a:p>
            <a:pPr marL="0" indent="0">
              <a:buNone/>
            </a:pPr>
            <a:endParaRPr lang="en-CA" dirty="0"/>
          </a:p>
          <a:p>
            <a:pPr marL="0" indent="0">
              <a:buNone/>
            </a:pPr>
            <a:endParaRPr lang="en-CA" dirty="0"/>
          </a:p>
        </p:txBody>
      </p:sp>
      <p:sp>
        <p:nvSpPr>
          <p:cNvPr id="5" name="Rectangle 1">
            <a:extLst>
              <a:ext uri="{FF2B5EF4-FFF2-40B4-BE49-F238E27FC236}">
                <a16:creationId xmlns:a16="http://schemas.microsoft.com/office/drawing/2014/main" id="{10ACD86F-6B7F-4E7E-AB27-21C97DB2DDA8}"/>
              </a:ext>
            </a:extLst>
          </p:cNvPr>
          <p:cNvSpPr>
            <a:spLocks noChangeArrowheads="1"/>
          </p:cNvSpPr>
          <p:nvPr/>
        </p:nvSpPr>
        <p:spPr bwMode="auto">
          <a:xfrm>
            <a:off x="3127375" y="2816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8" name="Table 7">
            <a:extLst>
              <a:ext uri="{FF2B5EF4-FFF2-40B4-BE49-F238E27FC236}">
                <a16:creationId xmlns:a16="http://schemas.microsoft.com/office/drawing/2014/main" id="{9DB9024E-B203-46BF-87D2-A028BBA2B947}"/>
              </a:ext>
            </a:extLst>
          </p:cNvPr>
          <p:cNvGraphicFramePr>
            <a:graphicFrameLocks noGrp="1"/>
          </p:cNvGraphicFramePr>
          <p:nvPr>
            <p:extLst>
              <p:ext uri="{D42A27DB-BD31-4B8C-83A1-F6EECF244321}">
                <p14:modId xmlns:p14="http://schemas.microsoft.com/office/powerpoint/2010/main" val="4115392077"/>
              </p:ext>
            </p:extLst>
          </p:nvPr>
        </p:nvGraphicFramePr>
        <p:xfrm>
          <a:off x="1444752" y="2569336"/>
          <a:ext cx="4261104" cy="3459188"/>
        </p:xfrm>
        <a:graphic>
          <a:graphicData uri="http://schemas.openxmlformats.org/drawingml/2006/table">
            <a:tbl>
              <a:tblPr firstRow="1" firstCol="1" bandRow="1">
                <a:tableStyleId>{5C22544A-7EE6-4342-B048-85BDC9FD1C3A}</a:tableStyleId>
              </a:tblPr>
              <a:tblGrid>
                <a:gridCol w="941089">
                  <a:extLst>
                    <a:ext uri="{9D8B030D-6E8A-4147-A177-3AD203B41FA5}">
                      <a16:colId xmlns:a16="http://schemas.microsoft.com/office/drawing/2014/main" val="3222903892"/>
                    </a:ext>
                  </a:extLst>
                </a:gridCol>
                <a:gridCol w="1551315">
                  <a:extLst>
                    <a:ext uri="{9D8B030D-6E8A-4147-A177-3AD203B41FA5}">
                      <a16:colId xmlns:a16="http://schemas.microsoft.com/office/drawing/2014/main" val="3794178453"/>
                    </a:ext>
                  </a:extLst>
                </a:gridCol>
                <a:gridCol w="669472">
                  <a:extLst>
                    <a:ext uri="{9D8B030D-6E8A-4147-A177-3AD203B41FA5}">
                      <a16:colId xmlns:a16="http://schemas.microsoft.com/office/drawing/2014/main" val="3154458547"/>
                    </a:ext>
                  </a:extLst>
                </a:gridCol>
                <a:gridCol w="688157">
                  <a:extLst>
                    <a:ext uri="{9D8B030D-6E8A-4147-A177-3AD203B41FA5}">
                      <a16:colId xmlns:a16="http://schemas.microsoft.com/office/drawing/2014/main" val="1858232594"/>
                    </a:ext>
                  </a:extLst>
                </a:gridCol>
                <a:gridCol w="411071">
                  <a:extLst>
                    <a:ext uri="{9D8B030D-6E8A-4147-A177-3AD203B41FA5}">
                      <a16:colId xmlns:a16="http://schemas.microsoft.com/office/drawing/2014/main" val="1921165455"/>
                    </a:ext>
                  </a:extLst>
                </a:gridCol>
              </a:tblGrid>
              <a:tr h="632101">
                <a:tc>
                  <a:txBody>
                    <a:bodyPr/>
                    <a:lstStyle/>
                    <a:p>
                      <a:pPr>
                        <a:lnSpc>
                          <a:spcPct val="107000"/>
                        </a:lnSpc>
                        <a:spcAft>
                          <a:spcPts val="0"/>
                        </a:spcAft>
                      </a:pPr>
                      <a:r>
                        <a:rPr lang="en-US" sz="1100">
                          <a:effectLst/>
                        </a:rPr>
                        <a:t>Attribute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Key Type/ Constraint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Data Type</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2638365"/>
                  </a:ext>
                </a:extLst>
              </a:tr>
              <a:tr h="310529">
                <a:tc>
                  <a:txBody>
                    <a:bodyPr/>
                    <a:lstStyle/>
                    <a:p>
                      <a:pPr>
                        <a:lnSpc>
                          <a:spcPct val="107000"/>
                        </a:lnSpc>
                        <a:spcAft>
                          <a:spcPts val="0"/>
                        </a:spcAft>
                      </a:pPr>
                      <a:r>
                        <a:rPr lang="en-US" sz="1100">
                          <a:effectLst/>
                        </a:rPr>
                        <a:t>HOTEL_ID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5427328"/>
                  </a:ext>
                </a:extLst>
              </a:tr>
              <a:tr h="310529">
                <a:tc>
                  <a:txBody>
                    <a:bodyPr/>
                    <a:lstStyle/>
                    <a:p>
                      <a:pPr>
                        <a:lnSpc>
                          <a:spcPct val="107000"/>
                        </a:lnSpc>
                        <a:spcAft>
                          <a:spcPts val="0"/>
                        </a:spcAft>
                      </a:pPr>
                      <a:r>
                        <a:rPr lang="en-US" sz="1100">
                          <a:effectLst/>
                        </a:rPr>
                        <a:t>NAME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Names of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20457"/>
                  </a:ext>
                </a:extLst>
              </a:tr>
              <a:tr h="310529">
                <a:tc>
                  <a:txBody>
                    <a:bodyPr/>
                    <a:lstStyle/>
                    <a:p>
                      <a:pPr>
                        <a:lnSpc>
                          <a:spcPct val="107000"/>
                        </a:lnSpc>
                        <a:spcAft>
                          <a:spcPts val="0"/>
                        </a:spcAft>
                      </a:pPr>
                      <a:r>
                        <a:rPr lang="en-US" sz="1100">
                          <a:effectLst/>
                        </a:rPr>
                        <a:t>ADDRESS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Address of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15</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4867551"/>
                  </a:ext>
                </a:extLst>
              </a:tr>
              <a:tr h="310529">
                <a:tc>
                  <a:txBody>
                    <a:bodyPr/>
                    <a:lstStyle/>
                    <a:p>
                      <a:pPr>
                        <a:lnSpc>
                          <a:spcPct val="107000"/>
                        </a:lnSpc>
                        <a:spcAft>
                          <a:spcPts val="0"/>
                        </a:spcAft>
                      </a:pPr>
                      <a:r>
                        <a:rPr lang="en-US" sz="1100">
                          <a:effectLst/>
                        </a:rPr>
                        <a:t>POSTALCODE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Postal Code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8874025"/>
                  </a:ext>
                </a:extLst>
              </a:tr>
              <a:tr h="310529">
                <a:tc>
                  <a:txBody>
                    <a:bodyPr/>
                    <a:lstStyle/>
                    <a:p>
                      <a:pPr>
                        <a:lnSpc>
                          <a:spcPct val="107000"/>
                        </a:lnSpc>
                        <a:spcAft>
                          <a:spcPts val="0"/>
                        </a:spcAft>
                      </a:pPr>
                      <a:r>
                        <a:rPr lang="en-US" sz="1100">
                          <a:effectLst/>
                        </a:rPr>
                        <a:t>PROVINCE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Province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4985550"/>
                  </a:ext>
                </a:extLst>
              </a:tr>
              <a:tr h="310529">
                <a:tc>
                  <a:txBody>
                    <a:bodyPr/>
                    <a:lstStyle/>
                    <a:p>
                      <a:pPr>
                        <a:lnSpc>
                          <a:spcPct val="107000"/>
                        </a:lnSpc>
                        <a:spcAft>
                          <a:spcPts val="0"/>
                        </a:spcAft>
                      </a:pPr>
                      <a:r>
                        <a:rPr lang="en-US" sz="1100">
                          <a:effectLst/>
                        </a:rPr>
                        <a:t>TELEPHONE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Telephone 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15</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3442654"/>
                  </a:ext>
                </a:extLst>
              </a:tr>
              <a:tr h="632101">
                <a:tc>
                  <a:txBody>
                    <a:bodyPr/>
                    <a:lstStyle/>
                    <a:p>
                      <a:pPr>
                        <a:lnSpc>
                          <a:spcPct val="107000"/>
                        </a:lnSpc>
                        <a:spcAft>
                          <a:spcPts val="0"/>
                        </a:spcAft>
                      </a:pPr>
                      <a:r>
                        <a:rPr lang="en-US" sz="1100">
                          <a:effectLst/>
                        </a:rPr>
                        <a:t>MANAGER_ID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managers who are in charge of hotels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Unique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VARCHAR2</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8732522"/>
                  </a:ext>
                </a:extLst>
              </a:tr>
            </a:tbl>
          </a:graphicData>
        </a:graphic>
      </p:graphicFrame>
      <p:graphicFrame>
        <p:nvGraphicFramePr>
          <p:cNvPr id="9" name="Table 8">
            <a:extLst>
              <a:ext uri="{FF2B5EF4-FFF2-40B4-BE49-F238E27FC236}">
                <a16:creationId xmlns:a16="http://schemas.microsoft.com/office/drawing/2014/main" id="{E4356531-6EA1-4E5A-B8AD-0EAE2F273E09}"/>
              </a:ext>
            </a:extLst>
          </p:cNvPr>
          <p:cNvGraphicFramePr>
            <a:graphicFrameLocks noGrp="1"/>
          </p:cNvGraphicFramePr>
          <p:nvPr>
            <p:extLst>
              <p:ext uri="{D42A27DB-BD31-4B8C-83A1-F6EECF244321}">
                <p14:modId xmlns:p14="http://schemas.microsoft.com/office/powerpoint/2010/main" val="1758825082"/>
              </p:ext>
            </p:extLst>
          </p:nvPr>
        </p:nvGraphicFramePr>
        <p:xfrm>
          <a:off x="5806440" y="2578607"/>
          <a:ext cx="5230369" cy="3119303"/>
        </p:xfrm>
        <a:graphic>
          <a:graphicData uri="http://schemas.openxmlformats.org/drawingml/2006/table">
            <a:tbl>
              <a:tblPr firstRow="1" firstCol="1" bandRow="1">
                <a:tableStyleId>{5C22544A-7EE6-4342-B048-85BDC9FD1C3A}</a:tableStyleId>
              </a:tblPr>
              <a:tblGrid>
                <a:gridCol w="1055032">
                  <a:extLst>
                    <a:ext uri="{9D8B030D-6E8A-4147-A177-3AD203B41FA5}">
                      <a16:colId xmlns:a16="http://schemas.microsoft.com/office/drawing/2014/main" val="2263684487"/>
                    </a:ext>
                  </a:extLst>
                </a:gridCol>
                <a:gridCol w="2239454">
                  <a:extLst>
                    <a:ext uri="{9D8B030D-6E8A-4147-A177-3AD203B41FA5}">
                      <a16:colId xmlns:a16="http://schemas.microsoft.com/office/drawing/2014/main" val="2836813097"/>
                    </a:ext>
                  </a:extLst>
                </a:gridCol>
                <a:gridCol w="729343">
                  <a:extLst>
                    <a:ext uri="{9D8B030D-6E8A-4147-A177-3AD203B41FA5}">
                      <a16:colId xmlns:a16="http://schemas.microsoft.com/office/drawing/2014/main" val="536666054"/>
                    </a:ext>
                  </a:extLst>
                </a:gridCol>
                <a:gridCol w="664095">
                  <a:extLst>
                    <a:ext uri="{9D8B030D-6E8A-4147-A177-3AD203B41FA5}">
                      <a16:colId xmlns:a16="http://schemas.microsoft.com/office/drawing/2014/main" val="1165951618"/>
                    </a:ext>
                  </a:extLst>
                </a:gridCol>
                <a:gridCol w="542445">
                  <a:extLst>
                    <a:ext uri="{9D8B030D-6E8A-4147-A177-3AD203B41FA5}">
                      <a16:colId xmlns:a16="http://schemas.microsoft.com/office/drawing/2014/main" val="2079320351"/>
                    </a:ext>
                  </a:extLst>
                </a:gridCol>
              </a:tblGrid>
              <a:tr h="656297">
                <a:tc>
                  <a:txBody>
                    <a:bodyPr/>
                    <a:lstStyle/>
                    <a:p>
                      <a:pPr>
                        <a:lnSpc>
                          <a:spcPct val="107000"/>
                        </a:lnSpc>
                        <a:spcAft>
                          <a:spcPts val="0"/>
                        </a:spcAft>
                      </a:pPr>
                      <a:r>
                        <a:rPr lang="en-US" sz="1100" dirty="0">
                          <a:effectLst/>
                        </a:rPr>
                        <a:t>Attribute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Description</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Key Type/ Constraint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4014110"/>
                  </a:ext>
                </a:extLst>
              </a:tr>
              <a:tr h="322416">
                <a:tc>
                  <a:txBody>
                    <a:bodyPr/>
                    <a:lstStyle/>
                    <a:p>
                      <a:pPr>
                        <a:lnSpc>
                          <a:spcPct val="107000"/>
                        </a:lnSpc>
                        <a:spcAft>
                          <a:spcPts val="0"/>
                        </a:spcAft>
                      </a:pPr>
                      <a:r>
                        <a:rPr lang="en-US" sz="1100">
                          <a:effectLst/>
                        </a:rPr>
                        <a:t>BOOKING_ID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ID of booking</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Primary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5510784"/>
                  </a:ext>
                </a:extLst>
              </a:tr>
              <a:tr h="322416">
                <a:tc>
                  <a:txBody>
                    <a:bodyPr/>
                    <a:lstStyle/>
                    <a:p>
                      <a:pPr>
                        <a:lnSpc>
                          <a:spcPct val="107000"/>
                        </a:lnSpc>
                        <a:spcAft>
                          <a:spcPts val="0"/>
                        </a:spcAft>
                      </a:pPr>
                      <a:r>
                        <a:rPr lang="en-US" sz="1100">
                          <a:effectLst/>
                        </a:rPr>
                        <a:t>CUSTOMER_ID</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ID of customers</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062107"/>
                  </a:ext>
                </a:extLst>
              </a:tr>
              <a:tr h="322416">
                <a:tc>
                  <a:txBody>
                    <a:bodyPr/>
                    <a:lstStyle/>
                    <a:p>
                      <a:pPr>
                        <a:lnSpc>
                          <a:spcPct val="107000"/>
                        </a:lnSpc>
                        <a:spcAft>
                          <a:spcPts val="0"/>
                        </a:spcAft>
                      </a:pPr>
                      <a:r>
                        <a:rPr lang="en-US" sz="1100">
                          <a:effectLst/>
                        </a:rPr>
                        <a:t>ROOM_NO</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ID of rooms</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0240507"/>
                  </a:ext>
                </a:extLst>
              </a:tr>
              <a:tr h="322416">
                <a:tc>
                  <a:txBody>
                    <a:bodyPr/>
                    <a:lstStyle/>
                    <a:p>
                      <a:pPr>
                        <a:lnSpc>
                          <a:spcPct val="107000"/>
                        </a:lnSpc>
                        <a:spcAft>
                          <a:spcPts val="0"/>
                        </a:spcAft>
                      </a:pPr>
                      <a:r>
                        <a:rPr lang="en-US" sz="1100">
                          <a:effectLst/>
                        </a:rPr>
                        <a:t>BOOKINGDATE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Date when customers book rooms</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DATE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3704349"/>
                  </a:ext>
                </a:extLst>
              </a:tr>
              <a:tr h="322416">
                <a:tc>
                  <a:txBody>
                    <a:bodyPr/>
                    <a:lstStyle/>
                    <a:p>
                      <a:pPr>
                        <a:lnSpc>
                          <a:spcPct val="107000"/>
                        </a:lnSpc>
                        <a:spcAft>
                          <a:spcPts val="0"/>
                        </a:spcAft>
                      </a:pPr>
                      <a:r>
                        <a:rPr lang="en-US" sz="1100">
                          <a:effectLst/>
                        </a:rPr>
                        <a:t>CHECKIN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 of check in</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DATE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2072989"/>
                  </a:ext>
                </a:extLst>
              </a:tr>
              <a:tr h="322416">
                <a:tc>
                  <a:txBody>
                    <a:bodyPr/>
                    <a:lstStyle/>
                    <a:p>
                      <a:pPr>
                        <a:lnSpc>
                          <a:spcPct val="107000"/>
                        </a:lnSpc>
                        <a:spcAft>
                          <a:spcPts val="0"/>
                        </a:spcAft>
                      </a:pPr>
                      <a:r>
                        <a:rPr lang="en-US" sz="1100">
                          <a:effectLst/>
                        </a:rPr>
                        <a:t>CHECKOUT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 of check out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DATE</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2479527"/>
                  </a:ext>
                </a:extLst>
              </a:tr>
              <a:tr h="322416">
                <a:tc>
                  <a:txBody>
                    <a:bodyPr/>
                    <a:lstStyle/>
                    <a:p>
                      <a:pPr>
                        <a:lnSpc>
                          <a:spcPct val="107000"/>
                        </a:lnSpc>
                        <a:spcAft>
                          <a:spcPts val="0"/>
                        </a:spcAft>
                      </a:pPr>
                      <a:r>
                        <a:rPr lang="en-US" sz="1100">
                          <a:effectLst/>
                        </a:rPr>
                        <a:t>NOOFNIGHT</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Number of night that customers stay in hotels</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NUMBER</a:t>
                      </a:r>
                      <a:endParaRPr lang="en-C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15</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7814648"/>
                  </a:ext>
                </a:extLst>
              </a:tr>
            </a:tbl>
          </a:graphicData>
        </a:graphic>
      </p:graphicFrame>
    </p:spTree>
    <p:extLst>
      <p:ext uri="{BB962C8B-B14F-4D97-AF65-F5344CB8AC3E}">
        <p14:creationId xmlns:p14="http://schemas.microsoft.com/office/powerpoint/2010/main" val="51570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7910-4C10-4969-9B9D-ABEE698242DE}"/>
              </a:ext>
            </a:extLst>
          </p:cNvPr>
          <p:cNvSpPr>
            <a:spLocks noGrp="1"/>
          </p:cNvSpPr>
          <p:nvPr>
            <p:ph type="title"/>
          </p:nvPr>
        </p:nvSpPr>
        <p:spPr>
          <a:xfrm>
            <a:off x="1295402" y="982133"/>
            <a:ext cx="9601196" cy="968588"/>
          </a:xfrm>
        </p:spPr>
        <p:txBody>
          <a:bodyPr>
            <a:normAutofit/>
          </a:bodyPr>
          <a:lstStyle/>
          <a:p>
            <a:r>
              <a:rPr lang="en-US" sz="3200" dirty="0">
                <a:solidFill>
                  <a:schemeClr val="accent5">
                    <a:lumMod val="75000"/>
                  </a:schemeClr>
                </a:solidFill>
              </a:rPr>
              <a:t>ENTITY RELATIONSHIP DIAGRAM</a:t>
            </a:r>
            <a:endParaRPr lang="en-CA"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1307C9F-3B64-4969-9A72-74F13460C66C}"/>
              </a:ext>
            </a:extLst>
          </p:cNvPr>
          <p:cNvSpPr>
            <a:spLocks noGrp="1"/>
          </p:cNvSpPr>
          <p:nvPr>
            <p:ph idx="1"/>
          </p:nvPr>
        </p:nvSpPr>
        <p:spPr>
          <a:xfrm>
            <a:off x="877824" y="2063932"/>
            <a:ext cx="10497312" cy="4197532"/>
          </a:xfrm>
        </p:spPr>
        <p:txBody>
          <a:bodyPr>
            <a:normAutofit/>
          </a:bodyPr>
          <a:lstStyle/>
          <a:p>
            <a:pPr marL="0" indent="0">
              <a:buNone/>
            </a:pPr>
            <a:r>
              <a:rPr lang="en-US" dirty="0"/>
              <a:t> </a:t>
            </a:r>
            <a:endParaRPr lang="en-US" sz="1800" dirty="0"/>
          </a:p>
          <a:p>
            <a:pPr marL="0" indent="0">
              <a:buNone/>
            </a:pPr>
            <a:endParaRPr lang="en-US" sz="1800" dirty="0"/>
          </a:p>
          <a:p>
            <a:pPr marL="0" indent="0">
              <a:buNone/>
            </a:pPr>
            <a:endParaRPr lang="en-CA" dirty="0"/>
          </a:p>
          <a:p>
            <a:pPr marL="0" indent="0">
              <a:buNone/>
            </a:pPr>
            <a:endParaRPr lang="en-CA" dirty="0"/>
          </a:p>
        </p:txBody>
      </p:sp>
      <p:sp>
        <p:nvSpPr>
          <p:cNvPr id="5" name="Rectangle 1">
            <a:extLst>
              <a:ext uri="{FF2B5EF4-FFF2-40B4-BE49-F238E27FC236}">
                <a16:creationId xmlns:a16="http://schemas.microsoft.com/office/drawing/2014/main" id="{10ACD86F-6B7F-4E7E-AB27-21C97DB2DDA8}"/>
              </a:ext>
            </a:extLst>
          </p:cNvPr>
          <p:cNvSpPr>
            <a:spLocks noChangeArrowheads="1"/>
          </p:cNvSpPr>
          <p:nvPr/>
        </p:nvSpPr>
        <p:spPr bwMode="auto">
          <a:xfrm>
            <a:off x="3127375" y="2816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6" name="Rectangle 1">
            <a:extLst>
              <a:ext uri="{FF2B5EF4-FFF2-40B4-BE49-F238E27FC236}">
                <a16:creationId xmlns:a16="http://schemas.microsoft.com/office/drawing/2014/main" id="{46673A49-96D1-43F6-80F1-1E70486B4106}"/>
              </a:ext>
            </a:extLst>
          </p:cNvPr>
          <p:cNvSpPr>
            <a:spLocks noChangeArrowheads="1"/>
          </p:cNvSpPr>
          <p:nvPr/>
        </p:nvSpPr>
        <p:spPr bwMode="auto">
          <a:xfrm>
            <a:off x="3127375" y="3611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1">
            <a:extLst>
              <a:ext uri="{FF2B5EF4-FFF2-40B4-BE49-F238E27FC236}">
                <a16:creationId xmlns:a16="http://schemas.microsoft.com/office/drawing/2014/main" id="{10BDDD66-F547-4243-B7B8-3B5C8AFAA684}"/>
              </a:ext>
            </a:extLst>
          </p:cNvPr>
          <p:cNvSpPr>
            <a:spLocks noChangeArrowheads="1"/>
          </p:cNvSpPr>
          <p:nvPr/>
        </p:nvSpPr>
        <p:spPr bwMode="auto">
          <a:xfrm>
            <a:off x="3127375" y="3268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7" name="Object 6">
            <a:extLst>
              <a:ext uri="{FF2B5EF4-FFF2-40B4-BE49-F238E27FC236}">
                <a16:creationId xmlns:a16="http://schemas.microsoft.com/office/drawing/2014/main" id="{FB02753A-5805-44B0-9D38-5B791C70C1A6}"/>
              </a:ext>
            </a:extLst>
          </p:cNvPr>
          <p:cNvGraphicFramePr>
            <a:graphicFrameLocks noChangeAspect="1"/>
          </p:cNvGraphicFramePr>
          <p:nvPr>
            <p:extLst>
              <p:ext uri="{D42A27DB-BD31-4B8C-83A1-F6EECF244321}">
                <p14:modId xmlns:p14="http://schemas.microsoft.com/office/powerpoint/2010/main" val="3017169689"/>
              </p:ext>
            </p:extLst>
          </p:nvPr>
        </p:nvGraphicFramePr>
        <p:xfrm>
          <a:off x="2404872" y="1773936"/>
          <a:ext cx="7406640" cy="4389120"/>
        </p:xfrm>
        <a:graphic>
          <a:graphicData uri="http://schemas.openxmlformats.org/presentationml/2006/ole">
            <mc:AlternateContent xmlns:mc="http://schemas.openxmlformats.org/markup-compatibility/2006">
              <mc:Choice xmlns:v="urn:schemas-microsoft-com:vml" Requires="v">
                <p:oleObj spid="_x0000_s2116" name="Visio" r:id="rId3" imgW="11963272" imgH="11363475" progId="Visio.Drawing.15">
                  <p:embed/>
                </p:oleObj>
              </mc:Choice>
              <mc:Fallback>
                <p:oleObj name="Visio" r:id="rId3" imgW="11963272" imgH="11363475" progId="Visio.Drawing.15">
                  <p:embed/>
                  <p:pic>
                    <p:nvPicPr>
                      <p:cNvPr id="10" name="Object 9">
                        <a:extLst>
                          <a:ext uri="{FF2B5EF4-FFF2-40B4-BE49-F238E27FC236}">
                            <a16:creationId xmlns:a16="http://schemas.microsoft.com/office/drawing/2014/main" id="{7BACE24D-ED5A-4C11-8B1D-820F36BD9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872" y="1773936"/>
                        <a:ext cx="7406640" cy="4389120"/>
                      </a:xfrm>
                      <a:prstGeom prst="rect">
                        <a:avLst/>
                      </a:prstGeom>
                      <a:noFill/>
                    </p:spPr>
                  </p:pic>
                </p:oleObj>
              </mc:Fallback>
            </mc:AlternateContent>
          </a:graphicData>
        </a:graphic>
      </p:graphicFrame>
    </p:spTree>
    <p:extLst>
      <p:ext uri="{BB962C8B-B14F-4D97-AF65-F5344CB8AC3E}">
        <p14:creationId xmlns:p14="http://schemas.microsoft.com/office/powerpoint/2010/main" val="19968375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175</TotalTime>
  <Words>630</Words>
  <Application>Microsoft Office PowerPoint</Application>
  <PresentationFormat>Widescreen</PresentationFormat>
  <Paragraphs>241</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Agency FB</vt:lpstr>
      <vt:lpstr>Arial</vt:lpstr>
      <vt:lpstr>Calibri</vt:lpstr>
      <vt:lpstr>Garamond</vt:lpstr>
      <vt:lpstr>Times New Roman</vt:lpstr>
      <vt:lpstr>Organic</vt:lpstr>
      <vt:lpstr>Visio</vt:lpstr>
      <vt:lpstr>HOTEL MEJBAN MANAGEMENT SYSTEM   ADVANCED DATABASE (COMP 214)    PRESENTED TO: BLESSING AJIBOYE</vt:lpstr>
      <vt:lpstr>Prepared By:</vt:lpstr>
      <vt:lpstr>PROBLEM ANALYSIS</vt:lpstr>
      <vt:lpstr>FACTS IN THE PROJECT</vt:lpstr>
      <vt:lpstr>SYSTEM MODULES</vt:lpstr>
      <vt:lpstr>SYSTEM MODULES</vt:lpstr>
      <vt:lpstr>TABLE DESCRIPTION</vt:lpstr>
      <vt:lpstr>TABLE DESCRIPTION</vt:lpstr>
      <vt:lpstr>ENTITY RELATIONSHIP DIAGRAM</vt:lpstr>
      <vt:lpstr>TESTING THE DATABASE-SQL QUERY</vt:lpstr>
      <vt:lpstr>TESTING THE DATABASE-SQL QUERY</vt:lpstr>
      <vt:lpstr>TESTING THE DATABASE-PLSQL QUERY</vt:lpstr>
      <vt:lpstr>TESTING THE DATABASE-PLSQL QUERY</vt:lpstr>
      <vt:lpstr>TESTING THE DATABASE-PLSQL QUERY</vt:lpstr>
      <vt:lpstr>TESTING THE DATABASE-PLSQL QUERY</vt:lpstr>
      <vt:lpstr>TESTING THE DATABASE-PLSQL QUERY</vt:lpstr>
      <vt:lpstr>TESTING THE DATABASE-PLSQL QUERY</vt:lpstr>
      <vt:lpstr>TESTING THE DATABASE-PLSQL QUERY</vt:lpstr>
      <vt:lpstr>TESTING THE DATABASE-PLSQL QUERY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MEJBAN MANAGEMENT SYSTEM  ADVANCED DATABASE (COMP 214) </dc:title>
  <dc:creator>tahmina ahmmed</dc:creator>
  <cp:lastModifiedBy>Dr Md Fardoush Rahman</cp:lastModifiedBy>
  <cp:revision>32</cp:revision>
  <dcterms:created xsi:type="dcterms:W3CDTF">2018-11-27T06:23:36Z</dcterms:created>
  <dcterms:modified xsi:type="dcterms:W3CDTF">2018-11-29T04:34:48Z</dcterms:modified>
</cp:coreProperties>
</file>