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82" r:id="rId7"/>
    <p:sldId id="262" r:id="rId8"/>
    <p:sldId id="273" r:id="rId9"/>
    <p:sldId id="263" r:id="rId10"/>
    <p:sldId id="264" r:id="rId11"/>
    <p:sldId id="265" r:id="rId12"/>
    <p:sldId id="266" r:id="rId13"/>
    <p:sldId id="267" r:id="rId14"/>
    <p:sldId id="268" r:id="rId15"/>
    <p:sldId id="269" r:id="rId16"/>
    <p:sldId id="274" r:id="rId17"/>
    <p:sldId id="277" r:id="rId18"/>
    <p:sldId id="276" r:id="rId19"/>
    <p:sldId id="278" r:id="rId20"/>
    <p:sldId id="279" r:id="rId21"/>
    <p:sldId id="280" r:id="rId22"/>
    <p:sldId id="281" r:id="rId23"/>
    <p:sldId id="270" r:id="rId24"/>
    <p:sldId id="271" r:id="rId25"/>
    <p:sldId id="272" r:id="rId26"/>
  </p:sldIdLst>
  <p:sldSz cx="9144000" cy="5143500" type="screen16x9"/>
  <p:notesSz cx="6858000" cy="9144000"/>
  <p:embeddedFontLst>
    <p:embeddedFont>
      <p:font typeface="Lato" panose="020F0502020204030203" pitchFamily="34"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
      <p:font typeface="Roboto Medium" panose="02000000000000000000" pitchFamily="2" charset="0"/>
      <p:regular r:id="rId40"/>
      <p:bold r:id="rId41"/>
      <p:italic r:id="rId42"/>
      <p:boldItalic r:id="rId43"/>
    </p:embeddedFont>
    <p:embeddedFont>
      <p:font typeface="Roboto Thin"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a87ab5aa2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a87ab5aa2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87ab5aa2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87ab5aa2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a87ab5aa2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a87ab5aa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87ab5aa25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87ab5aa2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87ab5aa2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87ab5aa2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9fe8707acb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9fe8707acb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9fe8707acb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9fe8707acb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a87ab5aa2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a87ab5aa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fe8707acb_0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9fe8707acb_0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fe8707acb_0_6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fe8707acb_0_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87ab5aa2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87ab5aa2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87ab5aa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87ab5aa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87ab5aa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87ab5aa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899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87ab5aa2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87ab5aa2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87ab5aa2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87ab5aa2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87ab5aa2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a87ab5aa2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10150" y="1779675"/>
            <a:ext cx="4095900" cy="128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dirty="0"/>
              <a:t>Welcome</a:t>
            </a:r>
            <a:endParaRPr sz="6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4" name="Picture 3">
            <a:extLst>
              <a:ext uri="{FF2B5EF4-FFF2-40B4-BE49-F238E27FC236}">
                <a16:creationId xmlns:a16="http://schemas.microsoft.com/office/drawing/2014/main" id="{16A96AD1-D94C-477E-89D5-528B95BAA973}"/>
              </a:ext>
            </a:extLst>
          </p:cNvPr>
          <p:cNvPicPr>
            <a:picLocks noChangeAspect="1"/>
          </p:cNvPicPr>
          <p:nvPr/>
        </p:nvPicPr>
        <p:blipFill>
          <a:blip r:embed="rId3"/>
          <a:stretch>
            <a:fillRect/>
          </a:stretch>
        </p:blipFill>
        <p:spPr>
          <a:xfrm>
            <a:off x="1122639" y="372551"/>
            <a:ext cx="7504091" cy="46269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3" name="Picture 2">
            <a:extLst>
              <a:ext uri="{FF2B5EF4-FFF2-40B4-BE49-F238E27FC236}">
                <a16:creationId xmlns:a16="http://schemas.microsoft.com/office/drawing/2014/main" id="{6CD048F5-2B08-43D2-8D8E-E2B7AB32354A}"/>
              </a:ext>
            </a:extLst>
          </p:cNvPr>
          <p:cNvPicPr>
            <a:picLocks noChangeAspect="1"/>
          </p:cNvPicPr>
          <p:nvPr/>
        </p:nvPicPr>
        <p:blipFill>
          <a:blip r:embed="rId3"/>
          <a:stretch>
            <a:fillRect/>
          </a:stretch>
        </p:blipFill>
        <p:spPr>
          <a:xfrm>
            <a:off x="1209361" y="477007"/>
            <a:ext cx="7239627" cy="45038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3" name="Picture 2">
            <a:extLst>
              <a:ext uri="{FF2B5EF4-FFF2-40B4-BE49-F238E27FC236}">
                <a16:creationId xmlns:a16="http://schemas.microsoft.com/office/drawing/2014/main" id="{982FEC57-87D0-44F1-834C-1E9C8938A298}"/>
              </a:ext>
            </a:extLst>
          </p:cNvPr>
          <p:cNvPicPr>
            <a:picLocks noChangeAspect="1"/>
          </p:cNvPicPr>
          <p:nvPr/>
        </p:nvPicPr>
        <p:blipFill>
          <a:blip r:embed="rId3"/>
          <a:stretch>
            <a:fillRect/>
          </a:stretch>
        </p:blipFill>
        <p:spPr>
          <a:xfrm>
            <a:off x="1187453" y="480340"/>
            <a:ext cx="7254869" cy="45114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3" name="Picture 2">
            <a:extLst>
              <a:ext uri="{FF2B5EF4-FFF2-40B4-BE49-F238E27FC236}">
                <a16:creationId xmlns:a16="http://schemas.microsoft.com/office/drawing/2014/main" id="{6FE188B2-CA9D-4AA3-AF63-85E7D420C5DD}"/>
              </a:ext>
            </a:extLst>
          </p:cNvPr>
          <p:cNvPicPr>
            <a:picLocks noChangeAspect="1"/>
          </p:cNvPicPr>
          <p:nvPr/>
        </p:nvPicPr>
        <p:blipFill>
          <a:blip r:embed="rId3"/>
          <a:stretch>
            <a:fillRect/>
          </a:stretch>
        </p:blipFill>
        <p:spPr>
          <a:xfrm>
            <a:off x="1133636" y="387472"/>
            <a:ext cx="7262489" cy="451143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5" name="Picture 4">
            <a:extLst>
              <a:ext uri="{FF2B5EF4-FFF2-40B4-BE49-F238E27FC236}">
                <a16:creationId xmlns:a16="http://schemas.microsoft.com/office/drawing/2014/main" id="{1A16CEAA-8653-4B8D-B0E2-8EAA7086A474}"/>
              </a:ext>
            </a:extLst>
          </p:cNvPr>
          <p:cNvPicPr>
            <a:picLocks noChangeAspect="1"/>
          </p:cNvPicPr>
          <p:nvPr/>
        </p:nvPicPr>
        <p:blipFill>
          <a:blip r:embed="rId3"/>
          <a:stretch>
            <a:fillRect/>
          </a:stretch>
        </p:blipFill>
        <p:spPr>
          <a:xfrm>
            <a:off x="1141257" y="444622"/>
            <a:ext cx="7247248" cy="451143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3" name="Picture 2">
            <a:extLst>
              <a:ext uri="{FF2B5EF4-FFF2-40B4-BE49-F238E27FC236}">
                <a16:creationId xmlns:a16="http://schemas.microsoft.com/office/drawing/2014/main" id="{420CB944-044D-478A-9071-B8DA566DEF0D}"/>
              </a:ext>
            </a:extLst>
          </p:cNvPr>
          <p:cNvPicPr>
            <a:picLocks noChangeAspect="1"/>
          </p:cNvPicPr>
          <p:nvPr/>
        </p:nvPicPr>
        <p:blipFill>
          <a:blip r:embed="rId3"/>
          <a:stretch>
            <a:fillRect/>
          </a:stretch>
        </p:blipFill>
        <p:spPr>
          <a:xfrm>
            <a:off x="1085850" y="315299"/>
            <a:ext cx="7922419" cy="456388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A173E-CD41-45A1-9CEB-75C4FD878634}"/>
              </a:ext>
            </a:extLst>
          </p:cNvPr>
          <p:cNvSpPr>
            <a:spLocks noGrp="1"/>
          </p:cNvSpPr>
          <p:nvPr>
            <p:ph type="title"/>
          </p:nvPr>
        </p:nvSpPr>
        <p:spPr/>
        <p:txBody>
          <a:bodyPr/>
          <a:lstStyle/>
          <a:p>
            <a:endParaRPr lang="LID4096"/>
          </a:p>
        </p:txBody>
      </p:sp>
      <p:sp>
        <p:nvSpPr>
          <p:cNvPr id="3" name="Text Placeholder 2">
            <a:extLst>
              <a:ext uri="{FF2B5EF4-FFF2-40B4-BE49-F238E27FC236}">
                <a16:creationId xmlns:a16="http://schemas.microsoft.com/office/drawing/2014/main" id="{BC5E42EC-C823-48FE-9C74-BDA465597CE6}"/>
              </a:ext>
            </a:extLst>
          </p:cNvPr>
          <p:cNvSpPr>
            <a:spLocks noGrp="1"/>
          </p:cNvSpPr>
          <p:nvPr>
            <p:ph type="body" idx="1"/>
          </p:nvPr>
        </p:nvSpPr>
        <p:spPr/>
        <p:txBody>
          <a:bodyPr/>
          <a:lstStyle/>
          <a:p>
            <a:endParaRPr lang="LID4096"/>
          </a:p>
        </p:txBody>
      </p:sp>
      <p:pic>
        <p:nvPicPr>
          <p:cNvPr id="5" name="Picture 4">
            <a:extLst>
              <a:ext uri="{FF2B5EF4-FFF2-40B4-BE49-F238E27FC236}">
                <a16:creationId xmlns:a16="http://schemas.microsoft.com/office/drawing/2014/main" id="{E41B29BF-A511-479C-8010-58FD434B3688}"/>
              </a:ext>
            </a:extLst>
          </p:cNvPr>
          <p:cNvPicPr>
            <a:picLocks noChangeAspect="1"/>
          </p:cNvPicPr>
          <p:nvPr/>
        </p:nvPicPr>
        <p:blipFill>
          <a:blip r:embed="rId2"/>
          <a:stretch>
            <a:fillRect/>
          </a:stretch>
        </p:blipFill>
        <p:spPr>
          <a:xfrm>
            <a:off x="1105061" y="393750"/>
            <a:ext cx="7617458" cy="4683978"/>
          </a:xfrm>
          <a:prstGeom prst="rect">
            <a:avLst/>
          </a:prstGeom>
        </p:spPr>
      </p:pic>
    </p:spTree>
    <p:extLst>
      <p:ext uri="{BB962C8B-B14F-4D97-AF65-F5344CB8AC3E}">
        <p14:creationId xmlns:p14="http://schemas.microsoft.com/office/powerpoint/2010/main" val="2978666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B0A6A3-3036-4CC5-A9A7-13D49C8A6858}"/>
              </a:ext>
            </a:extLst>
          </p:cNvPr>
          <p:cNvSpPr>
            <a:spLocks noGrp="1"/>
          </p:cNvSpPr>
          <p:nvPr>
            <p:ph type="body" idx="1"/>
          </p:nvPr>
        </p:nvSpPr>
        <p:spPr/>
        <p:txBody>
          <a:bodyPr/>
          <a:lstStyle/>
          <a:p>
            <a:endParaRPr lang="LID4096"/>
          </a:p>
        </p:txBody>
      </p:sp>
      <p:pic>
        <p:nvPicPr>
          <p:cNvPr id="5" name="Picture 4">
            <a:extLst>
              <a:ext uri="{FF2B5EF4-FFF2-40B4-BE49-F238E27FC236}">
                <a16:creationId xmlns:a16="http://schemas.microsoft.com/office/drawing/2014/main" id="{A8A4BA05-9CB1-4840-8EA7-58D564F8B582}"/>
              </a:ext>
            </a:extLst>
          </p:cNvPr>
          <p:cNvPicPr>
            <a:picLocks noChangeAspect="1"/>
          </p:cNvPicPr>
          <p:nvPr/>
        </p:nvPicPr>
        <p:blipFill>
          <a:blip r:embed="rId2"/>
          <a:stretch>
            <a:fillRect/>
          </a:stretch>
        </p:blipFill>
        <p:spPr>
          <a:xfrm>
            <a:off x="1236189" y="470818"/>
            <a:ext cx="7247248" cy="4473328"/>
          </a:xfrm>
          <a:prstGeom prst="rect">
            <a:avLst/>
          </a:prstGeom>
        </p:spPr>
      </p:pic>
    </p:spTree>
    <p:extLst>
      <p:ext uri="{BB962C8B-B14F-4D97-AF65-F5344CB8AC3E}">
        <p14:creationId xmlns:p14="http://schemas.microsoft.com/office/powerpoint/2010/main" val="1826243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7BF69-0A46-40B2-A808-CCD26B18750C}"/>
              </a:ext>
            </a:extLst>
          </p:cNvPr>
          <p:cNvSpPr>
            <a:spLocks noGrp="1"/>
          </p:cNvSpPr>
          <p:nvPr>
            <p:ph type="title"/>
          </p:nvPr>
        </p:nvSpPr>
        <p:spPr/>
        <p:txBody>
          <a:bodyPr/>
          <a:lstStyle/>
          <a:p>
            <a:endParaRPr lang="LID4096"/>
          </a:p>
        </p:txBody>
      </p:sp>
      <p:sp>
        <p:nvSpPr>
          <p:cNvPr id="3" name="Text Placeholder 2">
            <a:extLst>
              <a:ext uri="{FF2B5EF4-FFF2-40B4-BE49-F238E27FC236}">
                <a16:creationId xmlns:a16="http://schemas.microsoft.com/office/drawing/2014/main" id="{4F6D1720-B255-472D-91FD-44E1EC294B61}"/>
              </a:ext>
            </a:extLst>
          </p:cNvPr>
          <p:cNvSpPr>
            <a:spLocks noGrp="1"/>
          </p:cNvSpPr>
          <p:nvPr>
            <p:ph type="body" idx="1"/>
          </p:nvPr>
        </p:nvSpPr>
        <p:spPr/>
        <p:txBody>
          <a:bodyPr/>
          <a:lstStyle/>
          <a:p>
            <a:endParaRPr lang="LID4096"/>
          </a:p>
        </p:txBody>
      </p:sp>
      <p:pic>
        <p:nvPicPr>
          <p:cNvPr id="5" name="Picture 4">
            <a:extLst>
              <a:ext uri="{FF2B5EF4-FFF2-40B4-BE49-F238E27FC236}">
                <a16:creationId xmlns:a16="http://schemas.microsoft.com/office/drawing/2014/main" id="{79F1794B-6363-4A39-9473-64C9EA8866BF}"/>
              </a:ext>
            </a:extLst>
          </p:cNvPr>
          <p:cNvPicPr>
            <a:picLocks noChangeAspect="1"/>
          </p:cNvPicPr>
          <p:nvPr/>
        </p:nvPicPr>
        <p:blipFill>
          <a:blip r:embed="rId2"/>
          <a:stretch>
            <a:fillRect/>
          </a:stretch>
        </p:blipFill>
        <p:spPr>
          <a:xfrm>
            <a:off x="1106182" y="393750"/>
            <a:ext cx="7577888" cy="4564856"/>
          </a:xfrm>
          <a:prstGeom prst="rect">
            <a:avLst/>
          </a:prstGeom>
        </p:spPr>
      </p:pic>
    </p:spTree>
    <p:extLst>
      <p:ext uri="{BB962C8B-B14F-4D97-AF65-F5344CB8AC3E}">
        <p14:creationId xmlns:p14="http://schemas.microsoft.com/office/powerpoint/2010/main" val="2714936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6866-289D-424F-8260-3360D7144B0F}"/>
              </a:ext>
            </a:extLst>
          </p:cNvPr>
          <p:cNvSpPr>
            <a:spLocks noGrp="1"/>
          </p:cNvSpPr>
          <p:nvPr>
            <p:ph type="title"/>
          </p:nvPr>
        </p:nvSpPr>
        <p:spPr/>
        <p:txBody>
          <a:bodyPr/>
          <a:lstStyle/>
          <a:p>
            <a:endParaRPr lang="LID4096"/>
          </a:p>
        </p:txBody>
      </p:sp>
      <p:sp>
        <p:nvSpPr>
          <p:cNvPr id="3" name="Text Placeholder 2">
            <a:extLst>
              <a:ext uri="{FF2B5EF4-FFF2-40B4-BE49-F238E27FC236}">
                <a16:creationId xmlns:a16="http://schemas.microsoft.com/office/drawing/2014/main" id="{2105F511-7C01-4388-BE36-30B1C668C19B}"/>
              </a:ext>
            </a:extLst>
          </p:cNvPr>
          <p:cNvSpPr>
            <a:spLocks noGrp="1"/>
          </p:cNvSpPr>
          <p:nvPr>
            <p:ph type="body" idx="1"/>
          </p:nvPr>
        </p:nvSpPr>
        <p:spPr/>
        <p:txBody>
          <a:bodyPr/>
          <a:lstStyle/>
          <a:p>
            <a:endParaRPr lang="LID4096"/>
          </a:p>
        </p:txBody>
      </p:sp>
      <p:pic>
        <p:nvPicPr>
          <p:cNvPr id="7" name="Picture 6">
            <a:extLst>
              <a:ext uri="{FF2B5EF4-FFF2-40B4-BE49-F238E27FC236}">
                <a16:creationId xmlns:a16="http://schemas.microsoft.com/office/drawing/2014/main" id="{16C1745F-7DAD-4FF1-9688-161121D1BA25}"/>
              </a:ext>
            </a:extLst>
          </p:cNvPr>
          <p:cNvPicPr>
            <a:picLocks noChangeAspect="1"/>
          </p:cNvPicPr>
          <p:nvPr/>
        </p:nvPicPr>
        <p:blipFill>
          <a:blip r:embed="rId2"/>
          <a:stretch>
            <a:fillRect/>
          </a:stretch>
        </p:blipFill>
        <p:spPr>
          <a:xfrm>
            <a:off x="1152492" y="350327"/>
            <a:ext cx="7262489" cy="4442845"/>
          </a:xfrm>
          <a:prstGeom prst="rect">
            <a:avLst/>
          </a:prstGeom>
        </p:spPr>
      </p:pic>
    </p:spTree>
    <p:extLst>
      <p:ext uri="{BB962C8B-B14F-4D97-AF65-F5344CB8AC3E}">
        <p14:creationId xmlns:p14="http://schemas.microsoft.com/office/powerpoint/2010/main" val="272067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297500" y="7852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b="1" dirty="0"/>
              <a:t>Project Name : Smart Department </a:t>
            </a:r>
            <a:endParaRPr sz="2900" b="1" dirty="0"/>
          </a:p>
        </p:txBody>
      </p:sp>
      <p:grpSp>
        <p:nvGrpSpPr>
          <p:cNvPr id="140" name="Google Shape;140;p14"/>
          <p:cNvGrpSpPr/>
          <p:nvPr/>
        </p:nvGrpSpPr>
        <p:grpSpPr>
          <a:xfrm>
            <a:off x="1647788" y="3215250"/>
            <a:ext cx="5958050" cy="643504"/>
            <a:chOff x="1593000" y="2322564"/>
            <a:chExt cx="5958050" cy="643504"/>
          </a:xfrm>
        </p:grpSpPr>
        <p:sp>
          <p:nvSpPr>
            <p:cNvPr id="141" name="Google Shape;141;p14"/>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2283025" y="2395764"/>
              <a:ext cx="19113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rgbClr val="FFFFFF"/>
                  </a:solidFill>
                  <a:latin typeface="Roboto Medium"/>
                  <a:ea typeface="Roboto Medium"/>
                  <a:cs typeface="Roboto Medium"/>
                  <a:sym typeface="Roboto Medium"/>
                </a:rPr>
                <a:t>Md. Arafat Hossain</a:t>
              </a:r>
              <a:endParaRPr sz="1200">
                <a:solidFill>
                  <a:srgbClr val="FFFFFF"/>
                </a:solidFill>
                <a:latin typeface="Roboto Medium"/>
                <a:ea typeface="Roboto Medium"/>
                <a:cs typeface="Roboto Medium"/>
                <a:sym typeface="Roboto Medium"/>
              </a:endParaRPr>
            </a:p>
            <a:p>
              <a:pPr marL="0" lvl="0" indent="0" algn="l" rtl="0">
                <a:lnSpc>
                  <a:spcPct val="115000"/>
                </a:lnSpc>
                <a:spcBef>
                  <a:spcPts val="0"/>
                </a:spcBef>
                <a:spcAft>
                  <a:spcPts val="0"/>
                </a:spcAft>
                <a:buNone/>
              </a:pPr>
              <a:r>
                <a:rPr lang="en" sz="1200">
                  <a:solidFill>
                    <a:srgbClr val="FFFFFF"/>
                  </a:solidFill>
                  <a:latin typeface="Roboto Medium"/>
                  <a:ea typeface="Roboto Medium"/>
                  <a:cs typeface="Roboto Medium"/>
                  <a:sym typeface="Roboto Medium"/>
                </a:rPr>
                <a:t>ID : 19201103039</a:t>
              </a:r>
              <a:endParaRPr sz="1200">
                <a:solidFill>
                  <a:srgbClr val="FFFFFF"/>
                </a:solidFill>
                <a:latin typeface="Roboto Medium"/>
                <a:ea typeface="Roboto Medium"/>
                <a:cs typeface="Roboto Medium"/>
                <a:sym typeface="Roboto Medium"/>
              </a:endParaRPr>
            </a:p>
          </p:txBody>
        </p:sp>
        <p:sp>
          <p:nvSpPr>
            <p:cNvPr id="145" name="Google Shape;145;p14"/>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47" name="Google Shape;147;p14"/>
            <p:cNvSpPr/>
            <p:nvPr/>
          </p:nvSpPr>
          <p:spPr>
            <a:xfrm>
              <a:off x="4127450" y="2322564"/>
              <a:ext cx="3423600" cy="642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000">
                  <a:solidFill>
                    <a:srgbClr val="A72A1E"/>
                  </a:solidFill>
                  <a:latin typeface="Roboto"/>
                  <a:ea typeface="Roboto"/>
                  <a:cs typeface="Roboto"/>
                  <a:sym typeface="Roboto"/>
                </a:rPr>
                <a:t>Department of Computer Science and Engineering</a:t>
              </a:r>
              <a:endParaRPr sz="1000">
                <a:solidFill>
                  <a:srgbClr val="A72A1E"/>
                </a:solidFill>
                <a:latin typeface="Roboto"/>
                <a:ea typeface="Roboto"/>
                <a:cs typeface="Roboto"/>
                <a:sym typeface="Roboto"/>
              </a:endParaRPr>
            </a:p>
            <a:p>
              <a:pPr marL="0" lvl="0" indent="0" algn="r" rtl="0">
                <a:lnSpc>
                  <a:spcPct val="115000"/>
                </a:lnSpc>
                <a:spcBef>
                  <a:spcPts val="0"/>
                </a:spcBef>
                <a:spcAft>
                  <a:spcPts val="0"/>
                </a:spcAft>
                <a:buNone/>
              </a:pPr>
              <a:r>
                <a:rPr lang="en" sz="1000">
                  <a:solidFill>
                    <a:srgbClr val="A72A1E"/>
                  </a:solidFill>
                  <a:latin typeface="Roboto"/>
                  <a:ea typeface="Roboto"/>
                  <a:cs typeface="Roboto"/>
                  <a:sym typeface="Roboto"/>
                </a:rPr>
                <a:t>Bangladesh University of Business and Technology </a:t>
              </a:r>
              <a:endParaRPr sz="1000">
                <a:solidFill>
                  <a:srgbClr val="A72A1E"/>
                </a:solidFill>
                <a:latin typeface="Roboto"/>
                <a:ea typeface="Roboto"/>
                <a:cs typeface="Roboto"/>
                <a:sym typeface="Roboto"/>
              </a:endParaRPr>
            </a:p>
          </p:txBody>
        </p:sp>
      </p:grpSp>
      <p:grpSp>
        <p:nvGrpSpPr>
          <p:cNvPr id="148" name="Google Shape;148;p14"/>
          <p:cNvGrpSpPr/>
          <p:nvPr/>
        </p:nvGrpSpPr>
        <p:grpSpPr>
          <a:xfrm>
            <a:off x="1647775" y="2571761"/>
            <a:ext cx="5958063" cy="643500"/>
            <a:chOff x="1593000" y="2322568"/>
            <a:chExt cx="5958063" cy="643500"/>
          </a:xfrm>
        </p:grpSpPr>
        <p:sp>
          <p:nvSpPr>
            <p:cNvPr id="149" name="Google Shape;149;p14"/>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4"/>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2287938" y="2395757"/>
              <a:ext cx="2244900" cy="497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rgbClr val="FFFFFF"/>
                  </a:solidFill>
                  <a:latin typeface="Roboto Medium"/>
                  <a:ea typeface="Roboto Medium"/>
                  <a:cs typeface="Roboto Medium"/>
                  <a:sym typeface="Roboto Medium"/>
                </a:rPr>
                <a:t>Md. Habibur Rahman Shohel</a:t>
              </a:r>
              <a:endParaRPr sz="1200">
                <a:solidFill>
                  <a:srgbClr val="FFFFFF"/>
                </a:solidFill>
                <a:latin typeface="Roboto Medium"/>
                <a:ea typeface="Roboto Medium"/>
                <a:cs typeface="Roboto Medium"/>
                <a:sym typeface="Roboto Medium"/>
              </a:endParaRPr>
            </a:p>
            <a:p>
              <a:pPr marL="0" lvl="0" indent="0" algn="l" rtl="0">
                <a:lnSpc>
                  <a:spcPct val="115000"/>
                </a:lnSpc>
                <a:spcBef>
                  <a:spcPts val="0"/>
                </a:spcBef>
                <a:spcAft>
                  <a:spcPts val="0"/>
                </a:spcAft>
                <a:buNone/>
              </a:pPr>
              <a:r>
                <a:rPr lang="en" sz="1200">
                  <a:solidFill>
                    <a:srgbClr val="FFFFFF"/>
                  </a:solidFill>
                  <a:latin typeface="Roboto Medium"/>
                  <a:ea typeface="Roboto Medium"/>
                  <a:cs typeface="Roboto Medium"/>
                  <a:sym typeface="Roboto Medium"/>
                </a:rPr>
                <a:t>ID : 19201103027</a:t>
              </a:r>
              <a:endParaRPr sz="1200">
                <a:solidFill>
                  <a:srgbClr val="FFFFFF"/>
                </a:solidFill>
                <a:latin typeface="Roboto Medium"/>
                <a:ea typeface="Roboto Medium"/>
                <a:cs typeface="Roboto Medium"/>
                <a:sym typeface="Roboto Medium"/>
              </a:endParaRPr>
            </a:p>
          </p:txBody>
        </p:sp>
        <p:sp>
          <p:nvSpPr>
            <p:cNvPr id="153" name="Google Shape;153;p14"/>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55" name="Google Shape;155;p14"/>
            <p:cNvSpPr/>
            <p:nvPr/>
          </p:nvSpPr>
          <p:spPr>
            <a:xfrm>
              <a:off x="4127425" y="2323757"/>
              <a:ext cx="3423638" cy="642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US" sz="800" dirty="0">
                  <a:solidFill>
                    <a:srgbClr val="A72A1E"/>
                  </a:solidFill>
                  <a:latin typeface="Roboto"/>
                  <a:ea typeface="Roboto"/>
                  <a:cs typeface="Roboto"/>
                  <a:sym typeface="Roboto"/>
                </a:rPr>
                <a:t>     	</a:t>
              </a:r>
              <a:r>
                <a:rPr lang="en-US" dirty="0">
                  <a:solidFill>
                    <a:srgbClr val="A72A1E"/>
                  </a:solidFill>
                  <a:latin typeface="Roboto"/>
                  <a:ea typeface="Roboto"/>
                  <a:cs typeface="Roboto"/>
                  <a:sym typeface="Roboto"/>
                </a:rPr>
                <a:t> </a:t>
              </a:r>
              <a:r>
                <a:rPr lang="en-US" b="1" dirty="0">
                  <a:solidFill>
                    <a:srgbClr val="A72A1E"/>
                  </a:solidFill>
                  <a:latin typeface="Roboto"/>
                  <a:ea typeface="Roboto"/>
                  <a:cs typeface="Roboto"/>
                  <a:sym typeface="Roboto"/>
                </a:rPr>
                <a:t>Md. Anwar </a:t>
              </a:r>
              <a:r>
                <a:rPr lang="en-US" b="1" dirty="0" err="1">
                  <a:solidFill>
                    <a:srgbClr val="A72A1E"/>
                  </a:solidFill>
                  <a:latin typeface="Roboto"/>
                  <a:ea typeface="Roboto"/>
                  <a:cs typeface="Roboto"/>
                  <a:sym typeface="Roboto"/>
                </a:rPr>
                <a:t>Hussen</a:t>
              </a:r>
              <a:r>
                <a:rPr lang="en-US" b="1" dirty="0">
                  <a:solidFill>
                    <a:srgbClr val="A72A1E"/>
                  </a:solidFill>
                  <a:latin typeface="Roboto"/>
                  <a:ea typeface="Roboto"/>
                  <a:cs typeface="Roboto"/>
                  <a:sym typeface="Roboto"/>
                </a:rPr>
                <a:t> </a:t>
              </a:r>
              <a:r>
                <a:rPr lang="en-US" b="1" dirty="0" err="1">
                  <a:solidFill>
                    <a:srgbClr val="A72A1E"/>
                  </a:solidFill>
                  <a:latin typeface="Roboto"/>
                  <a:ea typeface="Roboto"/>
                  <a:cs typeface="Roboto"/>
                  <a:sym typeface="Roboto"/>
                </a:rPr>
                <a:t>Wadud</a:t>
              </a:r>
              <a:endParaRPr lang="en-US" b="1" dirty="0">
                <a:solidFill>
                  <a:srgbClr val="A72A1E"/>
                </a:solidFill>
                <a:latin typeface="Roboto"/>
                <a:ea typeface="Roboto"/>
                <a:cs typeface="Roboto"/>
                <a:sym typeface="Roboto"/>
              </a:endParaRPr>
            </a:p>
            <a:p>
              <a:pPr marL="0" lvl="0" indent="0" algn="r" rtl="0">
                <a:lnSpc>
                  <a:spcPct val="115000"/>
                </a:lnSpc>
                <a:spcBef>
                  <a:spcPts val="0"/>
                </a:spcBef>
                <a:spcAft>
                  <a:spcPts val="0"/>
                </a:spcAft>
                <a:buNone/>
              </a:pPr>
              <a:r>
                <a:rPr lang="en-US" dirty="0">
                  <a:solidFill>
                    <a:srgbClr val="A72A1E"/>
                  </a:solidFill>
                  <a:latin typeface="Roboto"/>
                  <a:ea typeface="Roboto"/>
                  <a:cs typeface="Roboto"/>
                  <a:sym typeface="Roboto"/>
                </a:rPr>
                <a:t>	Lecturer</a:t>
              </a:r>
            </a:p>
          </p:txBody>
        </p:sp>
      </p:grpSp>
      <p:grpSp>
        <p:nvGrpSpPr>
          <p:cNvPr id="156" name="Google Shape;156;p14"/>
          <p:cNvGrpSpPr/>
          <p:nvPr/>
        </p:nvGrpSpPr>
        <p:grpSpPr>
          <a:xfrm>
            <a:off x="1647813" y="1928259"/>
            <a:ext cx="5957975" cy="643500"/>
            <a:chOff x="1593000" y="2322568"/>
            <a:chExt cx="5957975" cy="643500"/>
          </a:xfrm>
        </p:grpSpPr>
        <p:sp>
          <p:nvSpPr>
            <p:cNvPr id="157" name="Google Shape;157;p14"/>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2283025" y="23957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FFFFFF"/>
                  </a:solidFill>
                  <a:latin typeface="Roboto Medium"/>
                  <a:ea typeface="Roboto Medium"/>
                  <a:cs typeface="Roboto Medium"/>
                  <a:sym typeface="Roboto Medium"/>
                </a:rPr>
                <a:t>Md. Firose Mahmud</a:t>
              </a:r>
              <a:endParaRPr sz="1200">
                <a:solidFill>
                  <a:srgbClr val="FFFFFF"/>
                </a:solidFill>
                <a:latin typeface="Roboto Medium"/>
                <a:ea typeface="Roboto Medium"/>
                <a:cs typeface="Roboto Medium"/>
                <a:sym typeface="Roboto Medium"/>
              </a:endParaRPr>
            </a:p>
            <a:p>
              <a:pPr marL="0" lvl="0" indent="0" algn="l" rtl="0">
                <a:lnSpc>
                  <a:spcPct val="100000"/>
                </a:lnSpc>
                <a:spcBef>
                  <a:spcPts val="0"/>
                </a:spcBef>
                <a:spcAft>
                  <a:spcPts val="0"/>
                </a:spcAft>
                <a:buNone/>
              </a:pPr>
              <a:r>
                <a:rPr lang="en" sz="1200">
                  <a:solidFill>
                    <a:srgbClr val="FFFFFF"/>
                  </a:solidFill>
                  <a:latin typeface="Roboto Medium"/>
                  <a:ea typeface="Roboto Medium"/>
                  <a:cs typeface="Roboto Medium"/>
                  <a:sym typeface="Roboto Medium"/>
                </a:rPr>
                <a:t>ID : 19201103003</a:t>
              </a:r>
              <a:endParaRPr sz="1200">
                <a:solidFill>
                  <a:srgbClr val="FFFFFF"/>
                </a:solidFill>
                <a:latin typeface="Roboto Medium"/>
                <a:ea typeface="Roboto Medium"/>
                <a:cs typeface="Roboto Medium"/>
                <a:sym typeface="Roboto Medium"/>
              </a:endParaRPr>
            </a:p>
          </p:txBody>
        </p:sp>
        <p:sp>
          <p:nvSpPr>
            <p:cNvPr id="161" name="Google Shape;161;p14"/>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63" name="Google Shape;163;p14"/>
            <p:cNvSpPr/>
            <p:nvPr/>
          </p:nvSpPr>
          <p:spPr>
            <a:xfrm>
              <a:off x="4579775" y="2323150"/>
              <a:ext cx="2971200" cy="642300"/>
            </a:xfrm>
            <a:prstGeom prst="rect">
              <a:avLst/>
            </a:prstGeom>
            <a:noFill/>
            <a:ln>
              <a:noFill/>
            </a:ln>
          </p:spPr>
          <p:txBody>
            <a:bodyPr spcFirstLastPara="1" wrap="square" lIns="91425" tIns="91425" rIns="91425" bIns="91425" anchor="ctr" anchorCtr="0">
              <a:noAutofit/>
            </a:bodyPr>
            <a:lstStyle/>
            <a:p>
              <a:pPr marL="457200" lvl="0" indent="0" algn="r" rtl="0">
                <a:lnSpc>
                  <a:spcPct val="115000"/>
                </a:lnSpc>
                <a:spcBef>
                  <a:spcPts val="0"/>
                </a:spcBef>
                <a:spcAft>
                  <a:spcPts val="0"/>
                </a:spcAft>
                <a:buNone/>
              </a:pPr>
              <a:r>
                <a:rPr lang="en" sz="1600" b="1" u="sng">
                  <a:solidFill>
                    <a:srgbClr val="A72A1E"/>
                  </a:solidFill>
                  <a:latin typeface="Roboto"/>
                  <a:ea typeface="Roboto"/>
                  <a:cs typeface="Roboto"/>
                  <a:sym typeface="Roboto"/>
                </a:rPr>
                <a:t>SUPERVISOR</a:t>
              </a:r>
              <a:endParaRPr sz="1600" b="1" u="sng">
                <a:solidFill>
                  <a:srgbClr val="A72A1E"/>
                </a:solidFill>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5BD71-306E-4A24-BEE2-16BA2BBEC03A}"/>
              </a:ext>
            </a:extLst>
          </p:cNvPr>
          <p:cNvSpPr>
            <a:spLocks noGrp="1"/>
          </p:cNvSpPr>
          <p:nvPr>
            <p:ph type="title"/>
          </p:nvPr>
        </p:nvSpPr>
        <p:spPr/>
        <p:txBody>
          <a:bodyPr/>
          <a:lstStyle/>
          <a:p>
            <a:endParaRPr lang="LID4096"/>
          </a:p>
        </p:txBody>
      </p:sp>
      <p:sp>
        <p:nvSpPr>
          <p:cNvPr id="3" name="Text Placeholder 2">
            <a:extLst>
              <a:ext uri="{FF2B5EF4-FFF2-40B4-BE49-F238E27FC236}">
                <a16:creationId xmlns:a16="http://schemas.microsoft.com/office/drawing/2014/main" id="{502E33E8-C433-4C8A-BDF5-1F5DA10EA36C}"/>
              </a:ext>
            </a:extLst>
          </p:cNvPr>
          <p:cNvSpPr>
            <a:spLocks noGrp="1"/>
          </p:cNvSpPr>
          <p:nvPr>
            <p:ph type="body" idx="1"/>
          </p:nvPr>
        </p:nvSpPr>
        <p:spPr/>
        <p:txBody>
          <a:bodyPr/>
          <a:lstStyle/>
          <a:p>
            <a:endParaRPr lang="LID4096"/>
          </a:p>
        </p:txBody>
      </p:sp>
      <p:pic>
        <p:nvPicPr>
          <p:cNvPr id="5" name="Picture 4">
            <a:extLst>
              <a:ext uri="{FF2B5EF4-FFF2-40B4-BE49-F238E27FC236}">
                <a16:creationId xmlns:a16="http://schemas.microsoft.com/office/drawing/2014/main" id="{DD631306-94F3-4321-B65F-BB401DE489F2}"/>
              </a:ext>
            </a:extLst>
          </p:cNvPr>
          <p:cNvPicPr>
            <a:picLocks noChangeAspect="1"/>
          </p:cNvPicPr>
          <p:nvPr/>
        </p:nvPicPr>
        <p:blipFill>
          <a:blip r:embed="rId2"/>
          <a:stretch>
            <a:fillRect/>
          </a:stretch>
        </p:blipFill>
        <p:spPr>
          <a:xfrm>
            <a:off x="1089152" y="276422"/>
            <a:ext cx="7247248" cy="4473328"/>
          </a:xfrm>
          <a:prstGeom prst="rect">
            <a:avLst/>
          </a:prstGeom>
        </p:spPr>
      </p:pic>
    </p:spTree>
    <p:extLst>
      <p:ext uri="{BB962C8B-B14F-4D97-AF65-F5344CB8AC3E}">
        <p14:creationId xmlns:p14="http://schemas.microsoft.com/office/powerpoint/2010/main" val="2868234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5B03E9-07A7-4A81-9E75-EFC2B80CD2D1}"/>
              </a:ext>
            </a:extLst>
          </p:cNvPr>
          <p:cNvSpPr>
            <a:spLocks noGrp="1"/>
          </p:cNvSpPr>
          <p:nvPr>
            <p:ph type="body" idx="1"/>
          </p:nvPr>
        </p:nvSpPr>
        <p:spPr/>
        <p:txBody>
          <a:bodyPr/>
          <a:lstStyle/>
          <a:p>
            <a:endParaRPr lang="LID4096"/>
          </a:p>
        </p:txBody>
      </p:sp>
      <p:pic>
        <p:nvPicPr>
          <p:cNvPr id="5" name="Picture 4">
            <a:extLst>
              <a:ext uri="{FF2B5EF4-FFF2-40B4-BE49-F238E27FC236}">
                <a16:creationId xmlns:a16="http://schemas.microsoft.com/office/drawing/2014/main" id="{A120CD83-81E4-469D-95FB-DD078AF5764B}"/>
              </a:ext>
            </a:extLst>
          </p:cNvPr>
          <p:cNvPicPr>
            <a:picLocks noChangeAspect="1"/>
          </p:cNvPicPr>
          <p:nvPr/>
        </p:nvPicPr>
        <p:blipFill>
          <a:blip r:embed="rId2"/>
          <a:stretch>
            <a:fillRect/>
          </a:stretch>
        </p:blipFill>
        <p:spPr>
          <a:xfrm>
            <a:off x="1096773" y="521777"/>
            <a:ext cx="7239627" cy="4442845"/>
          </a:xfrm>
          <a:prstGeom prst="rect">
            <a:avLst/>
          </a:prstGeom>
        </p:spPr>
      </p:pic>
    </p:spTree>
    <p:extLst>
      <p:ext uri="{BB962C8B-B14F-4D97-AF65-F5344CB8AC3E}">
        <p14:creationId xmlns:p14="http://schemas.microsoft.com/office/powerpoint/2010/main" val="1049226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5421-FC91-492A-80B4-8FA53F4075F7}"/>
              </a:ext>
            </a:extLst>
          </p:cNvPr>
          <p:cNvSpPr>
            <a:spLocks noGrp="1"/>
          </p:cNvSpPr>
          <p:nvPr>
            <p:ph type="title"/>
          </p:nvPr>
        </p:nvSpPr>
        <p:spPr/>
        <p:txBody>
          <a:bodyPr/>
          <a:lstStyle/>
          <a:p>
            <a:endParaRPr lang="LID4096"/>
          </a:p>
        </p:txBody>
      </p:sp>
      <p:sp>
        <p:nvSpPr>
          <p:cNvPr id="3" name="Text Placeholder 2">
            <a:extLst>
              <a:ext uri="{FF2B5EF4-FFF2-40B4-BE49-F238E27FC236}">
                <a16:creationId xmlns:a16="http://schemas.microsoft.com/office/drawing/2014/main" id="{920E9744-4DF6-4A21-ABE5-5AF29E2DA25A}"/>
              </a:ext>
            </a:extLst>
          </p:cNvPr>
          <p:cNvSpPr>
            <a:spLocks noGrp="1"/>
          </p:cNvSpPr>
          <p:nvPr>
            <p:ph type="body" idx="1"/>
          </p:nvPr>
        </p:nvSpPr>
        <p:spPr/>
        <p:txBody>
          <a:bodyPr/>
          <a:lstStyle/>
          <a:p>
            <a:endParaRPr lang="LID4096"/>
          </a:p>
        </p:txBody>
      </p:sp>
      <p:pic>
        <p:nvPicPr>
          <p:cNvPr id="5" name="Picture 4">
            <a:extLst>
              <a:ext uri="{FF2B5EF4-FFF2-40B4-BE49-F238E27FC236}">
                <a16:creationId xmlns:a16="http://schemas.microsoft.com/office/drawing/2014/main" id="{7B6AB536-9DCD-459E-A901-9DAB1C0D4310}"/>
              </a:ext>
            </a:extLst>
          </p:cNvPr>
          <p:cNvPicPr>
            <a:picLocks noChangeAspect="1"/>
          </p:cNvPicPr>
          <p:nvPr/>
        </p:nvPicPr>
        <p:blipFill>
          <a:blip r:embed="rId2"/>
          <a:stretch>
            <a:fillRect/>
          </a:stretch>
        </p:blipFill>
        <p:spPr>
          <a:xfrm>
            <a:off x="1081531" y="393750"/>
            <a:ext cx="7254869" cy="4473328"/>
          </a:xfrm>
          <a:prstGeom prst="rect">
            <a:avLst/>
          </a:prstGeom>
        </p:spPr>
      </p:pic>
    </p:spTree>
    <p:extLst>
      <p:ext uri="{BB962C8B-B14F-4D97-AF65-F5344CB8AC3E}">
        <p14:creationId xmlns:p14="http://schemas.microsoft.com/office/powerpoint/2010/main" val="933958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7"/>
          <p:cNvSpPr txBox="1">
            <a:spLocks noGrp="1"/>
          </p:cNvSpPr>
          <p:nvPr>
            <p:ph type="body" idx="1"/>
          </p:nvPr>
        </p:nvSpPr>
        <p:spPr>
          <a:xfrm>
            <a:off x="1136875" y="1043250"/>
            <a:ext cx="7038900" cy="3663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u="sng" dirty="0">
                <a:highlight>
                  <a:srgbClr val="980000"/>
                </a:highlight>
              </a:rPr>
              <a:t>Limitations</a:t>
            </a:r>
            <a:endParaRPr sz="2000" b="1" u="sng" dirty="0">
              <a:highlight>
                <a:srgbClr val="980000"/>
              </a:highlight>
            </a:endParaRPr>
          </a:p>
          <a:p>
            <a:pPr marL="0" lvl="0" indent="0" algn="just" rtl="0">
              <a:spcBef>
                <a:spcPts val="1600"/>
              </a:spcBef>
              <a:spcAft>
                <a:spcPts val="0"/>
              </a:spcAft>
              <a:buNone/>
            </a:pPr>
            <a:endParaRPr sz="1600" dirty="0"/>
          </a:p>
          <a:p>
            <a:pPr marL="171450" lvl="0" indent="-171450" algn="just" rtl="0">
              <a:spcBef>
                <a:spcPts val="1600"/>
              </a:spcBef>
              <a:spcAft>
                <a:spcPts val="0"/>
              </a:spcAft>
              <a:buNone/>
            </a:pPr>
            <a:r>
              <a:rPr lang="en" sz="1600" dirty="0"/>
              <a:t>• 	 We have done only works on CSE Department as an example. In Future we will work for the others departments.</a:t>
            </a:r>
            <a:endParaRPr sz="1600" dirty="0"/>
          </a:p>
          <a:p>
            <a:pPr marL="0" lvl="0" indent="0" algn="just" rtl="0">
              <a:spcBef>
                <a:spcPts val="1600"/>
              </a:spcBef>
              <a:spcAft>
                <a:spcPts val="0"/>
              </a:spcAft>
              <a:buNone/>
            </a:pPr>
            <a:r>
              <a:rPr lang="en" sz="1600" dirty="0"/>
              <a:t>•  In Admin Sector we didn’t work on Update and Delete Button for project time limitation.</a:t>
            </a:r>
            <a:endParaRPr sz="1600" dirty="0"/>
          </a:p>
          <a:p>
            <a:pPr marL="0" lvl="0" indent="0" algn="just" rtl="0">
              <a:spcBef>
                <a:spcPts val="1600"/>
              </a:spcBef>
              <a:spcAft>
                <a:spcPts val="1600"/>
              </a:spcAft>
              <a:buNone/>
            </a:pPr>
            <a:r>
              <a:rPr lang="en" sz="1600" dirty="0"/>
              <a:t>• </a:t>
            </a:r>
            <a:endParaRPr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8"/>
          <p:cNvSpPr txBox="1">
            <a:spLocks noGrp="1"/>
          </p:cNvSpPr>
          <p:nvPr>
            <p:ph type="body" idx="1"/>
          </p:nvPr>
        </p:nvSpPr>
        <p:spPr>
          <a:xfrm>
            <a:off x="1142000" y="937025"/>
            <a:ext cx="7478100" cy="2970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dirty="0"/>
              <a:t> </a:t>
            </a:r>
            <a:r>
              <a:rPr lang="en" sz="2000" b="1" dirty="0">
                <a:highlight>
                  <a:srgbClr val="CC0000"/>
                </a:highlight>
              </a:rPr>
              <a:t>What is our</a:t>
            </a:r>
            <a:r>
              <a:rPr lang="en" sz="1700" b="1" dirty="0">
                <a:highlight>
                  <a:srgbClr val="CC0000"/>
                </a:highlight>
              </a:rPr>
              <a:t> </a:t>
            </a:r>
            <a:r>
              <a:rPr lang="en" sz="2000" b="1" dirty="0">
                <a:highlight>
                  <a:srgbClr val="CC0000"/>
                </a:highlight>
              </a:rPr>
              <a:t>Future Plan?</a:t>
            </a:r>
            <a:endParaRPr sz="2000" b="1" dirty="0">
              <a:highlight>
                <a:srgbClr val="CC0000"/>
              </a:highlight>
            </a:endParaRPr>
          </a:p>
          <a:p>
            <a:pPr marL="457200" lvl="0" indent="-336550" algn="just" rtl="0">
              <a:spcBef>
                <a:spcPts val="1600"/>
              </a:spcBef>
              <a:spcAft>
                <a:spcPts val="0"/>
              </a:spcAft>
              <a:buSzPts val="1700"/>
              <a:buChar char="●"/>
            </a:pPr>
            <a:r>
              <a:rPr lang="en" sz="1700" dirty="0"/>
              <a:t>We want to make this software more user friendly .</a:t>
            </a:r>
          </a:p>
          <a:p>
            <a:pPr marL="457200" lvl="0" indent="-336550" algn="just" rtl="0">
              <a:spcBef>
                <a:spcPts val="1600"/>
              </a:spcBef>
              <a:spcAft>
                <a:spcPts val="0"/>
              </a:spcAft>
              <a:buSzPts val="1700"/>
              <a:buChar char="●"/>
            </a:pPr>
            <a:r>
              <a:rPr lang="en" sz="1700" dirty="0"/>
              <a:t>We will an option for reporting bugs for fixing bugs (if any) or suggestions for better support.</a:t>
            </a:r>
          </a:p>
          <a:p>
            <a:pPr marL="457200" lvl="0" indent="-336550" algn="just" rtl="0">
              <a:spcBef>
                <a:spcPts val="1600"/>
              </a:spcBef>
              <a:spcAft>
                <a:spcPts val="0"/>
              </a:spcAft>
              <a:buSzPts val="1700"/>
              <a:buChar char="●"/>
            </a:pPr>
            <a:r>
              <a:rPr lang="en" sz="1700" dirty="0"/>
              <a:t>We will add an option as “Previous Question” for students if BUBT Authority allow us.</a:t>
            </a:r>
          </a:p>
          <a:p>
            <a:pPr marL="120650" lvl="0" indent="0" algn="just" rtl="0">
              <a:spcBef>
                <a:spcPts val="1600"/>
              </a:spcBef>
              <a:spcAft>
                <a:spcPts val="0"/>
              </a:spcAft>
              <a:buSzPts val="1700"/>
              <a:buNone/>
            </a:pPr>
            <a:endParaRPr dirty="0"/>
          </a:p>
          <a:p>
            <a:pPr marL="0" lvl="0" indent="0" algn="just" rtl="0">
              <a:spcBef>
                <a:spcPts val="1600"/>
              </a:spcBef>
              <a:spcAft>
                <a:spcPts val="16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9"/>
          <p:cNvSpPr txBox="1">
            <a:spLocks noGrp="1"/>
          </p:cNvSpPr>
          <p:nvPr>
            <p:ph type="body" idx="1"/>
          </p:nvPr>
        </p:nvSpPr>
        <p:spPr>
          <a:xfrm>
            <a:off x="2158500" y="3131550"/>
            <a:ext cx="5131800" cy="1004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500" b="1"/>
              <a:t>Do you have any query?</a:t>
            </a:r>
            <a:endParaRPr sz="3500" b="1"/>
          </a:p>
        </p:txBody>
      </p:sp>
      <p:pic>
        <p:nvPicPr>
          <p:cNvPr id="245" name="Google Shape;245;p29"/>
          <p:cNvPicPr preferRelativeResize="0"/>
          <p:nvPr/>
        </p:nvPicPr>
        <p:blipFill>
          <a:blip r:embed="rId3">
            <a:alphaModFix/>
          </a:blip>
          <a:stretch>
            <a:fillRect/>
          </a:stretch>
        </p:blipFill>
        <p:spPr>
          <a:xfrm>
            <a:off x="3367850" y="723275"/>
            <a:ext cx="2408276" cy="24082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5"/>
          <p:cNvSpPr txBox="1">
            <a:spLocks noGrp="1"/>
          </p:cNvSpPr>
          <p:nvPr>
            <p:ph type="body" idx="1"/>
          </p:nvPr>
        </p:nvSpPr>
        <p:spPr>
          <a:xfrm>
            <a:off x="542925" y="859300"/>
            <a:ext cx="8193881" cy="3941300"/>
          </a:xfrm>
          <a:prstGeom prst="rect">
            <a:avLst/>
          </a:prstGeom>
        </p:spPr>
        <p:txBody>
          <a:bodyPr spcFirstLastPara="1" wrap="square" lIns="91425" tIns="91425" rIns="91425" bIns="91425" anchor="ctr" anchorCtr="0">
            <a:noAutofit/>
          </a:bodyPr>
          <a:lstStyle/>
          <a:p>
            <a:pPr marL="457200" lvl="0" indent="0" algn="just" rtl="0">
              <a:lnSpc>
                <a:spcPct val="115000"/>
              </a:lnSpc>
              <a:spcBef>
                <a:spcPts val="0"/>
              </a:spcBef>
              <a:spcAft>
                <a:spcPts val="0"/>
              </a:spcAft>
              <a:buNone/>
            </a:pPr>
            <a:r>
              <a:rPr lang="en" sz="2000" b="1" u="sng" dirty="0">
                <a:highlight>
                  <a:srgbClr val="980000"/>
                </a:highlight>
              </a:rPr>
              <a:t>ABSTRACT OF OUR PROJECT</a:t>
            </a:r>
            <a:endParaRPr sz="2000" b="1" u="sng" dirty="0">
              <a:highlight>
                <a:srgbClr val="980000"/>
              </a:highlight>
            </a:endParaRPr>
          </a:p>
          <a:p>
            <a:pPr marL="457200" lvl="0" indent="0" algn="just" rtl="0">
              <a:lnSpc>
                <a:spcPct val="115000"/>
              </a:lnSpc>
              <a:spcBef>
                <a:spcPts val="1600"/>
              </a:spcBef>
              <a:spcAft>
                <a:spcPts val="1600"/>
              </a:spcAft>
              <a:buNone/>
            </a:pPr>
            <a:r>
              <a:rPr lang="en-US" sz="1700" dirty="0"/>
              <a:t>We would agree that digital education enhances the learning experience of students by better engaging their attention and enabling them to grasp concepts more readily. It has changed the way education is imparted – a single query or doubt can be clarified in seconds online, there are innumerable resources available for a student online that add on to the classroom. Most of the student of a university have a computer. A student often does not find a lot of information easily or he/she fall in trouble to find the information from others. So, we decide to make an application which is “Smart Department”</a:t>
            </a:r>
          </a:p>
          <a:p>
            <a:pPr marL="457200" lvl="0" indent="0" algn="just" rtl="0">
              <a:lnSpc>
                <a:spcPct val="115000"/>
              </a:lnSpc>
              <a:spcBef>
                <a:spcPts val="1600"/>
              </a:spcBef>
              <a:spcAft>
                <a:spcPts val="1600"/>
              </a:spcAft>
              <a:buNone/>
            </a:pPr>
            <a:r>
              <a:rPr lang="en-US" sz="1700" dirty="0"/>
              <a:t>Where this application helps the student of any department of BUBT by providing all necessary information. It may take up to 4 months.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6"/>
          <p:cNvSpPr txBox="1">
            <a:spLocks noGrp="1"/>
          </p:cNvSpPr>
          <p:nvPr>
            <p:ph type="body" idx="1"/>
          </p:nvPr>
        </p:nvSpPr>
        <p:spPr>
          <a:xfrm>
            <a:off x="908175" y="1700149"/>
            <a:ext cx="7796100" cy="2957575"/>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US" sz="1800" dirty="0"/>
              <a:t>We have university website &amp; BUBT Annex for online support of a student. But our main goal is to filter out all the benefits a department presents to students smartly.</a:t>
            </a:r>
          </a:p>
          <a:p>
            <a:pPr marL="457200" lvl="0" indent="-342900" algn="just" rtl="0">
              <a:spcBef>
                <a:spcPts val="0"/>
              </a:spcBef>
              <a:spcAft>
                <a:spcPts val="0"/>
              </a:spcAft>
              <a:buSzPts val="1800"/>
              <a:buChar char="●"/>
            </a:pPr>
            <a:r>
              <a:rPr lang="en-US" sz="1800" dirty="0"/>
              <a:t>The mentality of developing software and working in a team has been created.</a:t>
            </a:r>
          </a:p>
        </p:txBody>
      </p:sp>
      <p:sp>
        <p:nvSpPr>
          <p:cNvPr id="174" name="Google Shape;174;p16"/>
          <p:cNvSpPr txBox="1"/>
          <p:nvPr/>
        </p:nvSpPr>
        <p:spPr>
          <a:xfrm>
            <a:off x="687069" y="952062"/>
            <a:ext cx="5262300" cy="5889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0"/>
              </a:spcBef>
              <a:spcAft>
                <a:spcPts val="1600"/>
              </a:spcAft>
              <a:buNone/>
            </a:pPr>
            <a:r>
              <a:rPr lang="en" sz="2000" b="1" dirty="0">
                <a:solidFill>
                  <a:schemeClr val="lt1"/>
                </a:solidFill>
                <a:highlight>
                  <a:srgbClr val="980000"/>
                </a:highlight>
                <a:latin typeface="Lato"/>
                <a:ea typeface="Lato"/>
                <a:cs typeface="Lato"/>
                <a:sym typeface="Lato"/>
              </a:rPr>
              <a:t>What is the benefits of the project?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p:nvPr/>
        </p:nvSpPr>
        <p:spPr>
          <a:xfrm>
            <a:off x="735262" y="0"/>
            <a:ext cx="5344069" cy="5538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0"/>
              </a:spcBef>
              <a:spcAft>
                <a:spcPts val="1600"/>
              </a:spcAft>
              <a:buNone/>
            </a:pPr>
            <a:r>
              <a:rPr lang="en" sz="2000" b="1" u="sng" dirty="0">
                <a:solidFill>
                  <a:schemeClr val="lt1"/>
                </a:solidFill>
                <a:highlight>
                  <a:srgbClr val="980000"/>
                </a:highlight>
                <a:latin typeface="Lato"/>
                <a:ea typeface="Lato"/>
                <a:cs typeface="Lato"/>
                <a:sym typeface="Lato"/>
              </a:rPr>
              <a:t>SCHEMA DIAGRAM OF OUR PROJECT</a:t>
            </a:r>
            <a:endParaRPr dirty="0"/>
          </a:p>
        </p:txBody>
      </p:sp>
      <p:pic>
        <p:nvPicPr>
          <p:cNvPr id="3" name="Picture 2">
            <a:extLst>
              <a:ext uri="{FF2B5EF4-FFF2-40B4-BE49-F238E27FC236}">
                <a16:creationId xmlns:a16="http://schemas.microsoft.com/office/drawing/2014/main" id="{2671B2E3-D413-4CB1-A535-3D1CDAEA6D24}"/>
              </a:ext>
            </a:extLst>
          </p:cNvPr>
          <p:cNvPicPr>
            <a:picLocks noChangeAspect="1"/>
          </p:cNvPicPr>
          <p:nvPr/>
        </p:nvPicPr>
        <p:blipFill>
          <a:blip r:embed="rId3"/>
          <a:stretch>
            <a:fillRect/>
          </a:stretch>
        </p:blipFill>
        <p:spPr>
          <a:xfrm>
            <a:off x="1157287" y="553800"/>
            <a:ext cx="7493793" cy="44111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p:nvPr/>
        </p:nvSpPr>
        <p:spPr>
          <a:xfrm>
            <a:off x="735262" y="0"/>
            <a:ext cx="5344069" cy="5538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0"/>
              </a:spcBef>
              <a:spcAft>
                <a:spcPts val="1600"/>
              </a:spcAft>
              <a:buNone/>
            </a:pPr>
            <a:r>
              <a:rPr lang="en" sz="2000" b="1" u="sng" dirty="0">
                <a:solidFill>
                  <a:schemeClr val="lt1"/>
                </a:solidFill>
                <a:highlight>
                  <a:srgbClr val="980000"/>
                </a:highlight>
                <a:latin typeface="Lato"/>
                <a:ea typeface="Lato"/>
                <a:cs typeface="Lato"/>
                <a:sym typeface="Lato"/>
              </a:rPr>
              <a:t>ER DIAGRAM OF OUR PROJECT</a:t>
            </a:r>
            <a:endParaRPr dirty="0"/>
          </a:p>
        </p:txBody>
      </p:sp>
      <p:pic>
        <p:nvPicPr>
          <p:cNvPr id="4" name="Picture 3">
            <a:extLst>
              <a:ext uri="{FF2B5EF4-FFF2-40B4-BE49-F238E27FC236}">
                <a16:creationId xmlns:a16="http://schemas.microsoft.com/office/drawing/2014/main" id="{1AD605B5-6377-41C6-A099-19338BB083D0}"/>
              </a:ext>
            </a:extLst>
          </p:cNvPr>
          <p:cNvPicPr>
            <a:picLocks noChangeAspect="1"/>
          </p:cNvPicPr>
          <p:nvPr/>
        </p:nvPicPr>
        <p:blipFill>
          <a:blip r:embed="rId3"/>
          <a:stretch>
            <a:fillRect/>
          </a:stretch>
        </p:blipFill>
        <p:spPr>
          <a:xfrm>
            <a:off x="1156361" y="506921"/>
            <a:ext cx="7473285" cy="4472276"/>
          </a:xfrm>
          <a:prstGeom prst="rect">
            <a:avLst/>
          </a:prstGeom>
        </p:spPr>
      </p:pic>
    </p:spTree>
    <p:extLst>
      <p:ext uri="{BB962C8B-B14F-4D97-AF65-F5344CB8AC3E}">
        <p14:creationId xmlns:p14="http://schemas.microsoft.com/office/powerpoint/2010/main" val="23270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9"/>
          <p:cNvSpPr txBox="1"/>
          <p:nvPr/>
        </p:nvSpPr>
        <p:spPr>
          <a:xfrm>
            <a:off x="3149436" y="168901"/>
            <a:ext cx="4273200" cy="7617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0"/>
              </a:spcBef>
              <a:spcAft>
                <a:spcPts val="1600"/>
              </a:spcAft>
              <a:buNone/>
            </a:pPr>
            <a:r>
              <a:rPr lang="en" sz="2000" b="1" u="sng" dirty="0">
                <a:solidFill>
                  <a:schemeClr val="lt1"/>
                </a:solidFill>
                <a:highlight>
                  <a:srgbClr val="980000"/>
                </a:highlight>
                <a:latin typeface="Lato"/>
                <a:ea typeface="Lato"/>
                <a:cs typeface="Lato"/>
                <a:sym typeface="Lato"/>
              </a:rPr>
              <a:t>USER INTERFACE</a:t>
            </a:r>
            <a:endParaRPr dirty="0"/>
          </a:p>
        </p:txBody>
      </p:sp>
      <p:pic>
        <p:nvPicPr>
          <p:cNvPr id="3" name="Picture 2">
            <a:extLst>
              <a:ext uri="{FF2B5EF4-FFF2-40B4-BE49-F238E27FC236}">
                <a16:creationId xmlns:a16="http://schemas.microsoft.com/office/drawing/2014/main" id="{FC6FCB88-A4D7-4730-94A8-43478FD076C0}"/>
              </a:ext>
            </a:extLst>
          </p:cNvPr>
          <p:cNvPicPr>
            <a:picLocks noChangeAspect="1"/>
          </p:cNvPicPr>
          <p:nvPr/>
        </p:nvPicPr>
        <p:blipFill>
          <a:blip r:embed="rId3"/>
          <a:stretch>
            <a:fillRect/>
          </a:stretch>
        </p:blipFill>
        <p:spPr>
          <a:xfrm>
            <a:off x="1529132" y="1418991"/>
            <a:ext cx="6085735" cy="23055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906428-39E8-498B-BF0A-32E36ABEC291}"/>
              </a:ext>
            </a:extLst>
          </p:cNvPr>
          <p:cNvSpPr>
            <a:spLocks noGrp="1"/>
          </p:cNvSpPr>
          <p:nvPr>
            <p:ph type="body" idx="1"/>
          </p:nvPr>
        </p:nvSpPr>
        <p:spPr/>
        <p:txBody>
          <a:bodyPr/>
          <a:lstStyle/>
          <a:p>
            <a:endParaRPr lang="LID4096" dirty="0"/>
          </a:p>
        </p:txBody>
      </p:sp>
      <p:pic>
        <p:nvPicPr>
          <p:cNvPr id="5" name="Picture 4">
            <a:extLst>
              <a:ext uri="{FF2B5EF4-FFF2-40B4-BE49-F238E27FC236}">
                <a16:creationId xmlns:a16="http://schemas.microsoft.com/office/drawing/2014/main" id="{A46C7D86-BC4F-4143-8423-15EF142F6F03}"/>
              </a:ext>
            </a:extLst>
          </p:cNvPr>
          <p:cNvPicPr>
            <a:picLocks noChangeAspect="1"/>
          </p:cNvPicPr>
          <p:nvPr/>
        </p:nvPicPr>
        <p:blipFill>
          <a:blip r:embed="rId2"/>
          <a:stretch>
            <a:fillRect/>
          </a:stretch>
        </p:blipFill>
        <p:spPr>
          <a:xfrm>
            <a:off x="1155055" y="957262"/>
            <a:ext cx="7473945" cy="3863059"/>
          </a:xfrm>
          <a:prstGeom prst="rect">
            <a:avLst/>
          </a:prstGeom>
        </p:spPr>
      </p:pic>
    </p:spTree>
    <p:extLst>
      <p:ext uri="{BB962C8B-B14F-4D97-AF65-F5344CB8AC3E}">
        <p14:creationId xmlns:p14="http://schemas.microsoft.com/office/powerpoint/2010/main" val="1217751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3" name="Picture 2">
            <a:extLst>
              <a:ext uri="{FF2B5EF4-FFF2-40B4-BE49-F238E27FC236}">
                <a16:creationId xmlns:a16="http://schemas.microsoft.com/office/drawing/2014/main" id="{395B0C43-519B-4837-B1D3-9411FD8F96B9}"/>
              </a:ext>
            </a:extLst>
          </p:cNvPr>
          <p:cNvPicPr>
            <a:picLocks noChangeAspect="1"/>
          </p:cNvPicPr>
          <p:nvPr/>
        </p:nvPicPr>
        <p:blipFill>
          <a:blip r:embed="rId3"/>
          <a:stretch>
            <a:fillRect/>
          </a:stretch>
        </p:blipFill>
        <p:spPr>
          <a:xfrm>
            <a:off x="1064418" y="630561"/>
            <a:ext cx="7015163" cy="4339578"/>
          </a:xfrm>
          <a:prstGeom prst="rect">
            <a:avLst/>
          </a:prstGeom>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367</Words>
  <Application>Microsoft Office PowerPoint</Application>
  <PresentationFormat>On-screen Show (16:9)</PresentationFormat>
  <Paragraphs>35</Paragraphs>
  <Slides>25</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Lato</vt:lpstr>
      <vt:lpstr>Roboto</vt:lpstr>
      <vt:lpstr>Roboto Thin</vt:lpstr>
      <vt:lpstr>Montserrat</vt:lpstr>
      <vt:lpstr>Roboto Medium</vt:lpstr>
      <vt:lpstr>Focus</vt:lpstr>
      <vt:lpstr>Welcome</vt:lpstr>
      <vt:lpstr>Project Name : Smart Department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HRShohel</dc:creator>
  <cp:lastModifiedBy>HR Shohel</cp:lastModifiedBy>
  <cp:revision>8</cp:revision>
  <dcterms:modified xsi:type="dcterms:W3CDTF">2021-11-21T18:55:51Z</dcterms:modified>
</cp:coreProperties>
</file>