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7" r:id="rId2"/>
    <p:sldId id="257" r:id="rId3"/>
    <p:sldId id="258" r:id="rId4"/>
    <p:sldId id="259" r:id="rId5"/>
    <p:sldId id="269" r:id="rId6"/>
    <p:sldId id="260" r:id="rId7"/>
    <p:sldId id="270" r:id="rId8"/>
    <p:sldId id="261" r:id="rId9"/>
    <p:sldId id="271" r:id="rId10"/>
    <p:sldId id="262"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83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AF8142-0219-4BD6-ABB5-0E30DE6C9022}" type="datetimeFigureOut">
              <a:rPr lang="en-IN" smtClean="0"/>
              <a:t>12-08-2024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071B0F-D883-4B6B-9C97-32C8A73DBFFA}" type="slidenum">
              <a:rPr lang="en-IN" smtClean="0"/>
              <a:t>‹#›</a:t>
            </a:fld>
            <a:endParaRPr lang="en-IN"/>
          </a:p>
        </p:txBody>
      </p:sp>
    </p:spTree>
    <p:extLst>
      <p:ext uri="{BB962C8B-B14F-4D97-AF65-F5344CB8AC3E}">
        <p14:creationId xmlns:p14="http://schemas.microsoft.com/office/powerpoint/2010/main" val="3341640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D5803F3-478A-4CB3-95F6-CF06CDA139A1}" type="datetimeFigureOut">
              <a:rPr lang="en-IN" smtClean="0"/>
              <a:t>12-08-2024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4794605C-37FD-4378-BE55-4957252F31A1}" type="slidenum">
              <a:rPr lang="en-IN" smtClean="0"/>
              <a:t>‹#›</a:t>
            </a:fld>
            <a:endParaRPr lang="en-IN"/>
          </a:p>
        </p:txBody>
      </p:sp>
    </p:spTree>
    <p:extLst>
      <p:ext uri="{BB962C8B-B14F-4D97-AF65-F5344CB8AC3E}">
        <p14:creationId xmlns:p14="http://schemas.microsoft.com/office/powerpoint/2010/main" val="1927011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5803F3-478A-4CB3-95F6-CF06CDA139A1}"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94605C-37FD-4378-BE55-4957252F31A1}" type="slidenum">
              <a:rPr lang="en-IN" smtClean="0"/>
              <a:t>‹#›</a:t>
            </a:fld>
            <a:endParaRPr lang="en-IN"/>
          </a:p>
        </p:txBody>
      </p:sp>
    </p:spTree>
    <p:extLst>
      <p:ext uri="{BB962C8B-B14F-4D97-AF65-F5344CB8AC3E}">
        <p14:creationId xmlns:p14="http://schemas.microsoft.com/office/powerpoint/2010/main" val="261199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5803F3-478A-4CB3-95F6-CF06CDA139A1}"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94605C-37FD-4378-BE55-4957252F31A1}" type="slidenum">
              <a:rPr lang="en-IN" smtClean="0"/>
              <a:t>‹#›</a:t>
            </a:fld>
            <a:endParaRPr lang="en-IN"/>
          </a:p>
        </p:txBody>
      </p:sp>
    </p:spTree>
    <p:extLst>
      <p:ext uri="{BB962C8B-B14F-4D97-AF65-F5344CB8AC3E}">
        <p14:creationId xmlns:p14="http://schemas.microsoft.com/office/powerpoint/2010/main" val="3985897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5803F3-478A-4CB3-95F6-CF06CDA139A1}"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94605C-37FD-4378-BE55-4957252F31A1}"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60373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5803F3-478A-4CB3-95F6-CF06CDA139A1}"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94605C-37FD-4378-BE55-4957252F31A1}" type="slidenum">
              <a:rPr lang="en-IN" smtClean="0"/>
              <a:t>‹#›</a:t>
            </a:fld>
            <a:endParaRPr lang="en-IN"/>
          </a:p>
        </p:txBody>
      </p:sp>
    </p:spTree>
    <p:extLst>
      <p:ext uri="{BB962C8B-B14F-4D97-AF65-F5344CB8AC3E}">
        <p14:creationId xmlns:p14="http://schemas.microsoft.com/office/powerpoint/2010/main" val="3872500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D5803F3-478A-4CB3-95F6-CF06CDA139A1}" type="datetimeFigureOut">
              <a:rPr lang="en-IN" smtClean="0"/>
              <a:t>12-08-2024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94605C-37FD-4378-BE55-4957252F31A1}" type="slidenum">
              <a:rPr lang="en-IN" smtClean="0"/>
              <a:t>‹#›</a:t>
            </a:fld>
            <a:endParaRPr lang="en-IN"/>
          </a:p>
        </p:txBody>
      </p:sp>
    </p:spTree>
    <p:extLst>
      <p:ext uri="{BB962C8B-B14F-4D97-AF65-F5344CB8AC3E}">
        <p14:creationId xmlns:p14="http://schemas.microsoft.com/office/powerpoint/2010/main" val="385351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D5803F3-478A-4CB3-95F6-CF06CDA139A1}" type="datetimeFigureOut">
              <a:rPr lang="en-IN" smtClean="0"/>
              <a:t>12-08-2024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94605C-37FD-4378-BE55-4957252F31A1}" type="slidenum">
              <a:rPr lang="en-IN" smtClean="0"/>
              <a:t>‹#›</a:t>
            </a:fld>
            <a:endParaRPr lang="en-IN"/>
          </a:p>
        </p:txBody>
      </p:sp>
    </p:spTree>
    <p:extLst>
      <p:ext uri="{BB962C8B-B14F-4D97-AF65-F5344CB8AC3E}">
        <p14:creationId xmlns:p14="http://schemas.microsoft.com/office/powerpoint/2010/main" val="536804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5803F3-478A-4CB3-95F6-CF06CDA139A1}"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94605C-37FD-4378-BE55-4957252F31A1}" type="slidenum">
              <a:rPr lang="en-IN" smtClean="0"/>
              <a:t>‹#›</a:t>
            </a:fld>
            <a:endParaRPr lang="en-IN"/>
          </a:p>
        </p:txBody>
      </p:sp>
    </p:spTree>
    <p:extLst>
      <p:ext uri="{BB962C8B-B14F-4D97-AF65-F5344CB8AC3E}">
        <p14:creationId xmlns:p14="http://schemas.microsoft.com/office/powerpoint/2010/main" val="1038154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5803F3-478A-4CB3-95F6-CF06CDA139A1}"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94605C-37FD-4378-BE55-4957252F31A1}" type="slidenum">
              <a:rPr lang="en-IN" smtClean="0"/>
              <a:t>‹#›</a:t>
            </a:fld>
            <a:endParaRPr lang="en-IN"/>
          </a:p>
        </p:txBody>
      </p:sp>
    </p:spTree>
    <p:extLst>
      <p:ext uri="{BB962C8B-B14F-4D97-AF65-F5344CB8AC3E}">
        <p14:creationId xmlns:p14="http://schemas.microsoft.com/office/powerpoint/2010/main" val="3941560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5803F3-478A-4CB3-95F6-CF06CDA139A1}"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94605C-37FD-4378-BE55-4957252F31A1}" type="slidenum">
              <a:rPr lang="en-IN" smtClean="0"/>
              <a:t>‹#›</a:t>
            </a:fld>
            <a:endParaRPr lang="en-IN"/>
          </a:p>
        </p:txBody>
      </p:sp>
    </p:spTree>
    <p:extLst>
      <p:ext uri="{BB962C8B-B14F-4D97-AF65-F5344CB8AC3E}">
        <p14:creationId xmlns:p14="http://schemas.microsoft.com/office/powerpoint/2010/main" val="491424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5803F3-478A-4CB3-95F6-CF06CDA139A1}"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94605C-37FD-4378-BE55-4957252F31A1}" type="slidenum">
              <a:rPr lang="en-IN" smtClean="0"/>
              <a:t>‹#›</a:t>
            </a:fld>
            <a:endParaRPr lang="en-IN"/>
          </a:p>
        </p:txBody>
      </p:sp>
    </p:spTree>
    <p:extLst>
      <p:ext uri="{BB962C8B-B14F-4D97-AF65-F5344CB8AC3E}">
        <p14:creationId xmlns:p14="http://schemas.microsoft.com/office/powerpoint/2010/main" val="1061465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5803F3-478A-4CB3-95F6-CF06CDA139A1}"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94605C-37FD-4378-BE55-4957252F31A1}" type="slidenum">
              <a:rPr lang="en-IN" smtClean="0"/>
              <a:t>‹#›</a:t>
            </a:fld>
            <a:endParaRPr lang="en-IN"/>
          </a:p>
        </p:txBody>
      </p:sp>
    </p:spTree>
    <p:extLst>
      <p:ext uri="{BB962C8B-B14F-4D97-AF65-F5344CB8AC3E}">
        <p14:creationId xmlns:p14="http://schemas.microsoft.com/office/powerpoint/2010/main" val="423696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803F3-478A-4CB3-95F6-CF06CDA139A1}" type="datetimeFigureOut">
              <a:rPr lang="en-IN" smtClean="0"/>
              <a:t>12-08-2024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94605C-37FD-4378-BE55-4957252F31A1}" type="slidenum">
              <a:rPr lang="en-IN" smtClean="0"/>
              <a:t>‹#›</a:t>
            </a:fld>
            <a:endParaRPr lang="en-IN"/>
          </a:p>
        </p:txBody>
      </p:sp>
    </p:spTree>
    <p:extLst>
      <p:ext uri="{BB962C8B-B14F-4D97-AF65-F5344CB8AC3E}">
        <p14:creationId xmlns:p14="http://schemas.microsoft.com/office/powerpoint/2010/main" val="332545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5803F3-478A-4CB3-95F6-CF06CDA139A1}" type="datetimeFigureOut">
              <a:rPr lang="en-IN" smtClean="0"/>
              <a:t>12-08-2024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94605C-37FD-4378-BE55-4957252F31A1}" type="slidenum">
              <a:rPr lang="en-IN" smtClean="0"/>
              <a:t>‹#›</a:t>
            </a:fld>
            <a:endParaRPr lang="en-IN"/>
          </a:p>
        </p:txBody>
      </p:sp>
    </p:spTree>
    <p:extLst>
      <p:ext uri="{BB962C8B-B14F-4D97-AF65-F5344CB8AC3E}">
        <p14:creationId xmlns:p14="http://schemas.microsoft.com/office/powerpoint/2010/main" val="68835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5803F3-478A-4CB3-95F6-CF06CDA139A1}" type="datetimeFigureOut">
              <a:rPr lang="en-IN" smtClean="0"/>
              <a:t>12-08-2024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94605C-37FD-4378-BE55-4957252F31A1}" type="slidenum">
              <a:rPr lang="en-IN" smtClean="0"/>
              <a:t>‹#›</a:t>
            </a:fld>
            <a:endParaRPr lang="en-IN"/>
          </a:p>
        </p:txBody>
      </p:sp>
    </p:spTree>
    <p:extLst>
      <p:ext uri="{BB962C8B-B14F-4D97-AF65-F5344CB8AC3E}">
        <p14:creationId xmlns:p14="http://schemas.microsoft.com/office/powerpoint/2010/main" val="3370185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5803F3-478A-4CB3-95F6-CF06CDA139A1}"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94605C-37FD-4378-BE55-4957252F31A1}" type="slidenum">
              <a:rPr lang="en-IN" smtClean="0"/>
              <a:t>‹#›</a:t>
            </a:fld>
            <a:endParaRPr lang="en-IN"/>
          </a:p>
        </p:txBody>
      </p:sp>
    </p:spTree>
    <p:extLst>
      <p:ext uri="{BB962C8B-B14F-4D97-AF65-F5344CB8AC3E}">
        <p14:creationId xmlns:p14="http://schemas.microsoft.com/office/powerpoint/2010/main" val="212426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5803F3-478A-4CB3-95F6-CF06CDA139A1}"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94605C-37FD-4378-BE55-4957252F31A1}" type="slidenum">
              <a:rPr lang="en-IN" smtClean="0"/>
              <a:t>‹#›</a:t>
            </a:fld>
            <a:endParaRPr lang="en-IN"/>
          </a:p>
        </p:txBody>
      </p:sp>
    </p:spTree>
    <p:extLst>
      <p:ext uri="{BB962C8B-B14F-4D97-AF65-F5344CB8AC3E}">
        <p14:creationId xmlns:p14="http://schemas.microsoft.com/office/powerpoint/2010/main" val="3562074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D5803F3-478A-4CB3-95F6-CF06CDA139A1}" type="datetimeFigureOut">
              <a:rPr lang="en-IN" smtClean="0"/>
              <a:t>12-08-2024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94605C-37FD-4378-BE55-4957252F31A1}" type="slidenum">
              <a:rPr lang="en-IN" smtClean="0"/>
              <a:t>‹#›</a:t>
            </a:fld>
            <a:endParaRPr lang="en-IN"/>
          </a:p>
        </p:txBody>
      </p:sp>
    </p:spTree>
    <p:extLst>
      <p:ext uri="{BB962C8B-B14F-4D97-AF65-F5344CB8AC3E}">
        <p14:creationId xmlns:p14="http://schemas.microsoft.com/office/powerpoint/2010/main" val="23235956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CB246-C53D-FC98-AA4E-704597FB61D6}"/>
              </a:ext>
            </a:extLst>
          </p:cNvPr>
          <p:cNvSpPr>
            <a:spLocks noGrp="1"/>
          </p:cNvSpPr>
          <p:nvPr>
            <p:ph type="ctrTitle"/>
          </p:nvPr>
        </p:nvSpPr>
        <p:spPr>
          <a:xfrm>
            <a:off x="2462212" y="589280"/>
            <a:ext cx="7433627" cy="960120"/>
          </a:xfrm>
        </p:spPr>
        <p:txBody>
          <a:bodyPr>
            <a:noAutofit/>
          </a:bodyPr>
          <a:lstStyle/>
          <a:p>
            <a:pPr algn="ctr"/>
            <a:r>
              <a:rPr lang="en-IN" dirty="0">
                <a:solidFill>
                  <a:srgbClr val="C00000"/>
                </a:solidFill>
              </a:rPr>
              <a:t>Project - 0:</a:t>
            </a:r>
          </a:p>
        </p:txBody>
      </p:sp>
      <p:sp>
        <p:nvSpPr>
          <p:cNvPr id="3" name="Subtitle 2">
            <a:extLst>
              <a:ext uri="{FF2B5EF4-FFF2-40B4-BE49-F238E27FC236}">
                <a16:creationId xmlns:a16="http://schemas.microsoft.com/office/drawing/2014/main" id="{3D987349-5116-981F-0CAA-F22BC5C7840A}"/>
              </a:ext>
            </a:extLst>
          </p:cNvPr>
          <p:cNvSpPr>
            <a:spLocks noGrp="1"/>
          </p:cNvSpPr>
          <p:nvPr>
            <p:ph type="subTitle" idx="1"/>
          </p:nvPr>
        </p:nvSpPr>
        <p:spPr>
          <a:xfrm>
            <a:off x="1251425" y="1864635"/>
            <a:ext cx="9855199" cy="3162285"/>
          </a:xfrm>
        </p:spPr>
        <p:txBody>
          <a:bodyPr anchor="ctr">
            <a:normAutofit fontScale="77500" lnSpcReduction="20000"/>
          </a:bodyPr>
          <a:lstStyle/>
          <a:p>
            <a:pPr algn="ctr"/>
            <a:r>
              <a:rPr lang="en-IN" sz="3200" b="1" dirty="0">
                <a:solidFill>
                  <a:schemeClr val="bg1"/>
                </a:solidFill>
                <a:latin typeface="Bahnschrift SemiLight" panose="020B0502040204020203" pitchFamily="34" charset="0"/>
              </a:rPr>
              <a:t>Analysing a dataset using python libraries along with visualising data and implementing ML algorithms</a:t>
            </a:r>
          </a:p>
          <a:p>
            <a:pPr algn="ctr"/>
            <a:endParaRPr lang="en-IN" sz="2800" b="1" dirty="0">
              <a:solidFill>
                <a:schemeClr val="bg1"/>
              </a:solidFill>
              <a:latin typeface="Bahnschrift SemiLight" panose="020B0502040204020203" pitchFamily="34" charset="0"/>
            </a:endParaRPr>
          </a:p>
          <a:p>
            <a:pPr algn="ctr"/>
            <a:r>
              <a:rPr lang="en-IN" sz="3600" b="1" dirty="0">
                <a:solidFill>
                  <a:srgbClr val="C00000"/>
                </a:solidFill>
                <a:latin typeface="Bahnschrift SemiLight" panose="020B0502040204020203" pitchFamily="34" charset="0"/>
              </a:rPr>
              <a:t>Technologies USED:</a:t>
            </a:r>
          </a:p>
          <a:p>
            <a:pPr algn="ctr"/>
            <a:r>
              <a:rPr lang="en-IN" sz="2800" b="1" dirty="0">
                <a:solidFill>
                  <a:schemeClr val="bg1"/>
                </a:solidFill>
                <a:latin typeface="Bahnschrift SemiLight" panose="020B0502040204020203" pitchFamily="34" charset="0"/>
              </a:rPr>
              <a:t>Python (</a:t>
            </a:r>
            <a:r>
              <a:rPr lang="en-IN" sz="2800" b="1" dirty="0" err="1">
                <a:solidFill>
                  <a:schemeClr val="bg1"/>
                </a:solidFill>
                <a:latin typeface="Bahnschrift SemiLight" panose="020B0502040204020203" pitchFamily="34" charset="0"/>
              </a:rPr>
              <a:t>jupyter</a:t>
            </a:r>
            <a:r>
              <a:rPr lang="en-IN" sz="2800" b="1" dirty="0">
                <a:solidFill>
                  <a:schemeClr val="bg1"/>
                </a:solidFill>
                <a:latin typeface="Bahnschrift SemiLight" panose="020B0502040204020203" pitchFamily="34" charset="0"/>
              </a:rPr>
              <a:t>), </a:t>
            </a:r>
            <a:r>
              <a:rPr lang="en-IN" sz="2800" b="1" dirty="0" err="1">
                <a:solidFill>
                  <a:schemeClr val="bg1"/>
                </a:solidFill>
                <a:latin typeface="Bahnschrift SemiLight" panose="020B0502040204020203" pitchFamily="34" charset="0"/>
              </a:rPr>
              <a:t>Numpy</a:t>
            </a:r>
            <a:r>
              <a:rPr lang="en-IN" sz="2800" b="1" dirty="0">
                <a:solidFill>
                  <a:schemeClr val="bg1"/>
                </a:solidFill>
                <a:latin typeface="Bahnschrift SemiLight" panose="020B0502040204020203" pitchFamily="34" charset="0"/>
              </a:rPr>
              <a:t>, pandas, Scikit-learn, seaborn, machine learning (linear regression)</a:t>
            </a:r>
          </a:p>
          <a:p>
            <a:pPr algn="ctr"/>
            <a:endParaRPr lang="en-IN" sz="2800" b="1" dirty="0">
              <a:solidFill>
                <a:schemeClr val="bg1"/>
              </a:solidFill>
              <a:latin typeface="Bahnschrift SemiLight" panose="020B0502040204020203" pitchFamily="34" charset="0"/>
            </a:endParaRPr>
          </a:p>
        </p:txBody>
      </p:sp>
    </p:spTree>
    <p:extLst>
      <p:ext uri="{BB962C8B-B14F-4D97-AF65-F5344CB8AC3E}">
        <p14:creationId xmlns:p14="http://schemas.microsoft.com/office/powerpoint/2010/main" val="1302064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031B3-7C1F-1E64-DCFF-2BA58BDFBC76}"/>
              </a:ext>
            </a:extLst>
          </p:cNvPr>
          <p:cNvSpPr>
            <a:spLocks noGrp="1"/>
          </p:cNvSpPr>
          <p:nvPr>
            <p:ph type="title"/>
          </p:nvPr>
        </p:nvSpPr>
        <p:spPr>
          <a:xfrm>
            <a:off x="298580" y="189309"/>
            <a:ext cx="10580880" cy="855719"/>
          </a:xfrm>
        </p:spPr>
        <p:txBody>
          <a:bodyPr/>
          <a:lstStyle/>
          <a:p>
            <a:r>
              <a:rPr lang="en-IN" dirty="0">
                <a:solidFill>
                  <a:srgbClr val="C00000"/>
                </a:solidFill>
              </a:rPr>
              <a:t>results:</a:t>
            </a:r>
          </a:p>
        </p:txBody>
      </p:sp>
      <p:sp>
        <p:nvSpPr>
          <p:cNvPr id="3" name="TextBox 2">
            <a:extLst>
              <a:ext uri="{FF2B5EF4-FFF2-40B4-BE49-F238E27FC236}">
                <a16:creationId xmlns:a16="http://schemas.microsoft.com/office/drawing/2014/main" id="{8435B788-92C2-1FD6-53CD-16AFF643C19A}"/>
              </a:ext>
            </a:extLst>
          </p:cNvPr>
          <p:cNvSpPr txBox="1"/>
          <p:nvPr/>
        </p:nvSpPr>
        <p:spPr>
          <a:xfrm>
            <a:off x="298580" y="1250302"/>
            <a:ext cx="10235681" cy="4493538"/>
          </a:xfrm>
          <a:prstGeom prst="rect">
            <a:avLst/>
          </a:prstGeom>
          <a:noFill/>
        </p:spPr>
        <p:txBody>
          <a:bodyPr wrap="square" rtlCol="0">
            <a:spAutoFit/>
          </a:bodyPr>
          <a:lstStyle/>
          <a:p>
            <a:pPr marL="457200" indent="-457200">
              <a:buFont typeface="+mj-lt"/>
              <a:buAutoNum type="arabicPeriod"/>
            </a:pPr>
            <a:r>
              <a:rPr lang="en-IN" sz="2200" dirty="0">
                <a:solidFill>
                  <a:schemeClr val="bg1"/>
                </a:solidFill>
                <a:latin typeface="Bahnschrift" panose="020B0502040204020203" pitchFamily="34" charset="0"/>
              </a:rPr>
              <a:t>Finally, after implementing the “Linear Regression” into our dataset, I used 70%of my data to train the dataset and 30% of it was used as </a:t>
            </a:r>
            <a:r>
              <a:rPr lang="en-IN" sz="2200" dirty="0" err="1">
                <a:solidFill>
                  <a:schemeClr val="bg1"/>
                </a:solidFill>
                <a:latin typeface="Bahnschrift" panose="020B0502040204020203" pitchFamily="34" charset="0"/>
              </a:rPr>
              <a:t>test_data</a:t>
            </a:r>
            <a:r>
              <a:rPr lang="en-IN" sz="2200" dirty="0">
                <a:solidFill>
                  <a:schemeClr val="bg1"/>
                </a:solidFill>
                <a:latin typeface="Bahnschrift" panose="020B0502040204020203" pitchFamily="34" charset="0"/>
              </a:rPr>
              <a:t> to test the model.</a:t>
            </a:r>
          </a:p>
          <a:p>
            <a:pPr marL="457200" indent="-457200">
              <a:buFont typeface="+mj-lt"/>
              <a:buAutoNum type="arabicPeriod"/>
            </a:pPr>
            <a:endParaRPr lang="en-IN" sz="2200" dirty="0">
              <a:solidFill>
                <a:schemeClr val="bg1"/>
              </a:solidFill>
              <a:latin typeface="Bahnschrift" panose="020B0502040204020203" pitchFamily="34" charset="0"/>
            </a:endParaRPr>
          </a:p>
          <a:p>
            <a:pPr marL="457200" indent="-457200">
              <a:buFont typeface="+mj-lt"/>
              <a:buAutoNum type="arabicPeriod"/>
            </a:pPr>
            <a:r>
              <a:rPr lang="en-IN" sz="2200" dirty="0">
                <a:solidFill>
                  <a:schemeClr val="bg1"/>
                </a:solidFill>
                <a:latin typeface="Bahnschrift" panose="020B0502040204020203" pitchFamily="34" charset="0"/>
              </a:rPr>
              <a:t>After getting trained on the given data, we test the predictions made by the model after the input is given.</a:t>
            </a:r>
          </a:p>
          <a:p>
            <a:pPr marL="457200" indent="-457200">
              <a:buFont typeface="+mj-lt"/>
              <a:buAutoNum type="arabicPeriod"/>
            </a:pPr>
            <a:endParaRPr lang="en-IN" sz="2200" dirty="0">
              <a:solidFill>
                <a:schemeClr val="bg1"/>
              </a:solidFill>
              <a:latin typeface="Bahnschrift" panose="020B0502040204020203" pitchFamily="34" charset="0"/>
            </a:endParaRPr>
          </a:p>
          <a:p>
            <a:pPr marL="457200" indent="-457200">
              <a:buFont typeface="+mj-lt"/>
              <a:buAutoNum type="arabicPeriod"/>
            </a:pPr>
            <a:r>
              <a:rPr lang="en-IN" sz="2200" dirty="0">
                <a:solidFill>
                  <a:schemeClr val="bg1"/>
                </a:solidFill>
                <a:latin typeface="Bahnschrift" panose="020B0502040204020203" pitchFamily="34" charset="0"/>
              </a:rPr>
              <a:t>We compare the results we get with the original results to find out the accuracy of our given model.</a:t>
            </a:r>
          </a:p>
          <a:p>
            <a:pPr marL="457200" indent="-457200">
              <a:buFont typeface="+mj-lt"/>
              <a:buAutoNum type="arabicPeriod"/>
            </a:pPr>
            <a:endParaRPr lang="en-IN" sz="2200" dirty="0">
              <a:solidFill>
                <a:schemeClr val="bg1"/>
              </a:solidFill>
              <a:latin typeface="Bahnschrift" panose="020B0502040204020203" pitchFamily="34" charset="0"/>
            </a:endParaRPr>
          </a:p>
          <a:p>
            <a:pPr marL="457200" indent="-457200">
              <a:buFont typeface="+mj-lt"/>
              <a:buAutoNum type="arabicPeriod"/>
            </a:pPr>
            <a:r>
              <a:rPr lang="en-IN" sz="2200" dirty="0">
                <a:solidFill>
                  <a:schemeClr val="bg1"/>
                </a:solidFill>
                <a:latin typeface="Bahnschrift" panose="020B0502040204020203" pitchFamily="34" charset="0"/>
              </a:rPr>
              <a:t>In the case of this project we compare the results through a Kernel Density Estimate(KDE) plot and by observing how the data is spread across the graph, we can calculate how accurate the model’s predictions are.</a:t>
            </a:r>
          </a:p>
        </p:txBody>
      </p:sp>
    </p:spTree>
    <p:extLst>
      <p:ext uri="{BB962C8B-B14F-4D97-AF65-F5344CB8AC3E}">
        <p14:creationId xmlns:p14="http://schemas.microsoft.com/office/powerpoint/2010/main" val="3727597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3F9248-D880-4780-B365-4F011D7B74C8}"/>
              </a:ext>
            </a:extLst>
          </p:cNvPr>
          <p:cNvSpPr txBox="1"/>
          <p:nvPr/>
        </p:nvSpPr>
        <p:spPr>
          <a:xfrm>
            <a:off x="599440" y="2133600"/>
            <a:ext cx="10586720" cy="1107996"/>
          </a:xfrm>
          <a:prstGeom prst="rect">
            <a:avLst/>
          </a:prstGeom>
          <a:noFill/>
        </p:spPr>
        <p:txBody>
          <a:bodyPr wrap="square" rtlCol="0">
            <a:spAutoFit/>
          </a:bodyPr>
          <a:lstStyle/>
          <a:p>
            <a:pPr algn="ctr"/>
            <a:r>
              <a:rPr lang="en-IN" sz="6600" dirty="0">
                <a:solidFill>
                  <a:srgbClr val="C00000"/>
                </a:solidFill>
                <a:latin typeface="Bahnschrift SemiBold" panose="020B0502040204020203" pitchFamily="34" charset="0"/>
              </a:rPr>
              <a:t>THANK YOU!</a:t>
            </a:r>
          </a:p>
        </p:txBody>
      </p:sp>
    </p:spTree>
    <p:extLst>
      <p:ext uri="{BB962C8B-B14F-4D97-AF65-F5344CB8AC3E}">
        <p14:creationId xmlns:p14="http://schemas.microsoft.com/office/powerpoint/2010/main" val="3255243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4D957-0CCD-C1E7-CCCC-EAF7477B88D5}"/>
              </a:ext>
            </a:extLst>
          </p:cNvPr>
          <p:cNvSpPr>
            <a:spLocks noGrp="1"/>
          </p:cNvSpPr>
          <p:nvPr>
            <p:ph type="title"/>
          </p:nvPr>
        </p:nvSpPr>
        <p:spPr>
          <a:xfrm>
            <a:off x="1544217" y="0"/>
            <a:ext cx="9905998" cy="1077354"/>
          </a:xfrm>
        </p:spPr>
        <p:txBody>
          <a:bodyPr/>
          <a:lstStyle/>
          <a:p>
            <a:r>
              <a:rPr lang="en-US" dirty="0">
                <a:solidFill>
                  <a:srgbClr val="C00000"/>
                </a:solidFill>
              </a:rPr>
              <a:t>Project topic </a:t>
            </a:r>
            <a:r>
              <a:rPr lang="en-US" dirty="0">
                <a:solidFill>
                  <a:schemeClr val="bg1"/>
                </a:solidFill>
              </a:rPr>
              <a:t>: doctor visit analysis</a:t>
            </a:r>
            <a:endParaRPr lang="en-IN" dirty="0">
              <a:solidFill>
                <a:schemeClr val="bg1"/>
              </a:solidFill>
            </a:endParaRPr>
          </a:p>
        </p:txBody>
      </p:sp>
      <p:sp>
        <p:nvSpPr>
          <p:cNvPr id="3" name="TextBox 2">
            <a:extLst>
              <a:ext uri="{FF2B5EF4-FFF2-40B4-BE49-F238E27FC236}">
                <a16:creationId xmlns:a16="http://schemas.microsoft.com/office/drawing/2014/main" id="{F914CE60-342C-1C5F-E856-B6FA0FF23AC7}"/>
              </a:ext>
            </a:extLst>
          </p:cNvPr>
          <p:cNvSpPr txBox="1"/>
          <p:nvPr/>
        </p:nvSpPr>
        <p:spPr>
          <a:xfrm>
            <a:off x="572664" y="1498450"/>
            <a:ext cx="5435081" cy="3693319"/>
          </a:xfrm>
          <a:prstGeom prst="rect">
            <a:avLst/>
          </a:prstGeom>
          <a:noFill/>
        </p:spPr>
        <p:txBody>
          <a:bodyPr wrap="square" rtlCol="0">
            <a:spAutoFit/>
          </a:bodyPr>
          <a:lstStyle/>
          <a:p>
            <a:r>
              <a:rPr lang="en-US" sz="2600" dirty="0">
                <a:solidFill>
                  <a:schemeClr val="bg1"/>
                </a:solidFill>
                <a:latin typeface="Bahnschrift" panose="020B0502040204020203" pitchFamily="34" charset="0"/>
                <a:cs typeface="Arial" panose="020B0604020202020204" pitchFamily="34" charset="0"/>
              </a:rPr>
              <a:t>The given dataset contains details about the patients, their respective illness and some other important data.</a:t>
            </a:r>
          </a:p>
          <a:p>
            <a:endParaRPr lang="en-US" sz="2600" dirty="0">
              <a:solidFill>
                <a:schemeClr val="bg1"/>
              </a:solidFill>
              <a:latin typeface="Bahnschrift" panose="020B0502040204020203" pitchFamily="34" charset="0"/>
              <a:cs typeface="Arial" panose="020B0604020202020204" pitchFamily="34" charset="0"/>
            </a:endParaRPr>
          </a:p>
          <a:p>
            <a:r>
              <a:rPr lang="en-US" sz="2600" dirty="0">
                <a:solidFill>
                  <a:schemeClr val="bg1"/>
                </a:solidFill>
                <a:latin typeface="Bahnschrift" panose="020B0502040204020203" pitchFamily="34" charset="0"/>
                <a:cs typeface="Arial" panose="020B0604020202020204" pitchFamily="34" charset="0"/>
              </a:rPr>
              <a:t>We have to analyze the given data and visualize the insights and different patterns that we are able to find from the given dataset</a:t>
            </a:r>
            <a:r>
              <a:rPr lang="en-US" sz="2600" dirty="0">
                <a:solidFill>
                  <a:schemeClr val="bg1"/>
                </a:solidFill>
                <a:latin typeface="Arial Rounded MT Bold" panose="020F0704030504030204" pitchFamily="34" charset="0"/>
                <a:cs typeface="Arial" panose="020B0604020202020204" pitchFamily="34" charset="0"/>
              </a:rPr>
              <a:t>.</a:t>
            </a:r>
            <a:endParaRPr lang="en-IN" sz="2600" dirty="0">
              <a:solidFill>
                <a:schemeClr val="bg1"/>
              </a:solidFill>
              <a:latin typeface="Arial Rounded MT Bold" panose="020F07040305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1D51139-F592-4B32-8A2C-A2B9FF792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7745" y="1498449"/>
            <a:ext cx="6151565" cy="3946005"/>
          </a:xfrm>
          <a:prstGeom prst="rect">
            <a:avLst/>
          </a:prstGeom>
        </p:spPr>
      </p:pic>
    </p:spTree>
    <p:extLst>
      <p:ext uri="{BB962C8B-B14F-4D97-AF65-F5344CB8AC3E}">
        <p14:creationId xmlns:p14="http://schemas.microsoft.com/office/powerpoint/2010/main" val="2016766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1AFD08-5525-2845-4FBC-038462D19BE3}"/>
              </a:ext>
            </a:extLst>
          </p:cNvPr>
          <p:cNvSpPr txBox="1"/>
          <p:nvPr/>
        </p:nvSpPr>
        <p:spPr>
          <a:xfrm>
            <a:off x="531844" y="270589"/>
            <a:ext cx="10655559" cy="646331"/>
          </a:xfrm>
          <a:prstGeom prst="rect">
            <a:avLst/>
          </a:prstGeom>
          <a:noFill/>
        </p:spPr>
        <p:txBody>
          <a:bodyPr wrap="square" rtlCol="0">
            <a:spAutoFit/>
          </a:bodyPr>
          <a:lstStyle/>
          <a:p>
            <a:r>
              <a:rPr lang="en-US" sz="3600" dirty="0">
                <a:solidFill>
                  <a:srgbClr val="C00000"/>
                </a:solidFill>
              </a:rPr>
              <a:t>AGENDA:</a:t>
            </a:r>
          </a:p>
        </p:txBody>
      </p:sp>
      <p:sp>
        <p:nvSpPr>
          <p:cNvPr id="5" name="TextBox 4">
            <a:extLst>
              <a:ext uri="{FF2B5EF4-FFF2-40B4-BE49-F238E27FC236}">
                <a16:creationId xmlns:a16="http://schemas.microsoft.com/office/drawing/2014/main" id="{D23C16F1-8105-4BEE-918A-8A2A2282FA59}"/>
              </a:ext>
            </a:extLst>
          </p:cNvPr>
          <p:cNvSpPr txBox="1"/>
          <p:nvPr/>
        </p:nvSpPr>
        <p:spPr>
          <a:xfrm>
            <a:off x="865109" y="1180617"/>
            <a:ext cx="10655559" cy="4893647"/>
          </a:xfrm>
          <a:prstGeom prst="rect">
            <a:avLst/>
          </a:prstGeom>
          <a:noFill/>
        </p:spPr>
        <p:txBody>
          <a:bodyPr wrap="square" rtlCol="0">
            <a:spAutoFit/>
          </a:bodyPr>
          <a:lstStyle/>
          <a:p>
            <a:r>
              <a:rPr lang="en-US" sz="2400" dirty="0">
                <a:solidFill>
                  <a:schemeClr val="bg1"/>
                </a:solidFill>
                <a:latin typeface="Bahnschrift" panose="020B0502040204020203" pitchFamily="34" charset="0"/>
              </a:rPr>
              <a:t>The Agenda of this project is to perform Data Analysis on the given csv file which contains data about the patients visiting the doctors and their details.</a:t>
            </a:r>
          </a:p>
          <a:p>
            <a:endParaRPr lang="en-US" sz="2400" dirty="0">
              <a:solidFill>
                <a:schemeClr val="bg1"/>
              </a:solidFill>
              <a:latin typeface="Bahnschrift" panose="020B0502040204020203" pitchFamily="34" charset="0"/>
            </a:endParaRPr>
          </a:p>
          <a:p>
            <a:r>
              <a:rPr lang="en-IN" sz="2400" dirty="0">
                <a:solidFill>
                  <a:schemeClr val="bg1"/>
                </a:solidFill>
                <a:latin typeface="Bahnschrift" panose="020B0502040204020203" pitchFamily="34" charset="0"/>
              </a:rPr>
              <a:t>     In this project we are going to Analyse the given Dataset by performing actions like data wrangling where we remodel the data, data visualization where we visualize or show the results that we have derived from performing the analysis of the given Dataset.</a:t>
            </a:r>
          </a:p>
          <a:p>
            <a:endParaRPr lang="en-IN" sz="2400" dirty="0">
              <a:solidFill>
                <a:schemeClr val="bg1"/>
              </a:solidFill>
              <a:latin typeface="Bahnschrift" panose="020B0502040204020203" pitchFamily="34" charset="0"/>
            </a:endParaRPr>
          </a:p>
          <a:p>
            <a:r>
              <a:rPr lang="en-IN" sz="2400" dirty="0">
                <a:solidFill>
                  <a:schemeClr val="bg1"/>
                </a:solidFill>
                <a:latin typeface="Bahnschrift" panose="020B0502040204020203" pitchFamily="34" charset="0"/>
              </a:rPr>
              <a:t>     After that we are going to use ML algorithms and implement them in our dataset. In this project I am going to use “Linear Regression” algorithm, that is used in the supervised learning ML models, to make predictions on the dataset after getting trained and we are going to see how accurate it is.</a:t>
            </a:r>
          </a:p>
          <a:p>
            <a:endParaRPr lang="en-IN" sz="2400" dirty="0"/>
          </a:p>
        </p:txBody>
      </p:sp>
    </p:spTree>
    <p:extLst>
      <p:ext uri="{BB962C8B-B14F-4D97-AF65-F5344CB8AC3E}">
        <p14:creationId xmlns:p14="http://schemas.microsoft.com/office/powerpoint/2010/main" val="1836440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82DBC-990C-0C4E-99F1-F6AF42317F3C}"/>
              </a:ext>
            </a:extLst>
          </p:cNvPr>
          <p:cNvSpPr>
            <a:spLocks noGrp="1"/>
          </p:cNvSpPr>
          <p:nvPr>
            <p:ph type="title"/>
          </p:nvPr>
        </p:nvSpPr>
        <p:spPr>
          <a:xfrm>
            <a:off x="282996" y="186612"/>
            <a:ext cx="9905998" cy="737119"/>
          </a:xfrm>
        </p:spPr>
        <p:txBody>
          <a:bodyPr>
            <a:normAutofit/>
          </a:bodyPr>
          <a:lstStyle/>
          <a:p>
            <a:r>
              <a:rPr lang="en-US" dirty="0">
                <a:solidFill>
                  <a:srgbClr val="C00000"/>
                </a:solidFill>
              </a:rPr>
              <a:t> First Step:</a:t>
            </a:r>
            <a:endParaRPr lang="en-IN" dirty="0">
              <a:solidFill>
                <a:srgbClr val="C00000"/>
              </a:solidFill>
            </a:endParaRPr>
          </a:p>
        </p:txBody>
      </p:sp>
      <p:sp>
        <p:nvSpPr>
          <p:cNvPr id="3" name="TextBox 2">
            <a:extLst>
              <a:ext uri="{FF2B5EF4-FFF2-40B4-BE49-F238E27FC236}">
                <a16:creationId xmlns:a16="http://schemas.microsoft.com/office/drawing/2014/main" id="{8E70D533-F502-B156-075F-1BE318F5FC2C}"/>
              </a:ext>
            </a:extLst>
          </p:cNvPr>
          <p:cNvSpPr txBox="1"/>
          <p:nvPr/>
        </p:nvSpPr>
        <p:spPr>
          <a:xfrm>
            <a:off x="856967" y="923731"/>
            <a:ext cx="10766073" cy="2308324"/>
          </a:xfrm>
          <a:prstGeom prst="rect">
            <a:avLst/>
          </a:prstGeom>
          <a:noFill/>
        </p:spPr>
        <p:txBody>
          <a:bodyPr wrap="square" rtlCol="0">
            <a:spAutoFit/>
          </a:bodyPr>
          <a:lstStyle/>
          <a:p>
            <a:r>
              <a:rPr lang="en-US" sz="2000" dirty="0">
                <a:solidFill>
                  <a:schemeClr val="bg1"/>
                </a:solidFill>
                <a:latin typeface="Bahnschrift" panose="020B0502040204020203" pitchFamily="34" charset="0"/>
              </a:rPr>
              <a:t>First, we import the given dataset into the </a:t>
            </a:r>
            <a:r>
              <a:rPr lang="en-US" sz="2000" dirty="0" err="1">
                <a:solidFill>
                  <a:schemeClr val="bg1"/>
                </a:solidFill>
                <a:latin typeface="Bahnschrift" panose="020B0502040204020203" pitchFamily="34" charset="0"/>
              </a:rPr>
              <a:t>jupyter</a:t>
            </a:r>
            <a:r>
              <a:rPr lang="en-US" sz="2000" dirty="0">
                <a:solidFill>
                  <a:schemeClr val="bg1"/>
                </a:solidFill>
                <a:latin typeface="Bahnschrift" panose="020B0502040204020203" pitchFamily="34" charset="0"/>
              </a:rPr>
              <a:t> notebook and then prepare the data for cleaning. During data cleaning, we first understand the problem statement. After that we handle the missing values present in the data. Then, we try to explore the data characteristics and transform the data to prepare it for visualization. Now, we handle the outliers that are present in the data. All of the above steps are a part of the process called “</a:t>
            </a:r>
            <a:r>
              <a:rPr lang="en-US" sz="2000" b="1" dirty="0">
                <a:solidFill>
                  <a:schemeClr val="bg1"/>
                </a:solidFill>
                <a:latin typeface="Bahnschrift" panose="020B0502040204020203" pitchFamily="34" charset="0"/>
              </a:rPr>
              <a:t>Data Pre-processing</a:t>
            </a:r>
            <a:r>
              <a:rPr lang="en-US" sz="2000" dirty="0">
                <a:solidFill>
                  <a:schemeClr val="bg1"/>
                </a:solidFill>
                <a:latin typeface="Bahnschrift" panose="020B0502040204020203" pitchFamily="34" charset="0"/>
              </a:rPr>
              <a:t>”. Below are some of the images that showcase Data Pre-processing.</a:t>
            </a:r>
          </a:p>
          <a:p>
            <a:r>
              <a:rPr lang="en-US" sz="2400" dirty="0">
                <a:solidFill>
                  <a:schemeClr val="bg1"/>
                </a:solidFill>
                <a:latin typeface="Bahnschrift" panose="020B0502040204020203" pitchFamily="34" charset="0"/>
              </a:rPr>
              <a:t>     </a:t>
            </a:r>
            <a:endParaRPr lang="en-IN" sz="2400" dirty="0">
              <a:solidFill>
                <a:schemeClr val="bg1"/>
              </a:solidFill>
              <a:latin typeface="Bahnschrift" panose="020B0502040204020203" pitchFamily="34" charset="0"/>
            </a:endParaRPr>
          </a:p>
        </p:txBody>
      </p:sp>
      <p:pic>
        <p:nvPicPr>
          <p:cNvPr id="6" name="Picture 5">
            <a:extLst>
              <a:ext uri="{FF2B5EF4-FFF2-40B4-BE49-F238E27FC236}">
                <a16:creationId xmlns:a16="http://schemas.microsoft.com/office/drawing/2014/main" id="{1334A013-BE58-48F9-A743-A5D763A06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68" y="2959735"/>
            <a:ext cx="6659812" cy="3711653"/>
          </a:xfrm>
          <a:prstGeom prst="rect">
            <a:avLst/>
          </a:prstGeom>
        </p:spPr>
      </p:pic>
    </p:spTree>
    <p:extLst>
      <p:ext uri="{BB962C8B-B14F-4D97-AF65-F5344CB8AC3E}">
        <p14:creationId xmlns:p14="http://schemas.microsoft.com/office/powerpoint/2010/main" val="3350418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CFAA7F-A023-4D5E-9A63-3ACF02D65D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977160" cy="3362153"/>
          </a:xfrm>
          <a:prstGeom prst="rect">
            <a:avLst/>
          </a:prstGeom>
        </p:spPr>
      </p:pic>
      <p:pic>
        <p:nvPicPr>
          <p:cNvPr id="6" name="Picture 5">
            <a:extLst>
              <a:ext uri="{FF2B5EF4-FFF2-40B4-BE49-F238E27FC236}">
                <a16:creationId xmlns:a16="http://schemas.microsoft.com/office/drawing/2014/main" id="{DEAFCB2E-E99B-4135-90E8-84B885D6CD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840" y="0"/>
            <a:ext cx="5977160" cy="3362153"/>
          </a:xfrm>
          <a:prstGeom prst="rect">
            <a:avLst/>
          </a:prstGeom>
        </p:spPr>
      </p:pic>
      <p:pic>
        <p:nvPicPr>
          <p:cNvPr id="10" name="Picture 9">
            <a:extLst>
              <a:ext uri="{FF2B5EF4-FFF2-40B4-BE49-F238E27FC236}">
                <a16:creationId xmlns:a16="http://schemas.microsoft.com/office/drawing/2014/main" id="{7085ACE4-8AD5-4925-AA83-2BBDAA749F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1946" y="3495848"/>
            <a:ext cx="5788107" cy="3255811"/>
          </a:xfrm>
          <a:prstGeom prst="rect">
            <a:avLst/>
          </a:prstGeom>
        </p:spPr>
      </p:pic>
    </p:spTree>
    <p:extLst>
      <p:ext uri="{BB962C8B-B14F-4D97-AF65-F5344CB8AC3E}">
        <p14:creationId xmlns:p14="http://schemas.microsoft.com/office/powerpoint/2010/main" val="2031230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1EF4A-FE5F-986A-744C-EB248070B47C}"/>
              </a:ext>
            </a:extLst>
          </p:cNvPr>
          <p:cNvSpPr>
            <a:spLocks noGrp="1"/>
          </p:cNvSpPr>
          <p:nvPr>
            <p:ph type="title"/>
          </p:nvPr>
        </p:nvSpPr>
        <p:spPr>
          <a:xfrm>
            <a:off x="205274" y="195944"/>
            <a:ext cx="9905998" cy="921430"/>
          </a:xfrm>
        </p:spPr>
        <p:txBody>
          <a:bodyPr>
            <a:normAutofit/>
          </a:bodyPr>
          <a:lstStyle/>
          <a:p>
            <a:r>
              <a:rPr lang="en-US" dirty="0">
                <a:solidFill>
                  <a:srgbClr val="C00000"/>
                </a:solidFill>
              </a:rPr>
              <a:t>Data visualization:</a:t>
            </a:r>
            <a:endParaRPr lang="en-IN" dirty="0">
              <a:solidFill>
                <a:srgbClr val="C00000"/>
              </a:solidFill>
            </a:endParaRPr>
          </a:p>
        </p:txBody>
      </p:sp>
      <p:sp>
        <p:nvSpPr>
          <p:cNvPr id="4" name="TextBox 3">
            <a:extLst>
              <a:ext uri="{FF2B5EF4-FFF2-40B4-BE49-F238E27FC236}">
                <a16:creationId xmlns:a16="http://schemas.microsoft.com/office/drawing/2014/main" id="{6B1F2E11-4202-D5D5-A287-8AE509486619}"/>
              </a:ext>
            </a:extLst>
          </p:cNvPr>
          <p:cNvSpPr txBox="1"/>
          <p:nvPr/>
        </p:nvSpPr>
        <p:spPr>
          <a:xfrm>
            <a:off x="743771" y="1117374"/>
            <a:ext cx="10704457" cy="1015663"/>
          </a:xfrm>
          <a:prstGeom prst="rect">
            <a:avLst/>
          </a:prstGeom>
          <a:noFill/>
        </p:spPr>
        <p:txBody>
          <a:bodyPr wrap="square" rtlCol="0">
            <a:spAutoFit/>
          </a:bodyPr>
          <a:lstStyle/>
          <a:p>
            <a:r>
              <a:rPr lang="en-IN" sz="2000" dirty="0">
                <a:solidFill>
                  <a:schemeClr val="bg1"/>
                </a:solidFill>
                <a:latin typeface="Bahnschrift" panose="020B0502040204020203" pitchFamily="34" charset="0"/>
              </a:rPr>
              <a:t>After the completion of Data Pre-processing, the data is now ready for visualization. In this step, we can gain different insights that are probably present in the data. We can also find the correlation between different variables in the given dataset.</a:t>
            </a:r>
          </a:p>
        </p:txBody>
      </p:sp>
      <p:pic>
        <p:nvPicPr>
          <p:cNvPr id="5" name="Picture 4">
            <a:extLst>
              <a:ext uri="{FF2B5EF4-FFF2-40B4-BE49-F238E27FC236}">
                <a16:creationId xmlns:a16="http://schemas.microsoft.com/office/drawing/2014/main" id="{AE46C005-591A-4C59-99A6-8E187D012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37209"/>
            <a:ext cx="6215605" cy="3640238"/>
          </a:xfrm>
          <a:prstGeom prst="rect">
            <a:avLst/>
          </a:prstGeom>
        </p:spPr>
      </p:pic>
      <p:pic>
        <p:nvPicPr>
          <p:cNvPr id="8" name="Picture 7">
            <a:extLst>
              <a:ext uri="{FF2B5EF4-FFF2-40B4-BE49-F238E27FC236}">
                <a16:creationId xmlns:a16="http://schemas.microsoft.com/office/drawing/2014/main" id="{A65F0DBB-D882-47BB-8373-BA553C9B9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4501" y="2858524"/>
            <a:ext cx="5837499" cy="3803532"/>
          </a:xfrm>
          <a:prstGeom prst="rect">
            <a:avLst/>
          </a:prstGeom>
        </p:spPr>
      </p:pic>
    </p:spTree>
    <p:extLst>
      <p:ext uri="{BB962C8B-B14F-4D97-AF65-F5344CB8AC3E}">
        <p14:creationId xmlns:p14="http://schemas.microsoft.com/office/powerpoint/2010/main" val="3532821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6B989A-E08A-48F7-8D79-BB15B21630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8058" y="0"/>
            <a:ext cx="5935884" cy="3102015"/>
          </a:xfrm>
          <a:prstGeom prst="rect">
            <a:avLst/>
          </a:prstGeom>
        </p:spPr>
      </p:pic>
      <p:pic>
        <p:nvPicPr>
          <p:cNvPr id="5" name="Picture 4">
            <a:extLst>
              <a:ext uri="{FF2B5EF4-FFF2-40B4-BE49-F238E27FC236}">
                <a16:creationId xmlns:a16="http://schemas.microsoft.com/office/drawing/2014/main" id="{9D935063-0E53-442B-9A48-CA42E3309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3301679"/>
            <a:ext cx="6095998" cy="3428999"/>
          </a:xfrm>
          <a:prstGeom prst="rect">
            <a:avLst/>
          </a:prstGeom>
        </p:spPr>
      </p:pic>
      <p:pic>
        <p:nvPicPr>
          <p:cNvPr id="7" name="Picture 6">
            <a:extLst>
              <a:ext uri="{FF2B5EF4-FFF2-40B4-BE49-F238E27FC236}">
                <a16:creationId xmlns:a16="http://schemas.microsoft.com/office/drawing/2014/main" id="{7E3C0331-E956-4BB5-8B19-0648C725D4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5474" y="3301675"/>
            <a:ext cx="5936526" cy="3429000"/>
          </a:xfrm>
          <a:prstGeom prst="rect">
            <a:avLst/>
          </a:prstGeom>
        </p:spPr>
      </p:pic>
    </p:spTree>
    <p:extLst>
      <p:ext uri="{BB962C8B-B14F-4D97-AF65-F5344CB8AC3E}">
        <p14:creationId xmlns:p14="http://schemas.microsoft.com/office/powerpoint/2010/main" val="1651403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82512-D92D-565A-9728-2576272598A7}"/>
              </a:ext>
            </a:extLst>
          </p:cNvPr>
          <p:cNvSpPr>
            <a:spLocks noGrp="1"/>
          </p:cNvSpPr>
          <p:nvPr>
            <p:ph type="title"/>
          </p:nvPr>
        </p:nvSpPr>
        <p:spPr>
          <a:xfrm>
            <a:off x="320319" y="167951"/>
            <a:ext cx="9905998" cy="989045"/>
          </a:xfrm>
        </p:spPr>
        <p:txBody>
          <a:bodyPr/>
          <a:lstStyle/>
          <a:p>
            <a:r>
              <a:rPr lang="en-IN" dirty="0">
                <a:solidFill>
                  <a:srgbClr val="C00000"/>
                </a:solidFill>
              </a:rPr>
              <a:t>Solution and presentation:</a:t>
            </a:r>
          </a:p>
        </p:txBody>
      </p:sp>
      <p:sp>
        <p:nvSpPr>
          <p:cNvPr id="3" name="TextBox 2">
            <a:extLst>
              <a:ext uri="{FF2B5EF4-FFF2-40B4-BE49-F238E27FC236}">
                <a16:creationId xmlns:a16="http://schemas.microsoft.com/office/drawing/2014/main" id="{BAB3A0A8-8EFD-3817-5EF6-C117DD36635F}"/>
              </a:ext>
            </a:extLst>
          </p:cNvPr>
          <p:cNvSpPr txBox="1"/>
          <p:nvPr/>
        </p:nvSpPr>
        <p:spPr>
          <a:xfrm>
            <a:off x="884990" y="1018100"/>
            <a:ext cx="10365601" cy="1569660"/>
          </a:xfrm>
          <a:prstGeom prst="rect">
            <a:avLst/>
          </a:prstGeom>
          <a:noFill/>
        </p:spPr>
        <p:txBody>
          <a:bodyPr wrap="square" rtlCol="0">
            <a:spAutoFit/>
          </a:bodyPr>
          <a:lstStyle/>
          <a:p>
            <a:r>
              <a:rPr lang="en-IN" sz="2400" dirty="0">
                <a:solidFill>
                  <a:schemeClr val="bg1"/>
                </a:solidFill>
                <a:latin typeface="Bahnschrift" panose="020B0502040204020203" pitchFamily="34" charset="0"/>
              </a:rPr>
              <a:t>Now, let’s implement one of the famous algorithms – “Linear Regression” into our dataset to make it capable of predicting values. Here, we are trying to predict the number of diseases a person has under the illness section.</a:t>
            </a:r>
          </a:p>
        </p:txBody>
      </p:sp>
      <p:pic>
        <p:nvPicPr>
          <p:cNvPr id="7" name="Picture 6">
            <a:extLst>
              <a:ext uri="{FF2B5EF4-FFF2-40B4-BE49-F238E27FC236}">
                <a16:creationId xmlns:a16="http://schemas.microsoft.com/office/drawing/2014/main" id="{0BD0FE70-F0CE-48ED-9118-29F147D9C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1868" y="2587760"/>
            <a:ext cx="7376932" cy="4149524"/>
          </a:xfrm>
          <a:prstGeom prst="rect">
            <a:avLst/>
          </a:prstGeom>
        </p:spPr>
      </p:pic>
    </p:spTree>
    <p:extLst>
      <p:ext uri="{BB962C8B-B14F-4D97-AF65-F5344CB8AC3E}">
        <p14:creationId xmlns:p14="http://schemas.microsoft.com/office/powerpoint/2010/main" val="1654514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CCD546-D04B-4B2A-97BD-B56560529B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277634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415</TotalTime>
  <Words>556</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Rounded MT Bold</vt:lpstr>
      <vt:lpstr>Bahnschrift</vt:lpstr>
      <vt:lpstr>Bahnschrift SemiBold</vt:lpstr>
      <vt:lpstr>Bahnschrift SemiLight</vt:lpstr>
      <vt:lpstr>Calibri</vt:lpstr>
      <vt:lpstr>Tw Cen MT</vt:lpstr>
      <vt:lpstr>Circuit</vt:lpstr>
      <vt:lpstr>Project - 0:</vt:lpstr>
      <vt:lpstr>Project topic : doctor visit analysis</vt:lpstr>
      <vt:lpstr>PowerPoint Presentation</vt:lpstr>
      <vt:lpstr> First Step:</vt:lpstr>
      <vt:lpstr>PowerPoint Presentation</vt:lpstr>
      <vt:lpstr>Data visualization:</vt:lpstr>
      <vt:lpstr>PowerPoint Presentation</vt:lpstr>
      <vt:lpstr>Solution and presentation:</vt:lpstr>
      <vt:lpstr>PowerPoint Presentation</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1.Student details</dc:title>
  <dc:creator>D Bhaskar</dc:creator>
  <cp:lastModifiedBy>Hayath Allabakash</cp:lastModifiedBy>
  <cp:revision>18</cp:revision>
  <dcterms:created xsi:type="dcterms:W3CDTF">2023-07-18T12:12:32Z</dcterms:created>
  <dcterms:modified xsi:type="dcterms:W3CDTF">2024-08-12T06:54:35Z</dcterms:modified>
</cp:coreProperties>
</file>