
<file path=[Content_Types].xml><?xml version="1.0" encoding="utf-8"?>
<Types xmlns="http://schemas.openxmlformats.org/package/2006/content-types">
  <Default ContentType="image/jpeg" Extension="jpg"/>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
      <p:font typeface="Garamond"/>
      <p:regular r:id="rId17"/>
      <p:bold r:id="rId18"/>
      <p:italic r:id="rId19"/>
      <p:boldItalic r:id="rId20"/>
    </p:embeddedFon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Jb6r12zBU7wwFtZUlGIUIVqfs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obster-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font" Target="fonts/Play-bold.fntdata"/><Relationship Id="rId5" Type="http://schemas.openxmlformats.org/officeDocument/2006/relationships/slide" Target="slides/slide1.xml"/><Relationship Id="rId19" Type="http://schemas.openxmlformats.org/officeDocument/2006/relationships/font" Target="fonts/Garamond-italic.fntdata"/><Relationship Id="rId6" Type="http://schemas.openxmlformats.org/officeDocument/2006/relationships/slide" Target="slides/slide2.xml"/><Relationship Id="rId18"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sheet.xlsx]average temp!PivotTable1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temp'!$B$3</c:f>
              <c:strCache>
                <c:ptCount val="1"/>
                <c:pt idx="0">
                  <c:v>Total</c:v>
                </c:pt>
              </c:strCache>
            </c:strRef>
          </c:tx>
          <c:spPr>
            <a:solidFill>
              <a:schemeClr val="accent1"/>
            </a:solidFill>
            <a:ln>
              <a:noFill/>
            </a:ln>
            <a:effectLst/>
          </c:spPr>
          <c:invertIfNegative val="0"/>
          <c:cat>
            <c:strRef>
              <c:f>'average temp'!$A$4:$A$58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'average temp'!$B$4:$B$58</c:f>
              <c:numCache>
                <c:formatCode>General</c:formatCode>
                <c:ptCount val="54"/>
                <c:pt idx="0">
                  <c:v>-0.17</c:v>
                </c:pt>
                <c:pt idx="1">
                  <c:v>-0.16</c:v>
                </c:pt>
                <c:pt idx="2">
                  <c:v>-0.15</c:v>
                </c:pt>
                <c:pt idx="3">
                  <c:v>-0.15</c:v>
                </c:pt>
                <c:pt idx="4">
                  <c:v>-0.18</c:v>
                </c:pt>
                <c:pt idx="5">
                  <c:v>-0.1</c:v>
                </c:pt>
                <c:pt idx="6">
                  <c:v>-0.08</c:v>
                </c:pt>
                <c:pt idx="7">
                  <c:v>-0.02</c:v>
                </c:pt>
                <c:pt idx="8">
                  <c:v>0.03</c:v>
                </c:pt>
                <c:pt idx="9">
                  <c:v>7.0000000000000007E-2</c:v>
                </c:pt>
                <c:pt idx="10">
                  <c:v>0.05</c:v>
                </c:pt>
                <c:pt idx="11">
                  <c:v>0.09</c:v>
                </c:pt>
                <c:pt idx="12">
                  <c:v>0.01</c:v>
                </c:pt>
                <c:pt idx="13">
                  <c:v>0.11</c:v>
                </c:pt>
                <c:pt idx="14">
                  <c:v>0.03</c:v>
                </c:pt>
                <c:pt idx="15">
                  <c:v>0.06</c:v>
                </c:pt>
                <c:pt idx="16">
                  <c:v>0.17</c:v>
                </c:pt>
                <c:pt idx="17">
                  <c:v>0.23</c:v>
                </c:pt>
                <c:pt idx="18">
                  <c:v>0.37</c:v>
                </c:pt>
                <c:pt idx="19">
                  <c:v>0.31</c:v>
                </c:pt>
                <c:pt idx="20">
                  <c:v>0.38</c:v>
                </c:pt>
                <c:pt idx="21">
                  <c:v>0.14000000000000001</c:v>
                </c:pt>
                <c:pt idx="22">
                  <c:v>0.19</c:v>
                </c:pt>
                <c:pt idx="23">
                  <c:v>0.24</c:v>
                </c:pt>
                <c:pt idx="24">
                  <c:v>0.28000000000000003</c:v>
                </c:pt>
                <c:pt idx="25">
                  <c:v>0.28999999999999998</c:v>
                </c:pt>
                <c:pt idx="26">
                  <c:v>0.23</c:v>
                </c:pt>
                <c:pt idx="27">
                  <c:v>0.33</c:v>
                </c:pt>
                <c:pt idx="28">
                  <c:v>0.51</c:v>
                </c:pt>
                <c:pt idx="29">
                  <c:v>0.34</c:v>
                </c:pt>
                <c:pt idx="30">
                  <c:v>0.24</c:v>
                </c:pt>
                <c:pt idx="31">
                  <c:v>0.28000000000000003</c:v>
                </c:pt>
                <c:pt idx="32">
                  <c:v>0.32</c:v>
                </c:pt>
                <c:pt idx="33">
                  <c:v>0.4</c:v>
                </c:pt>
                <c:pt idx="34">
                  <c:v>0.39</c:v>
                </c:pt>
                <c:pt idx="35">
                  <c:v>0.6</c:v>
                </c:pt>
                <c:pt idx="36">
                  <c:v>0.54</c:v>
                </c:pt>
                <c:pt idx="37">
                  <c:v>0.56999999999999995</c:v>
                </c:pt>
                <c:pt idx="38">
                  <c:v>0.3</c:v>
                </c:pt>
                <c:pt idx="39">
                  <c:v>0.36</c:v>
                </c:pt>
                <c:pt idx="40">
                  <c:v>0.66</c:v>
                </c:pt>
                <c:pt idx="41">
                  <c:v>0.47</c:v>
                </c:pt>
                <c:pt idx="42">
                  <c:v>0.51</c:v>
                </c:pt>
                <c:pt idx="43">
                  <c:v>0.62</c:v>
                </c:pt>
                <c:pt idx="44">
                  <c:v>0.74</c:v>
                </c:pt>
                <c:pt idx="45">
                  <c:v>0.9</c:v>
                </c:pt>
                <c:pt idx="46">
                  <c:v>1.02</c:v>
                </c:pt>
                <c:pt idx="47">
                  <c:v>0.94</c:v>
                </c:pt>
                <c:pt idx="48">
                  <c:v>0.81</c:v>
                </c:pt>
                <c:pt idx="49">
                  <c:v>0.95</c:v>
                </c:pt>
                <c:pt idx="50">
                  <c:v>1.02</c:v>
                </c:pt>
                <c:pt idx="51">
                  <c:v>0.84</c:v>
                </c:pt>
                <c:pt idx="52">
                  <c:v>0.89</c:v>
                </c:pt>
                <c:pt idx="53">
                  <c:v>0.93</c:v>
                </c:pt>
              </c:numCache>
            </c:numRef>
          </c:val>
          <c:extLst>
            <c:ext xmlns:c16="http://schemas.microsoft.com/office/drawing/2014/chart" uri="{C3380CC4-5D6E-409C-BE32-E72D297353CC}">
              <c16:uniqueId val="{00000000-6490-4D29-A52E-EF9EFAEB1782}"/>
            </c:ext>
          </c:extLst>
        </c:ser>
        <c:dLbls>
          <c:showLegendKey val="0"/>
          <c:showVal val="0"/>
          <c:showCatName val="0"/>
          <c:showSerName val="0"/>
          <c:showPercent val="0"/>
          <c:showBubbleSize val="0"/>
        </c:dLbls>
        <c:gapWidth val="267"/>
        <c:overlap val="-43"/>
        <c:axId val="879887680"/>
        <c:axId val="879886720"/>
      </c:barChart>
      <c:catAx>
        <c:axId val="8798876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79886720"/>
        <c:crosses val="autoZero"/>
        <c:auto val="1"/>
        <c:lblAlgn val="ctr"/>
        <c:lblOffset val="100"/>
        <c:noMultiLvlLbl val="0"/>
      </c:catAx>
      <c:valAx>
        <c:axId val="8798867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7988768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sheet.xlsx]CO2 concentration!PivotTable2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'CO2 concentration'!$B$3</c:f>
              <c:strCache>
                <c:ptCount val="1"/>
                <c:pt idx="0">
                  <c:v>Total</c:v>
                </c:pt>
              </c:strCache>
            </c:strRef>
          </c:tx>
          <c:spPr>
            <a:solidFill>
              <a:schemeClr val="accent1"/>
            </a:solidFill>
            <a:ln>
              <a:noFill/>
            </a:ln>
            <a:effectLst/>
          </c:spPr>
          <c:invertIfNegative val="0"/>
          <c:cat>
            <c:strRef>
              <c:f>'CO2 concentration'!$A$4:$A$58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'CO2 concentration'!$B$4:$B$58</c:f>
              <c:numCache>
                <c:formatCode>General</c:formatCode>
                <c:ptCount val="54"/>
                <c:pt idx="0">
                  <c:v>325</c:v>
                </c:pt>
                <c:pt idx="1">
                  <c:v>327</c:v>
                </c:pt>
                <c:pt idx="2">
                  <c:v>329</c:v>
                </c:pt>
                <c:pt idx="3">
                  <c:v>330</c:v>
                </c:pt>
                <c:pt idx="4">
                  <c:v>331</c:v>
                </c:pt>
                <c:pt idx="5">
                  <c:v>332</c:v>
                </c:pt>
                <c:pt idx="6">
                  <c:v>333</c:v>
                </c:pt>
                <c:pt idx="7">
                  <c:v>335</c:v>
                </c:pt>
                <c:pt idx="8">
                  <c:v>336</c:v>
                </c:pt>
                <c:pt idx="9">
                  <c:v>338</c:v>
                </c:pt>
                <c:pt idx="10">
                  <c:v>339</c:v>
                </c:pt>
                <c:pt idx="11">
                  <c:v>340</c:v>
                </c:pt>
                <c:pt idx="12">
                  <c:v>341</c:v>
                </c:pt>
                <c:pt idx="13">
                  <c:v>342</c:v>
                </c:pt>
                <c:pt idx="14">
                  <c:v>344</c:v>
                </c:pt>
                <c:pt idx="15">
                  <c:v>345</c:v>
                </c:pt>
                <c:pt idx="16">
                  <c:v>348</c:v>
                </c:pt>
                <c:pt idx="17">
                  <c:v>350</c:v>
                </c:pt>
                <c:pt idx="18">
                  <c:v>353</c:v>
                </c:pt>
                <c:pt idx="19">
                  <c:v>354</c:v>
                </c:pt>
                <c:pt idx="20">
                  <c:v>355</c:v>
                </c:pt>
                <c:pt idx="21">
                  <c:v>358</c:v>
                </c:pt>
                <c:pt idx="22">
                  <c:v>359</c:v>
                </c:pt>
                <c:pt idx="23">
                  <c:v>360</c:v>
                </c:pt>
                <c:pt idx="24">
                  <c:v>361</c:v>
                </c:pt>
                <c:pt idx="25">
                  <c:v>362</c:v>
                </c:pt>
                <c:pt idx="26">
                  <c:v>363</c:v>
                </c:pt>
                <c:pt idx="27">
                  <c:v>364</c:v>
                </c:pt>
                <c:pt idx="28">
                  <c:v>366</c:v>
                </c:pt>
                <c:pt idx="29">
                  <c:v>368</c:v>
                </c:pt>
                <c:pt idx="30">
                  <c:v>370</c:v>
                </c:pt>
                <c:pt idx="31">
                  <c:v>371</c:v>
                </c:pt>
                <c:pt idx="32">
                  <c:v>373</c:v>
                </c:pt>
                <c:pt idx="33">
                  <c:v>375</c:v>
                </c:pt>
                <c:pt idx="34">
                  <c:v>376</c:v>
                </c:pt>
                <c:pt idx="35">
                  <c:v>377</c:v>
                </c:pt>
                <c:pt idx="36">
                  <c:v>379</c:v>
                </c:pt>
                <c:pt idx="37">
                  <c:v>380</c:v>
                </c:pt>
                <c:pt idx="38">
                  <c:v>380</c:v>
                </c:pt>
                <c:pt idx="39">
                  <c:v>390</c:v>
                </c:pt>
                <c:pt idx="40">
                  <c:v>392</c:v>
                </c:pt>
                <c:pt idx="41">
                  <c:v>393</c:v>
                </c:pt>
                <c:pt idx="42">
                  <c:v>395</c:v>
                </c:pt>
                <c:pt idx="43">
                  <c:v>396</c:v>
                </c:pt>
                <c:pt idx="44">
                  <c:v>397</c:v>
                </c:pt>
                <c:pt idx="45">
                  <c:v>400</c:v>
                </c:pt>
                <c:pt idx="46">
                  <c:v>403</c:v>
                </c:pt>
                <c:pt idx="47">
                  <c:v>405</c:v>
                </c:pt>
                <c:pt idx="48">
                  <c:v>407</c:v>
                </c:pt>
                <c:pt idx="49">
                  <c:v>409</c:v>
                </c:pt>
                <c:pt idx="50">
                  <c:v>412</c:v>
                </c:pt>
                <c:pt idx="51">
                  <c:v>414</c:v>
                </c:pt>
                <c:pt idx="52">
                  <c:v>415</c:v>
                </c:pt>
                <c:pt idx="53">
                  <c:v>417</c:v>
                </c:pt>
              </c:numCache>
            </c:numRef>
          </c:val>
          <c:extLst>
            <c:ext xmlns:c16="http://schemas.microsoft.com/office/drawing/2014/chart" uri="{C3380CC4-5D6E-409C-BE32-E72D297353CC}">
              <c16:uniqueId val="{00000000-F968-4954-9839-88BDB9ACF253}"/>
            </c:ext>
          </c:extLst>
        </c:ser>
        <c:dLbls>
          <c:showLegendKey val="0"/>
          <c:showVal val="0"/>
          <c:showCatName val="0"/>
          <c:showSerName val="0"/>
          <c:showPercent val="0"/>
          <c:showBubbleSize val="0"/>
        </c:dLbls>
        <c:gapWidth val="219"/>
        <c:overlap val="-27"/>
        <c:axId val="839710320"/>
        <c:axId val="839709840"/>
      </c:barChart>
      <c:catAx>
        <c:axId val="83971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09840"/>
        <c:crosses val="autoZero"/>
        <c:auto val="1"/>
        <c:lblAlgn val="ctr"/>
        <c:lblOffset val="100"/>
        <c:noMultiLvlLbl val="0"/>
      </c:catAx>
      <c:valAx>
        <c:axId val="8397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10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sheet.xlsx]notable climate impact!PivotTable6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'notable climate impact'!$B$3</c:f>
              <c:strCache>
                <c:ptCount val="1"/>
                <c:pt idx="0">
                  <c:v>Total</c:v>
                </c:pt>
              </c:strCache>
            </c:strRef>
          </c:tx>
          <c:spPr>
            <a:ln w="28575" cap="rnd">
              <a:solidFill>
                <a:schemeClr val="accent1"/>
              </a:solidFill>
              <a:round/>
            </a:ln>
            <a:effectLst/>
          </c:spPr>
          <c:marker>
            <c:symbol val="none"/>
          </c:marker>
          <c:cat>
            <c:strRef>
              <c:f>'notable climate impact'!$A$4:$A$57</c:f>
              <c:strCache>
                <c:ptCount val="53"/>
                <c:pt idx="0">
                  <c:v>Another record year; pandemic effects on emissions.</c:v>
                </c:pt>
                <c:pt idx="1">
                  <c:v>Climate change impacts felt globally.</c:v>
                </c:pt>
                <c:pt idx="2">
                  <c:v>Climate negotiations continue.</c:v>
                </c:pt>
                <c:pt idx="3">
                  <c:v>Cold phase; La Niña influence.</c:v>
                </c:pt>
                <c:pt idx="4">
                  <c:v>Concerns about ice melt and sea-level rise.</c:v>
                </c:pt>
                <c:pt idx="5">
                  <c:v>Continued extreme weather events.</c:v>
                </c:pt>
                <c:pt idx="6">
                  <c:v>Continued warming observed.</c:v>
                </c:pt>
                <c:pt idx="7">
                  <c:v>Cooling begins after El Niño peak.</c:v>
                </c:pt>
                <c:pt idx="8">
                  <c:v>Cooling trend continues.</c:v>
                </c:pt>
                <c:pt idx="9">
                  <c:v>Discussions on net-zero targets.</c:v>
                </c:pt>
                <c:pt idx="10">
                  <c:v>Early signs of anthropogenic warming.</c:v>
                </c:pt>
                <c:pt idx="11">
                  <c:v>Early signs of climate change impacts.</c:v>
                </c:pt>
                <c:pt idx="12">
                  <c:v>El Niño conditions emerge.</c:v>
                </c:pt>
                <c:pt idx="13">
                  <c:v>Extreme heat waves reported.</c:v>
                </c:pt>
                <c:pt idx="14">
                  <c:v>Extreme weather events noted globally.</c:v>
                </c:pt>
                <c:pt idx="15">
                  <c:v>Focus on climate change discussions.</c:v>
                </c:pt>
                <c:pt idx="16">
                  <c:v>Gradual warming begins.</c:v>
                </c:pt>
                <c:pt idx="17">
                  <c:v>Growing greenhouse gas emissions.</c:v>
                </c:pt>
                <c:pt idx="18">
                  <c:v>Hottest year on record at that time.</c:v>
                </c:pt>
                <c:pt idx="19">
                  <c:v>Hottest year recorded at the time.</c:v>
                </c:pt>
                <c:pt idx="20">
                  <c:v>Increased awareness of climate issues.</c:v>
                </c:pt>
                <c:pt idx="21">
                  <c:v>Increased climate activism and awareness.</c:v>
                </c:pt>
                <c:pt idx="22">
                  <c:v>Increasing climate research.</c:v>
                </c:pt>
                <c:pt idx="23">
                  <c:v>International climate discussions begin.</c:v>
                </c:pt>
                <c:pt idx="24">
                  <c:v>Major climate conferences held.</c:v>
                </c:pt>
                <c:pt idx="25">
                  <c:v>Major climate protests; increased activism.</c:v>
                </c:pt>
                <c:pt idx="26">
                  <c:v>Major year for climate awareness.</c:v>
                </c:pt>
                <c:pt idx="27">
                  <c:v>Minor fluctuations; La Niña effects.</c:v>
                </c:pt>
                <c:pt idx="28">
                  <c:v>Moderate warming; climate change signs.</c:v>
                </c:pt>
                <c:pt idx="29">
                  <c:v>Mount Pinatubo eruption; temporary cooling.</c:v>
                </c:pt>
                <c:pt idx="30">
                  <c:v>One of the warmest years; extreme weather.</c:v>
                </c:pt>
                <c:pt idx="31">
                  <c:v>Ongoing climate discussions; warming persists.</c:v>
                </c:pt>
                <c:pt idx="32">
                  <c:v>Ongoing discussions about climate policies.</c:v>
                </c:pt>
                <c:pt idx="33">
                  <c:v>Ongoing effects of climate change evident.</c:v>
                </c:pt>
                <c:pt idx="34">
                  <c:v>Ongoing warming; policy discussions intensify.</c:v>
                </c:pt>
                <c:pt idx="35">
                  <c:v>Public awareness of climate change grows.</c:v>
                </c:pt>
                <c:pt idx="36">
                  <c:v>Record warmth; extreme weather events.</c:v>
                </c:pt>
                <c:pt idx="37">
                  <c:v>Record warmth; significant climate summits.</c:v>
                </c:pt>
                <c:pt idx="38">
                  <c:v>Record-breaking temperatures; extreme weather.</c:v>
                </c:pt>
                <c:pt idx="39">
                  <c:v>Recovery from cooling; warming resumes.</c:v>
                </c:pt>
                <c:pt idx="40">
                  <c:v>Renewed focus on global warming.</c:v>
                </c:pt>
                <c:pt idx="41">
                  <c:v>Significant climate action initiated.</c:v>
                </c:pt>
                <c:pt idx="42">
                  <c:v>Significant climate events linked to rising temperatures.</c:v>
                </c:pt>
                <c:pt idx="43">
                  <c:v>Significant warmth worldwide.</c:v>
                </c:pt>
                <c:pt idx="44">
                  <c:v>Slight cooling; economic downturn.</c:v>
                </c:pt>
                <c:pt idx="45">
                  <c:v>Slight cooling; La Niña conditions.</c:v>
                </c:pt>
                <c:pt idx="46">
                  <c:v>Slight cooling; variability noted.</c:v>
                </c:pt>
                <c:pt idx="47">
                  <c:v>Stability in temperatures.</c:v>
                </c:pt>
                <c:pt idx="48">
                  <c:v>Strong El Niño effects.</c:v>
                </c:pt>
                <c:pt idx="49">
                  <c:v>Transition year; warming trend begins.</c:v>
                </c:pt>
                <c:pt idx="50">
                  <c:v>Volcanic eruption (El Chichón).</c:v>
                </c:pt>
                <c:pt idx="51">
                  <c:v>Warming trend evident; policy discussions.</c:v>
                </c:pt>
                <c:pt idx="52">
                  <c:v>Warming trend resumes.</c:v>
                </c:pt>
              </c:strCache>
            </c:strRef>
          </c:cat>
          <c:val>
            <c:numRef>
              <c:f>'notable climate impact'!$B$4:$B$57</c:f>
              <c:numCache>
                <c:formatCode>General</c:formatCode>
                <c:ptCount val="53"/>
                <c:pt idx="0">
                  <c:v>2020</c:v>
                </c:pt>
                <c:pt idx="1">
                  <c:v>2002</c:v>
                </c:pt>
                <c:pt idx="2">
                  <c:v>2009</c:v>
                </c:pt>
                <c:pt idx="3">
                  <c:v>1970</c:v>
                </c:pt>
                <c:pt idx="4">
                  <c:v>2012</c:v>
                </c:pt>
                <c:pt idx="5">
                  <c:v>2017</c:v>
                </c:pt>
                <c:pt idx="6">
                  <c:v>1980</c:v>
                </c:pt>
                <c:pt idx="7">
                  <c:v>1999</c:v>
                </c:pt>
                <c:pt idx="8">
                  <c:v>1972</c:v>
                </c:pt>
                <c:pt idx="9">
                  <c:v>2021</c:v>
                </c:pt>
                <c:pt idx="10">
                  <c:v>1978</c:v>
                </c:pt>
                <c:pt idx="11">
                  <c:v>1985</c:v>
                </c:pt>
                <c:pt idx="12">
                  <c:v>1976</c:v>
                </c:pt>
                <c:pt idx="13">
                  <c:v>2003</c:v>
                </c:pt>
                <c:pt idx="14">
                  <c:v>2011</c:v>
                </c:pt>
                <c:pt idx="15">
                  <c:v>2000</c:v>
                </c:pt>
                <c:pt idx="16">
                  <c:v>1975</c:v>
                </c:pt>
                <c:pt idx="17">
                  <c:v>1990</c:v>
                </c:pt>
                <c:pt idx="18">
                  <c:v>2014</c:v>
                </c:pt>
                <c:pt idx="19">
                  <c:v>1998</c:v>
                </c:pt>
                <c:pt idx="20">
                  <c:v>1979</c:v>
                </c:pt>
                <c:pt idx="21">
                  <c:v>2007</c:v>
                </c:pt>
                <c:pt idx="22">
                  <c:v>1993</c:v>
                </c:pt>
                <c:pt idx="23">
                  <c:v>1989</c:v>
                </c:pt>
                <c:pt idx="24">
                  <c:v>1995</c:v>
                </c:pt>
                <c:pt idx="25">
                  <c:v>2019</c:v>
                </c:pt>
                <c:pt idx="26">
                  <c:v>1988</c:v>
                </c:pt>
                <c:pt idx="27">
                  <c:v>1973</c:v>
                </c:pt>
                <c:pt idx="28">
                  <c:v>1981</c:v>
                </c:pt>
                <c:pt idx="29">
                  <c:v>1991</c:v>
                </c:pt>
                <c:pt idx="30">
                  <c:v>2005</c:v>
                </c:pt>
                <c:pt idx="31">
                  <c:v>2006</c:v>
                </c:pt>
                <c:pt idx="32">
                  <c:v>2018</c:v>
                </c:pt>
                <c:pt idx="33">
                  <c:v>2023</c:v>
                </c:pt>
                <c:pt idx="34">
                  <c:v>2004</c:v>
                </c:pt>
                <c:pt idx="35">
                  <c:v>2001</c:v>
                </c:pt>
                <c:pt idx="36">
                  <c:v>1997</c:v>
                </c:pt>
                <c:pt idx="37">
                  <c:v>2010</c:v>
                </c:pt>
                <c:pt idx="38">
                  <c:v>2016</c:v>
                </c:pt>
                <c:pt idx="39">
                  <c:v>1983</c:v>
                </c:pt>
                <c:pt idx="40">
                  <c:v>2013</c:v>
                </c:pt>
                <c:pt idx="41">
                  <c:v>2015</c:v>
                </c:pt>
                <c:pt idx="42">
                  <c:v>2022</c:v>
                </c:pt>
                <c:pt idx="43">
                  <c:v>1987</c:v>
                </c:pt>
                <c:pt idx="44">
                  <c:v>2008</c:v>
                </c:pt>
                <c:pt idx="45">
                  <c:v>1996</c:v>
                </c:pt>
                <c:pt idx="46">
                  <c:v>1974</c:v>
                </c:pt>
                <c:pt idx="47">
                  <c:v>3955</c:v>
                </c:pt>
                <c:pt idx="48">
                  <c:v>1986</c:v>
                </c:pt>
                <c:pt idx="49">
                  <c:v>1977</c:v>
                </c:pt>
                <c:pt idx="50">
                  <c:v>1982</c:v>
                </c:pt>
                <c:pt idx="51">
                  <c:v>1994</c:v>
                </c:pt>
                <c:pt idx="52">
                  <c:v>1992</c:v>
                </c:pt>
              </c:numCache>
            </c:numRef>
          </c:val>
          <c:smooth val="0"/>
          <c:extLst>
            <c:ext xmlns:c16="http://schemas.microsoft.com/office/drawing/2014/chart" uri="{C3380CC4-5D6E-409C-BE32-E72D297353CC}">
              <c16:uniqueId val="{00000000-C3BA-407E-9B6B-F12A481BBF16}"/>
            </c:ext>
          </c:extLst>
        </c:ser>
        <c:dLbls>
          <c:showLegendKey val="0"/>
          <c:showVal val="0"/>
          <c:showCatName val="0"/>
          <c:showSerName val="0"/>
          <c:showPercent val="0"/>
          <c:showBubbleSize val="0"/>
        </c:dLbls>
        <c:smooth val="0"/>
        <c:axId val="947677648"/>
        <c:axId val="947678128"/>
      </c:lineChart>
      <c:catAx>
        <c:axId val="94767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8128"/>
        <c:crosses val="autoZero"/>
        <c:auto val="1"/>
        <c:lblAlgn val="ctr"/>
        <c:lblOffset val="100"/>
        <c:noMultiLvlLbl val="0"/>
      </c:catAx>
      <c:valAx>
        <c:axId val="94767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7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sheet.xlsx]specific global temp!PivotTable3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s>
    <c:plotArea>
      <c:layout/>
      <c:pieChart>
        <c:varyColors val="1"/>
        <c:ser>
          <c:idx val="0"/>
          <c:order val="0"/>
          <c:tx>
            <c:strRef>
              <c:f>'specific global temp'!$B$3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8D-4A14-8F9D-2DAC9A9353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8D-4A14-8F9D-2DAC9A9353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8D-4A14-8F9D-2DAC9A9353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48D-4A14-8F9D-2DAC9A9353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48D-4A14-8F9D-2DAC9A9353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48D-4A14-8F9D-2DAC9A93532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48D-4A14-8F9D-2DAC9A93532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48D-4A14-8F9D-2DAC9A93532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48D-4A14-8F9D-2DAC9A93532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48D-4A14-8F9D-2DAC9A93532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48D-4A14-8F9D-2DAC9A93532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48D-4A14-8F9D-2DAC9A93532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48D-4A14-8F9D-2DAC9A93532A}"/>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348D-4A14-8F9D-2DAC9A93532A}"/>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348D-4A14-8F9D-2DAC9A93532A}"/>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348D-4A14-8F9D-2DAC9A93532A}"/>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348D-4A14-8F9D-2DAC9A93532A}"/>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348D-4A14-8F9D-2DAC9A93532A}"/>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348D-4A14-8F9D-2DAC9A93532A}"/>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348D-4A14-8F9D-2DAC9A93532A}"/>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348D-4A14-8F9D-2DAC9A93532A}"/>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348D-4A14-8F9D-2DAC9A93532A}"/>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348D-4A14-8F9D-2DAC9A93532A}"/>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348D-4A14-8F9D-2DAC9A93532A}"/>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348D-4A14-8F9D-2DAC9A93532A}"/>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348D-4A14-8F9D-2DAC9A93532A}"/>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348D-4A14-8F9D-2DAC9A93532A}"/>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348D-4A14-8F9D-2DAC9A93532A}"/>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348D-4A14-8F9D-2DAC9A93532A}"/>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348D-4A14-8F9D-2DAC9A93532A}"/>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348D-4A14-8F9D-2DAC9A93532A}"/>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348D-4A14-8F9D-2DAC9A93532A}"/>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348D-4A14-8F9D-2DAC9A93532A}"/>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348D-4A14-8F9D-2DAC9A93532A}"/>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348D-4A14-8F9D-2DAC9A93532A}"/>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348D-4A14-8F9D-2DAC9A93532A}"/>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348D-4A14-8F9D-2DAC9A93532A}"/>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348D-4A14-8F9D-2DAC9A93532A}"/>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348D-4A14-8F9D-2DAC9A93532A}"/>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348D-4A14-8F9D-2DAC9A93532A}"/>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348D-4A14-8F9D-2DAC9A93532A}"/>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348D-4A14-8F9D-2DAC9A93532A}"/>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348D-4A14-8F9D-2DAC9A93532A}"/>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348D-4A14-8F9D-2DAC9A93532A}"/>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348D-4A14-8F9D-2DAC9A93532A}"/>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348D-4A14-8F9D-2DAC9A93532A}"/>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348D-4A14-8F9D-2DAC9A93532A}"/>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348D-4A14-8F9D-2DAC9A93532A}"/>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348D-4A14-8F9D-2DAC9A93532A}"/>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348D-4A14-8F9D-2DAC9A93532A}"/>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348D-4A14-8F9D-2DAC9A93532A}"/>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348D-4A14-8F9D-2DAC9A93532A}"/>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348D-4A14-8F9D-2DAC9A93532A}"/>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348D-4A14-8F9D-2DAC9A93532A}"/>
              </c:ext>
            </c:extLst>
          </c:dPt>
          <c:cat>
            <c:multiLvlStrRef>
              <c:f>'specific global temp'!$A$4:$A$112</c:f>
              <c:multiLvlStrCache>
                <c:ptCount val="54"/>
                <c:lvl>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Intergovernmental Panel on Climate Change (IPCC) formed</c:v>
                  </c:pt>
                  <c:pt idx="19">
                    <c:v>N/A</c:v>
                  </c:pt>
                  <c:pt idx="20">
                    <c:v>First IPCC assessment report published</c:v>
                  </c:pt>
                  <c:pt idx="21">
                    <c:v>N/A</c:v>
                  </c:pt>
                  <c:pt idx="22">
                    <c:v>UNFCCC established</c:v>
                  </c:pt>
                  <c:pt idx="23">
                    <c:v>N/A</c:v>
                  </c:pt>
                  <c:pt idx="24">
                    <c:v>N/A</c:v>
                  </c:pt>
                  <c:pt idx="25">
                    <c:v>COP1 in Berlin</c:v>
                  </c:pt>
                  <c:pt idx="26">
                    <c:v>N/A</c:v>
                  </c:pt>
                  <c:pt idx="27">
                    <c:v>COP3 in Kyoto; Kyoto Protocol adopted</c:v>
                  </c:pt>
                  <c:pt idx="28">
                    <c:v>N/A</c:v>
                  </c:pt>
                  <c:pt idx="29">
                    <c:v>N/A</c:v>
                  </c:pt>
                  <c:pt idx="30">
                    <c:v>N/A</c:v>
                  </c:pt>
                  <c:pt idx="31">
                    <c:v>N/A</c:v>
                  </c:pt>
                  <c:pt idx="32">
                    <c:v>N/A</c:v>
                  </c:pt>
                  <c:pt idx="33">
                    <c:v>N/A</c:v>
                  </c:pt>
                  <c:pt idx="34">
                    <c:v>N/A</c:v>
                  </c:pt>
                  <c:pt idx="35">
                    <c:v>N/A</c:v>
                  </c:pt>
                  <c:pt idx="36">
                    <c:v>N/A</c:v>
                  </c:pt>
                  <c:pt idx="37">
                    <c:v>N/A</c:v>
                  </c:pt>
                  <c:pt idx="38">
                    <c:v>N/A</c:v>
                  </c:pt>
                  <c:pt idx="39">
                    <c:v>COP15 in Copenhagen</c:v>
                  </c:pt>
                  <c:pt idx="40">
                    <c:v>N/A</c:v>
                  </c:pt>
                  <c:pt idx="41">
                    <c:v>N/A</c:v>
                  </c:pt>
                  <c:pt idx="42">
                    <c:v>N/A</c:v>
                  </c:pt>
                  <c:pt idx="43">
                    <c:v>N/A</c:v>
                  </c:pt>
                  <c:pt idx="44">
                    <c:v>N/A</c:v>
                  </c:pt>
                  <c:pt idx="45">
                    <c:v>Paris Agreement adopted</c:v>
                  </c:pt>
                  <c:pt idx="46">
                    <c:v>N/A</c:v>
                  </c:pt>
                  <c:pt idx="47">
                    <c:v>N/A</c:v>
                  </c:pt>
                  <c:pt idx="48">
                    <c:v>N/A</c:v>
                  </c:pt>
                  <c:pt idx="49">
                    <c:v>N/A</c:v>
                  </c:pt>
                  <c:pt idx="50">
                    <c:v>N/A</c:v>
                  </c:pt>
                  <c:pt idx="51">
                    <c:v>COP26 in Glasgow</c:v>
                  </c:pt>
                  <c:pt idx="52">
                    <c:v>N/A</c:v>
                  </c:pt>
                  <c:pt idx="53">
                    <c:v>N/A</c:v>
                  </c:pt>
                </c:lvl>
                <c:lvl>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lvl>
              </c:multiLvlStrCache>
            </c:multiLvlStrRef>
          </c:cat>
          <c:val>
            <c:numRef>
              <c:f>'specific global temp'!$B$4:$B$112</c:f>
              <c:numCache>
                <c:formatCode>General</c:formatCode>
                <c:ptCount val="5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numCache>
            </c:numRef>
          </c:val>
          <c:extLst>
            <c:ext xmlns:c16="http://schemas.microsoft.com/office/drawing/2014/chart" uri="{C3380CC4-5D6E-409C-BE32-E72D297353CC}">
              <c16:uniqueId val="{0000006C-348D-4A14-8F9D-2DAC9A93532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2"/>
          <p:cNvGrpSpPr/>
          <p:nvPr/>
        </p:nvGrpSpPr>
        <p:grpSpPr>
          <a:xfrm>
            <a:off x="-16934" y="0"/>
            <a:ext cx="12231160" cy="6856214"/>
            <a:chOff x="-16934" y="0"/>
            <a:chExt cx="12231160" cy="6856214"/>
          </a:xfrm>
        </p:grpSpPr>
        <p:pic>
          <p:nvPicPr>
            <p:cNvPr descr="HD-PanelTitleR1.png" id="22" name="Google Shape;22;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4" name="Google Shape;24;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8" name="Google Shape;28;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93" name="Google Shape;93;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9" name="Google Shape;9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6" name="Google Shape;106;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7" name="Google Shape;107;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11" name="Google Shape;111;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12" name="Google Shape;112;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6" name="Google Shape;116;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2" name="Google Shape;122;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3" name="Google Shape;12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7" name="Google Shape;127;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8" name="Google Shape;128;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32" name="Google Shape;132;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33" name="Google Shape;133;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0" name="Google Shape;140;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8"/>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7" name="Google Shape;147;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cxnSp>
        <p:nvCxnSpPr>
          <p:cNvPr id="37" name="Google Shape;37;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0" name="Google Shape;40;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6" name="Google Shape;4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cxnSp>
        <p:nvCxnSpPr>
          <p:cNvPr id="51" name="Google Shape;51;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4" name="Google Shape;54;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5" name="Google Shape;55;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61" name="Google Shape;61;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2" name="Google Shape;62;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63" name="Google Shape;63;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4" name="Google Shape;64;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7" name="Google Shape;67;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7" name="Google Shape;77;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8" name="Google Shape;78;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6" name="Google Shape;86;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1"/>
          <p:cNvGrpSpPr/>
          <p:nvPr/>
        </p:nvGrpSpPr>
        <p:grpSpPr>
          <a:xfrm>
            <a:off x="-15736" y="0"/>
            <a:ext cx="12229962" cy="6856214"/>
            <a:chOff x="-15736" y="0"/>
            <a:chExt cx="12229962" cy="6856214"/>
          </a:xfrm>
        </p:grpSpPr>
        <p:pic>
          <p:nvPicPr>
            <p:cNvPr descr="HD-PanelContent.png" id="11" name="Google Shape;1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13" name="Google Shape;13;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6" name="Google Shape;16;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8" name="Google Shape;18;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9" name="Google Shape;19;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281084" y="1484670"/>
            <a:ext cx="7462684" cy="217292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A3591C"/>
              </a:buClr>
              <a:buSzPts val="4800"/>
              <a:buFont typeface="Play"/>
              <a:buNone/>
            </a:pPr>
            <a:r>
              <a:rPr lang="en-US" sz="4800">
                <a:solidFill>
                  <a:srgbClr val="A3591C"/>
                </a:solidFill>
                <a:latin typeface="Play"/>
                <a:ea typeface="Play"/>
                <a:cs typeface="Play"/>
                <a:sym typeface="Play"/>
              </a:rPr>
              <a:t>Global Temperature Trends: Analyzing Climate Change from 1970 to 2024</a:t>
            </a:r>
            <a:endParaRPr/>
          </a:p>
        </p:txBody>
      </p:sp>
      <p:sp>
        <p:nvSpPr>
          <p:cNvPr id="156" name="Google Shape;156;p1"/>
          <p:cNvSpPr txBox="1"/>
          <p:nvPr>
            <p:ph idx="1" type="subTitle"/>
          </p:nvPr>
        </p:nvSpPr>
        <p:spPr>
          <a:xfrm>
            <a:off x="2688151" y="3657600"/>
            <a:ext cx="6183900" cy="13209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00000"/>
              </a:lnSpc>
              <a:spcBef>
                <a:spcPts val="0"/>
              </a:spcBef>
              <a:spcAft>
                <a:spcPts val="0"/>
              </a:spcAft>
              <a:buSzPts val="2415"/>
              <a:buNone/>
            </a:pPr>
            <a:r>
              <a:rPr b="1" lang="en-US" sz="2200">
                <a:solidFill>
                  <a:srgbClr val="FF0000"/>
                </a:solidFill>
                <a:latin typeface="Comic Sans MS"/>
                <a:ea typeface="Comic Sans MS"/>
                <a:cs typeface="Comic Sans MS"/>
                <a:sym typeface="Comic Sans MS"/>
              </a:rPr>
              <a:t>Md. </a:t>
            </a:r>
            <a:r>
              <a:rPr b="1" lang="en-US" sz="2200">
                <a:solidFill>
                  <a:srgbClr val="FF0000"/>
                </a:solidFill>
                <a:latin typeface="Comic Sans MS"/>
                <a:ea typeface="Comic Sans MS"/>
                <a:cs typeface="Comic Sans MS"/>
                <a:sym typeface="Comic Sans MS"/>
              </a:rPr>
              <a:t>Israel</a:t>
            </a:r>
            <a:r>
              <a:rPr b="1" lang="en-US" sz="2200">
                <a:solidFill>
                  <a:srgbClr val="FF0000"/>
                </a:solidFill>
                <a:latin typeface="Comic Sans MS"/>
                <a:ea typeface="Comic Sans MS"/>
                <a:cs typeface="Comic Sans MS"/>
                <a:sym typeface="Comic Sans MS"/>
              </a:rPr>
              <a:t> Hossain</a:t>
            </a:r>
            <a:r>
              <a:rPr b="1" lang="en-US" sz="2200">
                <a:solidFill>
                  <a:srgbClr val="FF0000"/>
                </a:solidFill>
                <a:latin typeface="Comic Sans MS"/>
                <a:ea typeface="Comic Sans MS"/>
                <a:cs typeface="Comic Sans MS"/>
                <a:sym typeface="Comic Sans MS"/>
              </a:rPr>
              <a:t> </a:t>
            </a:r>
            <a:endParaRPr b="1" sz="2200">
              <a:solidFill>
                <a:srgbClr val="FF0000"/>
              </a:solidFill>
              <a:latin typeface="Comic Sans MS"/>
              <a:ea typeface="Comic Sans MS"/>
              <a:cs typeface="Comic Sans MS"/>
              <a:sym typeface="Comic Sans MS"/>
            </a:endParaRPr>
          </a:p>
          <a:p>
            <a:pPr indent="0" lvl="0" marL="0" rtl="0" algn="ctr">
              <a:lnSpc>
                <a:spcPct val="100000"/>
              </a:lnSpc>
              <a:spcBef>
                <a:spcPts val="1020"/>
              </a:spcBef>
              <a:spcAft>
                <a:spcPts val="0"/>
              </a:spcAft>
              <a:buSzPts val="2415"/>
              <a:buNone/>
            </a:pPr>
            <a:r>
              <a:rPr b="1" lang="en-US">
                <a:solidFill>
                  <a:srgbClr val="0000FF"/>
                </a:solidFill>
                <a:latin typeface="Lobster"/>
                <a:ea typeface="Lobster"/>
                <a:cs typeface="Lobster"/>
                <a:sym typeface="Lobster"/>
              </a:rPr>
              <a:t>Batch 66</a:t>
            </a:r>
            <a:endParaRPr b="1">
              <a:solidFill>
                <a:srgbClr val="0000FF"/>
              </a:solidFill>
              <a:latin typeface="Lobster"/>
              <a:ea typeface="Lobster"/>
              <a:cs typeface="Lobster"/>
              <a:sym typeface="Lobster"/>
            </a:endParaRPr>
          </a:p>
          <a:p>
            <a:pPr indent="0" lvl="0" marL="0" rtl="0" algn="ctr">
              <a:lnSpc>
                <a:spcPct val="100000"/>
              </a:lnSpc>
              <a:spcBef>
                <a:spcPts val="1020"/>
              </a:spcBef>
              <a:spcAft>
                <a:spcPts val="0"/>
              </a:spcAft>
              <a:buSzPts val="2415"/>
              <a:buNone/>
            </a:pPr>
            <a:r>
              <a:t/>
            </a:r>
            <a:endParaRPr>
              <a:solidFill>
                <a:srgbClr val="1155CC"/>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2526890" y="2387994"/>
            <a:ext cx="61158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A3591C"/>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List of Sources</a:t>
            </a:r>
            <a:endParaRPr b="0" i="0" sz="24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IPCC Reports</a:t>
            </a:r>
            <a:endParaRPr b="0" i="1"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NOAA Climate Data</a:t>
            </a:r>
            <a:endParaRPr b="0" i="1"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Relevant scholarly articles</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nvSpPr>
        <p:spPr>
          <a:xfrm>
            <a:off x="1229032" y="1248697"/>
            <a:ext cx="9832258" cy="366812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Climate change is one of the most pressing issues of our time, significantly impacting ecosystems, weather patterns, and human societies. This project aims to analyze global temperature trends from 1970 to 2024, focusing on temperature anomalies, carbon dioxide concentrations, and the influence of climate policies on global warming. By examining these factors, we can better understand the trajectory of climate change and its implications for future generations.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973395" y="884903"/>
            <a:ext cx="9891250" cy="43368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Objectives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Analyze Global Temperature Trends: To identify and analyze trends in average global temperatures from 1970 to 2024.</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Examine CO2 Concentration Levels: To correlate changes in global temperatures with atmospheric CO2 concentrations over the same period.</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Evaluate Climate Policies: To assess the impact of significant climate policies and agreements on global temperature trends.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Highlight Extreme Weather Events: To explore how rising temperatures correlate with the frequency and severity of extreme weather events.</a:t>
            </a:r>
            <a:endParaRPr b="0" i="0" sz="2400" u="none" cap="none" strike="noStrike">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963561" y="904568"/>
            <a:ext cx="10284542" cy="447366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Data Collection:</a:t>
            </a:r>
            <a:endParaRPr b="0" i="0" sz="1400" u="none" cap="none" strike="noStrike">
              <a:solidFill>
                <a:srgbClr val="000000"/>
              </a:solidFill>
              <a:latin typeface="Arial"/>
              <a:ea typeface="Arial"/>
              <a:cs typeface="Arial"/>
              <a:sym typeface="Arial"/>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Gather historical temperature data and CO2 concentration data from reputable sources such as NASA, NOAA, and the IPCC.</a:t>
            </a:r>
            <a:endParaRPr b="0" i="0" sz="1400" u="none" cap="none" strike="noStrike">
              <a:solidFill>
                <a:srgbClr val="000000"/>
              </a:solidFill>
              <a:latin typeface="Arial"/>
              <a:ea typeface="Arial"/>
              <a:cs typeface="Arial"/>
              <a:sym typeface="Arial"/>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Compile significant climate policies and international agreements from relevant climate organizations.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Data Analysis:</a:t>
            </a:r>
            <a:endParaRPr b="0" i="0" sz="1400" u="none" cap="none" strike="noStrike">
              <a:solidFill>
                <a:srgbClr val="000000"/>
              </a:solidFill>
              <a:latin typeface="Arial"/>
              <a:ea typeface="Arial"/>
              <a:cs typeface="Arial"/>
              <a:sym typeface="Arial"/>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Use statistical analysis tools to identify trends and correlations between temperature anomalies and CO2 levels.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nvSpPr>
        <p:spPr>
          <a:xfrm>
            <a:off x="1061884" y="2389239"/>
            <a:ext cx="378542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3591C"/>
              </a:buClr>
              <a:buSzPts val="2400"/>
              <a:buFont typeface="Arial"/>
              <a:buChar char="•"/>
            </a:pPr>
            <a:r>
              <a:rPr b="0" i="0" lang="en-US" sz="2400" u="none" cap="none" strike="noStrike">
                <a:solidFill>
                  <a:srgbClr val="A3591C"/>
                </a:solidFill>
                <a:latin typeface="Calibri"/>
                <a:ea typeface="Calibri"/>
                <a:cs typeface="Calibri"/>
                <a:sym typeface="Calibri"/>
              </a:rPr>
              <a:t>Graph/Chart of Temperature Anomalies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A3591C"/>
              </a:buClr>
              <a:buSzPts val="2400"/>
              <a:buFont typeface="Arial"/>
              <a:buChar char="•"/>
            </a:pPr>
            <a:r>
              <a:rPr b="0" i="0" lang="en-US" sz="2400" u="none" cap="none" strike="noStrike">
                <a:solidFill>
                  <a:srgbClr val="A3591C"/>
                </a:solidFill>
                <a:latin typeface="Calibri"/>
                <a:ea typeface="Calibri"/>
                <a:cs typeface="Calibri"/>
                <a:sym typeface="Calibri"/>
              </a:rPr>
              <a:t>Key Observations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Noticeable warming trends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Significant anomalies in specific years</a:t>
            </a:r>
            <a:endParaRPr b="0" i="0" sz="1400" u="none" cap="none" strike="noStrike">
              <a:solidFill>
                <a:srgbClr val="000000"/>
              </a:solidFill>
              <a:latin typeface="Arial"/>
              <a:ea typeface="Arial"/>
              <a:cs typeface="Arial"/>
              <a:sym typeface="Arial"/>
            </a:endParaRPr>
          </a:p>
        </p:txBody>
      </p:sp>
      <p:sp>
        <p:nvSpPr>
          <p:cNvPr id="177" name="Google Shape;177;p5"/>
          <p:cNvSpPr txBox="1"/>
          <p:nvPr/>
        </p:nvSpPr>
        <p:spPr>
          <a:xfrm>
            <a:off x="3293807" y="821219"/>
            <a:ext cx="61156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Global Temperature Trends (1970-2024)</a:t>
            </a:r>
            <a:endParaRPr b="0" i="0" sz="1400" u="none" cap="none" strike="noStrike">
              <a:solidFill>
                <a:srgbClr val="000000"/>
              </a:solidFill>
              <a:latin typeface="Arial"/>
              <a:ea typeface="Arial"/>
              <a:cs typeface="Arial"/>
              <a:sym typeface="Arial"/>
            </a:endParaRPr>
          </a:p>
        </p:txBody>
      </p:sp>
      <p:graphicFrame>
        <p:nvGraphicFramePr>
          <p:cNvPr id="178" name="Google Shape;178;p5"/>
          <p:cNvGraphicFramePr/>
          <p:nvPr/>
        </p:nvGraphicFramePr>
        <p:xfrm>
          <a:off x="5771535" y="1474839"/>
          <a:ext cx="5039033" cy="3736257"/>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nvSpPr>
        <p:spPr>
          <a:xfrm>
            <a:off x="855406" y="2090172"/>
            <a:ext cx="3706761"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A3591C"/>
                </a:solidFill>
                <a:latin typeface="Calibri"/>
                <a:ea typeface="Calibri"/>
                <a:cs typeface="Calibri"/>
                <a:sym typeface="Calibri"/>
              </a:rPr>
              <a:t>CO2 Concentration Trends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A3591C"/>
              </a:buClr>
              <a:buSzPts val="2400"/>
              <a:buFont typeface="Arial"/>
              <a:buChar char="•"/>
            </a:pPr>
            <a:r>
              <a:rPr b="1" i="0" lang="en-US" sz="2400" u="none" cap="none" strike="noStrike">
                <a:solidFill>
                  <a:srgbClr val="A3591C"/>
                </a:solidFill>
                <a:latin typeface="Calibri"/>
                <a:ea typeface="Calibri"/>
                <a:cs typeface="Calibri"/>
                <a:sym typeface="Calibri"/>
              </a:rPr>
              <a:t>Graph/Chart of CO2 Levels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Analysis of Correlation with Temperature Changes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Historical Context of Emissions</a:t>
            </a:r>
            <a:endParaRPr b="0" i="0" sz="1400" u="none" cap="none" strike="noStrike">
              <a:solidFill>
                <a:srgbClr val="000000"/>
              </a:solidFill>
              <a:latin typeface="Arial"/>
              <a:ea typeface="Arial"/>
              <a:cs typeface="Arial"/>
              <a:sym typeface="Arial"/>
            </a:endParaRPr>
          </a:p>
        </p:txBody>
      </p:sp>
      <p:graphicFrame>
        <p:nvGraphicFramePr>
          <p:cNvPr id="184" name="Google Shape;184;p6"/>
          <p:cNvGraphicFramePr/>
          <p:nvPr/>
        </p:nvGraphicFramePr>
        <p:xfrm>
          <a:off x="5665470" y="1093593"/>
          <a:ext cx="5128260" cy="4434840"/>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nvSpPr>
        <p:spPr>
          <a:xfrm>
            <a:off x="1170038" y="1707957"/>
            <a:ext cx="369693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A3591C"/>
                </a:solidFill>
                <a:latin typeface="Calibri"/>
                <a:ea typeface="Calibri"/>
                <a:cs typeface="Calibri"/>
                <a:sym typeface="Calibri"/>
              </a:rPr>
              <a:t>Notable Climate Impacts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Extreme Weather Events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Heatwaves, floods, hurricanes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Effects on Ecosystems and Human Communities</a:t>
            </a:r>
            <a:endParaRPr b="0" i="0" sz="1400" u="none" cap="none" strike="noStrike">
              <a:solidFill>
                <a:srgbClr val="000000"/>
              </a:solidFill>
              <a:latin typeface="Arial"/>
              <a:ea typeface="Arial"/>
              <a:cs typeface="Arial"/>
              <a:sym typeface="Arial"/>
            </a:endParaRPr>
          </a:p>
        </p:txBody>
      </p:sp>
      <p:graphicFrame>
        <p:nvGraphicFramePr>
          <p:cNvPr id="190" name="Google Shape;190;p7"/>
          <p:cNvGraphicFramePr/>
          <p:nvPr/>
        </p:nvGraphicFramePr>
        <p:xfrm>
          <a:off x="5059803" y="1307690"/>
          <a:ext cx="6103620" cy="3706762"/>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8"/>
          <p:cNvGraphicFramePr/>
          <p:nvPr/>
        </p:nvGraphicFramePr>
        <p:xfrm>
          <a:off x="3252388" y="2217728"/>
          <a:ext cx="6454140" cy="3661410"/>
        </p:xfrm>
        <a:graphic>
          <a:graphicData uri="http://schemas.openxmlformats.org/drawingml/2006/chart">
            <c:chart r:id="rId3"/>
          </a:graphicData>
        </a:graphic>
      </p:graphicFrame>
      <p:sp>
        <p:nvSpPr>
          <p:cNvPr id="196" name="Google Shape;196;p8"/>
          <p:cNvSpPr txBox="1"/>
          <p:nvPr/>
        </p:nvSpPr>
        <p:spPr>
          <a:xfrm>
            <a:off x="1091381" y="1368831"/>
            <a:ext cx="61156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A3591C"/>
                </a:solidFill>
                <a:latin typeface="Calibri"/>
                <a:ea typeface="Calibri"/>
                <a:cs typeface="Calibri"/>
                <a:sym typeface="Calibri"/>
              </a:rPr>
              <a:t>Specific global temperature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nvSpPr>
        <p:spPr>
          <a:xfrm>
            <a:off x="2320413" y="2025446"/>
            <a:ext cx="683341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A3591C"/>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Summary of Key Findings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Importance of Monitoring and 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Call to Action for Policymakers and the Global Community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2024-10-05T10:47:51Z</dcterms:created>
  <dc:creator>mahadi hasan</dc:creator>
</cp:coreProperties>
</file>