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74" r:id="rId3"/>
    <p:sldId id="275" r:id="rId4"/>
    <p:sldId id="276" r:id="rId5"/>
    <p:sldId id="277" r:id="rId6"/>
    <p:sldId id="278"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258" r:id="rId28"/>
    <p:sldId id="257" r:id="rId29"/>
    <p:sldId id="259" r:id="rId30"/>
    <p:sldId id="260" r:id="rId31"/>
    <p:sldId id="261" r:id="rId32"/>
    <p:sldId id="262" r:id="rId33"/>
    <p:sldId id="263" r:id="rId34"/>
    <p:sldId id="265" r:id="rId35"/>
    <p:sldId id="266" r:id="rId36"/>
    <p:sldId id="267" r:id="rId37"/>
    <p:sldId id="268" r:id="rId38"/>
    <p:sldId id="308" r:id="rId39"/>
    <p:sldId id="309" r:id="rId40"/>
    <p:sldId id="269" r:id="rId41"/>
    <p:sldId id="270" r:id="rId42"/>
    <p:sldId id="271" r:id="rId43"/>
    <p:sldId id="272" r:id="rId44"/>
    <p:sldId id="273" r:id="rId45"/>
    <p:sldId id="307" r:id="rId46"/>
    <p:sldId id="300" r:id="rId47"/>
    <p:sldId id="301" r:id="rId48"/>
    <p:sldId id="303" r:id="rId49"/>
    <p:sldId id="302" r:id="rId50"/>
    <p:sldId id="304" r:id="rId51"/>
    <p:sldId id="305" r:id="rId52"/>
    <p:sldId id="306" r:id="rId53"/>
    <p:sldId id="310" r:id="rId54"/>
    <p:sldId id="311" r:id="rId55"/>
    <p:sldId id="312" r:id="rId56"/>
    <p:sldId id="313" r:id="rId57"/>
    <p:sldId id="335" r:id="rId58"/>
    <p:sldId id="314" r:id="rId59"/>
    <p:sldId id="315" r:id="rId60"/>
    <p:sldId id="316" r:id="rId61"/>
    <p:sldId id="317" r:id="rId62"/>
    <p:sldId id="318" r:id="rId63"/>
    <p:sldId id="338" r:id="rId64"/>
    <p:sldId id="319" r:id="rId65"/>
    <p:sldId id="320" r:id="rId66"/>
    <p:sldId id="321" r:id="rId67"/>
    <p:sldId id="322" r:id="rId68"/>
    <p:sldId id="323" r:id="rId69"/>
    <p:sldId id="324" r:id="rId70"/>
    <p:sldId id="339" r:id="rId71"/>
    <p:sldId id="326" r:id="rId72"/>
    <p:sldId id="327" r:id="rId73"/>
    <p:sldId id="328" r:id="rId74"/>
    <p:sldId id="340" r:id="rId75"/>
    <p:sldId id="341" r:id="rId76"/>
    <p:sldId id="329" r:id="rId77"/>
    <p:sldId id="330" r:id="rId78"/>
    <p:sldId id="331" r:id="rId79"/>
    <p:sldId id="332" r:id="rId80"/>
    <p:sldId id="333" r:id="rId81"/>
    <p:sldId id="334"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5A2520-9330-40BF-A34F-9ED04C04C248}" type="datetimeFigureOut">
              <a:rPr lang="en-IN" smtClean="0"/>
              <a:t>04-11-2024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32B390-CB30-42FC-A3C1-EE7967D4F217}" type="slidenum">
              <a:rPr lang="en-IN" smtClean="0"/>
              <a:t>‹#›</a:t>
            </a:fld>
            <a:endParaRPr lang="en-IN"/>
          </a:p>
        </p:txBody>
      </p:sp>
    </p:spTree>
    <p:extLst>
      <p:ext uri="{BB962C8B-B14F-4D97-AF65-F5344CB8AC3E}">
        <p14:creationId xmlns:p14="http://schemas.microsoft.com/office/powerpoint/2010/main" val="308039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eeksforgeeks.org/c-program-for-tower-of-hanoi/"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s://www.geeksforgeeks.org/depth-first-traversal-for-a-graph/" TargetMode="External"/><Relationship Id="rId4" Type="http://schemas.openxmlformats.org/officeDocument/2006/relationships/hyperlink" Target="https://www.geeksforgeeks.org/tree-traversals-inorder-preorder-and-postord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BF32B390-CB30-42FC-A3C1-EE7967D4F217}" type="slidenum">
              <a:rPr lang="en-IN" smtClean="0"/>
              <a:t>2</a:t>
            </a:fld>
            <a:endParaRPr lang="en-IN"/>
          </a:p>
        </p:txBody>
      </p:sp>
    </p:spTree>
    <p:extLst>
      <p:ext uri="{BB962C8B-B14F-4D97-AF65-F5344CB8AC3E}">
        <p14:creationId xmlns:p14="http://schemas.microsoft.com/office/powerpoint/2010/main" val="718539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https://www.youtube.com/watch?v=7h1s2SojIRw</a:t>
            </a:r>
            <a:endParaRPr lang="en-IN" dirty="0"/>
          </a:p>
        </p:txBody>
      </p:sp>
      <p:sp>
        <p:nvSpPr>
          <p:cNvPr id="4" name="Slide Number Placeholder 3"/>
          <p:cNvSpPr>
            <a:spLocks noGrp="1"/>
          </p:cNvSpPr>
          <p:nvPr>
            <p:ph type="sldNum" sz="quarter" idx="10"/>
          </p:nvPr>
        </p:nvSpPr>
        <p:spPr/>
        <p:txBody>
          <a:bodyPr/>
          <a:lstStyle/>
          <a:p>
            <a:fld id="{BF32B390-CB30-42FC-A3C1-EE7967D4F217}" type="slidenum">
              <a:rPr lang="en-IN" smtClean="0"/>
              <a:t>73</a:t>
            </a:fld>
            <a:endParaRPr lang="en-IN"/>
          </a:p>
        </p:txBody>
      </p:sp>
    </p:spTree>
    <p:extLst>
      <p:ext uri="{BB962C8B-B14F-4D97-AF65-F5344CB8AC3E}">
        <p14:creationId xmlns:p14="http://schemas.microsoft.com/office/powerpoint/2010/main" val="148220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BF32B390-CB30-42FC-A3C1-EE7967D4F217}" type="slidenum">
              <a:rPr lang="en-IN" smtClean="0"/>
              <a:t>3</a:t>
            </a:fld>
            <a:endParaRPr lang="en-IN"/>
          </a:p>
        </p:txBody>
      </p:sp>
    </p:spTree>
    <p:extLst>
      <p:ext uri="{BB962C8B-B14F-4D97-AF65-F5344CB8AC3E}">
        <p14:creationId xmlns:p14="http://schemas.microsoft.com/office/powerpoint/2010/main" val="317743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BF32B390-CB30-42FC-A3C1-EE7967D4F217}" type="slidenum">
              <a:rPr lang="en-IN" smtClean="0"/>
              <a:t>4</a:t>
            </a:fld>
            <a:endParaRPr lang="en-IN"/>
          </a:p>
        </p:txBody>
      </p:sp>
    </p:spTree>
    <p:extLst>
      <p:ext uri="{BB962C8B-B14F-4D97-AF65-F5344CB8AC3E}">
        <p14:creationId xmlns:p14="http://schemas.microsoft.com/office/powerpoint/2010/main" val="3678244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BF32B390-CB30-42FC-A3C1-EE7967D4F217}" type="slidenum">
              <a:rPr lang="en-IN" smtClean="0"/>
              <a:t>5</a:t>
            </a:fld>
            <a:endParaRPr lang="en-IN"/>
          </a:p>
        </p:txBody>
      </p:sp>
    </p:spTree>
    <p:extLst>
      <p:ext uri="{BB962C8B-B14F-4D97-AF65-F5344CB8AC3E}">
        <p14:creationId xmlns:p14="http://schemas.microsoft.com/office/powerpoint/2010/main" val="255725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BF32B390-CB30-42FC-A3C1-EE7967D4F217}" type="slidenum">
              <a:rPr lang="en-IN" smtClean="0"/>
              <a:t>6</a:t>
            </a:fld>
            <a:endParaRPr lang="en-IN"/>
          </a:p>
        </p:txBody>
      </p:sp>
    </p:spTree>
    <p:extLst>
      <p:ext uri="{BB962C8B-B14F-4D97-AF65-F5344CB8AC3E}">
        <p14:creationId xmlns:p14="http://schemas.microsoft.com/office/powerpoint/2010/main" val="386743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BF32B390-CB30-42FC-A3C1-EE7967D4F217}" type="slidenum">
              <a:rPr lang="en-IN" smtClean="0"/>
              <a:t>7</a:t>
            </a:fld>
            <a:endParaRPr lang="en-IN"/>
          </a:p>
        </p:txBody>
      </p:sp>
    </p:spTree>
    <p:extLst>
      <p:ext uri="{BB962C8B-B14F-4D97-AF65-F5344CB8AC3E}">
        <p14:creationId xmlns:p14="http://schemas.microsoft.com/office/powerpoint/2010/main" val="1931703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BF32B390-CB30-42FC-A3C1-EE7967D4F217}" type="slidenum">
              <a:rPr lang="en-IN" smtClean="0"/>
              <a:t>8</a:t>
            </a:fld>
            <a:endParaRPr lang="en-IN"/>
          </a:p>
        </p:txBody>
      </p:sp>
    </p:spTree>
    <p:extLst>
      <p:ext uri="{BB962C8B-B14F-4D97-AF65-F5344CB8AC3E}">
        <p14:creationId xmlns:p14="http://schemas.microsoft.com/office/powerpoint/2010/main" val="1000620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d</a:t>
            </a:r>
            <a:endParaRPr lang="en-IN"/>
          </a:p>
        </p:txBody>
      </p:sp>
      <p:sp>
        <p:nvSpPr>
          <p:cNvPr id="4" name="Slide Number Placeholder 3"/>
          <p:cNvSpPr>
            <a:spLocks noGrp="1"/>
          </p:cNvSpPr>
          <p:nvPr>
            <p:ph type="sldNum" sz="quarter" idx="10"/>
          </p:nvPr>
        </p:nvSpPr>
        <p:spPr/>
        <p:txBody>
          <a:bodyPr/>
          <a:lstStyle/>
          <a:p>
            <a:fld id="{BF32B390-CB30-42FC-A3C1-EE7967D4F217}" type="slidenum">
              <a:rPr lang="en-IN" smtClean="0"/>
              <a:t>9</a:t>
            </a:fld>
            <a:endParaRPr lang="en-IN"/>
          </a:p>
        </p:txBody>
      </p:sp>
    </p:spTree>
    <p:extLst>
      <p:ext uri="{BB962C8B-B14F-4D97-AF65-F5344CB8AC3E}">
        <p14:creationId xmlns:p14="http://schemas.microsoft.com/office/powerpoint/2010/main" val="4011858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Examples of such problems are </a:t>
            </a:r>
            <a:r>
              <a:rPr lang="en-US" dirty="0" smtClean="0">
                <a:hlinkClick r:id="rId3"/>
              </a:rPr>
              <a:t>Towers of Hanoi (TOH)</a:t>
            </a:r>
            <a:r>
              <a:rPr lang="en-US" dirty="0" smtClean="0"/>
              <a:t>, </a:t>
            </a:r>
            <a:r>
              <a:rPr lang="en-US" dirty="0" err="1" smtClean="0">
                <a:hlinkClick r:id="rId4"/>
              </a:rPr>
              <a:t>Inorder</a:t>
            </a:r>
            <a:r>
              <a:rPr lang="en-US" dirty="0" smtClean="0">
                <a:hlinkClick r:id="rId4"/>
              </a:rPr>
              <a:t>/Preorder/</a:t>
            </a:r>
            <a:r>
              <a:rPr lang="en-US" dirty="0" err="1" smtClean="0">
                <a:hlinkClick r:id="rId4"/>
              </a:rPr>
              <a:t>Postorder</a:t>
            </a:r>
            <a:r>
              <a:rPr lang="en-US" dirty="0" smtClean="0">
                <a:hlinkClick r:id="rId4"/>
              </a:rPr>
              <a:t> Tree Traversals</a:t>
            </a:r>
            <a:r>
              <a:rPr lang="en-US" dirty="0" smtClean="0"/>
              <a:t>, </a:t>
            </a:r>
            <a:r>
              <a:rPr lang="en-US" dirty="0" smtClean="0">
                <a:hlinkClick r:id="rId5"/>
              </a:rPr>
              <a:t>DFS of Graph</a:t>
            </a:r>
            <a:r>
              <a:rPr lang="en-US" dirty="0" smtClean="0"/>
              <a:t>, etc.</a:t>
            </a:r>
          </a:p>
          <a:p>
            <a:endParaRPr lang="en-IN" dirty="0"/>
          </a:p>
        </p:txBody>
      </p:sp>
      <p:sp>
        <p:nvSpPr>
          <p:cNvPr id="4" name="Slide Number Placeholder 3"/>
          <p:cNvSpPr>
            <a:spLocks noGrp="1"/>
          </p:cNvSpPr>
          <p:nvPr>
            <p:ph type="sldNum" sz="quarter" idx="10"/>
          </p:nvPr>
        </p:nvSpPr>
        <p:spPr/>
        <p:txBody>
          <a:bodyPr/>
          <a:lstStyle/>
          <a:p>
            <a:fld id="{BF32B390-CB30-42FC-A3C1-EE7967D4F217}" type="slidenum">
              <a:rPr lang="en-IN" smtClean="0"/>
              <a:t>40</a:t>
            </a:fld>
            <a:endParaRPr lang="en-IN"/>
          </a:p>
        </p:txBody>
      </p:sp>
    </p:spTree>
    <p:extLst>
      <p:ext uri="{BB962C8B-B14F-4D97-AF65-F5344CB8AC3E}">
        <p14:creationId xmlns:p14="http://schemas.microsoft.com/office/powerpoint/2010/main" val="91307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11/4/2024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thread-in-operating-system/" TargetMode="External"/><Relationship Id="rId2" Type="http://schemas.openxmlformats.org/officeDocument/2006/relationships/hyperlink" Target="https://www.geeksforgeeks.org/states-of-a-process-in-operating-system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9.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Computer Fundamental and Cyber security</a:t>
            </a:r>
            <a:endParaRPr lang="en-IN" sz="4400" dirty="0"/>
          </a:p>
        </p:txBody>
      </p:sp>
      <p:sp>
        <p:nvSpPr>
          <p:cNvPr id="3" name="Subtitle 2"/>
          <p:cNvSpPr>
            <a:spLocks noGrp="1"/>
          </p:cNvSpPr>
          <p:nvPr>
            <p:ph type="subTitle" idx="1"/>
          </p:nvPr>
        </p:nvSpPr>
        <p:spPr>
          <a:xfrm>
            <a:off x="685800" y="3657600"/>
            <a:ext cx="6400800" cy="1752600"/>
          </a:xfrm>
        </p:spPr>
        <p:txBody>
          <a:bodyPr/>
          <a:lstStyle/>
          <a:p>
            <a:endParaRPr lang="en-IN"/>
          </a:p>
        </p:txBody>
      </p:sp>
    </p:spTree>
    <p:extLst>
      <p:ext uri="{BB962C8B-B14F-4D97-AF65-F5344CB8AC3E}">
        <p14:creationId xmlns:p14="http://schemas.microsoft.com/office/powerpoint/2010/main" val="3468355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 System</a:t>
            </a:r>
            <a:endParaRPr lang="en-IN" dirty="0"/>
          </a:p>
        </p:txBody>
      </p:sp>
      <p:sp>
        <p:nvSpPr>
          <p:cNvPr id="3" name="Content Placeholder 2"/>
          <p:cNvSpPr>
            <a:spLocks noGrp="1"/>
          </p:cNvSpPr>
          <p:nvPr>
            <p:ph idx="1"/>
          </p:nvPr>
        </p:nvSpPr>
        <p:spPr/>
        <p:txBody>
          <a:bodyPr/>
          <a:lstStyle/>
          <a:p>
            <a:r>
              <a:rPr lang="en-US" b="1" dirty="0"/>
              <a:t>Operating System</a:t>
            </a:r>
            <a:r>
              <a:rPr lang="en-US" dirty="0"/>
              <a:t> lies in the category of system software. It basically manages all the resources of the computer. An operating system acts as an interface between the software and different parts of the computer or the computer hardware. </a:t>
            </a:r>
            <a:endParaRPr lang="en-US" dirty="0" smtClean="0"/>
          </a:p>
          <a:p>
            <a:r>
              <a:rPr lang="en-US" dirty="0"/>
              <a:t>It controls and monitors the execution of all other programs that reside in the computer, which also includes application programs and other system software of the computer. Examples of Operating Systems are Windows, Linux, Mac OS, etc.</a:t>
            </a:r>
            <a:endParaRPr lang="en-IN" dirty="0"/>
          </a:p>
        </p:txBody>
      </p:sp>
    </p:spTree>
    <p:extLst>
      <p:ext uri="{BB962C8B-B14F-4D97-AF65-F5344CB8AC3E}">
        <p14:creationId xmlns:p14="http://schemas.microsoft.com/office/powerpoint/2010/main" val="4282246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43000" y="1447800"/>
            <a:ext cx="700942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612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of OS</a:t>
            </a:r>
            <a:endParaRPr lang="en-IN" dirty="0"/>
          </a:p>
        </p:txBody>
      </p:sp>
      <p:sp>
        <p:nvSpPr>
          <p:cNvPr id="3" name="Content Placeholder 2"/>
          <p:cNvSpPr>
            <a:spLocks noGrp="1"/>
          </p:cNvSpPr>
          <p:nvPr>
            <p:ph idx="1"/>
          </p:nvPr>
        </p:nvSpPr>
        <p:spPr/>
        <p:txBody>
          <a:bodyPr/>
          <a:lstStyle/>
          <a:p>
            <a:r>
              <a:rPr lang="en-US" dirty="0"/>
              <a:t>The operating system manages the Primary Memory or Main Memory. </a:t>
            </a:r>
            <a:endParaRPr lang="en-US" dirty="0" smtClean="0"/>
          </a:p>
          <a:p>
            <a:r>
              <a:rPr lang="en-US" dirty="0"/>
              <a:t>For a program to be executed, it should be first loaded in the main memory. </a:t>
            </a:r>
            <a:endParaRPr lang="en-US" dirty="0" smtClean="0"/>
          </a:p>
          <a:p>
            <a:r>
              <a:rPr lang="en-US" dirty="0" smtClean="0"/>
              <a:t>An </a:t>
            </a:r>
            <a:r>
              <a:rPr lang="en-US" dirty="0"/>
              <a:t>operating system manages the allocation and </a:t>
            </a:r>
            <a:r>
              <a:rPr lang="en-US" dirty="0" err="1"/>
              <a:t>deallocation</a:t>
            </a:r>
            <a:r>
              <a:rPr lang="en-US" dirty="0"/>
              <a:t> of memory to various processes and ensures that the other process does not consume the memory allocated to one process.</a:t>
            </a:r>
            <a:endParaRPr lang="en-IN" dirty="0"/>
          </a:p>
        </p:txBody>
      </p:sp>
    </p:spTree>
    <p:extLst>
      <p:ext uri="{BB962C8B-B14F-4D97-AF65-F5344CB8AC3E}">
        <p14:creationId xmlns:p14="http://schemas.microsoft.com/office/powerpoint/2010/main" val="4173972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Management</a:t>
            </a:r>
            <a:endParaRPr lang="en-IN" dirty="0"/>
          </a:p>
        </p:txBody>
      </p:sp>
      <p:sp>
        <p:nvSpPr>
          <p:cNvPr id="3" name="Content Placeholder 2"/>
          <p:cNvSpPr>
            <a:spLocks noGrp="1"/>
          </p:cNvSpPr>
          <p:nvPr>
            <p:ph idx="1"/>
          </p:nvPr>
        </p:nvSpPr>
        <p:spPr/>
        <p:txBody>
          <a:bodyPr>
            <a:normAutofit fontScale="92500"/>
          </a:bodyPr>
          <a:lstStyle/>
          <a:p>
            <a:pPr fontAlgn="base"/>
            <a:r>
              <a:rPr lang="en-US" dirty="0"/>
              <a:t>An Operating System performs the following activities </a:t>
            </a:r>
            <a:r>
              <a:rPr lang="en-US" dirty="0" smtClean="0"/>
              <a:t>for</a:t>
            </a:r>
            <a:r>
              <a:rPr lang="en-US" dirty="0"/>
              <a:t> </a:t>
            </a:r>
            <a:r>
              <a:rPr lang="en-US" dirty="0" smtClean="0"/>
              <a:t>memory management:</a:t>
            </a:r>
            <a:endParaRPr lang="en-US" dirty="0"/>
          </a:p>
          <a:p>
            <a:pPr lvl="1" fontAlgn="base"/>
            <a:r>
              <a:rPr lang="en-US" sz="2400" dirty="0">
                <a:solidFill>
                  <a:schemeClr val="tx2">
                    <a:lumMod val="50000"/>
                  </a:schemeClr>
                </a:solidFill>
              </a:rPr>
              <a:t>It keeps track of primary memory, i.e., which bytes of memory are used by which user program. The memory addresses that have already been allocated and the memory addresses of the memory that has not yet been used. </a:t>
            </a:r>
          </a:p>
          <a:p>
            <a:pPr lvl="1" fontAlgn="base"/>
            <a:r>
              <a:rPr lang="en-US" sz="2400" dirty="0">
                <a:solidFill>
                  <a:schemeClr val="tx2">
                    <a:lumMod val="50000"/>
                  </a:schemeClr>
                </a:solidFill>
              </a:rPr>
              <a:t>In multiprogramming, the OS decides the order in which processes are granted memory access, and for how long. </a:t>
            </a:r>
          </a:p>
          <a:p>
            <a:pPr lvl="1" fontAlgn="base"/>
            <a:r>
              <a:rPr lang="en-US" sz="2400" dirty="0">
                <a:solidFill>
                  <a:schemeClr val="tx2">
                    <a:lumMod val="50000"/>
                  </a:schemeClr>
                </a:solidFill>
              </a:rPr>
              <a:t>It Allocates the memory to a process when the process requests it and </a:t>
            </a:r>
            <a:r>
              <a:rPr lang="en-US" sz="2400" dirty="0" err="1">
                <a:solidFill>
                  <a:schemeClr val="tx2">
                    <a:lumMod val="50000"/>
                  </a:schemeClr>
                </a:solidFill>
              </a:rPr>
              <a:t>deallocates</a:t>
            </a:r>
            <a:r>
              <a:rPr lang="en-US" sz="2400" dirty="0">
                <a:solidFill>
                  <a:schemeClr val="tx2">
                    <a:lumMod val="50000"/>
                  </a:schemeClr>
                </a:solidFill>
              </a:rPr>
              <a:t> the memory when the process has terminated or is performing an I/O operation. </a:t>
            </a:r>
          </a:p>
          <a:p>
            <a:endParaRPr lang="en-IN" dirty="0"/>
          </a:p>
        </p:txBody>
      </p:sp>
    </p:spTree>
    <p:extLst>
      <p:ext uri="{BB962C8B-B14F-4D97-AF65-F5344CB8AC3E}">
        <p14:creationId xmlns:p14="http://schemas.microsoft.com/office/powerpoint/2010/main" val="2432735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Process Management</a:t>
            </a:r>
            <a:endParaRPr lang="en-IN" dirty="0"/>
          </a:p>
        </p:txBody>
      </p:sp>
      <p:sp>
        <p:nvSpPr>
          <p:cNvPr id="3" name="Content Placeholder 2"/>
          <p:cNvSpPr>
            <a:spLocks noGrp="1"/>
          </p:cNvSpPr>
          <p:nvPr>
            <p:ph idx="1"/>
          </p:nvPr>
        </p:nvSpPr>
        <p:spPr/>
        <p:txBody>
          <a:bodyPr/>
          <a:lstStyle/>
          <a:p>
            <a:r>
              <a:rPr lang="en-US" dirty="0"/>
              <a:t>In a multi-programming environment, the OS decides the order in which processes have access to the processor, and how much processing time each process has. This function of OS is </a:t>
            </a:r>
            <a:r>
              <a:rPr lang="en-US" dirty="0" smtClean="0"/>
              <a:t>called</a:t>
            </a:r>
            <a:r>
              <a:rPr lang="en-US" dirty="0"/>
              <a:t> </a:t>
            </a:r>
            <a:r>
              <a:rPr lang="en-US" dirty="0" smtClean="0"/>
              <a:t>Process Scheduling.</a:t>
            </a:r>
          </a:p>
          <a:p>
            <a:r>
              <a:rPr lang="en-US" dirty="0"/>
              <a:t>An operating system manages the processor’s work by allocating various jobs to it and ensuring that each process receives enough time from the processor to function properly.</a:t>
            </a:r>
            <a:endParaRPr lang="en-IN" dirty="0"/>
          </a:p>
        </p:txBody>
      </p:sp>
    </p:spTree>
    <p:extLst>
      <p:ext uri="{BB962C8B-B14F-4D97-AF65-F5344CB8AC3E}">
        <p14:creationId xmlns:p14="http://schemas.microsoft.com/office/powerpoint/2010/main" val="150985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05000" y="2057400"/>
            <a:ext cx="4953000" cy="367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779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Device </a:t>
            </a:r>
            <a:r>
              <a:rPr lang="en-IN" b="1" dirty="0" smtClean="0"/>
              <a:t>Management</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dirty="0"/>
              <a:t>An OS manages device communication via its respective drivers. It performs the following activities for device management.</a:t>
            </a:r>
          </a:p>
          <a:p>
            <a:pPr lvl="1" fontAlgn="base"/>
            <a:r>
              <a:rPr lang="en-US" sz="2400" dirty="0">
                <a:solidFill>
                  <a:schemeClr val="tx2">
                    <a:lumMod val="50000"/>
                  </a:schemeClr>
                </a:solidFill>
              </a:rPr>
              <a:t>Keeps track of all devices connected to </a:t>
            </a:r>
            <a:r>
              <a:rPr lang="en-US" sz="2400" dirty="0" smtClean="0">
                <a:solidFill>
                  <a:schemeClr val="tx2">
                    <a:lumMod val="50000"/>
                  </a:schemeClr>
                </a:solidFill>
              </a:rPr>
              <a:t>the </a:t>
            </a:r>
            <a:r>
              <a:rPr lang="en-US" sz="2400" dirty="0">
                <a:solidFill>
                  <a:schemeClr val="tx2">
                    <a:lumMod val="50000"/>
                  </a:schemeClr>
                </a:solidFill>
              </a:rPr>
              <a:t>system. Designates a program responsible for every device known as the </a:t>
            </a:r>
            <a:r>
              <a:rPr lang="en-US" sz="2400" dirty="0" err="1">
                <a:solidFill>
                  <a:schemeClr val="tx2">
                    <a:lumMod val="50000"/>
                  </a:schemeClr>
                </a:solidFill>
              </a:rPr>
              <a:t>Input/Output</a:t>
            </a:r>
            <a:r>
              <a:rPr lang="en-US" sz="2400" dirty="0">
                <a:solidFill>
                  <a:schemeClr val="tx2">
                    <a:lumMod val="50000"/>
                  </a:schemeClr>
                </a:solidFill>
              </a:rPr>
              <a:t> controller.</a:t>
            </a:r>
          </a:p>
          <a:p>
            <a:pPr lvl="1" fontAlgn="base"/>
            <a:r>
              <a:rPr lang="en-US" sz="2400" dirty="0">
                <a:solidFill>
                  <a:schemeClr val="tx2">
                    <a:lumMod val="50000"/>
                  </a:schemeClr>
                </a:solidFill>
              </a:rPr>
              <a:t>Decide which process gets access to a certain device and for how long.</a:t>
            </a:r>
          </a:p>
          <a:p>
            <a:pPr lvl="1" fontAlgn="base"/>
            <a:r>
              <a:rPr lang="en-US" sz="2400" dirty="0">
                <a:solidFill>
                  <a:schemeClr val="tx2">
                    <a:lumMod val="50000"/>
                  </a:schemeClr>
                </a:solidFill>
              </a:rPr>
              <a:t>Allocates devices effectively and efficiently. </a:t>
            </a:r>
            <a:r>
              <a:rPr lang="en-US" sz="2400" dirty="0" err="1">
                <a:solidFill>
                  <a:schemeClr val="tx2">
                    <a:lumMod val="50000"/>
                  </a:schemeClr>
                </a:solidFill>
              </a:rPr>
              <a:t>Deallocates</a:t>
            </a:r>
            <a:r>
              <a:rPr lang="en-US" sz="2400" dirty="0">
                <a:solidFill>
                  <a:schemeClr val="tx2">
                    <a:lumMod val="50000"/>
                  </a:schemeClr>
                </a:solidFill>
              </a:rPr>
              <a:t> devices when they are no longer required.</a:t>
            </a:r>
          </a:p>
          <a:p>
            <a:pPr lvl="1" fontAlgn="base"/>
            <a:r>
              <a:rPr lang="en-US" sz="2400" dirty="0">
                <a:solidFill>
                  <a:schemeClr val="tx2">
                    <a:lumMod val="50000"/>
                  </a:schemeClr>
                </a:solidFill>
              </a:rPr>
              <a:t> There are various input and output devices. An OS controls the working of these input-output devices.</a:t>
            </a:r>
          </a:p>
          <a:p>
            <a:pPr lvl="1" fontAlgn="base"/>
            <a:r>
              <a:rPr lang="en-US" sz="2400" dirty="0">
                <a:solidFill>
                  <a:schemeClr val="tx2">
                    <a:lumMod val="50000"/>
                  </a:schemeClr>
                </a:solidFill>
              </a:rPr>
              <a:t>It receives the requests from these devices, performs a specific task, and communicates back to the requesting process.</a:t>
            </a:r>
          </a:p>
          <a:p>
            <a:pPr lvl="1"/>
            <a:endParaRPr lang="en-IN" sz="2400" dirty="0">
              <a:solidFill>
                <a:schemeClr val="tx2">
                  <a:lumMod val="50000"/>
                </a:schemeClr>
              </a:solidFill>
            </a:endParaRPr>
          </a:p>
        </p:txBody>
      </p:sp>
    </p:spTree>
    <p:extLst>
      <p:ext uri="{BB962C8B-B14F-4D97-AF65-F5344CB8AC3E}">
        <p14:creationId xmlns:p14="http://schemas.microsoft.com/office/powerpoint/2010/main" val="683176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File </a:t>
            </a:r>
            <a:r>
              <a:rPr lang="en-IN" b="1" dirty="0" smtClean="0"/>
              <a:t>Management</a:t>
            </a:r>
            <a:endParaRPr lang="en-IN" dirty="0"/>
          </a:p>
        </p:txBody>
      </p:sp>
      <p:sp>
        <p:nvSpPr>
          <p:cNvPr id="3" name="Content Placeholder 2"/>
          <p:cNvSpPr>
            <a:spLocks noGrp="1"/>
          </p:cNvSpPr>
          <p:nvPr>
            <p:ph idx="1"/>
          </p:nvPr>
        </p:nvSpPr>
        <p:spPr/>
        <p:txBody>
          <a:bodyPr/>
          <a:lstStyle/>
          <a:p>
            <a:r>
              <a:rPr lang="en-US" dirty="0"/>
              <a:t>A file system is organized into directories for efficient or easy navigation and usage</a:t>
            </a:r>
            <a:r>
              <a:rPr lang="en-US" dirty="0" smtClean="0"/>
              <a:t>.</a:t>
            </a:r>
          </a:p>
          <a:p>
            <a:r>
              <a:rPr lang="en-US" dirty="0"/>
              <a:t>It keeps track of where information is stored, user access settings, the status of every file, and more. </a:t>
            </a:r>
            <a:endParaRPr lang="en-US" dirty="0" smtClean="0"/>
          </a:p>
          <a:p>
            <a:r>
              <a:rPr lang="en-US" dirty="0" smtClean="0"/>
              <a:t>An </a:t>
            </a:r>
            <a:r>
              <a:rPr lang="en-US" dirty="0"/>
              <a:t>OS keeps track of information regarding the creation, deletion, transfer, copy, and storage of files in an organized way. </a:t>
            </a:r>
            <a:endParaRPr lang="en-US" dirty="0" smtClean="0"/>
          </a:p>
          <a:p>
            <a:r>
              <a:rPr lang="en-US" dirty="0" smtClean="0"/>
              <a:t>It </a:t>
            </a:r>
            <a:r>
              <a:rPr lang="en-US" dirty="0"/>
              <a:t>also maintains the integrity of the data stored in these files, including the file directory structure, by protecting against unauthorized access.</a:t>
            </a:r>
            <a:endParaRPr lang="en-IN" dirty="0"/>
          </a:p>
        </p:txBody>
      </p:sp>
    </p:spTree>
    <p:extLst>
      <p:ext uri="{BB962C8B-B14F-4D97-AF65-F5344CB8AC3E}">
        <p14:creationId xmlns:p14="http://schemas.microsoft.com/office/powerpoint/2010/main" val="1133105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and threads</a:t>
            </a:r>
            <a:endParaRPr lang="en-IN" dirty="0"/>
          </a:p>
        </p:txBody>
      </p:sp>
      <p:sp>
        <p:nvSpPr>
          <p:cNvPr id="3" name="Content Placeholder 2"/>
          <p:cNvSpPr>
            <a:spLocks noGrp="1"/>
          </p:cNvSpPr>
          <p:nvPr>
            <p:ph idx="1"/>
          </p:nvPr>
        </p:nvSpPr>
        <p:spPr/>
        <p:txBody>
          <a:bodyPr>
            <a:normAutofit fontScale="92500"/>
          </a:bodyPr>
          <a:lstStyle/>
          <a:p>
            <a:r>
              <a:rPr lang="en-US" dirty="0"/>
              <a:t>Processes are basically the programs that are dispatched from the ready state and are scheduled in the CPU for execution</a:t>
            </a:r>
            <a:r>
              <a:rPr lang="en-US" dirty="0" smtClean="0"/>
              <a:t>.</a:t>
            </a:r>
          </a:p>
          <a:p>
            <a:r>
              <a:rPr lang="en-US" dirty="0" smtClean="0"/>
              <a:t>Process is </a:t>
            </a:r>
            <a:r>
              <a:rPr lang="en-US" dirty="0"/>
              <a:t>isolated means it does not share the memory with any other process. The process can have the following </a:t>
            </a:r>
            <a:r>
              <a:rPr lang="en-US" u="sng" dirty="0">
                <a:hlinkClick r:id="rId2"/>
              </a:rPr>
              <a:t>states</a:t>
            </a:r>
            <a:r>
              <a:rPr lang="en-US" dirty="0"/>
              <a:t> new, ready, running, waiting, terminated, and suspended. </a:t>
            </a:r>
            <a:endParaRPr lang="en-US" dirty="0" smtClean="0"/>
          </a:p>
          <a:p>
            <a:pPr fontAlgn="base"/>
            <a:r>
              <a:rPr lang="en-US" dirty="0"/>
              <a:t>Thread is the segment of a process which means a process can have multiple threads and these multiple threads are contained within a process. A thread has three states: Running, Ready, and Blocked. </a:t>
            </a:r>
          </a:p>
          <a:p>
            <a:pPr fontAlgn="base"/>
            <a:r>
              <a:rPr lang="en-US" dirty="0"/>
              <a:t>The </a:t>
            </a:r>
            <a:r>
              <a:rPr lang="en-US" u="sng" dirty="0">
                <a:hlinkClick r:id="rId3"/>
              </a:rPr>
              <a:t>thread</a:t>
            </a:r>
            <a:r>
              <a:rPr lang="en-US" dirty="0"/>
              <a:t> takes less time to terminate as compared to the process but unlike the process, threads do not isolate. </a:t>
            </a:r>
          </a:p>
        </p:txBody>
      </p:sp>
    </p:spTree>
    <p:extLst>
      <p:ext uri="{BB962C8B-B14F-4D97-AF65-F5344CB8AC3E}">
        <p14:creationId xmlns:p14="http://schemas.microsoft.com/office/powerpoint/2010/main" val="696313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 allocation and deadlock</a:t>
            </a:r>
            <a:endParaRPr lang="en-IN" dirty="0"/>
          </a:p>
        </p:txBody>
      </p:sp>
      <p:sp>
        <p:nvSpPr>
          <p:cNvPr id="3" name="Content Placeholder 2"/>
          <p:cNvSpPr>
            <a:spLocks noGrp="1"/>
          </p:cNvSpPr>
          <p:nvPr>
            <p:ph idx="1"/>
          </p:nvPr>
        </p:nvSpPr>
        <p:spPr/>
        <p:txBody>
          <a:bodyPr>
            <a:normAutofit lnSpcReduction="10000"/>
          </a:bodyPr>
          <a:lstStyle/>
          <a:p>
            <a:r>
              <a:rPr lang="en-US" dirty="0"/>
              <a:t>In an operating system (OS), resource allocation is the process of meeting the hardware requirements of an application. </a:t>
            </a:r>
            <a:endParaRPr lang="en-US" dirty="0" smtClean="0"/>
          </a:p>
          <a:p>
            <a:r>
              <a:rPr lang="en-US" dirty="0" smtClean="0"/>
              <a:t>Deadlocks </a:t>
            </a:r>
            <a:r>
              <a:rPr lang="en-US" dirty="0"/>
              <a:t>can occur when processes get stuck waiting for each other to release resources</a:t>
            </a:r>
            <a:r>
              <a:rPr lang="en-US" dirty="0" smtClean="0"/>
              <a:t>.</a:t>
            </a:r>
          </a:p>
          <a:p>
            <a:r>
              <a:rPr lang="en-US" dirty="0"/>
              <a:t>A deadlock is a situation where a set of processes is blocked because each process is holding a resource and waiting for another resource acquired by some other process. </a:t>
            </a:r>
            <a:endParaRPr lang="en-US" dirty="0" smtClean="0"/>
          </a:p>
          <a:p>
            <a:r>
              <a:rPr lang="en-US" dirty="0"/>
              <a:t>Consider an example when two trains are coming toward each other on the same track and there is only one track, none of the trains can move once they are in front of each other. This is a practical example of deadlock.</a:t>
            </a:r>
            <a:endParaRPr lang="en-US" dirty="0" smtClean="0"/>
          </a:p>
          <a:p>
            <a:endParaRPr lang="en-IN" dirty="0"/>
          </a:p>
        </p:txBody>
      </p:sp>
    </p:spTree>
    <p:extLst>
      <p:ext uri="{BB962C8B-B14F-4D97-AF65-F5344CB8AC3E}">
        <p14:creationId xmlns:p14="http://schemas.microsoft.com/office/powerpoint/2010/main" val="1316169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invention of _______________ gave birth to the much cheaper micro computers.</a:t>
            </a:r>
            <a:br>
              <a:rPr lang="en-US" dirty="0"/>
            </a:br>
            <a:r>
              <a:rPr lang="en-US" dirty="0"/>
              <a:t>a) Mainframes</a:t>
            </a:r>
            <a:br>
              <a:rPr lang="en-US" dirty="0"/>
            </a:br>
            <a:r>
              <a:rPr lang="en-US" dirty="0"/>
              <a:t>b) Microcomputers</a:t>
            </a:r>
            <a:br>
              <a:rPr lang="en-US" dirty="0"/>
            </a:br>
            <a:r>
              <a:rPr lang="en-US" dirty="0"/>
              <a:t>c) Microprocessors</a:t>
            </a:r>
            <a:br>
              <a:rPr lang="en-US" dirty="0"/>
            </a:br>
            <a:r>
              <a:rPr lang="en-US" dirty="0"/>
              <a:t>d) PDAs</a:t>
            </a:r>
            <a:endParaRPr lang="en-IN" dirty="0"/>
          </a:p>
        </p:txBody>
      </p:sp>
    </p:spTree>
    <p:extLst>
      <p:ext uri="{BB962C8B-B14F-4D97-AF65-F5344CB8AC3E}">
        <p14:creationId xmlns:p14="http://schemas.microsoft.com/office/powerpoint/2010/main" val="3488394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542710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182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Necessary Conditions for Deadlock in </a:t>
            </a:r>
            <a:r>
              <a:rPr lang="en-US" b="1" dirty="0" smtClean="0"/>
              <a:t>OS</a:t>
            </a:r>
            <a:endParaRPr lang="en-IN" dirty="0"/>
          </a:p>
        </p:txBody>
      </p:sp>
      <p:sp>
        <p:nvSpPr>
          <p:cNvPr id="3" name="Content Placeholder 2"/>
          <p:cNvSpPr>
            <a:spLocks noGrp="1"/>
          </p:cNvSpPr>
          <p:nvPr>
            <p:ph idx="1"/>
          </p:nvPr>
        </p:nvSpPr>
        <p:spPr/>
        <p:txBody>
          <a:bodyPr/>
          <a:lstStyle/>
          <a:p>
            <a:pPr fontAlgn="base"/>
            <a:r>
              <a:rPr lang="en-US" dirty="0"/>
              <a:t>Deadlock can arise if the following four conditions hold simultaneously (Necessary Conditions) </a:t>
            </a:r>
          </a:p>
          <a:p>
            <a:pPr fontAlgn="base"/>
            <a:r>
              <a:rPr lang="en-US" b="1" dirty="0"/>
              <a:t>Mutual Exclusion:</a:t>
            </a:r>
            <a:r>
              <a:rPr lang="en-US" dirty="0"/>
              <a:t> Two or more resources are non-shareable (Only one process can use at a time).</a:t>
            </a:r>
          </a:p>
          <a:p>
            <a:pPr fontAlgn="base"/>
            <a:r>
              <a:rPr lang="en-US" b="1" dirty="0"/>
              <a:t>Hold and Wait:</a:t>
            </a:r>
            <a:r>
              <a:rPr lang="en-US" dirty="0"/>
              <a:t> A process is holding at least one resource and waiting for resources. </a:t>
            </a:r>
          </a:p>
          <a:p>
            <a:pPr fontAlgn="base"/>
            <a:r>
              <a:rPr lang="en-US" b="1" dirty="0"/>
              <a:t>No Preemption:</a:t>
            </a:r>
            <a:r>
              <a:rPr lang="en-US" dirty="0"/>
              <a:t> A resource cannot be taken from a process unless the process releases the resource. </a:t>
            </a:r>
          </a:p>
          <a:p>
            <a:pPr fontAlgn="base"/>
            <a:r>
              <a:rPr lang="en-US" b="1" dirty="0"/>
              <a:t>Circular Wait:</a:t>
            </a:r>
            <a:r>
              <a:rPr lang="en-US" dirty="0"/>
              <a:t> A set of processes waiting for each other in circular form.</a:t>
            </a:r>
          </a:p>
          <a:p>
            <a:pPr marL="0" indent="0">
              <a:buNone/>
            </a:pPr>
            <a:endParaRPr lang="en-IN" dirty="0"/>
          </a:p>
        </p:txBody>
      </p:sp>
    </p:spTree>
    <p:extLst>
      <p:ext uri="{BB962C8B-B14F-4D97-AF65-F5344CB8AC3E}">
        <p14:creationId xmlns:p14="http://schemas.microsoft.com/office/powerpoint/2010/main" val="539022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Deadlock </a:t>
            </a:r>
            <a:r>
              <a:rPr lang="en-IN" b="1" dirty="0" smtClean="0"/>
              <a:t>Prevention</a:t>
            </a:r>
            <a:endParaRPr lang="en-IN" dirty="0"/>
          </a:p>
        </p:txBody>
      </p:sp>
      <p:sp>
        <p:nvSpPr>
          <p:cNvPr id="3" name="Content Placeholder 2"/>
          <p:cNvSpPr>
            <a:spLocks noGrp="1"/>
          </p:cNvSpPr>
          <p:nvPr>
            <p:ph idx="1"/>
          </p:nvPr>
        </p:nvSpPr>
        <p:spPr/>
        <p:txBody>
          <a:bodyPr/>
          <a:lstStyle/>
          <a:p>
            <a:pPr fontAlgn="base"/>
            <a:r>
              <a:rPr lang="en-US" b="1" dirty="0"/>
              <a:t>(i) Mutual Exclusion</a:t>
            </a:r>
            <a:endParaRPr lang="en-US" dirty="0"/>
          </a:p>
          <a:p>
            <a:pPr fontAlgn="base"/>
            <a:r>
              <a:rPr lang="en-US" dirty="0"/>
              <a:t>We only use the Lock for the non-share-able resources and if the resource is share- able (like read only file) then we not use the locks here. That ensure that in case of share -able resource , multiple process can access it at same time. </a:t>
            </a:r>
            <a:endParaRPr lang="en-US" dirty="0" smtClean="0"/>
          </a:p>
          <a:p>
            <a:pPr fontAlgn="base"/>
            <a:r>
              <a:rPr lang="en-US" dirty="0" smtClean="0"/>
              <a:t>Problem- </a:t>
            </a:r>
            <a:r>
              <a:rPr lang="en-US" dirty="0"/>
              <a:t>Here the problem is that we can only do it in case of share-able resources but in case of no-share-able resources like printer , we have to use Mutual exclusion.</a:t>
            </a:r>
          </a:p>
          <a:p>
            <a:endParaRPr lang="en-IN" dirty="0"/>
          </a:p>
        </p:txBody>
      </p:sp>
    </p:spTree>
    <p:extLst>
      <p:ext uri="{BB962C8B-B14F-4D97-AF65-F5344CB8AC3E}">
        <p14:creationId xmlns:p14="http://schemas.microsoft.com/office/powerpoint/2010/main" val="1542579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fontAlgn="base"/>
            <a:r>
              <a:rPr lang="en-US" b="1" dirty="0"/>
              <a:t>(ii) Hold and Wait</a:t>
            </a:r>
            <a:endParaRPr lang="en-US" dirty="0"/>
          </a:p>
          <a:p>
            <a:pPr fontAlgn="base"/>
            <a:r>
              <a:rPr lang="en-US" dirty="0"/>
              <a:t>To ensure that Hold and wait never occurs in the system, we must guarantee that whenever process request for resource , it does not hold any other resources.</a:t>
            </a:r>
          </a:p>
          <a:p>
            <a:pPr fontAlgn="base"/>
            <a:r>
              <a:rPr lang="en-US" dirty="0"/>
              <a:t>we can provide the all resources to the process that is required for it’s execution before starting it’s </a:t>
            </a:r>
            <a:r>
              <a:rPr lang="en-US" dirty="0" smtClean="0"/>
              <a:t>execution.</a:t>
            </a:r>
            <a:r>
              <a:rPr lang="en-US" dirty="0"/>
              <a:t> </a:t>
            </a:r>
            <a:endParaRPr lang="en-US" dirty="0" smtClean="0"/>
          </a:p>
          <a:p>
            <a:pPr fontAlgn="base"/>
            <a:r>
              <a:rPr lang="en-US" b="1" dirty="0" smtClean="0"/>
              <a:t>problem </a:t>
            </a:r>
            <a:r>
              <a:rPr lang="en-US" b="1" dirty="0"/>
              <a:t>–</a:t>
            </a:r>
            <a:r>
              <a:rPr lang="en-US" dirty="0"/>
              <a:t> for example if there are three resource that is required by a process and we have given all that resource before starting execution of process then there might be a situation that initially we required only two resource and after one hour we want third resources and this will cause starvation for the another process that wants this resources and in that waiting time that resource can allocated to other process and complete their execution.</a:t>
            </a:r>
          </a:p>
          <a:p>
            <a:endParaRPr lang="en-IN" dirty="0"/>
          </a:p>
        </p:txBody>
      </p:sp>
    </p:spTree>
    <p:extLst>
      <p:ext uri="{BB962C8B-B14F-4D97-AF65-F5344CB8AC3E}">
        <p14:creationId xmlns:p14="http://schemas.microsoft.com/office/powerpoint/2010/main" val="2721936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We can ensure that when a process request for any resources that time the process does not hold any other resources. Ex- Let there are three resources DVD, File and Printer . First the process request for DVD and File for the copying data into the file and let suppose it is going to take 1 hour and after it the process free all resources then again request for File and Printer to print that file.</a:t>
            </a:r>
          </a:p>
          <a:p>
            <a:endParaRPr lang="en-IN" dirty="0"/>
          </a:p>
        </p:txBody>
      </p:sp>
    </p:spTree>
    <p:extLst>
      <p:ext uri="{BB962C8B-B14F-4D97-AF65-F5344CB8AC3E}">
        <p14:creationId xmlns:p14="http://schemas.microsoft.com/office/powerpoint/2010/main" val="4070193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(iii) No Preemption</a:t>
            </a:r>
            <a:endParaRPr lang="en-US" dirty="0"/>
          </a:p>
          <a:p>
            <a:pPr fontAlgn="base"/>
            <a:r>
              <a:rPr lang="en-US" dirty="0"/>
              <a:t>If a process is holding some resource and </a:t>
            </a:r>
            <a:r>
              <a:rPr lang="en-US" dirty="0" smtClean="0"/>
              <a:t>request on </a:t>
            </a:r>
            <a:r>
              <a:rPr lang="en-US" dirty="0"/>
              <a:t>other resources that are acquired and these resource are not available immediately then the resources that current process is holding are preempted. After some time process again request for the old resources and other required resources to re-start.</a:t>
            </a:r>
          </a:p>
          <a:p>
            <a:pPr fontAlgn="base"/>
            <a:r>
              <a:rPr lang="en-US" b="1" dirty="0"/>
              <a:t>For example</a:t>
            </a:r>
            <a:r>
              <a:rPr lang="en-US" dirty="0"/>
              <a:t> – Process p1 have resource r1 and requesting for r2 that is hold by process p2. then process p1 preempt r1 and after some time it try to restart by requesting both r1 and r2 resources.</a:t>
            </a:r>
          </a:p>
          <a:p>
            <a:endParaRPr lang="en-IN" dirty="0"/>
          </a:p>
        </p:txBody>
      </p:sp>
    </p:spTree>
    <p:extLst>
      <p:ext uri="{BB962C8B-B14F-4D97-AF65-F5344CB8AC3E}">
        <p14:creationId xmlns:p14="http://schemas.microsoft.com/office/powerpoint/2010/main" val="2069336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(iv) Circular Wait:</a:t>
            </a:r>
            <a:endParaRPr lang="en-US" dirty="0"/>
          </a:p>
          <a:p>
            <a:pPr fontAlgn="base"/>
            <a:r>
              <a:rPr lang="en-US" dirty="0"/>
              <a:t>To remove the circular wait in system we can give the ordering of resources in which a process needs to acquire.</a:t>
            </a:r>
          </a:p>
          <a:p>
            <a:pPr fontAlgn="base"/>
            <a:r>
              <a:rPr lang="en-US" dirty="0"/>
              <a:t>Ex: If there are process p1 and p2 and resources r1 and r2 then we can fix the resource acquiring order like the process first need to acquire resource r1 and then resource r2. so the process that acquired r1 will be allowed to acquire r2 , other process needs to wait until r1 is free.</a:t>
            </a:r>
          </a:p>
          <a:p>
            <a:endParaRPr lang="en-IN" dirty="0"/>
          </a:p>
        </p:txBody>
      </p:sp>
    </p:spTree>
    <p:extLst>
      <p:ext uri="{BB962C8B-B14F-4D97-AF65-F5344CB8AC3E}">
        <p14:creationId xmlns:p14="http://schemas.microsoft.com/office/powerpoint/2010/main" val="1766387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Introduction to </a:t>
            </a:r>
            <a:r>
              <a:rPr lang="en-IN" b="1" dirty="0" smtClean="0"/>
              <a:t>Algorithms</a:t>
            </a:r>
            <a:endParaRPr lang="en-IN" dirty="0"/>
          </a:p>
        </p:txBody>
      </p:sp>
      <p:sp>
        <p:nvSpPr>
          <p:cNvPr id="3" name="Content Placeholder 2"/>
          <p:cNvSpPr>
            <a:spLocks noGrp="1"/>
          </p:cNvSpPr>
          <p:nvPr>
            <p:ph idx="1"/>
          </p:nvPr>
        </p:nvSpPr>
        <p:spPr/>
        <p:txBody>
          <a:bodyPr>
            <a:normAutofit/>
          </a:bodyPr>
          <a:lstStyle/>
          <a:p>
            <a:r>
              <a:rPr lang="en-US" dirty="0">
                <a:latin typeface="Arial Unicode MS" pitchFamily="34" charset="-128"/>
                <a:ea typeface="Arial Unicode MS" pitchFamily="34" charset="-128"/>
                <a:cs typeface="Arial Unicode MS" pitchFamily="34" charset="-128"/>
              </a:rPr>
              <a:t>The word Algorithm means ” A set of finite rules or instructions to be followed in calculations or other problem-solving operations </a:t>
            </a:r>
            <a:r>
              <a:rPr lang="en-US" dirty="0" smtClean="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A procedure for solving a mathematical problem in a finite number of steps that frequently involves recursive </a:t>
            </a:r>
            <a:r>
              <a:rPr lang="en-US" dirty="0" smtClean="0">
                <a:latin typeface="Arial Unicode MS" pitchFamily="34" charset="-128"/>
                <a:ea typeface="Arial Unicode MS" pitchFamily="34" charset="-128"/>
                <a:cs typeface="Arial Unicode MS" pitchFamily="34" charset="-128"/>
              </a:rPr>
              <a:t>operations</a:t>
            </a:r>
          </a:p>
          <a:p>
            <a:r>
              <a:rPr lang="en-US" dirty="0">
                <a:latin typeface="Arial Unicode MS" pitchFamily="34" charset="-128"/>
                <a:ea typeface="Arial Unicode MS" pitchFamily="34" charset="-128"/>
                <a:cs typeface="Arial Unicode MS" pitchFamily="34" charset="-128"/>
              </a:rPr>
              <a:t>The Algorithm designed are language-independent, i.e. they are just plain instructions that can be implemented in any language, and yet the output will be the same, as expected.</a:t>
            </a:r>
            <a:endParaRPr lang="en-IN" dirty="0">
              <a:latin typeface="Arial Unicode MS" pitchFamily="34" charset="-128"/>
              <a:ea typeface="Arial Unicode MS" pitchFamily="34" charset="-128"/>
              <a:cs typeface="Arial Unicode MS" pitchFamily="34" charset="-128"/>
            </a:endParaRPr>
          </a:p>
          <a:p>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7516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19200" y="2057400"/>
            <a:ext cx="6400800" cy="339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687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of Algorithms</a:t>
            </a:r>
            <a:endParaRPr lang="en-IN" dirty="0"/>
          </a:p>
        </p:txBody>
      </p:sp>
      <p:sp>
        <p:nvSpPr>
          <p:cNvPr id="3" name="Content Placeholder 2"/>
          <p:cNvSpPr>
            <a:spLocks noGrp="1"/>
          </p:cNvSpPr>
          <p:nvPr>
            <p:ph idx="1"/>
          </p:nvPr>
        </p:nvSpPr>
        <p:spPr/>
        <p:txBody>
          <a:bodyPr/>
          <a:lstStyle/>
          <a:p>
            <a:pPr fontAlgn="base"/>
            <a:r>
              <a:rPr lang="en-US" dirty="0"/>
              <a:t>Algorithms are necessary for solving complex problems efficiently and effectively. </a:t>
            </a:r>
          </a:p>
          <a:p>
            <a:pPr fontAlgn="base"/>
            <a:r>
              <a:rPr lang="en-US" dirty="0"/>
              <a:t>They help to automate processes and make them more reliable, faster, and easier to perform.</a:t>
            </a:r>
          </a:p>
          <a:p>
            <a:pPr fontAlgn="base"/>
            <a:r>
              <a:rPr lang="en-US" dirty="0"/>
              <a:t>Algorithms also enable computers to perform tasks that would be difficult or impossible for humans to do manually.</a:t>
            </a:r>
          </a:p>
          <a:p>
            <a:pPr fontAlgn="base"/>
            <a:r>
              <a:rPr lang="en-US" dirty="0"/>
              <a:t>They are used in various fields such as mathematics, computer science, engineering, finance, and many others to optimize processes, analyze data, make predictions, and provide solutions to problems.</a:t>
            </a:r>
          </a:p>
          <a:p>
            <a:pPr marL="0" indent="0">
              <a:buNone/>
            </a:pPr>
            <a:endParaRPr lang="en-IN" dirty="0"/>
          </a:p>
        </p:txBody>
      </p:sp>
    </p:spTree>
    <p:extLst>
      <p:ext uri="{BB962C8B-B14F-4D97-AF65-F5344CB8AC3E}">
        <p14:creationId xmlns:p14="http://schemas.microsoft.com/office/powerpoint/2010/main" val="285513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PDA stands for?</a:t>
            </a:r>
            <a:br>
              <a:rPr lang="en-IN" dirty="0"/>
            </a:br>
            <a:r>
              <a:rPr lang="en-IN" dirty="0"/>
              <a:t>a) personal digital applications</a:t>
            </a:r>
            <a:br>
              <a:rPr lang="en-IN" dirty="0"/>
            </a:br>
            <a:r>
              <a:rPr lang="en-IN" dirty="0"/>
              <a:t>b) private digital applications</a:t>
            </a:r>
            <a:br>
              <a:rPr lang="en-IN" dirty="0"/>
            </a:br>
            <a:r>
              <a:rPr lang="en-IN" dirty="0"/>
              <a:t>c) personal digital assistants</a:t>
            </a:r>
            <a:br>
              <a:rPr lang="en-IN" dirty="0"/>
            </a:br>
            <a:r>
              <a:rPr lang="en-IN" dirty="0"/>
              <a:t>d) private digital assistants</a:t>
            </a:r>
          </a:p>
        </p:txBody>
      </p:sp>
    </p:spTree>
    <p:extLst>
      <p:ext uri="{BB962C8B-B14F-4D97-AF65-F5344CB8AC3E}">
        <p14:creationId xmlns:p14="http://schemas.microsoft.com/office/powerpoint/2010/main" val="464372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Algorithms</a:t>
            </a:r>
            <a:endParaRPr lang="en-IN" dirty="0"/>
          </a:p>
        </p:txBody>
      </p:sp>
      <p:sp>
        <p:nvSpPr>
          <p:cNvPr id="3" name="Content Placeholder 2"/>
          <p:cNvSpPr>
            <a:spLocks noGrp="1"/>
          </p:cNvSpPr>
          <p:nvPr>
            <p:ph idx="1"/>
          </p:nvPr>
        </p:nvSpPr>
        <p:spPr/>
        <p:txBody>
          <a:bodyPr>
            <a:normAutofit/>
          </a:bodyPr>
          <a:lstStyle/>
          <a:p>
            <a:pPr fontAlgn="base"/>
            <a:r>
              <a:rPr lang="en-US" b="1" dirty="0"/>
              <a:t>Clear and Unambiguous</a:t>
            </a:r>
            <a:r>
              <a:rPr lang="en-US" dirty="0"/>
              <a:t>: The algorithm should be unambiguous. Each of its steps should be clear in all aspects and must lead to only one meaning.</a:t>
            </a:r>
          </a:p>
          <a:p>
            <a:pPr fontAlgn="base"/>
            <a:r>
              <a:rPr lang="en-US" b="1" dirty="0"/>
              <a:t>Well-Defined Inputs</a:t>
            </a:r>
            <a:r>
              <a:rPr lang="en-US" dirty="0"/>
              <a:t>: If an algorithm says to take inputs, it should be well-defined inputs. It may or may not take input.</a:t>
            </a:r>
          </a:p>
          <a:p>
            <a:pPr fontAlgn="base"/>
            <a:r>
              <a:rPr lang="en-US" b="1" dirty="0"/>
              <a:t>Well-Defined Outputs:</a:t>
            </a:r>
            <a:r>
              <a:rPr lang="en-US" dirty="0"/>
              <a:t> The algorithm must clearly define what output will be yielded and it should be well-defined as well. It should produce at least 1 output</a:t>
            </a:r>
            <a:r>
              <a:rPr lang="en-US" dirty="0" smtClean="0"/>
              <a:t>.</a:t>
            </a:r>
            <a:endParaRPr lang="en-US" dirty="0"/>
          </a:p>
        </p:txBody>
      </p:sp>
    </p:spTree>
    <p:extLst>
      <p:ext uri="{BB962C8B-B14F-4D97-AF65-F5344CB8AC3E}">
        <p14:creationId xmlns:p14="http://schemas.microsoft.com/office/powerpoint/2010/main" val="3606643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b="1" dirty="0"/>
              <a:t>Feasible:</a:t>
            </a:r>
            <a:r>
              <a:rPr lang="en-US" dirty="0"/>
              <a:t> The algorithm must be simple, generic, and practical, such that it can be executed with the available resources. It must not contain some future technology or anything.</a:t>
            </a:r>
          </a:p>
          <a:p>
            <a:pPr fontAlgn="base"/>
            <a:r>
              <a:rPr lang="en-US" b="1" dirty="0"/>
              <a:t>Language Independent:</a:t>
            </a:r>
            <a:r>
              <a:rPr lang="en-US" dirty="0"/>
              <a:t> The Algorithm designed must be language-independent, i.e. it must be just plain instructions that can be implemented in any language, and yet the output will be the same, as expected.</a:t>
            </a:r>
          </a:p>
          <a:p>
            <a:pPr fontAlgn="base"/>
            <a:r>
              <a:rPr lang="en-US" b="1" dirty="0"/>
              <a:t>Input</a:t>
            </a:r>
            <a:r>
              <a:rPr lang="en-US" dirty="0"/>
              <a:t>: An algorithm has zero or more inputs. Each that contains a fundamental operator must accept zero or more inputs.</a:t>
            </a:r>
          </a:p>
          <a:p>
            <a:pPr fontAlgn="base"/>
            <a:r>
              <a:rPr lang="en-US" b="1" dirty="0" smtClean="0"/>
              <a:t>Output</a:t>
            </a:r>
            <a:r>
              <a:rPr lang="en-US" dirty="0"/>
              <a:t>: An algorithm produces at least one output. Every instruction that contains a fundamental operator must accept zero or more inputs</a:t>
            </a:r>
            <a:r>
              <a:rPr lang="en-US" dirty="0" smtClean="0"/>
              <a:t>.</a:t>
            </a:r>
            <a:endParaRPr lang="en-US" dirty="0"/>
          </a:p>
        </p:txBody>
      </p:sp>
    </p:spTree>
    <p:extLst>
      <p:ext uri="{BB962C8B-B14F-4D97-AF65-F5344CB8AC3E}">
        <p14:creationId xmlns:p14="http://schemas.microsoft.com/office/powerpoint/2010/main" val="10612414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fontAlgn="base"/>
            <a:r>
              <a:rPr lang="en-US" b="1" dirty="0"/>
              <a:t>Definiteness:</a:t>
            </a:r>
            <a:r>
              <a:rPr lang="en-US" dirty="0"/>
              <a:t> All instructions in an algorithm must be unambiguous, precise, and easy to interpret. By referring to any of the instructions in an algorithm one can clearly understand what is to be done. Every fundamental operator in instruction must be defined without any ambiguity.</a:t>
            </a:r>
          </a:p>
          <a:p>
            <a:pPr fontAlgn="base"/>
            <a:r>
              <a:rPr lang="en-US" b="1" dirty="0"/>
              <a:t>Finiteness:</a:t>
            </a:r>
            <a:r>
              <a:rPr lang="en-US" dirty="0"/>
              <a:t> An algorithm must terminate after a finite number of steps in all test cases. Every instruction which contains a fundamental operator must be terminated within a finite amount of time. Infinite loops or recursive functions without base conditions do not possess finiteness.</a:t>
            </a:r>
          </a:p>
          <a:p>
            <a:pPr fontAlgn="base"/>
            <a:r>
              <a:rPr lang="en-US" b="1" dirty="0"/>
              <a:t>Effectiveness: </a:t>
            </a:r>
            <a:r>
              <a:rPr lang="en-US" dirty="0"/>
              <a:t>An algorithm must be developed by using very basic, simple, and feasible operations so that one can trace it out by using just paper and pencil</a:t>
            </a:r>
            <a:r>
              <a:rPr lang="en-US" dirty="0" smtClean="0"/>
              <a:t>.</a:t>
            </a:r>
            <a:endParaRPr lang="en-US" dirty="0"/>
          </a:p>
        </p:txBody>
      </p:sp>
    </p:spTree>
    <p:extLst>
      <p:ext uri="{BB962C8B-B14F-4D97-AF65-F5344CB8AC3E}">
        <p14:creationId xmlns:p14="http://schemas.microsoft.com/office/powerpoint/2010/main" val="218244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Algorithms</a:t>
            </a:r>
            <a:endParaRPr lang="en-IN" dirty="0"/>
          </a:p>
        </p:txBody>
      </p:sp>
      <p:sp>
        <p:nvSpPr>
          <p:cNvPr id="3" name="Content Placeholder 2"/>
          <p:cNvSpPr>
            <a:spLocks noGrp="1"/>
          </p:cNvSpPr>
          <p:nvPr>
            <p:ph idx="1"/>
          </p:nvPr>
        </p:nvSpPr>
        <p:spPr/>
        <p:txBody>
          <a:bodyPr/>
          <a:lstStyle/>
          <a:p>
            <a:pPr fontAlgn="base"/>
            <a:r>
              <a:rPr lang="en-US" dirty="0"/>
              <a:t>It should terminate after a finite time.</a:t>
            </a:r>
          </a:p>
          <a:p>
            <a:pPr fontAlgn="base"/>
            <a:r>
              <a:rPr lang="en-US" dirty="0"/>
              <a:t>It should produce at least one output.</a:t>
            </a:r>
          </a:p>
          <a:p>
            <a:pPr fontAlgn="base"/>
            <a:r>
              <a:rPr lang="en-US" dirty="0"/>
              <a:t>It should take zero or more input.</a:t>
            </a:r>
          </a:p>
          <a:p>
            <a:pPr fontAlgn="base"/>
            <a:r>
              <a:rPr lang="en-US" dirty="0"/>
              <a:t>It should be deterministic means giving the same output for the same input case.</a:t>
            </a:r>
          </a:p>
          <a:p>
            <a:pPr fontAlgn="base"/>
            <a:r>
              <a:rPr lang="en-US" dirty="0"/>
              <a:t>Every step in the algorithm must be effective i.e. every step should do some work.</a:t>
            </a:r>
          </a:p>
          <a:p>
            <a:pPr marL="0" indent="0">
              <a:buNone/>
            </a:pPr>
            <a:endParaRPr lang="en-IN" dirty="0"/>
          </a:p>
        </p:txBody>
      </p:sp>
    </p:spTree>
    <p:extLst>
      <p:ext uri="{BB962C8B-B14F-4D97-AF65-F5344CB8AC3E}">
        <p14:creationId xmlns:p14="http://schemas.microsoft.com/office/powerpoint/2010/main" val="453704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Brute force algorithm</a:t>
            </a:r>
            <a:endParaRPr lang="en-IN" dirty="0"/>
          </a:p>
        </p:txBody>
      </p:sp>
      <p:sp>
        <p:nvSpPr>
          <p:cNvPr id="3" name="Content Placeholder 2"/>
          <p:cNvSpPr>
            <a:spLocks noGrp="1"/>
          </p:cNvSpPr>
          <p:nvPr>
            <p:ph idx="1"/>
          </p:nvPr>
        </p:nvSpPr>
        <p:spPr/>
        <p:txBody>
          <a:bodyPr/>
          <a:lstStyle/>
          <a:p>
            <a:r>
              <a:rPr lang="en-US" dirty="0"/>
              <a:t>A brute force algorithm is a simple, comprehensive search strategy that systematically explores every option until a problem’s answer is discovered. </a:t>
            </a:r>
            <a:endParaRPr lang="en-US" dirty="0" smtClean="0"/>
          </a:p>
          <a:p>
            <a:r>
              <a:rPr lang="en-US" dirty="0" smtClean="0"/>
              <a:t>It’s </a:t>
            </a:r>
            <a:r>
              <a:rPr lang="en-US" dirty="0"/>
              <a:t>a generic approach to problem-solving that’s employed when the issue is small enough to make an in-depth investigation possible. </a:t>
            </a:r>
            <a:endParaRPr lang="en-US" dirty="0" smtClean="0"/>
          </a:p>
          <a:p>
            <a:r>
              <a:rPr lang="en-US" dirty="0" smtClean="0"/>
              <a:t>However</a:t>
            </a:r>
            <a:r>
              <a:rPr lang="en-US" dirty="0"/>
              <a:t>, because of their high temporal complexity, brute force techniques are inefficient for large-scale issues.</a:t>
            </a:r>
            <a:endParaRPr lang="en-IN" dirty="0"/>
          </a:p>
        </p:txBody>
      </p:sp>
    </p:spTree>
    <p:extLst>
      <p:ext uri="{BB962C8B-B14F-4D97-AF65-F5344CB8AC3E}">
        <p14:creationId xmlns:p14="http://schemas.microsoft.com/office/powerpoint/2010/main" val="31492985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Methodical Listing:</a:t>
            </a:r>
            <a:r>
              <a:rPr lang="en-US" dirty="0"/>
              <a:t> Brute force algorithms investigate every potential solution to an issue, usually in an organized and detailed way. This involves attempting each option in a specified order.</a:t>
            </a:r>
          </a:p>
          <a:p>
            <a:pPr fontAlgn="base"/>
            <a:r>
              <a:rPr lang="en-US" b="1" dirty="0"/>
              <a:t>Relevance: </a:t>
            </a:r>
            <a:r>
              <a:rPr lang="en-US" dirty="0"/>
              <a:t>When the issue space is small and easily </a:t>
            </a:r>
            <a:r>
              <a:rPr lang="en-US" dirty="0" err="1"/>
              <a:t>explorable</a:t>
            </a:r>
            <a:r>
              <a:rPr lang="en-US" dirty="0"/>
              <a:t> in a fair length of time, brute force is the most appropriate method. The temporal complexity of the algorithm becomes unfeasible for larger issue situations.</a:t>
            </a:r>
          </a:p>
          <a:p>
            <a:pPr fontAlgn="base"/>
            <a:r>
              <a:rPr lang="en-US" b="1" dirty="0"/>
              <a:t>Not using optimization or heuristics: </a:t>
            </a:r>
            <a:r>
              <a:rPr lang="en-US" dirty="0"/>
              <a:t>Brute force algorithms don’t use optimization or heuristic approaches. They depend on testing every potential outcome without ruling out any using clever pruning or heuristics.</a:t>
            </a:r>
          </a:p>
          <a:p>
            <a:endParaRPr lang="en-IN" dirty="0"/>
          </a:p>
        </p:txBody>
      </p:sp>
    </p:spTree>
    <p:extLst>
      <p:ext uri="{BB962C8B-B14F-4D97-AF65-F5344CB8AC3E}">
        <p14:creationId xmlns:p14="http://schemas.microsoft.com/office/powerpoint/2010/main" val="2265288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Pros:</a:t>
            </a:r>
          </a:p>
          <a:p>
            <a:pPr fontAlgn="base"/>
            <a:r>
              <a:rPr lang="en-US" dirty="0"/>
              <a:t>The brute force approach is a guaranteed way to find the correct solution by listing all the possible candidate solutions for the problem.</a:t>
            </a:r>
          </a:p>
          <a:p>
            <a:pPr fontAlgn="base"/>
            <a:r>
              <a:rPr lang="en-US" dirty="0"/>
              <a:t>It is a generic method and not limited to any specific domain of problems.</a:t>
            </a:r>
          </a:p>
          <a:p>
            <a:pPr fontAlgn="base"/>
            <a:r>
              <a:rPr lang="en-US" dirty="0"/>
              <a:t>The brute force method is ideal for solving small and simpler problems.</a:t>
            </a:r>
          </a:p>
          <a:p>
            <a:pPr fontAlgn="base"/>
            <a:r>
              <a:rPr lang="en-US" dirty="0"/>
              <a:t>It is known for its simplicity and can serve as a comparison benchmark.</a:t>
            </a:r>
          </a:p>
          <a:p>
            <a:pPr marL="0" indent="0">
              <a:buNone/>
            </a:pPr>
            <a:endParaRPr lang="en-IN" dirty="0"/>
          </a:p>
        </p:txBody>
      </p:sp>
    </p:spTree>
    <p:extLst>
      <p:ext uri="{BB962C8B-B14F-4D97-AF65-F5344CB8AC3E}">
        <p14:creationId xmlns:p14="http://schemas.microsoft.com/office/powerpoint/2010/main" val="32681794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Cons:</a:t>
            </a:r>
          </a:p>
          <a:p>
            <a:pPr fontAlgn="base"/>
            <a:r>
              <a:rPr lang="en-US" dirty="0"/>
              <a:t>The brute force approach is inefficient. For real-time problems, algorithm analysis often goes above the </a:t>
            </a:r>
            <a:r>
              <a:rPr lang="en-US" b="1" i="1" dirty="0"/>
              <a:t>O(N!)</a:t>
            </a:r>
            <a:r>
              <a:rPr lang="en-US" dirty="0"/>
              <a:t> order of growth.</a:t>
            </a:r>
          </a:p>
          <a:p>
            <a:pPr fontAlgn="base"/>
            <a:r>
              <a:rPr lang="en-US" dirty="0"/>
              <a:t>This method relies more on compromising the power of a computer system for solving a problem than on a good algorithm design.</a:t>
            </a:r>
          </a:p>
          <a:p>
            <a:pPr fontAlgn="base"/>
            <a:r>
              <a:rPr lang="en-US" dirty="0"/>
              <a:t>Brute force algorithms are slow.</a:t>
            </a:r>
          </a:p>
          <a:p>
            <a:pPr fontAlgn="base"/>
            <a:r>
              <a:rPr lang="en-US" dirty="0"/>
              <a:t>Brute force algorithms are not constructive or creative compared to algorithms that are constructed using some other design paradigms.</a:t>
            </a:r>
          </a:p>
          <a:p>
            <a:pPr marL="0" indent="0">
              <a:buNone/>
            </a:pPr>
            <a:endParaRPr lang="en-IN" dirty="0"/>
          </a:p>
        </p:txBody>
      </p:sp>
    </p:spTree>
    <p:extLst>
      <p:ext uri="{BB962C8B-B14F-4D97-AF65-F5344CB8AC3E}">
        <p14:creationId xmlns:p14="http://schemas.microsoft.com/office/powerpoint/2010/main" val="1933951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 – Travelling salesman problem</a:t>
            </a:r>
          </a:p>
          <a:p>
            <a:r>
              <a:rPr lang="en-US" dirty="0"/>
              <a:t>Given a set of cities and distances between every pair of cities, the problem is to find the shortest possible route that visits every city exactly once and returns to the starting point.</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630561"/>
            <a:ext cx="3381375" cy="261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483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TSP tour in the graph is 1-2-4-3-1. The cost of the tour is 10+25+30+15 which is 80</a:t>
            </a:r>
            <a:r>
              <a:rPr lang="en-US" dirty="0" smtClean="0"/>
              <a:t>.</a:t>
            </a:r>
          </a:p>
          <a:p>
            <a:r>
              <a:rPr lang="en-US" dirty="0"/>
              <a:t>Generate all (n-1)! permutations of cities.</a:t>
            </a:r>
          </a:p>
          <a:p>
            <a:pPr fontAlgn="base"/>
            <a:r>
              <a:rPr lang="en-US" dirty="0"/>
              <a:t>Calculate the cost of every permutation and keep track of the minimum cost permutation.</a:t>
            </a:r>
          </a:p>
          <a:p>
            <a:pPr fontAlgn="base"/>
            <a:r>
              <a:rPr lang="en-US" dirty="0"/>
              <a:t>Return the permutation with minimum cost.</a:t>
            </a:r>
          </a:p>
          <a:p>
            <a:endParaRPr lang="en-IN" dirty="0"/>
          </a:p>
        </p:txBody>
      </p:sp>
    </p:spTree>
    <p:extLst>
      <p:ext uri="{BB962C8B-B14F-4D97-AF65-F5344CB8AC3E}">
        <p14:creationId xmlns:p14="http://schemas.microsoft.com/office/powerpoint/2010/main" val="336692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What is an operating system?</a:t>
            </a:r>
            <a:br>
              <a:rPr lang="en-US" dirty="0"/>
            </a:br>
            <a:r>
              <a:rPr lang="en-US" dirty="0"/>
              <a:t>a) interface between the hardware and application programs</a:t>
            </a:r>
            <a:br>
              <a:rPr lang="en-US" dirty="0"/>
            </a:br>
            <a:r>
              <a:rPr lang="en-US" dirty="0"/>
              <a:t>b) collection of programs that manages hardware resources</a:t>
            </a:r>
            <a:br>
              <a:rPr lang="en-US" dirty="0"/>
            </a:br>
            <a:r>
              <a:rPr lang="en-US" dirty="0"/>
              <a:t>c) system service provider to the application programs</a:t>
            </a:r>
            <a:br>
              <a:rPr lang="en-US" dirty="0"/>
            </a:br>
            <a:r>
              <a:rPr lang="en-US" dirty="0"/>
              <a:t>d) all of the mentioned</a:t>
            </a:r>
            <a:endParaRPr lang="en-IN" dirty="0"/>
          </a:p>
        </p:txBody>
      </p:sp>
    </p:spTree>
    <p:extLst>
      <p:ext uri="{BB962C8B-B14F-4D97-AF65-F5344CB8AC3E}">
        <p14:creationId xmlns:p14="http://schemas.microsoft.com/office/powerpoint/2010/main" val="213021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Recursive algorithm</a:t>
            </a:r>
            <a:endParaRPr lang="en-IN" dirty="0"/>
          </a:p>
        </p:txBody>
      </p:sp>
      <p:sp>
        <p:nvSpPr>
          <p:cNvPr id="3" name="Content Placeholder 2"/>
          <p:cNvSpPr>
            <a:spLocks noGrp="1"/>
          </p:cNvSpPr>
          <p:nvPr>
            <p:ph idx="1"/>
          </p:nvPr>
        </p:nvSpPr>
        <p:spPr/>
        <p:txBody>
          <a:bodyPr>
            <a:normAutofit/>
          </a:bodyPr>
          <a:lstStyle/>
          <a:p>
            <a:r>
              <a:rPr lang="en-US" dirty="0"/>
              <a:t>The process in which a function calls itself directly or indirectly is called recursion and the corresponding function is called a recursive function</a:t>
            </a:r>
            <a:r>
              <a:rPr lang="en-US" dirty="0" smtClean="0"/>
              <a:t>.</a:t>
            </a:r>
          </a:p>
          <a:p>
            <a:r>
              <a:rPr lang="en-US" dirty="0" smtClean="0"/>
              <a:t>A </a:t>
            </a:r>
            <a:r>
              <a:rPr lang="en-US" dirty="0"/>
              <a:t>recursive function solves a particular problem by calling a copy of itself and solving smaller </a:t>
            </a:r>
            <a:r>
              <a:rPr lang="en-US" dirty="0" smtClean="0"/>
              <a:t>sub problems </a:t>
            </a:r>
            <a:r>
              <a:rPr lang="en-US" dirty="0"/>
              <a:t>of the original problems</a:t>
            </a:r>
            <a:r>
              <a:rPr lang="en-US" dirty="0" smtClean="0"/>
              <a:t>.</a:t>
            </a:r>
          </a:p>
          <a:p>
            <a:r>
              <a:rPr lang="en-US" dirty="0" smtClean="0"/>
              <a:t>It can </a:t>
            </a:r>
            <a:r>
              <a:rPr lang="en-US" dirty="0"/>
              <a:t>reduce the length of our code and make it easier to read and write. </a:t>
            </a:r>
            <a:endParaRPr lang="en-US" dirty="0" smtClean="0"/>
          </a:p>
          <a:p>
            <a:r>
              <a:rPr lang="en-US" dirty="0" smtClean="0"/>
              <a:t>A </a:t>
            </a:r>
            <a:r>
              <a:rPr lang="en-US" dirty="0"/>
              <a:t>task that can be defined with its similar subtask, recursion is one of the best solutions for it. </a:t>
            </a:r>
            <a:endParaRPr lang="en-US" dirty="0" smtClean="0"/>
          </a:p>
          <a:p>
            <a:r>
              <a:rPr lang="en-US" dirty="0" smtClean="0"/>
              <a:t>For </a:t>
            </a:r>
            <a:r>
              <a:rPr lang="en-US" dirty="0"/>
              <a:t>example; The Factorial of a number.</a:t>
            </a:r>
            <a:endParaRPr lang="en-IN" dirty="0"/>
          </a:p>
        </p:txBody>
      </p:sp>
    </p:spTree>
    <p:extLst>
      <p:ext uri="{BB962C8B-B14F-4D97-AF65-F5344CB8AC3E}">
        <p14:creationId xmlns:p14="http://schemas.microsoft.com/office/powerpoint/2010/main" val="1593334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Properties of Recursion:</a:t>
            </a:r>
            <a:endParaRPr lang="en-US" dirty="0"/>
          </a:p>
          <a:p>
            <a:pPr fontAlgn="base"/>
            <a:r>
              <a:rPr lang="en-US" dirty="0"/>
              <a:t>Performing the same operations multiple times with different inputs.</a:t>
            </a:r>
          </a:p>
          <a:p>
            <a:pPr fontAlgn="base"/>
            <a:r>
              <a:rPr lang="en-US" dirty="0"/>
              <a:t>In every step, we try smaller inputs to make the problem smaller.</a:t>
            </a:r>
          </a:p>
          <a:p>
            <a:pPr fontAlgn="base"/>
            <a:r>
              <a:rPr lang="en-US"/>
              <a:t>Base condition is needed to stop the recursion otherwise infinite loop will occur.</a:t>
            </a:r>
          </a:p>
          <a:p>
            <a:endParaRPr lang="en-IN"/>
          </a:p>
        </p:txBody>
      </p:sp>
    </p:spTree>
    <p:extLst>
      <p:ext uri="{BB962C8B-B14F-4D97-AF65-F5344CB8AC3E}">
        <p14:creationId xmlns:p14="http://schemas.microsoft.com/office/powerpoint/2010/main" val="3092472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838200"/>
            <a:ext cx="864139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135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Recursion uses more memory, because the recursive function adds to the stack with each recursive call, and keeps the values there until the call is finished. </a:t>
            </a:r>
            <a:endParaRPr lang="en-US" dirty="0" smtClean="0"/>
          </a:p>
          <a:p>
            <a:r>
              <a:rPr lang="en-US" dirty="0" smtClean="0"/>
              <a:t>The </a:t>
            </a:r>
            <a:r>
              <a:rPr lang="en-US" dirty="0"/>
              <a:t>recursive function uses LIFO (LAST IN FIRST OUT) Structure just like the stack data structure</a:t>
            </a:r>
            <a:r>
              <a:rPr lang="en-US" dirty="0" smtClean="0"/>
              <a:t>.</a:t>
            </a:r>
          </a:p>
          <a:p>
            <a:r>
              <a:rPr lang="en-US" dirty="0"/>
              <a:t>In the recursive program, the solution to the base case is provided and the solution to the bigger problem is expressed in terms of smaller problems. </a:t>
            </a:r>
            <a:endParaRPr lang="en-IN" dirty="0"/>
          </a:p>
        </p:txBody>
      </p:sp>
    </p:spTree>
    <p:extLst>
      <p:ext uri="{BB962C8B-B14F-4D97-AF65-F5344CB8AC3E}">
        <p14:creationId xmlns:p14="http://schemas.microsoft.com/office/powerpoint/2010/main" val="2603477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r>
              <a:rPr lang="en-US" dirty="0"/>
              <a:t>In the above example, the base case for n &lt; = 1 is defined and the larger value of a number can be solved by converting to a smaller one till the base case is reached</a:t>
            </a:r>
            <a:r>
              <a:rPr lang="en-US" dirty="0" smtClean="0"/>
              <a:t>.</a:t>
            </a:r>
          </a:p>
          <a:p>
            <a:r>
              <a:rPr lang="en-US" dirty="0"/>
              <a:t>If the base case is not reached or not defined, then the stack overflow problem may arise.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3200400" cy="221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875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Binary Search Tree example</a:t>
            </a:r>
            <a:endParaRPr lang="en-IN" sz="2400" dirty="0"/>
          </a:p>
        </p:txBody>
      </p:sp>
      <p:pic>
        <p:nvPicPr>
          <p:cNvPr id="1026" name="Picture 2" descr="C:\Users\mcp\Downloads\WhatsApp Image 2024-08-13 at 1.26.36 AM.jpeg"/>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55076" y="1600200"/>
            <a:ext cx="563384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795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7200" y="1600200"/>
            <a:ext cx="822981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7517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Divide and Conquer </a:t>
            </a:r>
            <a:r>
              <a:rPr lang="en-IN" b="1" dirty="0" smtClean="0"/>
              <a:t>Algorithm</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It is </a:t>
            </a:r>
            <a:r>
              <a:rPr lang="en-US" dirty="0"/>
              <a:t>a problem-solving technique used to solve problems by dividing the main problem into </a:t>
            </a:r>
            <a:r>
              <a:rPr lang="en-US" dirty="0" smtClean="0"/>
              <a:t>sub problems</a:t>
            </a:r>
            <a:r>
              <a:rPr lang="en-US" dirty="0"/>
              <a:t>, solving them individually and then merging them to find solution to the original </a:t>
            </a:r>
            <a:r>
              <a:rPr lang="en-US" dirty="0" smtClean="0"/>
              <a:t>problem.</a:t>
            </a:r>
          </a:p>
          <a:p>
            <a:pPr marL="0" indent="0">
              <a:buNone/>
            </a:pPr>
            <a:endParaRPr lang="en-US" dirty="0" smtClean="0"/>
          </a:p>
          <a:p>
            <a:pPr fontAlgn="base"/>
            <a:r>
              <a:rPr lang="en-US" b="1" dirty="0"/>
              <a:t>1. Divide:</a:t>
            </a:r>
          </a:p>
          <a:p>
            <a:pPr fontAlgn="base"/>
            <a:r>
              <a:rPr lang="en-US" dirty="0"/>
              <a:t>Break down the original problem into smaller </a:t>
            </a:r>
            <a:r>
              <a:rPr lang="en-US" dirty="0" err="1"/>
              <a:t>subproblems</a:t>
            </a:r>
            <a:r>
              <a:rPr lang="en-US" dirty="0"/>
              <a:t>.</a:t>
            </a:r>
          </a:p>
          <a:p>
            <a:pPr fontAlgn="base"/>
            <a:r>
              <a:rPr lang="en-US" dirty="0"/>
              <a:t>Each </a:t>
            </a:r>
            <a:r>
              <a:rPr lang="en-US" dirty="0" err="1"/>
              <a:t>subproblem</a:t>
            </a:r>
            <a:r>
              <a:rPr lang="en-US" dirty="0"/>
              <a:t> should represent a part of the overall problem.</a:t>
            </a:r>
          </a:p>
          <a:p>
            <a:pPr fontAlgn="base"/>
            <a:r>
              <a:rPr lang="en-US" dirty="0"/>
              <a:t>The goal is to divide the problem until no further division is possible.</a:t>
            </a:r>
          </a:p>
          <a:p>
            <a:pPr fontAlgn="base"/>
            <a:r>
              <a:rPr lang="en-US" b="1" dirty="0"/>
              <a:t>2. Conquer:</a:t>
            </a:r>
          </a:p>
          <a:p>
            <a:pPr fontAlgn="base"/>
            <a:r>
              <a:rPr lang="en-US" dirty="0"/>
              <a:t>Solve each of the smaller </a:t>
            </a:r>
            <a:r>
              <a:rPr lang="en-US" dirty="0" err="1"/>
              <a:t>subproblems</a:t>
            </a:r>
            <a:r>
              <a:rPr lang="en-US" dirty="0"/>
              <a:t> individually.</a:t>
            </a:r>
          </a:p>
          <a:p>
            <a:pPr fontAlgn="base"/>
            <a:r>
              <a:rPr lang="en-US" dirty="0"/>
              <a:t>If a </a:t>
            </a:r>
            <a:r>
              <a:rPr lang="en-US" dirty="0" err="1"/>
              <a:t>subproblem</a:t>
            </a:r>
            <a:r>
              <a:rPr lang="en-US" dirty="0"/>
              <a:t> is small enough (often referred to as the “base case”), we solve it directly without further recursion.</a:t>
            </a:r>
          </a:p>
          <a:p>
            <a:pPr fontAlgn="base"/>
            <a:r>
              <a:rPr lang="en-US" dirty="0"/>
              <a:t>The goal is to find solutions for these </a:t>
            </a:r>
            <a:r>
              <a:rPr lang="en-US" dirty="0" err="1"/>
              <a:t>subproblems</a:t>
            </a:r>
            <a:r>
              <a:rPr lang="en-US" dirty="0"/>
              <a:t> independently.</a:t>
            </a:r>
          </a:p>
          <a:p>
            <a:pPr marL="0" indent="0">
              <a:buNone/>
            </a:pPr>
            <a:endParaRPr lang="en-IN" dirty="0"/>
          </a:p>
        </p:txBody>
      </p:sp>
    </p:spTree>
    <p:extLst>
      <p:ext uri="{BB962C8B-B14F-4D97-AF65-F5344CB8AC3E}">
        <p14:creationId xmlns:p14="http://schemas.microsoft.com/office/powerpoint/2010/main" val="1215079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3. Merge:</a:t>
            </a:r>
          </a:p>
          <a:p>
            <a:pPr fontAlgn="base"/>
            <a:r>
              <a:rPr lang="en-US" dirty="0"/>
              <a:t>Combine the sub-problems to get the final solution of the whole problem.</a:t>
            </a:r>
          </a:p>
          <a:p>
            <a:pPr fontAlgn="base"/>
            <a:r>
              <a:rPr lang="en-US" dirty="0"/>
              <a:t>Once the smaller </a:t>
            </a:r>
            <a:r>
              <a:rPr lang="en-US" dirty="0" err="1"/>
              <a:t>subproblems</a:t>
            </a:r>
            <a:r>
              <a:rPr lang="en-US" dirty="0"/>
              <a:t> are solved, we recursively combine their solutions to get the solution of larger problem.</a:t>
            </a:r>
          </a:p>
          <a:p>
            <a:pPr fontAlgn="base"/>
            <a:r>
              <a:rPr lang="en-US" dirty="0"/>
              <a:t>The goal is to formulate a solution for the original problem by merging the results from the </a:t>
            </a:r>
            <a:r>
              <a:rPr lang="en-US" dirty="0" err="1"/>
              <a:t>subproblems</a:t>
            </a:r>
            <a:r>
              <a:rPr lang="en-US" dirty="0" smtClean="0"/>
              <a:t>.</a:t>
            </a:r>
          </a:p>
          <a:p>
            <a:pPr fontAlgn="base"/>
            <a:r>
              <a:rPr lang="en-US" b="1" dirty="0" smtClean="0"/>
              <a:t>Example – Quick sort, merge sort</a:t>
            </a:r>
            <a:endParaRPr lang="en-US" b="1" dirty="0"/>
          </a:p>
          <a:p>
            <a:endParaRPr lang="en-IN" dirty="0"/>
          </a:p>
        </p:txBody>
      </p:sp>
    </p:spTree>
    <p:extLst>
      <p:ext uri="{BB962C8B-B14F-4D97-AF65-F5344CB8AC3E}">
        <p14:creationId xmlns:p14="http://schemas.microsoft.com/office/powerpoint/2010/main" val="458594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9723"/>
            <a:ext cx="7162800" cy="495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83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Operating Systems, which of the following is/are CPU scheduling algorithms?</a:t>
            </a:r>
            <a:br>
              <a:rPr lang="en-US" dirty="0"/>
            </a:br>
            <a:r>
              <a:rPr lang="en-US" dirty="0"/>
              <a:t>a) Priority</a:t>
            </a:r>
            <a:br>
              <a:rPr lang="en-US" dirty="0"/>
            </a:br>
            <a:r>
              <a:rPr lang="en-US" dirty="0"/>
              <a:t>b) Round Robin</a:t>
            </a:r>
            <a:br>
              <a:rPr lang="en-US" dirty="0"/>
            </a:br>
            <a:r>
              <a:rPr lang="en-US" dirty="0"/>
              <a:t>c) Shortest Job First</a:t>
            </a:r>
            <a:br>
              <a:rPr lang="en-US" dirty="0"/>
            </a:br>
            <a:r>
              <a:rPr lang="en-US" dirty="0"/>
              <a:t>d) All of the mentioned</a:t>
            </a:r>
            <a:endParaRPr lang="en-IN" dirty="0"/>
          </a:p>
        </p:txBody>
      </p:sp>
    </p:spTree>
    <p:extLst>
      <p:ext uri="{BB962C8B-B14F-4D97-AF65-F5344CB8AC3E}">
        <p14:creationId xmlns:p14="http://schemas.microsoft.com/office/powerpoint/2010/main" val="31461634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56458"/>
            <a:ext cx="8720441" cy="517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535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04504"/>
            <a:ext cx="8458200" cy="4932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470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 Algorithms</a:t>
            </a:r>
            <a:endParaRPr lang="en-IN" dirty="0"/>
          </a:p>
        </p:txBody>
      </p:sp>
      <p:sp>
        <p:nvSpPr>
          <p:cNvPr id="3" name="Content Placeholder 2"/>
          <p:cNvSpPr>
            <a:spLocks noGrp="1"/>
          </p:cNvSpPr>
          <p:nvPr>
            <p:ph idx="1"/>
          </p:nvPr>
        </p:nvSpPr>
        <p:spPr/>
        <p:txBody>
          <a:bodyPr/>
          <a:lstStyle/>
          <a:p>
            <a:r>
              <a:rPr lang="en-US" b="1" dirty="0"/>
              <a:t>Sorting </a:t>
            </a:r>
            <a:r>
              <a:rPr lang="en-US" dirty="0"/>
              <a:t>refers to rearrangement of a given array or list of elements according to a comparison operator on the elements. </a:t>
            </a:r>
          </a:p>
          <a:p>
            <a:r>
              <a:rPr lang="en-US" dirty="0" smtClean="0"/>
              <a:t>The </a:t>
            </a:r>
            <a:r>
              <a:rPr lang="en-US" dirty="0"/>
              <a:t>comparison operator is used to decide the new order of elements in the respective data structure. </a:t>
            </a:r>
            <a:endParaRPr lang="en-US" dirty="0" smtClean="0"/>
          </a:p>
          <a:p>
            <a:r>
              <a:rPr lang="en-US" dirty="0" smtClean="0"/>
              <a:t>Sorting </a:t>
            </a:r>
            <a:r>
              <a:rPr lang="en-US" dirty="0"/>
              <a:t>means reordering of all the elements either in ascending or in descending order.</a:t>
            </a:r>
            <a:endParaRPr lang="en-IN" dirty="0"/>
          </a:p>
        </p:txBody>
      </p:sp>
    </p:spTree>
    <p:extLst>
      <p:ext uri="{BB962C8B-B14F-4D97-AF65-F5344CB8AC3E}">
        <p14:creationId xmlns:p14="http://schemas.microsoft.com/office/powerpoint/2010/main" val="469216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Bubble sort</a:t>
            </a:r>
            <a:endParaRPr lang="en-IN" dirty="0"/>
          </a:p>
        </p:txBody>
      </p:sp>
      <p:sp>
        <p:nvSpPr>
          <p:cNvPr id="3" name="Content Placeholder 2"/>
          <p:cNvSpPr>
            <a:spLocks noGrp="1"/>
          </p:cNvSpPr>
          <p:nvPr>
            <p:ph idx="1"/>
          </p:nvPr>
        </p:nvSpPr>
        <p:spPr/>
        <p:txBody>
          <a:bodyPr/>
          <a:lstStyle/>
          <a:p>
            <a:r>
              <a:rPr lang="en-US" dirty="0"/>
              <a:t>Bubble Sort is the simplest sorting algorithm that works by repeatedly swapping the adjacent elements if they are in the wrong order. This algorithm is not suitable for large data sets as its average and worst-case time complexity is quite high</a:t>
            </a:r>
            <a:r>
              <a:rPr lang="en-US" dirty="0" smtClean="0"/>
              <a:t>.</a:t>
            </a:r>
          </a:p>
          <a:p>
            <a:r>
              <a:rPr lang="en-US" dirty="0">
                <a:solidFill>
                  <a:srgbClr val="FF0000"/>
                </a:solidFill>
              </a:rPr>
              <a:t>Lets consider the following array as an example: </a:t>
            </a:r>
            <a:r>
              <a:rPr lang="en-US" dirty="0" err="1">
                <a:solidFill>
                  <a:srgbClr val="FF0000"/>
                </a:solidFill>
              </a:rPr>
              <a:t>arr</a:t>
            </a:r>
            <a:r>
              <a:rPr lang="en-US" dirty="0">
                <a:solidFill>
                  <a:srgbClr val="FF0000"/>
                </a:solidFill>
              </a:rPr>
              <a:t>[]  = {5, 1, 4, 2, 8}</a:t>
            </a:r>
            <a:endParaRPr lang="en-IN" dirty="0">
              <a:solidFill>
                <a:srgbClr val="FF0000"/>
              </a:solidFill>
            </a:endParaRPr>
          </a:p>
        </p:txBody>
      </p:sp>
    </p:spTree>
    <p:extLst>
      <p:ext uri="{BB962C8B-B14F-4D97-AF65-F5344CB8AC3E}">
        <p14:creationId xmlns:p14="http://schemas.microsoft.com/office/powerpoint/2010/main" val="4235275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7200" y="914400"/>
            <a:ext cx="8077200" cy="536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253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885305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170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291" y="609600"/>
            <a:ext cx="5257800" cy="609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3660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19200" y="990600"/>
            <a:ext cx="6400800" cy="513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052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Selection sort</a:t>
            </a:r>
            <a:endParaRPr lang="en-IN" dirty="0"/>
          </a:p>
        </p:txBody>
      </p:sp>
      <p:sp>
        <p:nvSpPr>
          <p:cNvPr id="3" name="Content Placeholder 2"/>
          <p:cNvSpPr>
            <a:spLocks noGrp="1"/>
          </p:cNvSpPr>
          <p:nvPr>
            <p:ph idx="1"/>
          </p:nvPr>
        </p:nvSpPr>
        <p:spPr/>
        <p:txBody>
          <a:bodyPr/>
          <a:lstStyle/>
          <a:p>
            <a:r>
              <a:rPr lang="en-US" dirty="0"/>
              <a:t>Selection sort is another sorting technique in which we find the minimum element in every iteration and place it in the array beginning from the first index. </a:t>
            </a:r>
            <a:endParaRPr lang="en-US" dirty="0" smtClean="0"/>
          </a:p>
          <a:p>
            <a:r>
              <a:rPr lang="en-US" dirty="0" smtClean="0"/>
              <a:t>Thus</a:t>
            </a:r>
            <a:r>
              <a:rPr lang="en-US" dirty="0"/>
              <a:t>, a selection sort also gets divided into a sorted and unsorted </a:t>
            </a:r>
            <a:r>
              <a:rPr lang="en-US" dirty="0" err="1"/>
              <a:t>subarray</a:t>
            </a:r>
            <a:r>
              <a:rPr lang="en-US" dirty="0" smtClean="0"/>
              <a:t>.</a:t>
            </a:r>
          </a:p>
          <a:p>
            <a:r>
              <a:rPr lang="en-US" dirty="0"/>
              <a:t>Lets consider the following array as an example: </a:t>
            </a:r>
            <a:r>
              <a:rPr lang="en-US" dirty="0" err="1"/>
              <a:t>arr</a:t>
            </a:r>
            <a:r>
              <a:rPr lang="en-US" dirty="0"/>
              <a:t>[] = {64, 25, 12, 22, 11}</a:t>
            </a:r>
            <a:endParaRPr lang="en-IN" dirty="0"/>
          </a:p>
        </p:txBody>
      </p:sp>
    </p:spTree>
    <p:extLst>
      <p:ext uri="{BB962C8B-B14F-4D97-AF65-F5344CB8AC3E}">
        <p14:creationId xmlns:p14="http://schemas.microsoft.com/office/powerpoint/2010/main" val="12758089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1447800"/>
            <a:ext cx="904385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26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To access the services of the operating system, the interface is provided by the ___________</a:t>
            </a:r>
            <a:br>
              <a:rPr lang="en-US" dirty="0"/>
            </a:br>
            <a:r>
              <a:rPr lang="en-US" dirty="0"/>
              <a:t>a) Library</a:t>
            </a:r>
            <a:br>
              <a:rPr lang="en-US" dirty="0"/>
            </a:br>
            <a:r>
              <a:rPr lang="en-US" dirty="0"/>
              <a:t>b) System calls</a:t>
            </a:r>
            <a:br>
              <a:rPr lang="en-US" dirty="0"/>
            </a:br>
            <a:r>
              <a:rPr lang="en-US" dirty="0"/>
              <a:t>c) Assembly instructions</a:t>
            </a:r>
            <a:br>
              <a:rPr lang="en-US" dirty="0"/>
            </a:br>
            <a:r>
              <a:rPr lang="en-US" dirty="0"/>
              <a:t>d) API</a:t>
            </a:r>
            <a:endParaRPr lang="en-IN" dirty="0"/>
          </a:p>
        </p:txBody>
      </p:sp>
    </p:spTree>
    <p:extLst>
      <p:ext uri="{BB962C8B-B14F-4D97-AF65-F5344CB8AC3E}">
        <p14:creationId xmlns:p14="http://schemas.microsoft.com/office/powerpoint/2010/main" val="9605376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066800"/>
            <a:ext cx="864295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45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066800"/>
            <a:ext cx="858780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7974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761999"/>
            <a:ext cx="8382001" cy="526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239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01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956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Insertion Sort</a:t>
            </a:r>
            <a:endParaRPr lang="en-IN" dirty="0"/>
          </a:p>
        </p:txBody>
      </p:sp>
      <p:sp>
        <p:nvSpPr>
          <p:cNvPr id="3" name="Content Placeholder 2"/>
          <p:cNvSpPr>
            <a:spLocks noGrp="1"/>
          </p:cNvSpPr>
          <p:nvPr>
            <p:ph idx="1"/>
          </p:nvPr>
        </p:nvSpPr>
        <p:spPr/>
        <p:txBody>
          <a:bodyPr/>
          <a:lstStyle/>
          <a:p>
            <a:r>
              <a:rPr lang="en-US" dirty="0"/>
              <a:t>Insertion sort is a simple sorting algorithm that works similarly to the way you sort playing cards in your hands. </a:t>
            </a:r>
            <a:endParaRPr lang="en-US" dirty="0" smtClean="0"/>
          </a:p>
          <a:p>
            <a:r>
              <a:rPr lang="en-US" i="1" dirty="0"/>
              <a:t>Consider an example: </a:t>
            </a:r>
            <a:r>
              <a:rPr lang="en-US" i="1" dirty="0" err="1"/>
              <a:t>arr</a:t>
            </a:r>
            <a:r>
              <a:rPr lang="en-US" i="1" dirty="0"/>
              <a:t>[]: {12, 11, 13, 5, 6</a:t>
            </a:r>
            <a:r>
              <a:rPr lang="en-US" i="1" dirty="0" smtClean="0"/>
              <a:t>}</a:t>
            </a:r>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7848600" cy="3884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367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905000"/>
            <a:ext cx="827520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022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305800" cy="561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2863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27640"/>
            <a:ext cx="8915400" cy="643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995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001000" cy="4218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4238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6096000" cy="615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3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If a process fails, most operating system write the error information to a ______</a:t>
            </a:r>
            <a:br>
              <a:rPr lang="en-US" dirty="0"/>
            </a:br>
            <a:r>
              <a:rPr lang="en-US" dirty="0"/>
              <a:t>a) new file</a:t>
            </a:r>
            <a:br>
              <a:rPr lang="en-US" dirty="0"/>
            </a:br>
            <a:r>
              <a:rPr lang="en-US" dirty="0"/>
              <a:t>b) another running process</a:t>
            </a:r>
            <a:br>
              <a:rPr lang="en-US" dirty="0"/>
            </a:br>
            <a:r>
              <a:rPr lang="en-US" dirty="0"/>
              <a:t>c) log file</a:t>
            </a:r>
            <a:br>
              <a:rPr lang="en-US" dirty="0"/>
            </a:br>
            <a:r>
              <a:rPr lang="en-US" dirty="0"/>
              <a:t>d) none of the mentioned</a:t>
            </a:r>
            <a:endParaRPr lang="en-IN" dirty="0"/>
          </a:p>
        </p:txBody>
      </p:sp>
    </p:spTree>
    <p:extLst>
      <p:ext uri="{BB962C8B-B14F-4D97-AF65-F5344CB8AC3E}">
        <p14:creationId xmlns:p14="http://schemas.microsoft.com/office/powerpoint/2010/main" val="37190596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19200" y="1295400"/>
            <a:ext cx="5867400" cy="4648200"/>
            <a:chOff x="1219200" y="1295400"/>
            <a:chExt cx="5181600" cy="4447756"/>
          </a:xfrm>
        </p:grpSpPr>
        <p:pic>
          <p:nvPicPr>
            <p:cNvPr id="102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19200" y="1295400"/>
              <a:ext cx="4724400" cy="1953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19200" y="3539836"/>
              <a:ext cx="5181600" cy="220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2373200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Quick sort</a:t>
            </a:r>
            <a:endParaRPr lang="en-IN" dirty="0"/>
          </a:p>
        </p:txBody>
      </p:sp>
      <p:sp>
        <p:nvSpPr>
          <p:cNvPr id="3" name="Content Placeholder 2"/>
          <p:cNvSpPr>
            <a:spLocks noGrp="1"/>
          </p:cNvSpPr>
          <p:nvPr>
            <p:ph idx="1"/>
          </p:nvPr>
        </p:nvSpPr>
        <p:spPr/>
        <p:txBody>
          <a:bodyPr/>
          <a:lstStyle/>
          <a:p>
            <a:r>
              <a:rPr lang="en-US" b="1" dirty="0" err="1">
                <a:latin typeface="Times New Roman" pitchFamily="18" charset="0"/>
                <a:cs typeface="Times New Roman" pitchFamily="18" charset="0"/>
              </a:rPr>
              <a:t>QuickSort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is a sorting algorithm based on the Divide and Conquer </a:t>
            </a:r>
            <a:r>
              <a:rPr lang="en-US" dirty="0" smtClean="0">
                <a:latin typeface="Times New Roman" pitchFamily="18" charset="0"/>
                <a:cs typeface="Times New Roman" pitchFamily="18" charset="0"/>
              </a:rPr>
              <a:t>algorithm that </a:t>
            </a:r>
            <a:r>
              <a:rPr lang="en-US" dirty="0">
                <a:latin typeface="Times New Roman" pitchFamily="18" charset="0"/>
                <a:cs typeface="Times New Roman" pitchFamily="18" charset="0"/>
              </a:rPr>
              <a:t>picks an element as a pivot and partitions the given array around the picked pivot by placing the pivot in its correct position in the sorted array</a:t>
            </a:r>
            <a:r>
              <a:rPr lang="en-US" dirty="0" smtClean="0">
                <a:latin typeface="Times New Roman" pitchFamily="18" charset="0"/>
                <a:cs typeface="Times New Roman" pitchFamily="18" charset="0"/>
              </a:rPr>
              <a:t>.</a:t>
            </a:r>
          </a:p>
          <a:p>
            <a:pPr fontAlgn="base"/>
            <a:r>
              <a:rPr lang="en-US" dirty="0">
                <a:latin typeface="Times New Roman" pitchFamily="18" charset="0"/>
                <a:cs typeface="Times New Roman" pitchFamily="18" charset="0"/>
              </a:rPr>
              <a:t>The key process in </a:t>
            </a:r>
            <a:r>
              <a:rPr lang="en-US" b="1" dirty="0" err="1">
                <a:latin typeface="Times New Roman" pitchFamily="18" charset="0"/>
                <a:cs typeface="Times New Roman" pitchFamily="18" charset="0"/>
              </a:rPr>
              <a:t>quickSort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is a </a:t>
            </a:r>
            <a:r>
              <a:rPr lang="en-US" b="1" dirty="0">
                <a:latin typeface="Times New Roman" pitchFamily="18" charset="0"/>
                <a:cs typeface="Times New Roman" pitchFamily="18" charset="0"/>
              </a:rPr>
              <a:t>partition() </a:t>
            </a:r>
            <a:r>
              <a:rPr lang="en-US" dirty="0">
                <a:latin typeface="Times New Roman" pitchFamily="18" charset="0"/>
                <a:cs typeface="Times New Roman" pitchFamily="18" charset="0"/>
              </a:rPr>
              <a:t>. The target of partitions is to place the pivot (any element can be chosen to be a pivot) at its correct position in the sorted array and put all smaller elements to the left of the pivot, and all greater elements to the right of the pivot.</a:t>
            </a:r>
          </a:p>
          <a:p>
            <a:pPr fontAlgn="base"/>
            <a:r>
              <a:rPr lang="en-US" dirty="0">
                <a:latin typeface="Times New Roman" pitchFamily="18" charset="0"/>
                <a:cs typeface="Times New Roman" pitchFamily="18" charset="0"/>
              </a:rPr>
              <a:t>Partition is done recursively on each side of the pivot after the pivot is placed in its correct position and this finally sorts the array.</a:t>
            </a:r>
          </a:p>
          <a:p>
            <a:endParaRPr lang="en-IN" dirty="0"/>
          </a:p>
        </p:txBody>
      </p:sp>
    </p:spTree>
    <p:extLst>
      <p:ext uri="{BB962C8B-B14F-4D97-AF65-F5344CB8AC3E}">
        <p14:creationId xmlns:p14="http://schemas.microsoft.com/office/powerpoint/2010/main" val="28646833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57225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5700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US" b="1" u="sng" dirty="0"/>
              <a:t>Choice of Pivot:</a:t>
            </a:r>
            <a:endParaRPr lang="en-US" b="1" dirty="0"/>
          </a:p>
          <a:p>
            <a:pPr fontAlgn="base"/>
            <a:r>
              <a:rPr lang="en-US" dirty="0"/>
              <a:t>There are many different choices for picking pivots.</a:t>
            </a:r>
          </a:p>
          <a:p>
            <a:pPr fontAlgn="base"/>
            <a:r>
              <a:rPr lang="en-US" u="sng" dirty="0"/>
              <a:t>Always pick the first element as a </a:t>
            </a:r>
            <a:r>
              <a:rPr lang="en-US" u="sng" dirty="0" smtClean="0"/>
              <a:t>pivot</a:t>
            </a:r>
            <a:r>
              <a:rPr lang="en-US" dirty="0" smtClean="0"/>
              <a:t>.</a:t>
            </a:r>
            <a:endParaRPr lang="en-US" dirty="0"/>
          </a:p>
          <a:p>
            <a:pPr fontAlgn="base"/>
            <a:r>
              <a:rPr lang="en-US" dirty="0"/>
              <a:t>Always pick the last element as a </a:t>
            </a:r>
            <a:r>
              <a:rPr lang="en-US" dirty="0" smtClean="0"/>
              <a:t>pivot.</a:t>
            </a:r>
            <a:endParaRPr lang="en-US" dirty="0"/>
          </a:p>
          <a:p>
            <a:pPr fontAlgn="base"/>
            <a:r>
              <a:rPr lang="en-US" u="sng" dirty="0"/>
              <a:t>Pick a random element as a </a:t>
            </a:r>
            <a:r>
              <a:rPr lang="en-US" u="sng" dirty="0" smtClean="0"/>
              <a:t>pivot</a:t>
            </a:r>
            <a:r>
              <a:rPr lang="en-US" dirty="0" smtClean="0"/>
              <a:t>.</a:t>
            </a:r>
            <a:endParaRPr lang="en-US" dirty="0"/>
          </a:p>
          <a:p>
            <a:pPr fontAlgn="base"/>
            <a:r>
              <a:rPr lang="en-US" dirty="0"/>
              <a:t>Pick the middle as the pivot</a:t>
            </a:r>
            <a:r>
              <a:rPr lang="en-US" dirty="0" smtClean="0"/>
              <a:t>.</a:t>
            </a:r>
          </a:p>
          <a:p>
            <a:pPr fontAlgn="base"/>
            <a:r>
              <a:rPr lang="en-US" dirty="0" smtClean="0">
                <a:solidFill>
                  <a:srgbClr val="FF0000"/>
                </a:solidFill>
              </a:rPr>
              <a:t>Consider the array – 10,16,8,12,15,6,3,9,5</a:t>
            </a:r>
            <a:endParaRPr lang="en-US" dirty="0">
              <a:solidFill>
                <a:srgbClr val="FF0000"/>
              </a:solidFill>
            </a:endParaRPr>
          </a:p>
          <a:p>
            <a:endParaRPr lang="en-IN" dirty="0"/>
          </a:p>
        </p:txBody>
      </p:sp>
    </p:spTree>
    <p:extLst>
      <p:ext uri="{BB962C8B-B14F-4D97-AF65-F5344CB8AC3E}">
        <p14:creationId xmlns:p14="http://schemas.microsoft.com/office/powerpoint/2010/main" val="27977294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cp\Downloads\WhatsApp Image 2024-09-09 at 2.52.02 AM.jpe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37878" y="457200"/>
            <a:ext cx="6234521" cy="6324600"/>
          </a:xfrm>
          <a:prstGeom prst="rect">
            <a:avLst/>
          </a:prstGeom>
          <a:solidFill>
            <a:schemeClr val="tx1"/>
          </a:solidFill>
        </p:spPr>
      </p:pic>
      <p:sp>
        <p:nvSpPr>
          <p:cNvPr id="4" name="Rectangle 3"/>
          <p:cNvSpPr/>
          <p:nvPr/>
        </p:nvSpPr>
        <p:spPr>
          <a:xfrm>
            <a:off x="211568" y="3089746"/>
            <a:ext cx="3217432" cy="644053"/>
          </a:xfrm>
          <a:prstGeom prst="rect">
            <a:avLst/>
          </a:prstGeom>
          <a:solidFill>
            <a:schemeClr val="tx1"/>
          </a:solidFill>
        </p:spPr>
        <p:txBody>
          <a:bodyPr wrap="square">
            <a:spAutoFit/>
          </a:bodyPr>
          <a:lstStyle/>
          <a:p>
            <a:pPr fontAlgn="base"/>
            <a:r>
              <a:rPr lang="en-US" b="1" dirty="0">
                <a:solidFill>
                  <a:schemeClr val="bg1"/>
                </a:solidFill>
              </a:rPr>
              <a:t>Consider the array </a:t>
            </a:r>
            <a:r>
              <a:rPr lang="en-US" b="1" dirty="0" smtClean="0">
                <a:solidFill>
                  <a:schemeClr val="bg1"/>
                </a:solidFill>
              </a:rPr>
              <a:t>– </a:t>
            </a:r>
          </a:p>
          <a:p>
            <a:pPr fontAlgn="base"/>
            <a:r>
              <a:rPr lang="en-US" b="1" dirty="0" smtClean="0">
                <a:solidFill>
                  <a:schemeClr val="bg1"/>
                </a:solidFill>
              </a:rPr>
              <a:t>24</a:t>
            </a:r>
            <a:r>
              <a:rPr lang="en-US" b="1" dirty="0">
                <a:solidFill>
                  <a:schemeClr val="bg1"/>
                </a:solidFill>
              </a:rPr>
              <a:t>, 9, 29, 14, 19, 27</a:t>
            </a:r>
          </a:p>
        </p:txBody>
      </p:sp>
    </p:spTree>
    <p:extLst>
      <p:ext uri="{BB962C8B-B14F-4D97-AF65-F5344CB8AC3E}">
        <p14:creationId xmlns:p14="http://schemas.microsoft.com/office/powerpoint/2010/main" val="20150456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cp\Downloads\WhatsApp Image 2024-09-09 at 2.52.03 AM.jpe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71600" y="1066800"/>
            <a:ext cx="6172200" cy="5045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8713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04800" y="609599"/>
            <a:ext cx="8610600" cy="6073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4796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3171"/>
            <a:ext cx="8229600" cy="6211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19600" y="5636745"/>
            <a:ext cx="4572000" cy="923330"/>
          </a:xfrm>
          <a:prstGeom prst="rect">
            <a:avLst/>
          </a:prstGeom>
        </p:spPr>
        <p:txBody>
          <a:bodyPr>
            <a:spAutoFit/>
          </a:bodyPr>
          <a:lstStyle/>
          <a:p>
            <a:r>
              <a:rPr lang="en-US" dirty="0">
                <a:solidFill>
                  <a:srgbClr val="FF0000"/>
                </a:solidFill>
              </a:rPr>
              <a:t>Now, a[left] = 19, a[right] = 24, and a[pivot] = 24. Since, pivot is at right, so algorithm starts from left and moves to right.</a:t>
            </a:r>
            <a:endParaRPr lang="en-IN" dirty="0">
              <a:solidFill>
                <a:srgbClr val="FF0000"/>
              </a:solidFill>
            </a:endParaRPr>
          </a:p>
        </p:txBody>
      </p:sp>
    </p:spTree>
    <p:extLst>
      <p:ext uri="{BB962C8B-B14F-4D97-AF65-F5344CB8AC3E}">
        <p14:creationId xmlns:p14="http://schemas.microsoft.com/office/powerpoint/2010/main" val="5382371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1000" y="533400"/>
            <a:ext cx="8458200" cy="614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62600" y="4724400"/>
            <a:ext cx="2895600" cy="1477328"/>
          </a:xfrm>
          <a:prstGeom prst="rect">
            <a:avLst/>
          </a:prstGeom>
          <a:noFill/>
        </p:spPr>
        <p:txBody>
          <a:bodyPr wrap="square" rtlCol="0">
            <a:spAutoFit/>
          </a:bodyPr>
          <a:lstStyle/>
          <a:p>
            <a:r>
              <a:rPr lang="en-US" dirty="0">
                <a:solidFill>
                  <a:srgbClr val="FF0000"/>
                </a:solidFill>
              </a:rPr>
              <a:t>Now, a[left] = 29, a[right] = 24, and a[pivot] = 24. As a[pivot] &lt; a[left], so, swap a[pivot] and a[left], now pivot is at left, i.e. -</a:t>
            </a:r>
            <a:endParaRPr lang="en-IN" dirty="0">
              <a:solidFill>
                <a:srgbClr val="FF0000"/>
              </a:solidFill>
            </a:endParaRPr>
          </a:p>
        </p:txBody>
      </p:sp>
    </p:spTree>
    <p:extLst>
      <p:ext uri="{BB962C8B-B14F-4D97-AF65-F5344CB8AC3E}">
        <p14:creationId xmlns:p14="http://schemas.microsoft.com/office/powerpoint/2010/main" val="5301695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153400" cy="583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943600" y="4267200"/>
            <a:ext cx="2971800" cy="1477328"/>
          </a:xfrm>
          <a:prstGeom prst="rect">
            <a:avLst/>
          </a:prstGeom>
          <a:noFill/>
        </p:spPr>
        <p:txBody>
          <a:bodyPr wrap="square" rtlCol="0">
            <a:spAutoFit/>
          </a:bodyPr>
          <a:lstStyle/>
          <a:p>
            <a:r>
              <a:rPr lang="en-US" dirty="0">
                <a:solidFill>
                  <a:srgbClr val="FF0000"/>
                </a:solidFill>
              </a:rPr>
              <a:t>Now, a[pivot] = 24, a[left] = 24, and a[right] = 14. As a[pivot] &gt; a[right], so, swap a[pivot] and a[right], now pivot is at right, i.e. -</a:t>
            </a:r>
            <a:endParaRPr lang="en-IN" dirty="0">
              <a:solidFill>
                <a:srgbClr val="FF0000"/>
              </a:solidFill>
            </a:endParaRPr>
          </a:p>
        </p:txBody>
      </p:sp>
    </p:spTree>
    <p:extLst>
      <p:ext uri="{BB962C8B-B14F-4D97-AF65-F5344CB8AC3E}">
        <p14:creationId xmlns:p14="http://schemas.microsoft.com/office/powerpoint/2010/main" val="200768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deadlock avoidance algorithm dynamically examines the __________ to ensure that a circular wait condition can never exist.</a:t>
            </a:r>
            <a:br>
              <a:rPr lang="en-US" dirty="0"/>
            </a:br>
            <a:r>
              <a:rPr lang="en-US" dirty="0"/>
              <a:t>a) operating system</a:t>
            </a:r>
            <a:br>
              <a:rPr lang="en-US" dirty="0"/>
            </a:br>
            <a:r>
              <a:rPr lang="en-US" dirty="0"/>
              <a:t>b) resources</a:t>
            </a:r>
            <a:br>
              <a:rPr lang="en-US" dirty="0"/>
            </a:br>
            <a:r>
              <a:rPr lang="en-US" dirty="0"/>
              <a:t>c) system storage state</a:t>
            </a:r>
            <a:br>
              <a:rPr lang="en-US" dirty="0"/>
            </a:br>
            <a:r>
              <a:rPr lang="en-US" dirty="0"/>
              <a:t>d) resource allocation state</a:t>
            </a:r>
            <a:endParaRPr lang="en-IN" dirty="0"/>
          </a:p>
        </p:txBody>
      </p:sp>
    </p:spTree>
    <p:extLst>
      <p:ext uri="{BB962C8B-B14F-4D97-AF65-F5344CB8AC3E}">
        <p14:creationId xmlns:p14="http://schemas.microsoft.com/office/powerpoint/2010/main" val="42767109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33399" y="533400"/>
            <a:ext cx="8386329"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4259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876800"/>
          </a:xfrm>
        </p:spPr>
        <p:txBody>
          <a:bodyPr/>
          <a:lstStyle/>
          <a:p>
            <a:r>
              <a:rPr lang="en-US" sz="2000" dirty="0"/>
              <a:t>Now, a[pivot] = 24, a[left] = 24, and a[right] = 24. So, pivot, left and right are pointing the same element. It represents the termination of procedure.</a:t>
            </a:r>
          </a:p>
          <a:p>
            <a:r>
              <a:rPr lang="en-US" sz="2000" dirty="0"/>
              <a:t>Element 24, which is the pivot element is placed at its exact position.</a:t>
            </a:r>
          </a:p>
          <a:p>
            <a:r>
              <a:rPr lang="en-US" sz="2000" dirty="0"/>
              <a:t>Elements that are right side of element 24 are greater than it, and the elements that are left side of element 24 are smaller than it.</a:t>
            </a:r>
          </a:p>
          <a:p>
            <a:endParaRPr lang="en-IN" dirty="0"/>
          </a:p>
        </p:txBody>
      </p:sp>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0999" y="2743200"/>
            <a:ext cx="838571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5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real time operating system ____________</a:t>
            </a:r>
            <a:br>
              <a:rPr lang="en-US" dirty="0"/>
            </a:br>
            <a:r>
              <a:rPr lang="en-US" dirty="0"/>
              <a:t>a) process scheduling can be done only once</a:t>
            </a:r>
            <a:br>
              <a:rPr lang="en-US" dirty="0"/>
            </a:br>
            <a:r>
              <a:rPr lang="en-US" dirty="0"/>
              <a:t>b) all processes have the same priority</a:t>
            </a:r>
            <a:br>
              <a:rPr lang="en-US" dirty="0"/>
            </a:br>
            <a:r>
              <a:rPr lang="en-US" dirty="0"/>
              <a:t>c) kernel is not required</a:t>
            </a:r>
            <a:br>
              <a:rPr lang="en-US" dirty="0"/>
            </a:br>
            <a:r>
              <a:rPr lang="en-US" dirty="0"/>
              <a:t>d) a task must be serviced by its deadline period</a:t>
            </a:r>
            <a:endParaRPr lang="en-IN" dirty="0"/>
          </a:p>
        </p:txBody>
      </p:sp>
    </p:spTree>
    <p:extLst>
      <p:ext uri="{BB962C8B-B14F-4D97-AF65-F5344CB8AC3E}">
        <p14:creationId xmlns:p14="http://schemas.microsoft.com/office/powerpoint/2010/main" val="30940721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1249</TotalTime>
  <Words>2218</Words>
  <Application>Microsoft Office PowerPoint</Application>
  <PresentationFormat>On-screen Show (4:3)</PresentationFormat>
  <Paragraphs>210</Paragraphs>
  <Slides>81</Slides>
  <Notes>10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Clarity</vt:lpstr>
      <vt:lpstr>Computer Fundamental and Cyber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Operating System</vt:lpstr>
      <vt:lpstr>PowerPoint Presentation</vt:lpstr>
      <vt:lpstr>Functions of OS</vt:lpstr>
      <vt:lpstr>Memory Management</vt:lpstr>
      <vt:lpstr>Process Management</vt:lpstr>
      <vt:lpstr>PowerPoint Presentation</vt:lpstr>
      <vt:lpstr>Device Management</vt:lpstr>
      <vt:lpstr>File Management</vt:lpstr>
      <vt:lpstr>Process and threads</vt:lpstr>
      <vt:lpstr>Resource allocation and deadlock</vt:lpstr>
      <vt:lpstr>PowerPoint Presentation</vt:lpstr>
      <vt:lpstr>Necessary Conditions for Deadlock in OS</vt:lpstr>
      <vt:lpstr>Deadlock Prevention</vt:lpstr>
      <vt:lpstr>PowerPoint Presentation</vt:lpstr>
      <vt:lpstr>PowerPoint Presentation</vt:lpstr>
      <vt:lpstr>PowerPoint Presentation</vt:lpstr>
      <vt:lpstr>PowerPoint Presentation</vt:lpstr>
      <vt:lpstr>Introduction to Algorithms</vt:lpstr>
      <vt:lpstr>PowerPoint Presentation</vt:lpstr>
      <vt:lpstr>Need of Algorithms</vt:lpstr>
      <vt:lpstr>Characteristics of Algorithms</vt:lpstr>
      <vt:lpstr>PowerPoint Presentation</vt:lpstr>
      <vt:lpstr>PowerPoint Presentation</vt:lpstr>
      <vt:lpstr>Properties of Algorithms</vt:lpstr>
      <vt:lpstr>Brute force algorithm</vt:lpstr>
      <vt:lpstr>PowerPoint Presentation</vt:lpstr>
      <vt:lpstr>PowerPoint Presentation</vt:lpstr>
      <vt:lpstr>PowerPoint Presentation</vt:lpstr>
      <vt:lpstr>PowerPoint Presentation</vt:lpstr>
      <vt:lpstr>PowerPoint Presentation</vt:lpstr>
      <vt:lpstr>Recursive algorithm</vt:lpstr>
      <vt:lpstr>PowerPoint Presentation</vt:lpstr>
      <vt:lpstr>PowerPoint Presentation</vt:lpstr>
      <vt:lpstr>PowerPoint Presentation</vt:lpstr>
      <vt:lpstr>PowerPoint Presentation</vt:lpstr>
      <vt:lpstr>Binary Search Tree example</vt:lpstr>
      <vt:lpstr>PowerPoint Presentation</vt:lpstr>
      <vt:lpstr>Divide and Conquer Algorithm</vt:lpstr>
      <vt:lpstr>PowerPoint Presentation</vt:lpstr>
      <vt:lpstr>PowerPoint Presentation</vt:lpstr>
      <vt:lpstr>Characteristics </vt:lpstr>
      <vt:lpstr>Advantages</vt:lpstr>
      <vt:lpstr>Sorting Algorithms</vt:lpstr>
      <vt:lpstr>Bubble sort</vt:lpstr>
      <vt:lpstr>PowerPoint Presentation</vt:lpstr>
      <vt:lpstr>PowerPoint Presentation</vt:lpstr>
      <vt:lpstr>PowerPoint Presentation</vt:lpstr>
      <vt:lpstr>PowerPoint Presentation</vt:lpstr>
      <vt:lpstr>Selection sort</vt:lpstr>
      <vt:lpstr>PowerPoint Presentation</vt:lpstr>
      <vt:lpstr>PowerPoint Presentation</vt:lpstr>
      <vt:lpstr>PowerPoint Presentation</vt:lpstr>
      <vt:lpstr>PowerPoint Presentation</vt:lpstr>
      <vt:lpstr>PowerPoint Presentation</vt:lpstr>
      <vt:lpstr>Insertion Sort</vt:lpstr>
      <vt:lpstr>PowerPoint Presentation</vt:lpstr>
      <vt:lpstr>PowerPoint Presentation</vt:lpstr>
      <vt:lpstr>PowerPoint Presentation</vt:lpstr>
      <vt:lpstr>PowerPoint Presentation</vt:lpstr>
      <vt:lpstr>PowerPoint Presentation</vt:lpstr>
      <vt:lpstr>PowerPoint Presentation</vt:lpstr>
      <vt:lpstr>Quick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mcp</dc:creator>
  <cp:lastModifiedBy>mcp</cp:lastModifiedBy>
  <cp:revision>110</cp:revision>
  <dcterms:created xsi:type="dcterms:W3CDTF">2006-08-16T00:00:00Z</dcterms:created>
  <dcterms:modified xsi:type="dcterms:W3CDTF">2024-11-05T04:28:35Z</dcterms:modified>
</cp:coreProperties>
</file>