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10/13/2024</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10/13/2024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deforwin.org/2015/05/c-program-to-find-maximum.html" TargetMode="External"/><Relationship Id="rId7" Type="http://schemas.openxmlformats.org/officeDocument/2006/relationships/hyperlink" Target="https://codeforwin.org/2015/05/c-program-to-enter-student-marks-and-calculate-percentage-and-grade.html" TargetMode="External"/><Relationship Id="rId2" Type="http://schemas.openxmlformats.org/officeDocument/2006/relationships/hyperlink" Target="https://codeforwin.org/2015/05/c-program-to-find-maximum-between-two-numbers.html" TargetMode="External"/><Relationship Id="rId1" Type="http://schemas.openxmlformats.org/officeDocument/2006/relationships/slideLayout" Target="../slideLayouts/slideLayout2.xml"/><Relationship Id="rId6" Type="http://schemas.openxmlformats.org/officeDocument/2006/relationships/hyperlink" Target="https://codeforwin.org/2015/05/c-program-to-check-even-odd.html" TargetMode="External"/><Relationship Id="rId5" Type="http://schemas.openxmlformats.org/officeDocument/2006/relationships/hyperlink" Target="https://codeforwin.org/2015/05/c-program-to-check-whether-number-is-divisible-by-5-and-11.html" TargetMode="External"/><Relationship Id="rId4" Type="http://schemas.openxmlformats.org/officeDocument/2006/relationships/hyperlink" Target="https://codeforwin.org/2015/05/c-program-to-check-negative-positive-zero.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Programming Concepts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12732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statements</a:t>
            </a:r>
            <a:endParaRPr lang="en-IN" dirty="0"/>
          </a:p>
        </p:txBody>
      </p:sp>
      <p:sp>
        <p:nvSpPr>
          <p:cNvPr id="3" name="Content Placeholder 2"/>
          <p:cNvSpPr>
            <a:spLocks noGrp="1"/>
          </p:cNvSpPr>
          <p:nvPr>
            <p:ph idx="1"/>
          </p:nvPr>
        </p:nvSpPr>
        <p:spPr/>
        <p:txBody>
          <a:bodyPr>
            <a:normAutofit fontScale="92500" lnSpcReduction="10000"/>
          </a:bodyPr>
          <a:lstStyle/>
          <a:p>
            <a:r>
              <a:rPr lang="en-US" dirty="0">
                <a:hlinkClick r:id="rId2"/>
              </a:rPr>
              <a:t>Write </a:t>
            </a:r>
            <a:r>
              <a:rPr lang="en-US" dirty="0" smtClean="0">
                <a:hlinkClick r:id="rId2"/>
              </a:rPr>
              <a:t>a </a:t>
            </a:r>
            <a:r>
              <a:rPr lang="en-US" dirty="0">
                <a:hlinkClick r:id="rId2"/>
              </a:rPr>
              <a:t>program to find maximum between two numbers.</a:t>
            </a:r>
            <a:endParaRPr lang="en-US" dirty="0"/>
          </a:p>
          <a:p>
            <a:r>
              <a:rPr lang="en-US" dirty="0">
                <a:hlinkClick r:id="rId3"/>
              </a:rPr>
              <a:t>Write </a:t>
            </a:r>
            <a:r>
              <a:rPr lang="en-US" dirty="0" smtClean="0">
                <a:hlinkClick r:id="rId3"/>
              </a:rPr>
              <a:t>a program </a:t>
            </a:r>
            <a:r>
              <a:rPr lang="en-US" dirty="0">
                <a:hlinkClick r:id="rId3"/>
              </a:rPr>
              <a:t>to find maximum between three numbers.</a:t>
            </a:r>
            <a:endParaRPr lang="en-US" dirty="0"/>
          </a:p>
          <a:p>
            <a:r>
              <a:rPr lang="en-US" dirty="0">
                <a:hlinkClick r:id="rId4"/>
              </a:rPr>
              <a:t>Write a </a:t>
            </a:r>
            <a:r>
              <a:rPr lang="en-US" dirty="0" smtClean="0">
                <a:hlinkClick r:id="rId4"/>
              </a:rPr>
              <a:t>program </a:t>
            </a:r>
            <a:r>
              <a:rPr lang="en-US" dirty="0">
                <a:hlinkClick r:id="rId4"/>
              </a:rPr>
              <a:t>to check whether a number is negative, positive or zero</a:t>
            </a:r>
            <a:r>
              <a:rPr lang="en-US" dirty="0" smtClean="0">
                <a:hlinkClick r:id="rId4"/>
              </a:rPr>
              <a:t>.</a:t>
            </a:r>
            <a:endParaRPr lang="en-US" dirty="0">
              <a:hlinkClick r:id="rId5"/>
            </a:endParaRPr>
          </a:p>
          <a:p>
            <a:r>
              <a:rPr lang="en-US" dirty="0" smtClean="0">
                <a:hlinkClick r:id="rId5"/>
              </a:rPr>
              <a:t>Write </a:t>
            </a:r>
            <a:r>
              <a:rPr lang="en-US" dirty="0">
                <a:hlinkClick r:id="rId5"/>
              </a:rPr>
              <a:t>a </a:t>
            </a:r>
            <a:r>
              <a:rPr lang="en-US" dirty="0" smtClean="0">
                <a:hlinkClick r:id="rId5"/>
              </a:rPr>
              <a:t>program </a:t>
            </a:r>
            <a:r>
              <a:rPr lang="en-US" dirty="0">
                <a:hlinkClick r:id="rId5"/>
              </a:rPr>
              <a:t>to check whether a number is divisible by 5 and 11 or not.</a:t>
            </a:r>
            <a:endParaRPr lang="en-US" dirty="0"/>
          </a:p>
          <a:p>
            <a:r>
              <a:rPr lang="en-US" dirty="0">
                <a:hlinkClick r:id="rId6"/>
              </a:rPr>
              <a:t>Write </a:t>
            </a:r>
            <a:r>
              <a:rPr lang="en-US" dirty="0" smtClean="0">
                <a:hlinkClick r:id="rId6"/>
              </a:rPr>
              <a:t>a </a:t>
            </a:r>
            <a:r>
              <a:rPr lang="en-US" dirty="0">
                <a:hlinkClick r:id="rId6"/>
              </a:rPr>
              <a:t>program to check whether a number is even or odd.</a:t>
            </a:r>
            <a:endParaRPr lang="en-US" dirty="0"/>
          </a:p>
          <a:p>
            <a:r>
              <a:rPr lang="en-US" dirty="0">
                <a:hlinkClick r:id="rId7"/>
              </a:rPr>
              <a:t>Write </a:t>
            </a:r>
            <a:r>
              <a:rPr lang="en-US">
                <a:hlinkClick r:id="rId7"/>
              </a:rPr>
              <a:t>a </a:t>
            </a:r>
            <a:r>
              <a:rPr lang="en-US" smtClean="0">
                <a:hlinkClick r:id="rId7"/>
              </a:rPr>
              <a:t>program </a:t>
            </a:r>
            <a:r>
              <a:rPr lang="en-US" dirty="0">
                <a:hlinkClick r:id="rId7"/>
              </a:rPr>
              <a:t>to input marks of five subjects Physics, Chemistry, Biology, Mathematics and Computer. Calculate percentage and grade according to following:</a:t>
            </a:r>
            <a:r>
              <a:rPr lang="en-US" dirty="0"/>
              <a:t/>
            </a:r>
            <a:br>
              <a:rPr lang="en-US" dirty="0"/>
            </a:br>
            <a:r>
              <a:rPr lang="en-US" dirty="0"/>
              <a:t>Percentage &gt;= 90% : Grade A</a:t>
            </a:r>
            <a:br>
              <a:rPr lang="en-US" dirty="0"/>
            </a:br>
            <a:r>
              <a:rPr lang="en-US" dirty="0"/>
              <a:t>Percentage &gt;= 80% : Grade B</a:t>
            </a:r>
            <a:br>
              <a:rPr lang="en-US" dirty="0"/>
            </a:br>
            <a:r>
              <a:rPr lang="en-US" dirty="0"/>
              <a:t>Percentage &gt;= 70% : Grade C</a:t>
            </a:r>
            <a:br>
              <a:rPr lang="en-US" dirty="0"/>
            </a:br>
            <a:r>
              <a:rPr lang="en-US" dirty="0"/>
              <a:t>Percentage &gt;= 60% : Grade D</a:t>
            </a:r>
            <a:br>
              <a:rPr lang="en-US" dirty="0"/>
            </a:br>
            <a:r>
              <a:rPr lang="en-US" dirty="0"/>
              <a:t>Percentage &gt;= 40% : Grade E</a:t>
            </a:r>
            <a:br>
              <a:rPr lang="en-US" dirty="0"/>
            </a:br>
            <a:r>
              <a:rPr lang="en-US" dirty="0"/>
              <a:t>Percentage &lt; 40% : Grade F</a:t>
            </a:r>
          </a:p>
          <a:p>
            <a:endParaRPr lang="en-IN" dirty="0"/>
          </a:p>
        </p:txBody>
      </p:sp>
    </p:spTree>
    <p:extLst>
      <p:ext uri="{BB962C8B-B14F-4D97-AF65-F5344CB8AC3E}">
        <p14:creationId xmlns:p14="http://schemas.microsoft.com/office/powerpoint/2010/main" val="405365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 Control statements</a:t>
            </a:r>
            <a:endParaRPr lang="en-IN" dirty="0"/>
          </a:p>
        </p:txBody>
      </p:sp>
      <p:sp>
        <p:nvSpPr>
          <p:cNvPr id="3" name="Content Placeholder 2"/>
          <p:cNvSpPr>
            <a:spLocks noGrp="1"/>
          </p:cNvSpPr>
          <p:nvPr>
            <p:ph idx="1"/>
          </p:nvPr>
        </p:nvSpPr>
        <p:spPr/>
        <p:txBody>
          <a:bodyPr/>
          <a:lstStyle/>
          <a:p>
            <a:r>
              <a:rPr lang="en-US" dirty="0"/>
              <a:t>Using loops in Python automates and repeats the tasks in an efficient manner. </a:t>
            </a:r>
            <a:endParaRPr lang="en-US" dirty="0" smtClean="0"/>
          </a:p>
          <a:p>
            <a:r>
              <a:rPr lang="en-US" dirty="0" smtClean="0"/>
              <a:t>But </a:t>
            </a:r>
            <a:r>
              <a:rPr lang="en-US" dirty="0"/>
              <a:t>sometimes, there may arise a condition where you want to exit the loop completely, skip an iteration or ignore that condition. </a:t>
            </a:r>
            <a:endParaRPr lang="en-US" dirty="0" smtClean="0"/>
          </a:p>
          <a:p>
            <a:r>
              <a:rPr lang="en-US" dirty="0" smtClean="0"/>
              <a:t>These </a:t>
            </a:r>
            <a:r>
              <a:rPr lang="en-US" dirty="0"/>
              <a:t>can be done by </a:t>
            </a:r>
            <a:r>
              <a:rPr lang="en-US" b="1" dirty="0"/>
              <a:t>loop control statements</a:t>
            </a:r>
            <a:r>
              <a:rPr lang="en-US" dirty="0"/>
              <a:t>. Loop control statements change execution from their normal sequence.</a:t>
            </a:r>
            <a:endParaRPr lang="en-IN" dirty="0"/>
          </a:p>
        </p:txBody>
      </p:sp>
    </p:spTree>
    <p:extLst>
      <p:ext uri="{BB962C8B-B14F-4D97-AF65-F5344CB8AC3E}">
        <p14:creationId xmlns:p14="http://schemas.microsoft.com/office/powerpoint/2010/main" val="347910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Break</a:t>
            </a:r>
            <a:endParaRPr lang="en-IN" dirty="0"/>
          </a:p>
        </p:txBody>
      </p:sp>
      <p:sp>
        <p:nvSpPr>
          <p:cNvPr id="3" name="Content Placeholder 2"/>
          <p:cNvSpPr>
            <a:spLocks noGrp="1"/>
          </p:cNvSpPr>
          <p:nvPr>
            <p:ph idx="1"/>
          </p:nvPr>
        </p:nvSpPr>
        <p:spPr/>
        <p:txBody>
          <a:bodyPr/>
          <a:lstStyle/>
          <a:p>
            <a:r>
              <a:rPr lang="en-US" dirty="0"/>
              <a:t>The break statement in </a:t>
            </a:r>
            <a:r>
              <a:rPr lang="en-US" u="sng" dirty="0">
                <a:hlinkClick r:id="rId2"/>
              </a:rPr>
              <a:t>Python</a:t>
            </a:r>
            <a:r>
              <a:rPr lang="en-US" dirty="0"/>
              <a:t> is used to terminate the loop or statement in which it is present. </a:t>
            </a:r>
            <a:endParaRPr lang="en-US" dirty="0" smtClean="0"/>
          </a:p>
          <a:p>
            <a:r>
              <a:rPr lang="en-US" dirty="0" smtClean="0"/>
              <a:t>After </a:t>
            </a:r>
            <a:r>
              <a:rPr lang="en-US" dirty="0"/>
              <a:t>that, the control will pass to the statements that are present after the break statement, if available. </a:t>
            </a:r>
            <a:endParaRPr lang="en-US" dirty="0" smtClean="0"/>
          </a:p>
          <a:p>
            <a:r>
              <a:rPr lang="en-US" dirty="0" smtClean="0"/>
              <a:t>If </a:t>
            </a:r>
            <a:r>
              <a:rPr lang="en-US" dirty="0"/>
              <a:t>the break statement is present in the nested loop, then it terminates only those loops which contain the break statement. </a:t>
            </a:r>
            <a:endParaRPr lang="en-IN"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09800" y="4114799"/>
            <a:ext cx="3124200" cy="247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3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95400" y="2057400"/>
            <a:ext cx="509380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563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IN" dirty="0"/>
          </a:p>
        </p:txBody>
      </p:sp>
      <p:sp>
        <p:nvSpPr>
          <p:cNvPr id="3" name="Content Placeholder 2"/>
          <p:cNvSpPr>
            <a:spLocks noGrp="1"/>
          </p:cNvSpPr>
          <p:nvPr>
            <p:ph idx="1"/>
          </p:nvPr>
        </p:nvSpPr>
        <p:spPr>
          <a:xfrm>
            <a:off x="457200" y="1600200"/>
            <a:ext cx="5257800" cy="4800600"/>
          </a:xfrm>
        </p:spPr>
        <p:txBody>
          <a:bodyPr/>
          <a:lstStyle/>
          <a:p>
            <a:r>
              <a:rPr lang="en-US" dirty="0"/>
              <a:t>continue statement is opposite to that of the break statement, instead of terminating the loop, it forces to execute the next iteration of the loop. </a:t>
            </a:r>
            <a:endParaRPr lang="en-US" dirty="0" smtClean="0"/>
          </a:p>
          <a:p>
            <a:r>
              <a:rPr lang="en-US" dirty="0" smtClean="0"/>
              <a:t>As </a:t>
            </a:r>
            <a:r>
              <a:rPr lang="en-US" dirty="0"/>
              <a:t>the name suggests the continue statement forces the loop to continue or execute the next iteration. </a:t>
            </a:r>
            <a:endParaRPr lang="en-US" dirty="0" smtClean="0"/>
          </a:p>
          <a:p>
            <a:r>
              <a:rPr lang="en-US" dirty="0" smtClean="0"/>
              <a:t>When </a:t>
            </a:r>
            <a:r>
              <a:rPr lang="en-US" dirty="0"/>
              <a:t>the continue statement is executed in the loop, the code inside the loop following the continue statement will be skipped and the next iteration of the loop will begin.</a:t>
            </a:r>
            <a:endParaRPr lang="en-IN"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779099" y="2438400"/>
            <a:ext cx="313195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50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51628" y="1752600"/>
            <a:ext cx="5582572" cy="404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335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a:t>
            </a:r>
            <a:endParaRPr lang="en-IN" dirty="0"/>
          </a:p>
        </p:txBody>
      </p:sp>
      <p:sp>
        <p:nvSpPr>
          <p:cNvPr id="3" name="Content Placeholder 2"/>
          <p:cNvSpPr>
            <a:spLocks noGrp="1"/>
          </p:cNvSpPr>
          <p:nvPr>
            <p:ph idx="1"/>
          </p:nvPr>
        </p:nvSpPr>
        <p:spPr/>
        <p:txBody>
          <a:bodyPr/>
          <a:lstStyle/>
          <a:p>
            <a:r>
              <a:rPr lang="en-US" dirty="0"/>
              <a:t>As the name suggests pass statement simply does nothing. The pass statement in Python is used when a statement is required syntactically but you do not want any command or code to execute. </a:t>
            </a:r>
            <a:endParaRPr lang="en-US" dirty="0" smtClean="0"/>
          </a:p>
          <a:p>
            <a:r>
              <a:rPr lang="en-US" dirty="0" smtClean="0"/>
              <a:t>It </a:t>
            </a:r>
            <a:r>
              <a:rPr lang="en-US" dirty="0"/>
              <a:t>is like a null operation, as nothing will happen if it is executed. Pass statements can also be used for writing empty loops. Pass is also used for empty control statements, functions, and classes.</a:t>
            </a:r>
            <a:endParaRPr lang="en-IN"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76400" y="4648199"/>
            <a:ext cx="3962400" cy="1416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320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5715000" cy="533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987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concept of logic</a:t>
            </a:r>
            <a:endParaRPr lang="en-IN" dirty="0"/>
          </a:p>
        </p:txBody>
      </p:sp>
      <p:sp>
        <p:nvSpPr>
          <p:cNvPr id="3" name="Content Placeholder 2"/>
          <p:cNvSpPr>
            <a:spLocks noGrp="1"/>
          </p:cNvSpPr>
          <p:nvPr>
            <p:ph idx="1"/>
          </p:nvPr>
        </p:nvSpPr>
        <p:spPr>
          <a:xfrm>
            <a:off x="228600" y="2209800"/>
            <a:ext cx="8077200" cy="5334000"/>
          </a:xfrm>
        </p:spPr>
        <p:txBody>
          <a:bodyPr>
            <a:normAutofit/>
          </a:bodyPr>
          <a:lstStyle/>
          <a:p>
            <a:r>
              <a:rPr lang="en-US" dirty="0"/>
              <a:t>Programming logic, at its core, involves the development of systematic procedures that solve specific problems. </a:t>
            </a:r>
            <a:endParaRPr lang="en-US" dirty="0" smtClean="0"/>
          </a:p>
          <a:p>
            <a:r>
              <a:rPr lang="en-US" dirty="0"/>
              <a:t>Logical programming isn’t about the syntax of a particular programming language. Rather, it’s about the approach to solving a problem and how developers use their chosen </a:t>
            </a:r>
            <a:r>
              <a:rPr lang="en-US" b="1" dirty="0"/>
              <a:t>logic language programming</a:t>
            </a:r>
            <a:r>
              <a:rPr lang="en-US" dirty="0"/>
              <a:t> tool to achieve this</a:t>
            </a:r>
            <a:r>
              <a:rPr lang="en-US" dirty="0" smtClean="0"/>
              <a:t>.</a:t>
            </a:r>
          </a:p>
          <a:p>
            <a:endParaRPr lang="en-IN" dirty="0"/>
          </a:p>
        </p:txBody>
      </p:sp>
    </p:spTree>
    <p:extLst>
      <p:ext uri="{BB962C8B-B14F-4D97-AF65-F5344CB8AC3E}">
        <p14:creationId xmlns:p14="http://schemas.microsoft.com/office/powerpoint/2010/main" val="1349927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Whether you’re coding in Java, Python, or C++, the essence of coding logic remains the same. It encompasses:</a:t>
            </a:r>
          </a:p>
          <a:p>
            <a:pPr lvl="1"/>
            <a:r>
              <a:rPr lang="en-US" b="1" dirty="0"/>
              <a:t>Sequence:</a:t>
            </a:r>
            <a:r>
              <a:rPr lang="en-US" dirty="0"/>
              <a:t> The order in which instructions are executed.</a:t>
            </a:r>
          </a:p>
          <a:p>
            <a:pPr lvl="1"/>
            <a:r>
              <a:rPr lang="en-US" b="1" dirty="0"/>
              <a:t>Selection:</a:t>
            </a:r>
            <a:r>
              <a:rPr lang="en-US" dirty="0"/>
              <a:t> Decision-making with if-else statements, switch-case statements, etc.</a:t>
            </a:r>
          </a:p>
          <a:p>
            <a:pPr lvl="1"/>
            <a:r>
              <a:rPr lang="en-US" b="1" dirty="0"/>
              <a:t>Loop:</a:t>
            </a:r>
            <a:r>
              <a:rPr lang="en-US" dirty="0"/>
              <a:t> Repeating certain actions using for, while, and do-while loops.</a:t>
            </a:r>
          </a:p>
          <a:p>
            <a:pPr lvl="1"/>
            <a:r>
              <a:rPr lang="en-US" b="1" dirty="0"/>
              <a:t>Function:</a:t>
            </a:r>
            <a:r>
              <a:rPr lang="en-US" dirty="0"/>
              <a:t> Group of reusable code which can be called anywhere in the program.</a:t>
            </a:r>
          </a:p>
          <a:p>
            <a:r>
              <a:rPr lang="en-US" dirty="0"/>
              <a:t>These concepts form the cornerstone of any programming logic and act as the building blocks for creating software applications.</a:t>
            </a:r>
          </a:p>
          <a:p>
            <a:endParaRPr lang="en-IN" dirty="0"/>
          </a:p>
        </p:txBody>
      </p:sp>
    </p:spTree>
    <p:extLst>
      <p:ext uri="{BB962C8B-B14F-4D97-AF65-F5344CB8AC3E}">
        <p14:creationId xmlns:p14="http://schemas.microsoft.com/office/powerpoint/2010/main" val="1594341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a program</a:t>
            </a:r>
            <a:endParaRPr lang="en-IN" dirty="0"/>
          </a:p>
        </p:txBody>
      </p:sp>
      <p:sp>
        <p:nvSpPr>
          <p:cNvPr id="3" name="Content Placeholder 2"/>
          <p:cNvSpPr>
            <a:spLocks noGrp="1"/>
          </p:cNvSpPr>
          <p:nvPr>
            <p:ph idx="1"/>
          </p:nvPr>
        </p:nvSpPr>
        <p:spPr/>
        <p:txBody>
          <a:bodyPr/>
          <a:lstStyle/>
          <a:p>
            <a:pPr marL="114300" indent="0">
              <a:buNone/>
            </a:pPr>
            <a:r>
              <a:rPr lang="en-US" dirty="0" smtClean="0"/>
              <a:t>The </a:t>
            </a:r>
            <a:r>
              <a:rPr lang="en-US" dirty="0"/>
              <a:t>sections of a C program are listed below:</a:t>
            </a:r>
          </a:p>
          <a:p>
            <a:r>
              <a:rPr lang="en-US" dirty="0"/>
              <a:t>Documentation section</a:t>
            </a:r>
          </a:p>
          <a:p>
            <a:r>
              <a:rPr lang="en-US" dirty="0"/>
              <a:t>Preprocessor section</a:t>
            </a:r>
          </a:p>
          <a:p>
            <a:r>
              <a:rPr lang="en-US" dirty="0"/>
              <a:t>Definition section</a:t>
            </a:r>
          </a:p>
          <a:p>
            <a:r>
              <a:rPr lang="en-US" dirty="0"/>
              <a:t>Global declaration</a:t>
            </a:r>
          </a:p>
          <a:p>
            <a:r>
              <a:rPr lang="en-US" dirty="0"/>
              <a:t>Main function</a:t>
            </a:r>
          </a:p>
          <a:p>
            <a:r>
              <a:rPr lang="en-US" dirty="0"/>
              <a:t>User defined functions</a:t>
            </a:r>
          </a:p>
          <a:p>
            <a:endParaRPr lang="en-IN" dirty="0"/>
          </a:p>
        </p:txBody>
      </p:sp>
    </p:spTree>
    <p:extLst>
      <p:ext uri="{BB962C8B-B14F-4D97-AF65-F5344CB8AC3E}">
        <p14:creationId xmlns:p14="http://schemas.microsoft.com/office/powerpoint/2010/main" val="20031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Documentation </a:t>
            </a:r>
            <a:r>
              <a:rPr lang="en-IN" dirty="0" smtClean="0"/>
              <a:t>section</a:t>
            </a:r>
            <a:endParaRPr lang="en-IN" dirty="0"/>
          </a:p>
        </p:txBody>
      </p:sp>
      <p:sp>
        <p:nvSpPr>
          <p:cNvPr id="3" name="Content Placeholder 2"/>
          <p:cNvSpPr>
            <a:spLocks noGrp="1"/>
          </p:cNvSpPr>
          <p:nvPr>
            <p:ph idx="1"/>
          </p:nvPr>
        </p:nvSpPr>
        <p:spPr/>
        <p:txBody>
          <a:bodyPr/>
          <a:lstStyle/>
          <a:p>
            <a:r>
              <a:rPr lang="en-US" dirty="0"/>
              <a:t>It includes the statement specified at the beginning of a program, such as a program's </a:t>
            </a:r>
            <a:r>
              <a:rPr lang="en-US" b="1" dirty="0"/>
              <a:t>name, date, </a:t>
            </a:r>
            <a:r>
              <a:rPr lang="en-US" b="1" dirty="0" smtClean="0"/>
              <a:t>description</a:t>
            </a:r>
            <a:r>
              <a:rPr lang="en-US" b="1" dirty="0"/>
              <a:t>,</a:t>
            </a:r>
            <a:r>
              <a:rPr lang="en-US" dirty="0"/>
              <a:t> and </a:t>
            </a:r>
            <a:r>
              <a:rPr lang="en-US" b="1" dirty="0"/>
              <a:t>title</a:t>
            </a:r>
            <a:r>
              <a:rPr lang="en-US" dirty="0"/>
              <a:t>. It is represented as</a:t>
            </a:r>
            <a:r>
              <a:rPr lang="en-US" dirty="0" smtClean="0"/>
              <a:t>:</a:t>
            </a:r>
          </a:p>
          <a:p>
            <a:r>
              <a:rPr lang="en-IN" dirty="0">
                <a:solidFill>
                  <a:srgbClr val="FF0000"/>
                </a:solidFill>
              </a:rPr>
              <a:t>//name of a </a:t>
            </a:r>
            <a:r>
              <a:rPr lang="en-IN" dirty="0" smtClean="0">
                <a:solidFill>
                  <a:srgbClr val="FF0000"/>
                </a:solidFill>
              </a:rPr>
              <a:t>program</a:t>
            </a:r>
          </a:p>
          <a:p>
            <a:r>
              <a:rPr lang="en-IN" dirty="0">
                <a:solidFill>
                  <a:srgbClr val="FF0000"/>
                </a:solidFill>
              </a:rPr>
              <a:t>/* </a:t>
            </a:r>
          </a:p>
          <a:p>
            <a:r>
              <a:rPr lang="en-IN" dirty="0">
                <a:solidFill>
                  <a:srgbClr val="FF0000"/>
                </a:solidFill>
              </a:rPr>
              <a:t>Overview of the code </a:t>
            </a:r>
          </a:p>
          <a:p>
            <a:r>
              <a:rPr lang="en-IN" dirty="0">
                <a:solidFill>
                  <a:srgbClr val="FF0000"/>
                </a:solidFill>
              </a:rPr>
              <a:t>*/  </a:t>
            </a:r>
          </a:p>
          <a:p>
            <a:r>
              <a:rPr lang="en-US" dirty="0"/>
              <a:t>Both methods work as the document section in a program. It provides an overview of the program. Anything written inside will be considered a part of the documentation section and will not interfere with the specified code.</a:t>
            </a:r>
            <a:endParaRPr lang="en-IN" dirty="0">
              <a:solidFill>
                <a:srgbClr val="FF0000"/>
              </a:solidFill>
            </a:endParaRPr>
          </a:p>
        </p:txBody>
      </p:sp>
    </p:spTree>
    <p:extLst>
      <p:ext uri="{BB962C8B-B14F-4D97-AF65-F5344CB8AC3E}">
        <p14:creationId xmlns:p14="http://schemas.microsoft.com/office/powerpoint/2010/main" val="271762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Preprocessor</a:t>
            </a:r>
            <a:r>
              <a:rPr lang="en-IN" dirty="0"/>
              <a:t> </a:t>
            </a:r>
            <a:r>
              <a:rPr lang="en-IN" dirty="0" smtClean="0"/>
              <a:t>section</a:t>
            </a:r>
            <a:endParaRPr lang="en-IN" dirty="0"/>
          </a:p>
        </p:txBody>
      </p:sp>
      <p:sp>
        <p:nvSpPr>
          <p:cNvPr id="3" name="Content Placeholder 2"/>
          <p:cNvSpPr>
            <a:spLocks noGrp="1"/>
          </p:cNvSpPr>
          <p:nvPr>
            <p:ph idx="1"/>
          </p:nvPr>
        </p:nvSpPr>
        <p:spPr/>
        <p:txBody>
          <a:bodyPr/>
          <a:lstStyle/>
          <a:p>
            <a:r>
              <a:rPr lang="en-US" dirty="0"/>
              <a:t>The preprocessor section contains all the header files used in a program. It informs the system to link the header files to the system libraries. It is given by</a:t>
            </a:r>
            <a:r>
              <a:rPr lang="en-US" dirty="0" smtClean="0"/>
              <a:t>:</a:t>
            </a:r>
          </a:p>
          <a:p>
            <a:r>
              <a:rPr lang="en-IN" dirty="0">
                <a:solidFill>
                  <a:srgbClr val="FF0000"/>
                </a:solidFill>
              </a:rPr>
              <a:t>#include&lt;</a:t>
            </a:r>
            <a:r>
              <a:rPr lang="en-IN" dirty="0" err="1">
                <a:solidFill>
                  <a:srgbClr val="FF0000"/>
                </a:solidFill>
              </a:rPr>
              <a:t>stdio.h</a:t>
            </a:r>
            <a:r>
              <a:rPr lang="en-IN" dirty="0">
                <a:solidFill>
                  <a:srgbClr val="FF0000"/>
                </a:solidFill>
              </a:rPr>
              <a:t>&gt;  </a:t>
            </a:r>
          </a:p>
          <a:p>
            <a:r>
              <a:rPr lang="en-IN" dirty="0">
                <a:solidFill>
                  <a:srgbClr val="FF0000"/>
                </a:solidFill>
              </a:rPr>
              <a:t>#include&lt;</a:t>
            </a:r>
            <a:r>
              <a:rPr lang="en-IN" dirty="0" err="1">
                <a:solidFill>
                  <a:srgbClr val="FF0000"/>
                </a:solidFill>
              </a:rPr>
              <a:t>conio.h</a:t>
            </a:r>
            <a:r>
              <a:rPr lang="en-IN" dirty="0">
                <a:solidFill>
                  <a:srgbClr val="FF0000"/>
                </a:solidFill>
              </a:rPr>
              <a:t>&gt;  </a:t>
            </a:r>
          </a:p>
          <a:p>
            <a:endParaRPr lang="en-IN" dirty="0"/>
          </a:p>
        </p:txBody>
      </p:sp>
    </p:spTree>
    <p:extLst>
      <p:ext uri="{BB962C8B-B14F-4D97-AF65-F5344CB8AC3E}">
        <p14:creationId xmlns:p14="http://schemas.microsoft.com/office/powerpoint/2010/main" val="247738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 y="1676400"/>
            <a:ext cx="7867242"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55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 </a:t>
            </a:r>
            <a:r>
              <a:rPr lang="en-IN" dirty="0" smtClean="0"/>
              <a:t>function</a:t>
            </a:r>
            <a:endParaRPr lang="en-IN" dirty="0"/>
          </a:p>
        </p:txBody>
      </p:sp>
      <p:sp>
        <p:nvSpPr>
          <p:cNvPr id="3" name="Content Placeholder 2"/>
          <p:cNvSpPr>
            <a:spLocks noGrp="1"/>
          </p:cNvSpPr>
          <p:nvPr>
            <p:ph idx="1"/>
          </p:nvPr>
        </p:nvSpPr>
        <p:spPr/>
        <p:txBody>
          <a:bodyPr/>
          <a:lstStyle/>
          <a:p>
            <a:r>
              <a:rPr lang="en-US" dirty="0"/>
              <a:t>main() is the first function to be executed by the computer. It is necessary for a code to include the main(). </a:t>
            </a:r>
            <a:endParaRPr lang="en-US" dirty="0" smtClean="0"/>
          </a:p>
          <a:p>
            <a:r>
              <a:rPr lang="en-US" dirty="0" smtClean="0"/>
              <a:t>It </a:t>
            </a:r>
            <a:r>
              <a:rPr lang="en-US" dirty="0"/>
              <a:t>is like any other function available in the C library. </a:t>
            </a:r>
            <a:endParaRPr lang="en-US" dirty="0" smtClean="0"/>
          </a:p>
          <a:p>
            <a:r>
              <a:rPr lang="en-US" dirty="0" smtClean="0"/>
              <a:t>Parenthesis </a:t>
            </a:r>
            <a:r>
              <a:rPr lang="en-US" dirty="0"/>
              <a:t>() are used for passing parameters (if any) to a function</a:t>
            </a:r>
            <a:r>
              <a:rPr lang="en-US" dirty="0" smtClean="0"/>
              <a:t>.</a:t>
            </a:r>
          </a:p>
          <a:p>
            <a:r>
              <a:rPr lang="en-US" dirty="0" smtClean="0"/>
              <a:t>main()</a:t>
            </a:r>
          </a:p>
          <a:p>
            <a:r>
              <a:rPr lang="en-US" dirty="0" err="1" smtClean="0"/>
              <a:t>int</a:t>
            </a:r>
            <a:r>
              <a:rPr lang="en-US" dirty="0" smtClean="0"/>
              <a:t> main()</a:t>
            </a:r>
          </a:p>
          <a:p>
            <a:r>
              <a:rPr lang="en-US" dirty="0" smtClean="0"/>
              <a:t>void main()</a:t>
            </a:r>
            <a:endParaRPr lang="en-IN" dirty="0"/>
          </a:p>
        </p:txBody>
      </p:sp>
    </p:spTree>
    <p:extLst>
      <p:ext uri="{BB962C8B-B14F-4D97-AF65-F5344CB8AC3E}">
        <p14:creationId xmlns:p14="http://schemas.microsoft.com/office/powerpoint/2010/main" val="2539374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defined </a:t>
            </a:r>
            <a:r>
              <a:rPr lang="en-IN" dirty="0" smtClean="0"/>
              <a:t>functions</a:t>
            </a:r>
            <a:endParaRPr lang="en-IN" dirty="0"/>
          </a:p>
        </p:txBody>
      </p:sp>
      <p:sp>
        <p:nvSpPr>
          <p:cNvPr id="3" name="Content Placeholder 2"/>
          <p:cNvSpPr>
            <a:spLocks noGrp="1"/>
          </p:cNvSpPr>
          <p:nvPr>
            <p:ph idx="1"/>
          </p:nvPr>
        </p:nvSpPr>
        <p:spPr/>
        <p:txBody>
          <a:bodyPr/>
          <a:lstStyle/>
          <a:p>
            <a:r>
              <a:rPr lang="en-US" dirty="0"/>
              <a:t>The user defined functions specified the functions specified as per the requirements of the user. For example, color(), sum(), division(), etc.</a:t>
            </a:r>
            <a:endParaRPr lang="en-IN" dirty="0"/>
          </a:p>
        </p:txBody>
      </p:sp>
    </p:spTree>
    <p:extLst>
      <p:ext uri="{BB962C8B-B14F-4D97-AF65-F5344CB8AC3E}">
        <p14:creationId xmlns:p14="http://schemas.microsoft.com/office/powerpoint/2010/main" val="3133974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67</TotalTime>
  <Words>524</Words>
  <Application>Microsoft Office PowerPoint</Application>
  <PresentationFormat>On-screen Show (4:3)</PresentationFormat>
  <Paragraphs>60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Adjacency</vt:lpstr>
      <vt:lpstr>Programming Concepts</vt:lpstr>
      <vt:lpstr>Basic concept of logic</vt:lpstr>
      <vt:lpstr>PowerPoint Presentation</vt:lpstr>
      <vt:lpstr>Structure of a program</vt:lpstr>
      <vt:lpstr>Documentation section</vt:lpstr>
      <vt:lpstr>Preprocessor section</vt:lpstr>
      <vt:lpstr>PowerPoint Presentation</vt:lpstr>
      <vt:lpstr>Main function</vt:lpstr>
      <vt:lpstr>User defined functions</vt:lpstr>
      <vt:lpstr>Conditional statements</vt:lpstr>
      <vt:lpstr>Loop Control statements</vt:lpstr>
      <vt:lpstr>Break</vt:lpstr>
      <vt:lpstr>PowerPoint Presentation</vt:lpstr>
      <vt:lpstr>Continue</vt:lpstr>
      <vt:lpstr>PowerPoint Presentation</vt:lpstr>
      <vt:lpstr>Pass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Concepts</dc:title>
  <dc:creator>mcp</dc:creator>
  <cp:lastModifiedBy>mcp</cp:lastModifiedBy>
  <cp:revision>18</cp:revision>
  <dcterms:created xsi:type="dcterms:W3CDTF">2006-08-16T00:00:00Z</dcterms:created>
  <dcterms:modified xsi:type="dcterms:W3CDTF">2024-10-14T04:49:47Z</dcterms:modified>
</cp:coreProperties>
</file>