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134806516" r:id="rId6"/>
    <p:sldId id="2118" r:id="rId7"/>
    <p:sldId id="257" r:id="rId8"/>
    <p:sldId id="2129" r:id="rId9"/>
    <p:sldId id="2130" r:id="rId10"/>
    <p:sldId id="2131" r:id="rId11"/>
    <p:sldId id="2132" r:id="rId12"/>
    <p:sldId id="2133" r:id="rId13"/>
    <p:sldId id="2134" r:id="rId14"/>
    <p:sldId id="2136" r:id="rId15"/>
    <p:sldId id="2135" r:id="rId16"/>
    <p:sldId id="2127" r:id="rId17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kki Feuerstein" initials="" lastIdx="118" clrIdx="0"/>
  <p:cmAuthor id="2" name="Alex DiMaio" initials="" lastIdx="327" clrIdx="1"/>
  <p:cmAuthor id="3" name="Microsoft Office User" initials="" lastIdx="4" clrIdx="2"/>
  <p:cmAuthor id="4" name="Gartner, David (Cognizant)" initials="" lastIdx="6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8"/>
    <a:srgbClr val="2DB820"/>
    <a:srgbClr val="EAC71D"/>
    <a:srgbClr val="B81E2D"/>
    <a:srgbClr val="424242"/>
    <a:srgbClr val="ECECEC"/>
    <a:srgbClr val="777777"/>
    <a:srgbClr val="E9C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635D4B1-1920-6EAF-4289-C8A2DC7C0C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A3B6F-5660-217C-1076-E3FDF9B60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D7D2FA4-658E-4AF2-A277-BA64CBEF6B5A}" type="datetimeFigureOut">
              <a:rPr lang="en-US"/>
              <a:pPr>
                <a:defRPr/>
              </a:pPr>
              <a:t>4/6/2023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D4169-D743-B392-F875-B1AA1039E4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280C3-33A3-A01C-242F-92EA3F538F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9AA0543-FB47-4FD1-A28A-BEFC3E79D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E64AFA-D731-F0A9-58B9-96AE40715B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64F92-F15C-0C96-B92A-5E7B847CDF5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5BEAF89-3A31-4C82-8886-8D5B5FC96A56}" type="datetimeFigureOut">
              <a:rPr lang="en-US"/>
              <a:pPr>
                <a:defRPr/>
              </a:pPr>
              <a:t>4/6/2023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3A5EBC-FD77-4049-FA09-AEC495ED47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DC3A0E-A941-1830-0A97-2A913D7C2F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F0B3D-9A0D-7726-5F85-008BA5E82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377F-BD3A-CCB8-DF66-989E6DC8C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167880-69F1-40D1-B9D2-A5CEE391A3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60A52B71-4817-DCBD-A8E9-D737CDFBB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00B24CAA-3E9A-BB43-D0CD-AD0C16AE7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9B1C85E-6319-2D9C-F0A6-B6AD95A2C7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DF00A7-E022-4149-8774-86CDB33E0BFD}" type="slidenum">
              <a:rPr lang="en-US" altLang="en-US" smtClean="0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 - ligh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>
            <a:extLst>
              <a:ext uri="{FF2B5EF4-FFF2-40B4-BE49-F238E27FC236}">
                <a16:creationId xmlns:a16="http://schemas.microsoft.com/office/drawing/2014/main" id="{E8183A76-BF6F-10E9-E798-610B75E47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" t="430" r="804" b="462"/>
          <a:stretch>
            <a:fillRect/>
          </a:stretch>
        </p:blipFill>
        <p:spPr bwMode="auto">
          <a:xfrm>
            <a:off x="49213" y="0"/>
            <a:ext cx="1215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Logo">
            <a:extLst>
              <a:ext uri="{FF2B5EF4-FFF2-40B4-BE49-F238E27FC236}">
                <a16:creationId xmlns:a16="http://schemas.microsoft.com/office/drawing/2014/main" id="{C7176D4F-0F63-E4DE-7CB4-16994531C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82588"/>
            <a:ext cx="2066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849C9B6F-B3BC-FA2D-837F-0DC396F2C4F5}"/>
              </a:ext>
            </a:extLst>
          </p:cNvPr>
          <p:cNvSpPr txBox="1">
            <a:spLocks/>
          </p:cNvSpPr>
          <p:nvPr/>
        </p:nvSpPr>
        <p:spPr>
          <a:xfrm>
            <a:off x="2263775" y="6330950"/>
            <a:ext cx="6584950" cy="2984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48"/>
                </a:solidFill>
                <a:latin typeface="+mn-lt"/>
              </a:rPr>
              <a:t>Release Id: QTMP-MIGSTR / 1.2.0 / 06-Apr-2023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48"/>
                </a:solidFill>
                <a:latin typeface="+mn-lt"/>
              </a:rPr>
              <a:t>C3: Private	Project ID : &lt;Project ID&gt; | &lt;SCI.ID. &gt; / Ver: &lt;Ver No.&gt;</a:t>
            </a: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2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E75A-CB2B-DA80-A051-DB0397CB16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© 2023 Cognizant</a:t>
            </a:r>
          </a:p>
        </p:txBody>
      </p:sp>
    </p:spTree>
    <p:extLst>
      <p:ext uri="{BB962C8B-B14F-4D97-AF65-F5344CB8AC3E}">
        <p14:creationId xmlns:p14="http://schemas.microsoft.com/office/powerpoint/2010/main" val="56395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>
            <a:extLst>
              <a:ext uri="{FF2B5EF4-FFF2-40B4-BE49-F238E27FC236}">
                <a16:creationId xmlns:a16="http://schemas.microsoft.com/office/drawing/2014/main" id="{16E55975-727E-CC4D-DA4A-78B5157E5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975" y="6353175"/>
            <a:ext cx="13620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A7C5598A-036F-3DA8-48D9-57F1EEE0AD49}"/>
              </a:ext>
            </a:extLst>
          </p:cNvPr>
          <p:cNvSpPr txBox="1">
            <a:spLocks/>
          </p:cNvSpPr>
          <p:nvPr/>
        </p:nvSpPr>
        <p:spPr>
          <a:xfrm>
            <a:off x="2279650" y="6330950"/>
            <a:ext cx="6584950" cy="2984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latin typeface="+mn-lt"/>
              </a:rPr>
              <a:t>Release Id: QTMP-MIGSTR / 1.2.0 / 06-Apr-2023</a:t>
            </a:r>
            <a:endParaRPr lang="en-US" sz="9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C3: Private	Project ID : &lt;Project ID&gt; | &lt;SCI.ID. &gt; / Ver: &lt;Ver </a:t>
            </a:r>
            <a:r>
              <a:rPr lang="en-US" sz="900" dirty="0">
                <a:latin typeface="+mn-lt"/>
              </a:rPr>
              <a:t>No.&gt;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0">
              <a:buClr>
                <a:schemeClr val="accent3"/>
              </a:buClr>
              <a:buFont typeface="+mj-lt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00784"/>
            <a:ext cx="11368088" cy="3959081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</a:defRPr>
            </a:lvl1pPr>
            <a:lvl2pPr marL="690563" indent="-23018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800">
                <a:solidFill>
                  <a:schemeClr val="tx1"/>
                </a:solidFill>
              </a:defRPr>
            </a:lvl2pPr>
            <a:lvl3pPr marL="976313" indent="-230188">
              <a:lnSpc>
                <a:spcPct val="100000"/>
              </a:lnSpc>
              <a:buFont typeface="Cambria" panose="02040503050406030204" pitchFamily="18" charset="0"/>
              <a:buChar char="⎻"/>
              <a:tabLst/>
              <a:defRPr sz="18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E352-82B8-FB93-6E2B-0D3F81EE18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2023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9C006-08D3-8A34-39BF-2E235F10A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B1DE4D-EFD3-4926-BC2E-3ED531B6C3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3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>
            <a:extLst>
              <a:ext uri="{FF2B5EF4-FFF2-40B4-BE49-F238E27FC236}">
                <a16:creationId xmlns:a16="http://schemas.microsoft.com/office/drawing/2014/main" id="{9550DD20-03A4-638E-5EA5-E3810ABC7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00" y="-17463"/>
            <a:ext cx="7307263" cy="687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296B044C-C297-AE73-1510-EE3779E0762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" b="800"/>
          <a:stretch>
            <a:fillRect/>
          </a:stretch>
        </p:blipFill>
        <p:spPr bwMode="auto">
          <a:xfrm>
            <a:off x="0" y="0"/>
            <a:ext cx="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">
            <a:extLst>
              <a:ext uri="{FF2B5EF4-FFF2-40B4-BE49-F238E27FC236}">
                <a16:creationId xmlns:a16="http://schemas.microsoft.com/office/drawing/2014/main" id="{6F1CE340-5CEF-9D96-3867-14224F7D6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82588"/>
            <a:ext cx="20669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416" y="1903671"/>
            <a:ext cx="6053327" cy="1846659"/>
          </a:xfrm>
        </p:spPr>
        <p:txBody>
          <a:bodyPr anchor="ctr"/>
          <a:lstStyle>
            <a:lvl1pPr algn="l">
              <a:defRPr sz="6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1041400" y="3897548"/>
            <a:ext cx="6053322" cy="129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8B55BCE-2515-737B-22C8-738D6761FA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2023 Cognizant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6CEDBBB-9B0C-56B6-F496-BBB4F5D268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C94317-0C62-4966-9E19-5EF35AA2DA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72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>
            <a:extLst>
              <a:ext uri="{FF2B5EF4-FFF2-40B4-BE49-F238E27FC236}">
                <a16:creationId xmlns:a16="http://schemas.microsoft.com/office/drawing/2014/main" id="{7EC40922-2DDE-4087-BD33-54B5A6424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2263" y="6353175"/>
            <a:ext cx="13620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57200" y="1524003"/>
            <a:ext cx="10807700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557784"/>
            <a:ext cx="10808209" cy="30777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8B84822-C153-307E-6481-D9139DEF80E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042988" y="6438900"/>
            <a:ext cx="1196975" cy="190500"/>
          </a:xfrm>
        </p:spPr>
        <p:txBody>
          <a:bodyPr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2023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9A52-250C-DF05-B5D0-505720E1B3F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457200" y="6438900"/>
            <a:ext cx="352425" cy="190500"/>
          </a:xfrm>
        </p:spPr>
        <p:txBody>
          <a:bodyPr/>
          <a:lstStyle>
            <a:lvl1pPr algn="l">
              <a:defRPr sz="7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800D74D-7257-4F6D-8283-D7139B8C08C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9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D108AD0-AE32-CCB2-69A3-26702DDA1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7213"/>
            <a:ext cx="1080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60B7F4E-CFFB-595A-2E0F-133B5ABA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7175"/>
            <a:ext cx="10807700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3A790-02D4-2CBD-0403-D0EF01B12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42988" y="6324600"/>
            <a:ext cx="1196975" cy="3048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2023 Cognizant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37622-A41B-5CA9-B499-CDDA08DF7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57200" y="6324600"/>
            <a:ext cx="352425" cy="3048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7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C0E78461-263F-48B4-BEB2-125D863CD5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3BB32193-06A9-CFA9-3371-92A7EA0EE4D2}"/>
              </a:ext>
            </a:extLst>
          </p:cNvPr>
          <p:cNvSpPr txBox="1">
            <a:spLocks/>
          </p:cNvSpPr>
          <p:nvPr/>
        </p:nvSpPr>
        <p:spPr>
          <a:xfrm>
            <a:off x="2273300" y="6330950"/>
            <a:ext cx="6584950" cy="298450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>
              <a:defRPr sz="750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rgbClr val="000048"/>
                </a:solidFill>
                <a:latin typeface="+mn-lt"/>
              </a:rPr>
              <a:t>Release Id</a:t>
            </a:r>
            <a:r>
              <a:rPr lang="en-US" sz="900" kern="1200" dirty="0">
                <a:solidFill>
                  <a:srgbClr val="000048"/>
                </a:solidFill>
                <a:latin typeface="+mn-lt"/>
                <a:ea typeface="+mn-ea"/>
                <a:cs typeface="+mn-cs"/>
              </a:rPr>
              <a:t>: QTMP-MIGSTR / 1.2.0 / 06-Apr-2023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rgbClr val="000048"/>
                </a:solidFill>
                <a:latin typeface="+mn-lt"/>
              </a:rPr>
              <a:t>C3: Private	Project ID : &lt;Project ID&gt; | &lt;SCI.ID. &gt; / Ver: &lt;Ver No.&gt;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5" r:id="rId1"/>
    <p:sldLayoutId id="2147483968" r:id="rId2"/>
    <p:sldLayoutId id="2147483969" r:id="rId3"/>
    <p:sldLayoutId id="2147483979" r:id="rId4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eaLnBrk="1" fontAlgn="base" hangingPunct="1">
        <a:spcBef>
          <a:spcPts val="10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79438" indent="-230188" algn="l" rtl="0" eaLnBrk="1" fontAlgn="base" hangingPunct="1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65188" indent="-230188" algn="l" rtl="0" eaLnBrk="1" fontAlgn="base" hangingPunct="1">
        <a:spcBef>
          <a:spcPts val="500"/>
        </a:spcBef>
        <a:spcAft>
          <a:spcPct val="0"/>
        </a:spcAft>
        <a:buFont typeface="Cambria" panose="02040503050406030204" pitchFamily="18" charset="0"/>
        <a:buChar char="⎻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4">
            <a:extLst>
              <a:ext uri="{FF2B5EF4-FFF2-40B4-BE49-F238E27FC236}">
                <a16:creationId xmlns:a16="http://schemas.microsoft.com/office/drawing/2014/main" id="{865DF141-C7E6-F0CC-DB1D-31E0FD26F9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2988" y="2105025"/>
            <a:ext cx="4013200" cy="1828800"/>
          </a:xfrm>
        </p:spPr>
        <p:txBody>
          <a:bodyPr/>
          <a:lstStyle/>
          <a:p>
            <a:r>
              <a:rPr lang="en-US" dirty="0"/>
              <a:t>Migration Strategy</a:t>
            </a:r>
            <a:endParaRPr lang="en-IN" altLang="en-US" dirty="0"/>
          </a:p>
        </p:txBody>
      </p:sp>
      <p:sp>
        <p:nvSpPr>
          <p:cNvPr id="33796" name="Footer Placeholder 3">
            <a:extLst>
              <a:ext uri="{FF2B5EF4-FFF2-40B4-BE49-F238E27FC236}">
                <a16:creationId xmlns:a16="http://schemas.microsoft.com/office/drawing/2014/main" id="{A8757F89-AC58-2F7A-7023-C53046E427F3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numCol="1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500"/>
              </a:spcBef>
              <a:buFont typeface="Cambria" panose="02040503050406030204" pitchFamily="18" charset="0"/>
              <a:buChar char="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700"/>
              <a:t>© 2023 Cognizant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2E0A4AE8-4CC8-BC1C-55B6-8B6BACD11D99}"/>
              </a:ext>
            </a:extLst>
          </p:cNvPr>
          <p:cNvGraphicFramePr>
            <a:graphicFrameLocks noGrp="1"/>
          </p:cNvGraphicFramePr>
          <p:nvPr/>
        </p:nvGraphicFramePr>
        <p:xfrm>
          <a:off x="5227638" y="5089525"/>
          <a:ext cx="6556376" cy="1104900"/>
        </p:xfrm>
        <a:graphic>
          <a:graphicData uri="http://schemas.openxmlformats.org/drawingml/2006/table">
            <a:tbl>
              <a:tblPr/>
              <a:tblGrid>
                <a:gridCol w="762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0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Prepared By / Last Updated By</a:t>
                      </a: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Reviewed By</a:t>
                      </a: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Approved By</a:t>
                      </a: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Role</a:t>
                      </a: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Signature</a:t>
                      </a: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90" marR="68590" marT="34290" marB="34290" horzOverflow="overflow">
                    <a:lnL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Retrospection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0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4"/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937493368"/>
              </p:ext>
            </p:extLst>
          </p:nvPr>
        </p:nvGraphicFramePr>
        <p:xfrm>
          <a:off x="457200" y="1524000"/>
          <a:ext cx="10807698" cy="3640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2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2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2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34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Deck Approval/Review</a:t>
                      </a:r>
                    </a:p>
                  </a:txBody>
                  <a:tcPr marR="1255" marT="125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1255" marB="0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R="1255" marT="1255" marB="0" anchor="ctr">
                    <a:solidFill>
                      <a:srgbClr val="50B3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R="1255" marT="125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R="1255" marT="125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Version</a:t>
                      </a:r>
                    </a:p>
                  </a:txBody>
                  <a:tcPr marR="1255" marT="3600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Document Role</a:t>
                      </a:r>
                    </a:p>
                  </a:txBody>
                  <a:tcPr marR="1255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125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Project Role/Stream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125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Description of Change</a:t>
                      </a:r>
                    </a:p>
                  </a:txBody>
                  <a:tcPr marR="1255" marT="125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  <a:endParaRPr lang="en-US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1255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33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005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u="none" strike="noStrike" kern="1200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064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639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601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435"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500" b="0" i="0" u="none" strike="noStrike" dirty="0">
                        <a:solidFill>
                          <a:schemeClr val="tx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1255" marT="91440" marB="0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Version History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2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Thank You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C816D-3CE1-52B2-A014-E6EB8A4465F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 Cognizant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</a:t>
            </a:r>
          </a:p>
        </p:txBody>
      </p:sp>
      <p:sp>
        <p:nvSpPr>
          <p:cNvPr id="5939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76757" indent="-376757">
              <a:buFont typeface="Arial" panose="020B0604020202020204" pitchFamily="34" charset="0"/>
              <a:buAutoNum type="arabicPeriod"/>
            </a:pPr>
            <a:r>
              <a:rPr lang="en-US" b="1" dirty="0"/>
              <a:t>Migration Scope and Planning</a:t>
            </a:r>
          </a:p>
          <a:p>
            <a:pPr marL="376757" indent="-376757">
              <a:buFont typeface="Arial" panose="020B0604020202020204" pitchFamily="34" charset="0"/>
              <a:buAutoNum type="arabicPeriod"/>
            </a:pPr>
            <a:r>
              <a:rPr lang="en-US" b="1" dirty="0"/>
              <a:t>Migration Objectives</a:t>
            </a:r>
          </a:p>
          <a:p>
            <a:pPr marL="376757" indent="-376757">
              <a:buFont typeface="Arial" panose="020B0604020202020204" pitchFamily="34" charset="0"/>
              <a:buAutoNum type="arabicPeriod"/>
            </a:pPr>
            <a:r>
              <a:rPr lang="en-US" b="1" dirty="0"/>
              <a:t>Detailed Migration Strategy</a:t>
            </a:r>
          </a:p>
          <a:p>
            <a:pPr marL="376757" indent="-376757">
              <a:buFont typeface="Arial" panose="020B0604020202020204" pitchFamily="34" charset="0"/>
              <a:buAutoNum type="arabicPeriod"/>
            </a:pPr>
            <a:r>
              <a:rPr lang="en-US" b="1" dirty="0"/>
              <a:t>Verification and Validation Methodologies</a:t>
            </a:r>
          </a:p>
          <a:p>
            <a:pPr marL="376757" indent="-376757">
              <a:buFont typeface="Arial" panose="020B0604020202020204" pitchFamily="34" charset="0"/>
              <a:buAutoNum type="arabicPeriod"/>
            </a:pPr>
            <a:r>
              <a:rPr lang="en-US" b="1" dirty="0"/>
              <a:t>Migration Communication Plan</a:t>
            </a:r>
          </a:p>
          <a:p>
            <a:pPr marL="376757" indent="-376757">
              <a:buFont typeface="Arial" panose="020B0604020202020204" pitchFamily="34" charset="0"/>
              <a:buAutoNum type="arabicPeriod"/>
            </a:pPr>
            <a:r>
              <a:rPr lang="en-US" b="1" dirty="0"/>
              <a:t>Migration Retrospection</a:t>
            </a:r>
            <a:endParaRPr lang="en-US" altLang="en-US" dirty="0"/>
          </a:p>
        </p:txBody>
      </p:sp>
      <p:sp>
        <p:nvSpPr>
          <p:cNvPr id="59395" name="Footer Placeholder 2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chemeClr val="bg1"/>
                </a:solidFill>
              </a:rPr>
              <a:t>© 2023 Cognizant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Scope &amp; Planning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Program Objectives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649269" y="2909040"/>
            <a:ext cx="10575388" cy="270240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33A0"/>
            </a:solidFill>
            <a:prstDash val="solid"/>
          </a:ln>
          <a:effectLst/>
        </p:spPr>
        <p:txBody>
          <a:bodyPr lIns="0" tIns="0" rIns="0" bIns="0" rtlCol="0" anchor="t" anchorCtr="0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Scope: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9270" y="1204275"/>
            <a:ext cx="10575388" cy="1287069"/>
          </a:xfrm>
          <a:prstGeom prst="roundRect">
            <a:avLst/>
          </a:prstGeom>
          <a:solidFill>
            <a:srgbClr val="FFFFFF"/>
          </a:solidFill>
          <a:ln w="25400" cap="flat" cmpd="sng" algn="ctr">
            <a:solidFill>
              <a:srgbClr val="0033A0"/>
            </a:solidFill>
            <a:prstDash val="solid"/>
          </a:ln>
          <a:effectLst/>
        </p:spPr>
        <p:txBody>
          <a:bodyPr lIns="0" tIns="0" rIns="0" bIns="0" rtlCol="0" anchor="t" anchorCtr="0"/>
          <a:lstStyle/>
          <a:p>
            <a:pPr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kern="0" dirty="0">
                <a:solidFill>
                  <a:srgbClr val="000000"/>
                </a:solidFill>
                <a:latin typeface="+mj-lt"/>
              </a:rPr>
              <a:t>Objective:</a:t>
            </a:r>
          </a:p>
        </p:txBody>
      </p:sp>
    </p:spTree>
    <p:extLst>
      <p:ext uri="{BB962C8B-B14F-4D97-AF65-F5344CB8AC3E}">
        <p14:creationId xmlns:p14="http://schemas.microsoft.com/office/powerpoint/2010/main" val="221428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Migration Business Objectives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rallelogram 5"/>
          <p:cNvSpPr/>
          <p:nvPr/>
        </p:nvSpPr>
        <p:spPr>
          <a:xfrm>
            <a:off x="4703809" y="1410722"/>
            <a:ext cx="3428656" cy="701817"/>
          </a:xfrm>
          <a:prstGeom prst="parallelogram">
            <a:avLst>
              <a:gd name="adj" fmla="val 49690"/>
            </a:avLst>
          </a:prstGeom>
          <a:solidFill>
            <a:srgbClr val="0033A0"/>
          </a:solidFill>
          <a:ln w="12700" cap="flat" cmpd="sng" algn="ctr">
            <a:solidFill>
              <a:srgbClr val="0033A0"/>
            </a:solidFill>
            <a:prstDash val="solid"/>
            <a:miter lim="800000"/>
          </a:ln>
          <a:effectLst/>
        </p:spPr>
        <p:txBody>
          <a:bodyPr lIns="121912" tIns="60956" rIns="121912" bIns="60956"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  <a:latin typeface="+mj-lt"/>
              </a:rPr>
              <a:t>Business Imperative </a:t>
            </a:r>
          </a:p>
        </p:txBody>
      </p:sp>
      <p:sp>
        <p:nvSpPr>
          <p:cNvPr id="7" name="Oval 6"/>
          <p:cNvSpPr/>
          <p:nvPr/>
        </p:nvSpPr>
        <p:spPr>
          <a:xfrm>
            <a:off x="3915215" y="1200062"/>
            <a:ext cx="1020909" cy="897847"/>
          </a:xfrm>
          <a:prstGeom prst="ellipse">
            <a:avLst/>
          </a:prstGeom>
          <a:solidFill>
            <a:sysClr val="window" lastClr="FFFFFF"/>
          </a:solidFill>
          <a:ln w="76200" cap="flat" cmpd="sng" algn="ctr">
            <a:solidFill>
              <a:srgbClr val="5D7291">
                <a:alpha val="49000"/>
              </a:srgbClr>
            </a:solidFill>
            <a:prstDash val="solid"/>
            <a:miter lim="800000"/>
          </a:ln>
          <a:effectLst/>
        </p:spPr>
        <p:txBody>
          <a:bodyPr lIns="121912" tIns="60956" rIns="121912" bIns="60956"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500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4" descr="https://d30y9cdsu7xlg0.cloudfront.net/png/216764-2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38" y="1222702"/>
            <a:ext cx="748159" cy="79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8238688" y="1130966"/>
            <a:ext cx="3435725" cy="981573"/>
            <a:chOff x="613393" y="816987"/>
            <a:chExt cx="2831629" cy="706057"/>
          </a:xfrm>
        </p:grpSpPr>
        <p:sp>
          <p:nvSpPr>
            <p:cNvPr id="10" name="Parallelogram 9"/>
            <p:cNvSpPr/>
            <p:nvPr/>
          </p:nvSpPr>
          <p:spPr>
            <a:xfrm>
              <a:off x="1159022" y="984912"/>
              <a:ext cx="2286000" cy="521636"/>
            </a:xfrm>
            <a:prstGeom prst="parallelogram">
              <a:avLst>
                <a:gd name="adj" fmla="val 49690"/>
              </a:avLst>
            </a:prstGeom>
            <a:solidFill>
              <a:srgbClr val="0033A0"/>
            </a:solidFill>
            <a:ln w="12700" cap="flat" cmpd="sng" algn="ctr">
              <a:solidFill>
                <a:srgbClr val="0033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00" b="1" kern="0" dirty="0">
                  <a:solidFill>
                    <a:prstClr val="white"/>
                  </a:solidFill>
                  <a:latin typeface="+mj-lt"/>
                </a:rPr>
                <a:t>Expectation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13393" y="816987"/>
              <a:ext cx="831630" cy="706057"/>
            </a:xfrm>
            <a:prstGeom prst="ellipse">
              <a:avLst/>
            </a:prstGeom>
            <a:solidFill>
              <a:sysClr val="window" lastClr="FFFFFF"/>
            </a:solidFill>
            <a:ln w="76200" cap="flat" cmpd="sng" algn="ctr">
              <a:solidFill>
                <a:srgbClr val="5D7291">
                  <a:alpha val="49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77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 dirty="0">
                <a:solidFill>
                  <a:prstClr val="white"/>
                </a:solidFill>
                <a:latin typeface="+mj-lt"/>
              </a:endParaRPr>
            </a:p>
          </p:txBody>
        </p:sp>
      </p:grpSp>
      <p:pic>
        <p:nvPicPr>
          <p:cNvPr id="12" name="Picture 6" descr="https://d30y9cdsu7xlg0.cloudfront.net/png/195686-2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225" y="1202551"/>
            <a:ext cx="714667" cy="81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arallelogram 12"/>
          <p:cNvSpPr/>
          <p:nvPr/>
        </p:nvSpPr>
        <p:spPr>
          <a:xfrm>
            <a:off x="1010524" y="1367987"/>
            <a:ext cx="2904691" cy="744552"/>
          </a:xfrm>
          <a:prstGeom prst="parallelogram">
            <a:avLst>
              <a:gd name="adj" fmla="val 49690"/>
            </a:avLst>
          </a:prstGeom>
          <a:solidFill>
            <a:srgbClr val="0033A0"/>
          </a:solidFill>
          <a:ln w="12700" cap="flat" cmpd="sng" algn="ctr">
            <a:solidFill>
              <a:srgbClr val="0033A0"/>
            </a:solidFill>
            <a:prstDash val="solid"/>
            <a:miter lim="800000"/>
          </a:ln>
          <a:effectLst/>
        </p:spPr>
        <p:txBody>
          <a:bodyPr lIns="121912" tIns="60956" rIns="121912" bIns="60956" rtlCol="0" anchor="ctr"/>
          <a:lstStyle/>
          <a:p>
            <a:pPr algn="ctr" defTabSz="914377">
              <a:defRPr/>
            </a:pPr>
            <a:r>
              <a:rPr lang="en-US" sz="1400" b="1" kern="0" dirty="0">
                <a:solidFill>
                  <a:prstClr val="white"/>
                </a:solidFill>
                <a:latin typeface="+mj-lt"/>
              </a:rPr>
              <a:t>Current Platform Issues</a:t>
            </a:r>
          </a:p>
        </p:txBody>
      </p:sp>
      <p:sp>
        <p:nvSpPr>
          <p:cNvPr id="14" name="Oval 13"/>
          <p:cNvSpPr/>
          <p:nvPr/>
        </p:nvSpPr>
        <p:spPr>
          <a:xfrm>
            <a:off x="284401" y="1200062"/>
            <a:ext cx="1019369" cy="897847"/>
          </a:xfrm>
          <a:prstGeom prst="ellipse">
            <a:avLst/>
          </a:prstGeom>
          <a:solidFill>
            <a:sysClr val="window" lastClr="FFFFFF"/>
          </a:solidFill>
          <a:ln w="76200" cap="flat" cmpd="sng" algn="ctr">
            <a:solidFill>
              <a:srgbClr val="5D7291">
                <a:alpha val="49000"/>
              </a:srgbClr>
            </a:solidFill>
            <a:prstDash val="solid"/>
            <a:miter lim="800000"/>
          </a:ln>
          <a:effectLst/>
        </p:spPr>
        <p:txBody>
          <a:bodyPr lIns="121912" tIns="60956" rIns="121912" bIns="60956" rtlCol="0" anchor="ctr"/>
          <a:lstStyle/>
          <a:p>
            <a:pPr algn="ctr" defTabSz="91437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Calibri" panose="020F0502020204030204" pitchFamily="34" charset="0"/>
            </a:endParaRPr>
          </a:p>
        </p:txBody>
      </p:sp>
      <p:pic>
        <p:nvPicPr>
          <p:cNvPr id="15" name="Picture 48" descr="C:\Users\466758\Downloads\computer-and-media-3\png\search104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1" y="1366053"/>
            <a:ext cx="608039" cy="60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04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Assumption and Dependencies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65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Migration Strategy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9152" y="5395390"/>
            <a:ext cx="100959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Note: Include Production Rollout &amp; </a:t>
            </a:r>
            <a:r>
              <a:rPr lang="en-US" sz="1600" dirty="0" err="1">
                <a:solidFill>
                  <a:schemeClr val="tx2"/>
                </a:solidFill>
              </a:rPr>
              <a:t>RollBack</a:t>
            </a:r>
            <a:r>
              <a:rPr lang="en-US" sz="1600" dirty="0">
                <a:solidFill>
                  <a:schemeClr val="tx2"/>
                </a:solidFill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3741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Verification and Validation Methodology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14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 Communication Plan</a:t>
            </a:r>
            <a:endParaRPr lang="en-US" altLang="en-US" dirty="0"/>
          </a:p>
        </p:txBody>
      </p:sp>
      <p:sp>
        <p:nvSpPr>
          <p:cNvPr id="34819" name="Footer Placeholder 1"/>
          <p:cNvSpPr>
            <a:spLocks noGrp="1"/>
          </p:cNvSpPr>
          <p:nvPr>
            <p:ph type="ftr" sz="quarter" idx="2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35271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962301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571886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5181470" indent="-304792" defTabSz="60958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© 2023 Cognizant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FACFDA-C7B9-2649-B218-B3D167490F6F}"/>
              </a:ext>
            </a:extLst>
          </p:cNvPr>
          <p:cNvCxnSpPr>
            <a:cxnSpLocks/>
          </p:cNvCxnSpPr>
          <p:nvPr/>
        </p:nvCxnSpPr>
        <p:spPr>
          <a:xfrm flipV="1">
            <a:off x="6076951" y="1507067"/>
            <a:ext cx="0" cy="4349751"/>
          </a:xfrm>
          <a:prstGeom prst="line">
            <a:avLst/>
          </a:prstGeom>
          <a:ln w="19050" cap="rnd">
            <a:solidFill>
              <a:schemeClr val="accent6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13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gnizant Colors 202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2E308E"/>
      </a:accent1>
      <a:accent2>
        <a:srgbClr val="7373D8"/>
      </a:accent2>
      <a:accent3>
        <a:srgbClr val="2F78C4"/>
      </a:accent3>
      <a:accent4>
        <a:srgbClr val="92BBE6"/>
      </a:accent4>
      <a:accent5>
        <a:srgbClr val="06C7CC"/>
      </a:accent5>
      <a:accent6>
        <a:srgbClr val="26EFE9"/>
      </a:accent6>
      <a:hlink>
        <a:srgbClr val="535659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sz="1600" dirty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5" id="{57E8BF12-E884-4342-AA35-8159F29764C1}" vid="{738C5CD5-EFB0-4E95-851F-3852D4B767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gnizant Colors 2022">
    <a:dk1>
      <a:srgbClr val="000048"/>
    </a:dk1>
    <a:lt1>
      <a:srgbClr val="FFFFFF"/>
    </a:lt1>
    <a:dk2>
      <a:srgbClr val="000048"/>
    </a:dk2>
    <a:lt2>
      <a:srgbClr val="FFFFFF"/>
    </a:lt2>
    <a:accent1>
      <a:srgbClr val="2E308E"/>
    </a:accent1>
    <a:accent2>
      <a:srgbClr val="7373D8"/>
    </a:accent2>
    <a:accent3>
      <a:srgbClr val="2F78C4"/>
    </a:accent3>
    <a:accent4>
      <a:srgbClr val="92BBE6"/>
    </a:accent4>
    <a:accent5>
      <a:srgbClr val="06C7CC"/>
    </a:accent5>
    <a:accent6>
      <a:srgbClr val="26EFE9"/>
    </a:accent6>
    <a:hlink>
      <a:srgbClr val="535659"/>
    </a:hlink>
    <a:folHlink>
      <a:srgbClr val="97999B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Version xmlns="cb9bd9b3-e0a0-49e2-8a23-d80989a1ac18" xsi:nil="true"/>
    <IsRestricted xmlns="cb9bd9b3-e0a0-49e2-8a23-d80989a1ac18">Yes</IsRestricted>
    <IsCommon xmlns="cb9bd9b3-e0a0-49e2-8a23-d80989a1ac18">No</IsCommon>
    <DocTitle xmlns="cb9bd9b3-e0a0-49e2-8a23-d80989a1ac18">Template for PPT</DocTitl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CB434881556C4A857E7AAA00F2BAFB" ma:contentTypeVersion="51" ma:contentTypeDescription="Create a new document." ma:contentTypeScope="" ma:versionID="dee030500cd8fc545e0eb2aa99b071d9">
  <xsd:schema xmlns:xsd="http://www.w3.org/2001/XMLSchema" xmlns:xs="http://www.w3.org/2001/XMLSchema" xmlns:p="http://schemas.microsoft.com/office/2006/metadata/properties" xmlns:ns2="cb9bd9b3-e0a0-49e2-8a23-d80989a1ac18" xmlns:ns3="3bebc203-f272-4070-bdc3-9f7201f16fa6" targetNamespace="http://schemas.microsoft.com/office/2006/metadata/properties" ma:root="true" ma:fieldsID="81cee79a69fadace3afa5a5cb33d220d" ns2:_="" ns3:_="">
    <xsd:import namespace="cb9bd9b3-e0a0-49e2-8a23-d80989a1ac18"/>
    <xsd:import namespace="3bebc203-f272-4070-bdc3-9f7201f16fa6"/>
    <xsd:element name="properties">
      <xsd:complexType>
        <xsd:sequence>
          <xsd:element name="documentManagement">
            <xsd:complexType>
              <xsd:all>
                <xsd:element ref="ns2:IsCommon" minOccurs="0"/>
                <xsd:element ref="ns2:DocVersion" minOccurs="0"/>
                <xsd:element ref="ns2:DocTitle" minOccurs="0"/>
                <xsd:element ref="ns2:IsRestricted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9bd9b3-e0a0-49e2-8a23-d80989a1ac18" elementFormDefault="qualified">
    <xsd:import namespace="http://schemas.microsoft.com/office/2006/documentManagement/types"/>
    <xsd:import namespace="http://schemas.microsoft.com/office/infopath/2007/PartnerControls"/>
    <xsd:element name="IsCommon" ma:index="2" nillable="true" ma:displayName="IsCommon" ma:default="No" ma:format="Dropdown" ma:internalName="IsCommon" ma:readOnly="false">
      <xsd:simpleType>
        <xsd:restriction base="dms:Choice">
          <xsd:enumeration value="No"/>
          <xsd:enumeration value="Yes"/>
        </xsd:restriction>
      </xsd:simpleType>
    </xsd:element>
    <xsd:element name="DocVersion" ma:index="3" nillable="true" ma:displayName="DocVersion" ma:internalName="DocVersion" ma:readOnly="false">
      <xsd:simpleType>
        <xsd:restriction base="dms:Text">
          <xsd:maxLength value="255"/>
        </xsd:restriction>
      </xsd:simpleType>
    </xsd:element>
    <xsd:element name="DocTitle" ma:index="4" nillable="true" ma:displayName="DocTitle" ma:internalName="DocTitle" ma:readOnly="false">
      <xsd:simpleType>
        <xsd:restriction base="dms:Text">
          <xsd:maxLength value="255"/>
        </xsd:restriction>
      </xsd:simpleType>
    </xsd:element>
    <xsd:element name="IsRestricted" ma:index="5" nillable="true" ma:displayName="IsRestricted" ma:default="No" ma:format="Dropdown" ma:internalName="IsRestricted" ma:readOnly="false">
      <xsd:simpleType>
        <xsd:restriction base="dms:Choice">
          <xsd:enumeration value="Yes"/>
          <xsd:enumeration value="No"/>
        </xsd:restriction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ebc203-f272-4070-bdc3-9f7201f16fa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969C94-61E6-4A96-AA4F-3B7F1F5DCA0F}">
  <ds:schemaRefs>
    <ds:schemaRef ds:uri="http://schemas.microsoft.com/office/2006/metadata/properties"/>
    <ds:schemaRef ds:uri="http://schemas.microsoft.com/office/infopath/2007/PartnerControls"/>
    <ds:schemaRef ds:uri="efc29a93-7a0f-4c5c-8a87-48b110339e54"/>
  </ds:schemaRefs>
</ds:datastoreItem>
</file>

<file path=customXml/itemProps2.xml><?xml version="1.0" encoding="utf-8"?>
<ds:datastoreItem xmlns:ds="http://schemas.openxmlformats.org/officeDocument/2006/customXml" ds:itemID="{C4B098CB-F883-4657-B8B6-229FCE1A970C}"/>
</file>

<file path=customXml/itemProps3.xml><?xml version="1.0" encoding="utf-8"?>
<ds:datastoreItem xmlns:ds="http://schemas.openxmlformats.org/officeDocument/2006/customXml" ds:itemID="{D2C19B5E-D9A5-4F5C-B667-9DF8AD600B8C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F89E111B-C440-4433-898F-9DB457A2B0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qtqp-tempp</Template>
  <TotalTime>19</TotalTime>
  <Words>137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Wingdings</vt:lpstr>
      <vt:lpstr>Office Theme</vt:lpstr>
      <vt:lpstr>Migration Strategy</vt:lpstr>
      <vt:lpstr>Agenda</vt:lpstr>
      <vt:lpstr>Migration Scope &amp; Planning</vt:lpstr>
      <vt:lpstr>Migration Program Objectives</vt:lpstr>
      <vt:lpstr>Migration Business Objectives</vt:lpstr>
      <vt:lpstr>Migration Assumption and Dependencies</vt:lpstr>
      <vt:lpstr>Detailed Migration Strategy</vt:lpstr>
      <vt:lpstr>Migration Verification and Validation Methodology</vt:lpstr>
      <vt:lpstr>Migration Communication Plan</vt:lpstr>
      <vt:lpstr>Migration Retrospection</vt:lpstr>
      <vt:lpstr>Version History</vt:lpstr>
      <vt:lpstr>Thank You</vt:lpstr>
    </vt:vector>
  </TitlesOfParts>
  <Manager>PMT Head</Manager>
  <Company>Cognizant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Migration Strategy</dc:title>
  <dc:subject>Template for Migration Strategy</dc:subject>
  <dc:creator>Cognizant</dc:creator>
  <cp:keywords>Template for Migration Strategy, Template</cp:keywords>
  <dc:description>Template for Migration Strategy</dc:description>
  <cp:lastModifiedBy>Ganesan, Ashok Kumar (Cognizant)</cp:lastModifiedBy>
  <cp:revision>3</cp:revision>
  <dcterms:created xsi:type="dcterms:W3CDTF">2023-04-05T10:33:00Z</dcterms:created>
  <dcterms:modified xsi:type="dcterms:W3CDTF">2023-04-06T15:44:24Z</dcterms:modified>
  <cp:category>Migration Process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ster Release ID:">
    <vt:lpwstr>QTQP-TEMPP / 3.12.0 / 08-Apr-2022</vt:lpwstr>
  </property>
  <property fmtid="{D5CDD505-2E9C-101B-9397-08002B2CF9AE}" pid="3" name="Reviewed8On">
    <vt:lpwstr/>
  </property>
  <property fmtid="{D5CDD505-2E9C-101B-9397-08002B2CF9AE}" pid="4" name="DevlopedOn">
    <vt:lpwstr/>
  </property>
  <property fmtid="{D5CDD505-2E9C-101B-9397-08002B2CF9AE}" pid="5" name="Reviewed10By">
    <vt:lpwstr/>
  </property>
  <property fmtid="{D5CDD505-2E9C-101B-9397-08002B2CF9AE}" pid="6" name="Reviewed9On">
    <vt:lpwstr/>
  </property>
  <property fmtid="{D5CDD505-2E9C-101B-9397-08002B2CF9AE}" pid="7" name="Reviewer">
    <vt:lpwstr/>
  </property>
  <property fmtid="{D5CDD505-2E9C-101B-9397-08002B2CF9AE}" pid="8" name="ProcessPackage">
    <vt:lpwstr/>
  </property>
  <property fmtid="{D5CDD505-2E9C-101B-9397-08002B2CF9AE}" pid="9" name="Reviewed9By">
    <vt:lpwstr/>
  </property>
  <property fmtid="{D5CDD505-2E9C-101B-9397-08002B2CF9AE}" pid="10" name="BaseURL">
    <vt:lpwstr/>
  </property>
  <property fmtid="{D5CDD505-2E9C-101B-9397-08002B2CF9AE}" pid="11" name="Approved10By">
    <vt:lpwstr/>
  </property>
  <property fmtid="{D5CDD505-2E9C-101B-9397-08002B2CF9AE}" pid="12" name="WorkflowGroupID">
    <vt:lpwstr/>
  </property>
  <property fmtid="{D5CDD505-2E9C-101B-9397-08002B2CF9AE}" pid="13" name="DocumentID">
    <vt:lpwstr/>
  </property>
  <property fmtid="{D5CDD505-2E9C-101B-9397-08002B2CF9AE}" pid="14" name="Reviewed8By">
    <vt:lpwstr/>
  </property>
  <property fmtid="{D5CDD505-2E9C-101B-9397-08002B2CF9AE}" pid="15" name="Approved10On">
    <vt:lpwstr/>
  </property>
  <property fmtid="{D5CDD505-2E9C-101B-9397-08002B2CF9AE}" pid="16" name="DocVersion">
    <vt:lpwstr/>
  </property>
  <property fmtid="{D5CDD505-2E9C-101B-9397-08002B2CF9AE}" pid="17" name="Approved8By">
    <vt:lpwstr/>
  </property>
  <property fmtid="{D5CDD505-2E9C-101B-9397-08002B2CF9AE}" pid="18" name="Status">
    <vt:lpwstr>WorkflowInitiated</vt:lpwstr>
  </property>
  <property fmtid="{D5CDD505-2E9C-101B-9397-08002B2CF9AE}" pid="19" name="Approved9By">
    <vt:lpwstr/>
  </property>
  <property fmtid="{D5CDD505-2E9C-101B-9397-08002B2CF9AE}" pid="20" name="Approved9On">
    <vt:lpwstr/>
  </property>
  <property fmtid="{D5CDD505-2E9C-101B-9397-08002B2CF9AE}" pid="21" name="Approved8On">
    <vt:lpwstr/>
  </property>
  <property fmtid="{D5CDD505-2E9C-101B-9397-08002B2CF9AE}" pid="22" name="ReleaseTeam">
    <vt:lpwstr/>
  </property>
  <property fmtid="{D5CDD505-2E9C-101B-9397-08002B2CF9AE}" pid="23" name="Reviewed7By">
    <vt:lpwstr/>
  </property>
  <property fmtid="{D5CDD505-2E9C-101B-9397-08002B2CF9AE}" pid="24" name="Approved7On">
    <vt:lpwstr/>
  </property>
  <property fmtid="{D5CDD505-2E9C-101B-9397-08002B2CF9AE}" pid="25" name="DocType">
    <vt:lpwstr/>
  </property>
  <property fmtid="{D5CDD505-2E9C-101B-9397-08002B2CF9AE}" pid="26" name="IsNewDoc">
    <vt:lpwstr>No</vt:lpwstr>
  </property>
  <property fmtid="{D5CDD505-2E9C-101B-9397-08002B2CF9AE}" pid="27" name="Reviewed6By">
    <vt:lpwstr/>
  </property>
  <property fmtid="{D5CDD505-2E9C-101B-9397-08002B2CF9AE}" pid="28" name="Approved6On">
    <vt:lpwstr/>
  </property>
  <property fmtid="{D5CDD505-2E9C-101B-9397-08002B2CF9AE}" pid="29" name="PIPDescription">
    <vt:lpwstr/>
  </property>
  <property fmtid="{D5CDD505-2E9C-101B-9397-08002B2CF9AE}" pid="30" name="Reviewed5By">
    <vt:lpwstr/>
  </property>
  <property fmtid="{D5CDD505-2E9C-101B-9397-08002B2CF9AE}" pid="31" name="ApprovedOn">
    <vt:lpwstr/>
  </property>
  <property fmtid="{D5CDD505-2E9C-101B-9397-08002B2CF9AE}" pid="32" name="Approved5On">
    <vt:lpwstr/>
  </property>
  <property fmtid="{D5CDD505-2E9C-101B-9397-08002B2CF9AE}" pid="33" name="RTDocVersion">
    <vt:lpwstr/>
  </property>
  <property fmtid="{D5CDD505-2E9C-101B-9397-08002B2CF9AE}" pid="34" name="WFAuthor">
    <vt:lpwstr/>
  </property>
  <property fmtid="{D5CDD505-2E9C-101B-9397-08002B2CF9AE}" pid="35" name="Reviewed4By">
    <vt:lpwstr/>
  </property>
  <property fmtid="{D5CDD505-2E9C-101B-9397-08002B2CF9AE}" pid="36" name="Approved4On">
    <vt:lpwstr/>
  </property>
  <property fmtid="{D5CDD505-2E9C-101B-9397-08002B2CF9AE}" pid="37" name="ReviewsPendingWith">
    <vt:lpwstr/>
  </property>
  <property fmtid="{D5CDD505-2E9C-101B-9397-08002B2CF9AE}" pid="38" name="Reviewed3By">
    <vt:lpwstr/>
  </property>
  <property fmtid="{D5CDD505-2E9C-101B-9397-08002B2CF9AE}" pid="39" name="Reviewed10On">
    <vt:lpwstr/>
  </property>
  <property fmtid="{D5CDD505-2E9C-101B-9397-08002B2CF9AE}" pid="40" name="WFID">
    <vt:lpwstr/>
  </property>
  <property fmtid="{D5CDD505-2E9C-101B-9397-08002B2CF9AE}" pid="41" name="Approved3On">
    <vt:lpwstr/>
  </property>
  <property fmtid="{D5CDD505-2E9C-101B-9397-08002B2CF9AE}" pid="42" name="Reviewed2By">
    <vt:lpwstr/>
  </property>
  <property fmtid="{D5CDD505-2E9C-101B-9397-08002B2CF9AE}" pid="43" name="Reviewed1On">
    <vt:lpwstr/>
  </property>
  <property fmtid="{D5CDD505-2E9C-101B-9397-08002B2CF9AE}" pid="44" name="Approved1By">
    <vt:lpwstr/>
  </property>
  <property fmtid="{D5CDD505-2E9C-101B-9397-08002B2CF9AE}" pid="45" name="Approved2On">
    <vt:lpwstr/>
  </property>
  <property fmtid="{D5CDD505-2E9C-101B-9397-08002B2CF9AE}" pid="46" name="ApprovalsPendingWith">
    <vt:lpwstr/>
  </property>
  <property fmtid="{D5CDD505-2E9C-101B-9397-08002B2CF9AE}" pid="47" name="PIPId">
    <vt:lpwstr/>
  </property>
  <property fmtid="{D5CDD505-2E9C-101B-9397-08002B2CF9AE}" pid="48" name="Reviewed1By">
    <vt:lpwstr/>
  </property>
  <property fmtid="{D5CDD505-2E9C-101B-9397-08002B2CF9AE}" pid="49" name="Reviewed2On">
    <vt:lpwstr/>
  </property>
  <property fmtid="{D5CDD505-2E9C-101B-9397-08002B2CF9AE}" pid="50" name="Approved2By">
    <vt:lpwstr/>
  </property>
  <property fmtid="{D5CDD505-2E9C-101B-9397-08002B2CF9AE}" pid="51" name="Reviewed3On">
    <vt:lpwstr/>
  </property>
  <property fmtid="{D5CDD505-2E9C-101B-9397-08002B2CF9AE}" pid="52" name="Approved3By">
    <vt:lpwstr/>
  </property>
  <property fmtid="{D5CDD505-2E9C-101B-9397-08002B2CF9AE}" pid="53" name="Reviewed4On">
    <vt:lpwstr/>
  </property>
  <property fmtid="{D5CDD505-2E9C-101B-9397-08002B2CF9AE}" pid="54" name="Approved4By">
    <vt:lpwstr/>
  </property>
  <property fmtid="{D5CDD505-2E9C-101B-9397-08002B2CF9AE}" pid="55" name="Approver">
    <vt:lpwstr/>
  </property>
  <property fmtid="{D5CDD505-2E9C-101B-9397-08002B2CF9AE}" pid="56" name="ProcessOwner">
    <vt:lpwstr/>
  </property>
  <property fmtid="{D5CDD505-2E9C-101B-9397-08002B2CF9AE}" pid="57" name="Reviewed5On">
    <vt:lpwstr/>
  </property>
  <property fmtid="{D5CDD505-2E9C-101B-9397-08002B2CF9AE}" pid="58" name="Approved5By">
    <vt:lpwstr/>
  </property>
  <property fmtid="{D5CDD505-2E9C-101B-9397-08002B2CF9AE}" pid="59" name="CheckedInAt">
    <vt:lpwstr/>
  </property>
  <property fmtid="{D5CDD505-2E9C-101B-9397-08002B2CF9AE}" pid="60" name="WFDocName">
    <vt:lpwstr/>
  </property>
  <property fmtid="{D5CDD505-2E9C-101B-9397-08002B2CF9AE}" pid="61" name="Reviewed6On">
    <vt:lpwstr/>
  </property>
  <property fmtid="{D5CDD505-2E9C-101B-9397-08002B2CF9AE}" pid="62" name="Approved6By">
    <vt:lpwstr/>
  </property>
  <property fmtid="{D5CDD505-2E9C-101B-9397-08002B2CF9AE}" pid="63" name="Reviewed7On">
    <vt:lpwstr/>
  </property>
  <property fmtid="{D5CDD505-2E9C-101B-9397-08002B2CF9AE}" pid="64" name="Approved7By">
    <vt:lpwstr/>
  </property>
  <property fmtid="{D5CDD505-2E9C-101B-9397-08002B2CF9AE}" pid="65" name="IsRestricted">
    <vt:lpwstr>Yes</vt:lpwstr>
  </property>
  <property fmtid="{D5CDD505-2E9C-101B-9397-08002B2CF9AE}" pid="66" name="ContentTypeId">
    <vt:lpwstr>0x010100CFCB434881556C4A857E7AAA00F2BAFB</vt:lpwstr>
  </property>
</Properties>
</file>