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147472140" r:id="rId2"/>
    <p:sldId id="2147472139" r:id="rId3"/>
    <p:sldId id="2147472141" r:id="rId4"/>
    <p:sldId id="2147472142" r:id="rId5"/>
    <p:sldId id="2147472143" r:id="rId6"/>
    <p:sldId id="2147472144" r:id="rId7"/>
    <p:sldId id="2147472145" r:id="rId8"/>
    <p:sldId id="2147472146" r:id="rId9"/>
    <p:sldId id="2147472147" r:id="rId10"/>
    <p:sldId id="2147472148" r:id="rId11"/>
    <p:sldId id="2147472149" r:id="rId12"/>
    <p:sldId id="2147472150" r:id="rId13"/>
    <p:sldId id="2147472151" r:id="rId14"/>
    <p:sldId id="2147472152" r:id="rId15"/>
    <p:sldId id="2147472153" r:id="rId16"/>
    <p:sldId id="2147472154" r:id="rId17"/>
    <p:sldId id="2147472155" r:id="rId18"/>
    <p:sldId id="2147472156" r:id="rId19"/>
    <p:sldId id="2147472157" r:id="rId20"/>
    <p:sldId id="2147472158" r:id="rId21"/>
    <p:sldId id="2147472159" r:id="rId22"/>
    <p:sldId id="2147472160" r:id="rId23"/>
    <p:sldId id="2147472161" r:id="rId24"/>
    <p:sldId id="2147472162" r:id="rId25"/>
    <p:sldId id="214747213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7A9F5-B3C3-4273-B087-BC680A0AF76C}" type="datetimeFigureOut">
              <a:rPr lang="en-IN" smtClean="0"/>
              <a:t>09-10-2024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410A0-74B2-4060-B9D7-1F548F136B8A}" type="slidenum">
              <a:rPr lang="en-IN" smtClean="0"/>
              <a:t>‹#›</a:t>
            </a:fld>
            <a:endParaRPr lang="en-IN"/>
          </a:p>
        </p:txBody>
      </p:sp>
    </p:spTree>
    <p:extLst>
      <p:ext uri="{BB962C8B-B14F-4D97-AF65-F5344CB8AC3E}">
        <p14:creationId xmlns:p14="http://schemas.microsoft.com/office/powerpoint/2010/main" val="37939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9410A0-74B2-4060-B9D7-1F548F136B8A}" type="slidenum">
              <a:rPr lang="en-IN" smtClean="0"/>
              <a:t>3</a:t>
            </a:fld>
            <a:endParaRPr lang="en-IN"/>
          </a:p>
        </p:txBody>
      </p:sp>
    </p:spTree>
    <p:extLst>
      <p:ext uri="{BB962C8B-B14F-4D97-AF65-F5344CB8AC3E}">
        <p14:creationId xmlns:p14="http://schemas.microsoft.com/office/powerpoint/2010/main" val="162251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25</a:t>
            </a:fld>
            <a:endParaRPr lang="en-US" dirty="0"/>
          </a:p>
        </p:txBody>
      </p:sp>
    </p:spTree>
    <p:extLst>
      <p:ext uri="{BB962C8B-B14F-4D97-AF65-F5344CB8AC3E}">
        <p14:creationId xmlns:p14="http://schemas.microsoft.com/office/powerpoint/2010/main" val="134544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9/23/2024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2795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9/23/2024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937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9/23/2024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174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1903671"/>
            <a:ext cx="6053327" cy="1846659"/>
          </a:xfrm>
        </p:spPr>
        <p:txBody>
          <a:bodyPr wrap="square" anchor="ctr" anchorCtr="0">
            <a:spAutoFit/>
          </a:bodyPr>
          <a:lstStyle>
            <a:lvl1pPr algn="l">
              <a:defRPr sz="60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198179" cy="303572"/>
          </a:xfrm>
          <a:prstGeom prst="rect">
            <a:avLst/>
          </a:prstGeom>
        </p:spPr>
        <p:txBody>
          <a:bodyPr/>
          <a:lstStyle>
            <a:lvl1pPr>
              <a:defRPr>
                <a:solidFill>
                  <a:schemeClr val="tx1"/>
                </a:solidFill>
              </a:defRPr>
            </a:lvl1pPr>
          </a:lstStyle>
          <a:p>
            <a:r>
              <a:rPr lang="en-US" dirty="0"/>
              <a:t>© 2023 Cognizant</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p:nvPr>
        </p:nvSpPr>
        <p:spPr>
          <a:xfrm>
            <a:off x="1041400" y="3897548"/>
            <a:ext cx="6053322" cy="1295400"/>
          </a:xfrm>
          <a:prstGeom prst="rect">
            <a:avLst/>
          </a:prstGeom>
        </p:spPr>
        <p:txBody>
          <a:bodyPr/>
          <a:lstStyle/>
          <a:p>
            <a:pPr lvl="0"/>
            <a:r>
              <a:rPr lang="en-US"/>
              <a:t>Click to edit Master text styles</a:t>
            </a:r>
          </a:p>
        </p:txBody>
      </p:sp>
      <p:pic>
        <p:nvPicPr>
          <p:cNvPr id="11" name="Logo">
            <a:extLst>
              <a:ext uri="{FF2B5EF4-FFF2-40B4-BE49-F238E27FC236}">
                <a16:creationId xmlns:a16="http://schemas.microsoft.com/office/drawing/2014/main" id="{3255087C-F40D-2E4F-A55B-4F9057EEE5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72758" y="381864"/>
            <a:ext cx="2067983" cy="620394"/>
          </a:xfrm>
          <a:prstGeom prst="rect">
            <a:avLst/>
          </a:prstGeom>
        </p:spPr>
      </p:pic>
    </p:spTree>
    <p:extLst>
      <p:ext uri="{BB962C8B-B14F-4D97-AF65-F5344CB8AC3E}">
        <p14:creationId xmlns:p14="http://schemas.microsoft.com/office/powerpoint/2010/main" val="29362166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9/23/2024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8761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9/23/2024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8092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9/23/2024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8293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9/23/2024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4436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9/23/2024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067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9/23/2024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1237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9/23/2024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2922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9/23/2024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690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9/23/2024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631581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9D684D-28D4-D432-F11C-5CE200E3F6C2}"/>
              </a:ext>
            </a:extLst>
          </p:cNvPr>
          <p:cNvSpPr>
            <a:spLocks noGrp="1"/>
          </p:cNvSpPr>
          <p:nvPr>
            <p:ph type="subTitle" idx="1"/>
          </p:nvPr>
        </p:nvSpPr>
        <p:spPr>
          <a:xfrm>
            <a:off x="452438" y="4274700"/>
            <a:ext cx="5414255" cy="1198912"/>
          </a:xfrm>
        </p:spPr>
        <p:txBody>
          <a:bodyPr>
            <a:normAutofit/>
          </a:bodyPr>
          <a:lstStyle/>
          <a:p>
            <a:pPr algn="l"/>
            <a:r>
              <a:rPr lang="en-US" b="1" dirty="0">
                <a:solidFill>
                  <a:schemeClr val="tx1"/>
                </a:solidFill>
              </a:rPr>
              <a:t>Title: Future Forward</a:t>
            </a:r>
          </a:p>
          <a:p>
            <a:pPr algn="l"/>
            <a:r>
              <a:rPr lang="en-US" b="1" dirty="0">
                <a:solidFill>
                  <a:schemeClr val="tx1"/>
                </a:solidFill>
              </a:rPr>
              <a:t>Creator(s) : Md Kamran Uddin</a:t>
            </a:r>
          </a:p>
          <a:p>
            <a:pPr algn="l"/>
            <a:endParaRPr lang="en-IN" dirty="0">
              <a:solidFill>
                <a:schemeClr val="tx1"/>
              </a:solidFill>
            </a:endParaRPr>
          </a:p>
        </p:txBody>
      </p:sp>
      <p:pic>
        <p:nvPicPr>
          <p:cNvPr id="4" name="Picture 3" descr="Network connection abstract against a white background">
            <a:extLst>
              <a:ext uri="{FF2B5EF4-FFF2-40B4-BE49-F238E27FC236}">
                <a16:creationId xmlns:a16="http://schemas.microsoft.com/office/drawing/2014/main" id="{F1B4EC85-EAF5-36E1-B3FB-8ADD427FE7A2}"/>
              </a:ext>
            </a:extLst>
          </p:cNvPr>
          <p:cNvPicPr>
            <a:picLocks noChangeAspect="1"/>
          </p:cNvPicPr>
          <p:nvPr/>
        </p:nvPicPr>
        <p:blipFill rotWithShape="1">
          <a:blip r:embed="rId2"/>
          <a:srcRect r="41476" b="-1"/>
          <a:stretch/>
        </p:blipFill>
        <p:spPr>
          <a:xfrm>
            <a:off x="7714593" y="-3440"/>
            <a:ext cx="4490376" cy="6861439"/>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452438" y="725489"/>
            <a:ext cx="5414962" cy="1986366"/>
          </a:xfrm>
        </p:spPr>
        <p:txBody>
          <a:bodyPr/>
          <a:lstStyle/>
          <a:p>
            <a:r>
              <a:rPr lang="en-US" sz="3600" dirty="0">
                <a:solidFill>
                  <a:schemeClr val="tx1"/>
                </a:solidFill>
              </a:rPr>
              <a:t>ADM Insurance Hackathon 2024</a:t>
            </a:r>
          </a:p>
        </p:txBody>
      </p:sp>
      <p:sp>
        <p:nvSpPr>
          <p:cNvPr id="7" name="TextBox 6">
            <a:extLst>
              <a:ext uri="{FF2B5EF4-FFF2-40B4-BE49-F238E27FC236}">
                <a16:creationId xmlns:a16="http://schemas.microsoft.com/office/drawing/2014/main" id="{D3A3D9B1-AEE3-54AB-8B5C-68ABCF8DED4A}"/>
              </a:ext>
            </a:extLst>
          </p:cNvPr>
          <p:cNvSpPr txBox="1"/>
          <p:nvPr/>
        </p:nvSpPr>
        <p:spPr>
          <a:xfrm>
            <a:off x="1479764" y="2850229"/>
            <a:ext cx="3505891"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Idea – 88238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00000"/>
                </a:solidFill>
                <a:latin typeface="Calibri" panose="020F0502020204030204" pitchFamily="34" charset="0"/>
                <a:ea typeface="Calibri" panose="020F0502020204030204" pitchFamily="34" charset="0"/>
                <a:cs typeface="Calibri" panose="020F0502020204030204" pitchFamily="34" charset="0"/>
              </a:rPr>
              <a:t>PROTOTYPE PHASE</a:t>
            </a:r>
            <a:endParaRPr kumimoji="0" lang="en-US" sz="28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77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41696" y="392457"/>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9FE0DF9B-A4F0-0529-C638-97F70D9D11FE}"/>
              </a:ext>
            </a:extLst>
          </p:cNvPr>
          <p:cNvPicPr>
            <a:picLocks noChangeAspect="1"/>
          </p:cNvPicPr>
          <p:nvPr/>
        </p:nvPicPr>
        <p:blipFill>
          <a:blip r:embed="rId5"/>
          <a:stretch>
            <a:fillRect/>
          </a:stretch>
        </p:blipFill>
        <p:spPr>
          <a:xfrm>
            <a:off x="751114" y="1295400"/>
            <a:ext cx="10853057" cy="5181599"/>
          </a:xfrm>
          <a:prstGeom prst="rect">
            <a:avLst/>
          </a:prstGeom>
        </p:spPr>
      </p:pic>
    </p:spTree>
    <p:extLst>
      <p:ext uri="{BB962C8B-B14F-4D97-AF65-F5344CB8AC3E}">
        <p14:creationId xmlns:p14="http://schemas.microsoft.com/office/powerpoint/2010/main" val="261199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2714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3B7F5A94-EA76-FE4E-2819-1CAFD28790B5}"/>
              </a:ext>
            </a:extLst>
          </p:cNvPr>
          <p:cNvPicPr>
            <a:picLocks noChangeAspect="1"/>
          </p:cNvPicPr>
          <p:nvPr/>
        </p:nvPicPr>
        <p:blipFill>
          <a:blip r:embed="rId5"/>
          <a:stretch>
            <a:fillRect/>
          </a:stretch>
        </p:blipFill>
        <p:spPr>
          <a:xfrm>
            <a:off x="653143" y="1110344"/>
            <a:ext cx="11114314" cy="5344886"/>
          </a:xfrm>
          <a:prstGeom prst="rect">
            <a:avLst/>
          </a:prstGeom>
        </p:spPr>
      </p:pic>
    </p:spTree>
    <p:extLst>
      <p:ext uri="{BB962C8B-B14F-4D97-AF65-F5344CB8AC3E}">
        <p14:creationId xmlns:p14="http://schemas.microsoft.com/office/powerpoint/2010/main" val="179818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471580" y="381572"/>
            <a:ext cx="7135368"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REST with Spring Boot &amp; Microservices Implementation</a:t>
            </a:r>
          </a:p>
        </p:txBody>
      </p:sp>
      <p:pic>
        <p:nvPicPr>
          <p:cNvPr id="2" name="Picture 1">
            <a:extLst>
              <a:ext uri="{FF2B5EF4-FFF2-40B4-BE49-F238E27FC236}">
                <a16:creationId xmlns:a16="http://schemas.microsoft.com/office/drawing/2014/main" id="{DE44A103-C860-A34B-03FE-3346ED133FD0}"/>
              </a:ext>
            </a:extLst>
          </p:cNvPr>
          <p:cNvPicPr>
            <a:picLocks noChangeAspect="1"/>
          </p:cNvPicPr>
          <p:nvPr/>
        </p:nvPicPr>
        <p:blipFill>
          <a:blip r:embed="rId5"/>
          <a:stretch>
            <a:fillRect/>
          </a:stretch>
        </p:blipFill>
        <p:spPr>
          <a:xfrm>
            <a:off x="566056" y="1075540"/>
            <a:ext cx="10929257" cy="5488546"/>
          </a:xfrm>
          <a:prstGeom prst="rect">
            <a:avLst/>
          </a:prstGeom>
        </p:spPr>
      </p:pic>
    </p:spTree>
    <p:extLst>
      <p:ext uri="{BB962C8B-B14F-4D97-AF65-F5344CB8AC3E}">
        <p14:creationId xmlns:p14="http://schemas.microsoft.com/office/powerpoint/2010/main" val="181098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425111"/>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6F2BA6B5-067F-8B0B-3602-6D4C8CB9C029}"/>
              </a:ext>
            </a:extLst>
          </p:cNvPr>
          <p:cNvPicPr>
            <a:picLocks noChangeAspect="1"/>
          </p:cNvPicPr>
          <p:nvPr/>
        </p:nvPicPr>
        <p:blipFill>
          <a:blip r:embed="rId5"/>
          <a:stretch>
            <a:fillRect/>
          </a:stretch>
        </p:blipFill>
        <p:spPr>
          <a:xfrm>
            <a:off x="830809" y="1251857"/>
            <a:ext cx="10642734" cy="5192486"/>
          </a:xfrm>
          <a:prstGeom prst="rect">
            <a:avLst/>
          </a:prstGeom>
        </p:spPr>
      </p:pic>
    </p:spTree>
    <p:extLst>
      <p:ext uri="{BB962C8B-B14F-4D97-AF65-F5344CB8AC3E}">
        <p14:creationId xmlns:p14="http://schemas.microsoft.com/office/powerpoint/2010/main" val="338054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48913"/>
            <a:ext cx="4739673"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REST Request &amp; Response</a:t>
            </a:r>
          </a:p>
        </p:txBody>
      </p:sp>
      <p:pic>
        <p:nvPicPr>
          <p:cNvPr id="2" name="Picture 1">
            <a:extLst>
              <a:ext uri="{FF2B5EF4-FFF2-40B4-BE49-F238E27FC236}">
                <a16:creationId xmlns:a16="http://schemas.microsoft.com/office/drawing/2014/main" id="{61674E18-3585-B3AA-6585-886F34395F8B}"/>
              </a:ext>
            </a:extLst>
          </p:cNvPr>
          <p:cNvPicPr>
            <a:picLocks noChangeAspect="1"/>
          </p:cNvPicPr>
          <p:nvPr/>
        </p:nvPicPr>
        <p:blipFill>
          <a:blip r:embed="rId5"/>
          <a:stretch>
            <a:fillRect/>
          </a:stretch>
        </p:blipFill>
        <p:spPr>
          <a:xfrm>
            <a:off x="1524001" y="1306286"/>
            <a:ext cx="9514114" cy="5138057"/>
          </a:xfrm>
          <a:prstGeom prst="rect">
            <a:avLst/>
          </a:prstGeom>
        </p:spPr>
      </p:pic>
    </p:spTree>
    <p:extLst>
      <p:ext uri="{BB962C8B-B14F-4D97-AF65-F5344CB8AC3E}">
        <p14:creationId xmlns:p14="http://schemas.microsoft.com/office/powerpoint/2010/main" val="239731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490427"/>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B34D98C9-3FAF-DDB0-8EF3-28D27AA17F76}"/>
              </a:ext>
            </a:extLst>
          </p:cNvPr>
          <p:cNvPicPr>
            <a:picLocks noChangeAspect="1"/>
          </p:cNvPicPr>
          <p:nvPr/>
        </p:nvPicPr>
        <p:blipFill>
          <a:blip r:embed="rId5"/>
          <a:stretch>
            <a:fillRect/>
          </a:stretch>
        </p:blipFill>
        <p:spPr>
          <a:xfrm>
            <a:off x="1458686" y="1273630"/>
            <a:ext cx="9349309" cy="5214256"/>
          </a:xfrm>
          <a:prstGeom prst="rect">
            <a:avLst/>
          </a:prstGeom>
        </p:spPr>
      </p:pic>
    </p:spTree>
    <p:extLst>
      <p:ext uri="{BB962C8B-B14F-4D97-AF65-F5344CB8AC3E}">
        <p14:creationId xmlns:p14="http://schemas.microsoft.com/office/powerpoint/2010/main" val="67012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555745"/>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descr="A screenshot of a computer&#10;&#10;Description automatically generated">
            <a:extLst>
              <a:ext uri="{FF2B5EF4-FFF2-40B4-BE49-F238E27FC236}">
                <a16:creationId xmlns:a16="http://schemas.microsoft.com/office/drawing/2014/main" id="{13FF1CF0-C7CE-B4EE-7FC8-3E0312A37D36}"/>
              </a:ext>
            </a:extLst>
          </p:cNvPr>
          <p:cNvPicPr>
            <a:picLocks noChangeAspect="1"/>
          </p:cNvPicPr>
          <p:nvPr/>
        </p:nvPicPr>
        <p:blipFill>
          <a:blip r:embed="rId5"/>
          <a:stretch>
            <a:fillRect/>
          </a:stretch>
        </p:blipFill>
        <p:spPr>
          <a:xfrm>
            <a:off x="1132114" y="1491343"/>
            <a:ext cx="9383485" cy="4844143"/>
          </a:xfrm>
          <a:prstGeom prst="rect">
            <a:avLst/>
          </a:prstGeom>
        </p:spPr>
      </p:pic>
    </p:spTree>
    <p:extLst>
      <p:ext uri="{BB962C8B-B14F-4D97-AF65-F5344CB8AC3E}">
        <p14:creationId xmlns:p14="http://schemas.microsoft.com/office/powerpoint/2010/main" val="66186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468657"/>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174035EB-DA08-2367-AB4B-CDECB291F304}"/>
              </a:ext>
            </a:extLst>
          </p:cNvPr>
          <p:cNvPicPr>
            <a:picLocks noChangeAspect="1"/>
          </p:cNvPicPr>
          <p:nvPr/>
        </p:nvPicPr>
        <p:blipFill>
          <a:blip r:embed="rId5"/>
          <a:stretch>
            <a:fillRect/>
          </a:stretch>
        </p:blipFill>
        <p:spPr>
          <a:xfrm>
            <a:off x="979714" y="1273629"/>
            <a:ext cx="9993086" cy="5115713"/>
          </a:xfrm>
          <a:prstGeom prst="rect">
            <a:avLst/>
          </a:prstGeom>
        </p:spPr>
      </p:pic>
    </p:spTree>
    <p:extLst>
      <p:ext uri="{BB962C8B-B14F-4D97-AF65-F5344CB8AC3E}">
        <p14:creationId xmlns:p14="http://schemas.microsoft.com/office/powerpoint/2010/main" val="70563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163852"/>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E1D8A7F2-3A7D-7B0A-3F5C-4EE3B5619F98}"/>
              </a:ext>
            </a:extLst>
          </p:cNvPr>
          <p:cNvPicPr>
            <a:picLocks noChangeAspect="1"/>
          </p:cNvPicPr>
          <p:nvPr/>
        </p:nvPicPr>
        <p:blipFill>
          <a:blip r:embed="rId5"/>
          <a:stretch>
            <a:fillRect/>
          </a:stretch>
        </p:blipFill>
        <p:spPr>
          <a:xfrm>
            <a:off x="334890" y="931583"/>
            <a:ext cx="7272057" cy="435887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8C978BF-5961-1793-B779-D432DBF0C427}"/>
              </a:ext>
            </a:extLst>
          </p:cNvPr>
          <p:cNvPicPr>
            <a:picLocks noChangeAspect="1"/>
          </p:cNvPicPr>
          <p:nvPr/>
        </p:nvPicPr>
        <p:blipFill>
          <a:blip r:embed="rId6"/>
          <a:stretch>
            <a:fillRect/>
          </a:stretch>
        </p:blipFill>
        <p:spPr>
          <a:xfrm>
            <a:off x="5029200" y="2918205"/>
            <a:ext cx="6827910" cy="3677969"/>
          </a:xfrm>
          <a:prstGeom prst="rect">
            <a:avLst/>
          </a:prstGeom>
        </p:spPr>
      </p:pic>
    </p:spTree>
    <p:extLst>
      <p:ext uri="{BB962C8B-B14F-4D97-AF65-F5344CB8AC3E}">
        <p14:creationId xmlns:p14="http://schemas.microsoft.com/office/powerpoint/2010/main" val="261430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16258"/>
            <a:ext cx="5439361" cy="654822"/>
          </a:xfrm>
        </p:spPr>
        <p:txBody>
          <a:bodyPr>
            <a:normAutofit/>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Integrated Tracing Involved</a:t>
            </a:r>
          </a:p>
        </p:txBody>
      </p:sp>
      <p:pic>
        <p:nvPicPr>
          <p:cNvPr id="2" name="Picture 1">
            <a:extLst>
              <a:ext uri="{FF2B5EF4-FFF2-40B4-BE49-F238E27FC236}">
                <a16:creationId xmlns:a16="http://schemas.microsoft.com/office/drawing/2014/main" id="{E88EED4E-0E46-2621-3D3B-8ADEB2B9CBA4}"/>
              </a:ext>
            </a:extLst>
          </p:cNvPr>
          <p:cNvPicPr>
            <a:picLocks noChangeAspect="1"/>
          </p:cNvPicPr>
          <p:nvPr/>
        </p:nvPicPr>
        <p:blipFill>
          <a:blip r:embed="rId5"/>
          <a:stretch>
            <a:fillRect/>
          </a:stretch>
        </p:blipFill>
        <p:spPr>
          <a:xfrm>
            <a:off x="1132114" y="1240971"/>
            <a:ext cx="10101943" cy="5300771"/>
          </a:xfrm>
          <a:prstGeom prst="rect">
            <a:avLst/>
          </a:prstGeom>
        </p:spPr>
      </p:pic>
    </p:spTree>
    <p:extLst>
      <p:ext uri="{BB962C8B-B14F-4D97-AF65-F5344CB8AC3E}">
        <p14:creationId xmlns:p14="http://schemas.microsoft.com/office/powerpoint/2010/main" val="424928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Summary of Idea</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369331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Gen AI Theme: Legacy Modernization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Summary of the Idea – There are legacy applications in the project which can be modernized to enhance the user experience as well as help the developers align the project with current technologies and make it feasible for the client to achieve better productivity.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800" dirty="0">
                <a:latin typeface="Calibri" panose="020F0502020204030204" pitchFamily="34" charset="0"/>
                <a:ea typeface="Calibri" panose="020F0502020204030204" pitchFamily="34" charset="0"/>
                <a:cs typeface="Calibri" panose="020F0502020204030204" pitchFamily="34" charset="0"/>
              </a:rPr>
              <a:t>The idea is to modernize and re-develop the current application which is a legacy project build on SOAP webservices with the new technology stack involving Spring Boot and REST webservices.</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The following slides explain about SOAP &amp; REST and the different implementations for both which shows us the advantages of REST over SOAP.</a:t>
            </a:r>
          </a:p>
        </p:txBody>
      </p:sp>
    </p:spTree>
    <p:extLst>
      <p:ext uri="{BB962C8B-B14F-4D97-AF65-F5344CB8AC3E}">
        <p14:creationId xmlns:p14="http://schemas.microsoft.com/office/powerpoint/2010/main" val="2327325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229171"/>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descr="A screenshot of a computer&#10;&#10;Description automatically generated">
            <a:extLst>
              <a:ext uri="{FF2B5EF4-FFF2-40B4-BE49-F238E27FC236}">
                <a16:creationId xmlns:a16="http://schemas.microsoft.com/office/drawing/2014/main" id="{378A0167-F5DE-B8B4-9E70-A3AD207EA77C}"/>
              </a:ext>
            </a:extLst>
          </p:cNvPr>
          <p:cNvPicPr>
            <a:picLocks noChangeAspect="1"/>
          </p:cNvPicPr>
          <p:nvPr/>
        </p:nvPicPr>
        <p:blipFill>
          <a:blip r:embed="rId5"/>
          <a:stretch>
            <a:fillRect/>
          </a:stretch>
        </p:blipFill>
        <p:spPr>
          <a:xfrm>
            <a:off x="182435" y="1055915"/>
            <a:ext cx="6751765" cy="4495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39115D1-E889-D69A-263F-AA57BA449283}"/>
              </a:ext>
            </a:extLst>
          </p:cNvPr>
          <p:cNvPicPr>
            <a:picLocks noChangeAspect="1"/>
          </p:cNvPicPr>
          <p:nvPr/>
        </p:nvPicPr>
        <p:blipFill>
          <a:blip r:embed="rId6"/>
          <a:stretch>
            <a:fillRect/>
          </a:stretch>
        </p:blipFill>
        <p:spPr>
          <a:xfrm>
            <a:off x="5520470" y="2427518"/>
            <a:ext cx="6439083" cy="4201311"/>
          </a:xfrm>
          <a:prstGeom prst="rect">
            <a:avLst/>
          </a:prstGeom>
        </p:spPr>
      </p:pic>
    </p:spTree>
    <p:extLst>
      <p:ext uri="{BB962C8B-B14F-4D97-AF65-F5344CB8AC3E}">
        <p14:creationId xmlns:p14="http://schemas.microsoft.com/office/powerpoint/2010/main" val="18689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27143"/>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3" name="Picture 2" descr="A screenshot of a computer&#10;&#10;Description automatically generated">
            <a:extLst>
              <a:ext uri="{FF2B5EF4-FFF2-40B4-BE49-F238E27FC236}">
                <a16:creationId xmlns:a16="http://schemas.microsoft.com/office/drawing/2014/main" id="{B7D0AE24-0883-DCD0-5A64-8F27F4DCAAF5}"/>
              </a:ext>
            </a:extLst>
          </p:cNvPr>
          <p:cNvPicPr>
            <a:picLocks noChangeAspect="1"/>
          </p:cNvPicPr>
          <p:nvPr/>
        </p:nvPicPr>
        <p:blipFill>
          <a:blip r:embed="rId5"/>
          <a:stretch>
            <a:fillRect/>
          </a:stretch>
        </p:blipFill>
        <p:spPr>
          <a:xfrm>
            <a:off x="1077686" y="1132114"/>
            <a:ext cx="10080171" cy="5475515"/>
          </a:xfrm>
          <a:prstGeom prst="rect">
            <a:avLst/>
          </a:prstGeom>
        </p:spPr>
      </p:pic>
    </p:spTree>
    <p:extLst>
      <p:ext uri="{BB962C8B-B14F-4D97-AF65-F5344CB8AC3E}">
        <p14:creationId xmlns:p14="http://schemas.microsoft.com/office/powerpoint/2010/main" val="161225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98540"/>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descr="A screenshot of a computer&#10;&#10;Description automatically generated">
            <a:extLst>
              <a:ext uri="{FF2B5EF4-FFF2-40B4-BE49-F238E27FC236}">
                <a16:creationId xmlns:a16="http://schemas.microsoft.com/office/drawing/2014/main" id="{A3A29C04-139E-0657-62AB-B0A14BF84104}"/>
              </a:ext>
            </a:extLst>
          </p:cNvPr>
          <p:cNvPicPr>
            <a:picLocks noChangeAspect="1"/>
          </p:cNvPicPr>
          <p:nvPr/>
        </p:nvPicPr>
        <p:blipFill>
          <a:blip r:embed="rId5"/>
          <a:stretch>
            <a:fillRect/>
          </a:stretch>
        </p:blipFill>
        <p:spPr>
          <a:xfrm>
            <a:off x="315687" y="840450"/>
            <a:ext cx="6226628" cy="366623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F932543-8A63-081C-1214-73C03B9BB8BC}"/>
              </a:ext>
            </a:extLst>
          </p:cNvPr>
          <p:cNvPicPr>
            <a:picLocks noChangeAspect="1"/>
          </p:cNvPicPr>
          <p:nvPr/>
        </p:nvPicPr>
        <p:blipFill>
          <a:blip r:embed="rId6"/>
          <a:stretch>
            <a:fillRect/>
          </a:stretch>
        </p:blipFill>
        <p:spPr>
          <a:xfrm>
            <a:off x="5127171" y="2627163"/>
            <a:ext cx="6890658" cy="4042637"/>
          </a:xfrm>
          <a:prstGeom prst="rect">
            <a:avLst/>
          </a:prstGeom>
        </p:spPr>
      </p:pic>
    </p:spTree>
    <p:extLst>
      <p:ext uri="{BB962C8B-B14F-4D97-AF65-F5344CB8AC3E}">
        <p14:creationId xmlns:p14="http://schemas.microsoft.com/office/powerpoint/2010/main" val="206267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59801"/>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2" name="Picture 1">
            <a:extLst>
              <a:ext uri="{FF2B5EF4-FFF2-40B4-BE49-F238E27FC236}">
                <a16:creationId xmlns:a16="http://schemas.microsoft.com/office/drawing/2014/main" id="{6B8C9187-57E7-2AAF-7947-60D25D0BA654}"/>
              </a:ext>
            </a:extLst>
          </p:cNvPr>
          <p:cNvPicPr>
            <a:picLocks noChangeAspect="1"/>
          </p:cNvPicPr>
          <p:nvPr/>
        </p:nvPicPr>
        <p:blipFill>
          <a:blip r:embed="rId5"/>
          <a:stretch>
            <a:fillRect/>
          </a:stretch>
        </p:blipFill>
        <p:spPr>
          <a:xfrm>
            <a:off x="990600" y="1230086"/>
            <a:ext cx="10472057" cy="5344885"/>
          </a:xfrm>
          <a:prstGeom prst="rect">
            <a:avLst/>
          </a:prstGeom>
        </p:spPr>
      </p:pic>
    </p:spTree>
    <p:extLst>
      <p:ext uri="{BB962C8B-B14F-4D97-AF65-F5344CB8AC3E}">
        <p14:creationId xmlns:p14="http://schemas.microsoft.com/office/powerpoint/2010/main" val="2071009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Copilot Usage</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203132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Create entity classes with parameterized constructor, getters and setters using the fields provided for different entities as per the application design.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Create and design database tables/data models. </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Create test cases for controller and service classes.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Write documentation for the application as a whole and on service level methods as well.</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808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a:xfrm>
            <a:off x="1445576" y="2751892"/>
            <a:ext cx="6053327" cy="677108"/>
          </a:xfrm>
        </p:spPr>
        <p:txBody>
          <a:bodyPr/>
          <a:lstStyle/>
          <a:p>
            <a:r>
              <a:rPr lang="en-US" sz="4400" dirty="0"/>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p:txBody>
          <a:bodyPr/>
          <a:lstStyle/>
          <a:p>
            <a:r>
              <a:rPr lang="en-US" dirty="0"/>
              <a:t>© 2024 Cognizant</a:t>
            </a:r>
          </a:p>
        </p:txBody>
      </p:sp>
      <p:sp>
        <p:nvSpPr>
          <p:cNvPr id="4" name="TextBox 3">
            <a:extLst>
              <a:ext uri="{FF2B5EF4-FFF2-40B4-BE49-F238E27FC236}">
                <a16:creationId xmlns:a16="http://schemas.microsoft.com/office/drawing/2014/main" id="{9BBE24C1-54AE-DD46-B667-D9FBFDF3B512}"/>
              </a:ext>
            </a:extLst>
          </p:cNvPr>
          <p:cNvSpPr txBox="1"/>
          <p:nvPr/>
        </p:nvSpPr>
        <p:spPr>
          <a:xfrm>
            <a:off x="2609193" y="4122683"/>
            <a:ext cx="0" cy="0"/>
          </a:xfrm>
          <a:prstGeom prst="rect">
            <a:avLst/>
          </a:prstGeom>
          <a:noFill/>
        </p:spPr>
        <p:txBody>
          <a:bodyPr wrap="none" lIns="0" tIns="0" rIns="0" bIns="0" rtlCol="0">
            <a:noAutofit/>
          </a:bodyPr>
          <a:lstStyle/>
          <a:p>
            <a:pPr algn="l"/>
            <a:endParaRPr lang="en-US" sz="1600" dirty="0">
              <a:solidFill>
                <a:schemeClr val="tx2"/>
              </a:solidFill>
            </a:endParaRPr>
          </a:p>
        </p:txBody>
      </p:sp>
      <p:sp>
        <p:nvSpPr>
          <p:cNvPr id="2" name="Slide Number Placeholder 1">
            <a:extLst>
              <a:ext uri="{FF2B5EF4-FFF2-40B4-BE49-F238E27FC236}">
                <a16:creationId xmlns:a16="http://schemas.microsoft.com/office/drawing/2014/main" id="{DEE6AEEB-142C-B2ED-D974-1231B5EE05C5}"/>
              </a:ext>
            </a:extLst>
          </p:cNvPr>
          <p:cNvSpPr>
            <a:spLocks noGrp="1"/>
          </p:cNvSpPr>
          <p:nvPr>
            <p:ph type="sldNum" sz="quarter" idx="12"/>
          </p:nvPr>
        </p:nvSpPr>
        <p:spPr/>
        <p:txBody>
          <a:bodyPr/>
          <a:lstStyle/>
          <a:p>
            <a:fld id="{C53E075B-3175-45CF-B3C7-FEDF3F5961E3}" type="slidenum">
              <a:rPr lang="en-US" smtClean="0"/>
              <a:pPr/>
              <a:t>25</a:t>
            </a:fld>
            <a:endParaRPr lang="en-US" dirty="0"/>
          </a:p>
        </p:txBody>
      </p:sp>
    </p:spTree>
    <p:extLst>
      <p:ext uri="{BB962C8B-B14F-4D97-AF65-F5344CB8AC3E}">
        <p14:creationId xmlns:p14="http://schemas.microsoft.com/office/powerpoint/2010/main" val="382443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783771"/>
            <a:ext cx="6342876" cy="677167"/>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difference between SOAP and REST?</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4524315"/>
          </a:xfrm>
          <a:prstGeom prst="rect">
            <a:avLst/>
          </a:prstGeom>
          <a:noFill/>
        </p:spPr>
        <p:txBody>
          <a:bodyPr wrap="square">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SOAP and REST are two internet data exchange mechanisms. For example, imagine that our internal accounts system shares data with our customer's accounting system to automate invoicing tasks. The two applications share data by using an API that defines communication rules. SOAP and REST are two different approaches to API design. The SOAP approach is highly structured and uses XML data format. REST is more flexible and allows applications to exchange data in multiple formats.</a:t>
            </a:r>
          </a:p>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To build applications, we can use many different programming languages, architectures, and platforms. It’s challenging to share data between such varied technologies because they have different data formats. Both SOAP and REST emerged in an attempt towards solving this problem.</a:t>
            </a:r>
          </a:p>
        </p:txBody>
      </p:sp>
    </p:spTree>
    <p:extLst>
      <p:ext uri="{BB962C8B-B14F-4D97-AF65-F5344CB8AC3E}">
        <p14:creationId xmlns:p14="http://schemas.microsoft.com/office/powerpoint/2010/main" val="3481117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424731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 can use SOAP and REST to build APIs or communication points between diverse applications. The terms web service and API are used interchangeably. However, APIs are the broader category. Web services are a special type of API.</a:t>
            </a:r>
          </a:p>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Here are other similarities between SOAP and REST:</a:t>
            </a:r>
          </a:p>
          <a:p>
            <a:pPr marL="285750" indent="-285750" algn="l">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They both describe rules and standards on how applications make, process, and respond to data requests from other applications</a:t>
            </a:r>
          </a:p>
          <a:p>
            <a:pPr marL="285750" indent="-285750" algn="l">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They both use HTTP, the standardized internet protocol, to exchange information</a:t>
            </a:r>
          </a:p>
          <a:p>
            <a:pPr marL="285750" indent="-285750" algn="l">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They both support SSL/TLS for secure, encrypted communication</a:t>
            </a:r>
          </a:p>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 can use either SOAP or REST to build secure, scalable, and fault-tolerant distributed systems.</a:t>
            </a:r>
          </a:p>
        </p:txBody>
      </p:sp>
    </p:spTree>
    <p:extLst>
      <p:ext uri="{BB962C8B-B14F-4D97-AF65-F5344CB8AC3E}">
        <p14:creationId xmlns:p14="http://schemas.microsoft.com/office/powerpoint/2010/main" val="2412416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C9AAC15F-5B6A-89AF-C126-8D6B0544038F}"/>
              </a:ext>
            </a:extLst>
          </p:cNvPr>
          <p:cNvGraphicFramePr>
            <a:graphicFrameLocks noGrp="1"/>
          </p:cNvGraphicFramePr>
          <p:nvPr>
            <p:extLst>
              <p:ext uri="{D42A27DB-BD31-4B8C-83A1-F6EECF244321}">
                <p14:modId xmlns:p14="http://schemas.microsoft.com/office/powerpoint/2010/main" val="3816010048"/>
              </p:ext>
            </p:extLst>
          </p:nvPr>
        </p:nvGraphicFramePr>
        <p:xfrm>
          <a:off x="1271815" y="1508607"/>
          <a:ext cx="9984015" cy="4656117"/>
        </p:xfrm>
        <a:graphic>
          <a:graphicData uri="http://schemas.openxmlformats.org/drawingml/2006/table">
            <a:tbl>
              <a:tblPr firstRow="1" bandRow="1">
                <a:tableStyleId>{5C22544A-7EE6-4342-B048-85BDC9FD1C3A}</a:tableStyleId>
              </a:tblPr>
              <a:tblGrid>
                <a:gridCol w="3328005">
                  <a:extLst>
                    <a:ext uri="{9D8B030D-6E8A-4147-A177-3AD203B41FA5}">
                      <a16:colId xmlns:a16="http://schemas.microsoft.com/office/drawing/2014/main" val="1994336165"/>
                    </a:ext>
                  </a:extLst>
                </a:gridCol>
                <a:gridCol w="3328005">
                  <a:extLst>
                    <a:ext uri="{9D8B030D-6E8A-4147-A177-3AD203B41FA5}">
                      <a16:colId xmlns:a16="http://schemas.microsoft.com/office/drawing/2014/main" val="3647418731"/>
                    </a:ext>
                  </a:extLst>
                </a:gridCol>
                <a:gridCol w="3328005">
                  <a:extLst>
                    <a:ext uri="{9D8B030D-6E8A-4147-A177-3AD203B41FA5}">
                      <a16:colId xmlns:a16="http://schemas.microsoft.com/office/drawing/2014/main" val="2547609048"/>
                    </a:ext>
                  </a:extLst>
                </a:gridCol>
              </a:tblGrid>
              <a:tr h="474126">
                <a:tc>
                  <a:txBody>
                    <a:bodyPr/>
                    <a:lstStyle/>
                    <a:p>
                      <a:r>
                        <a:rPr lang="en-IN">
                          <a:effectLst/>
                        </a:rPr>
                        <a:t> </a:t>
                      </a:r>
                      <a:endParaRPr lang="en-IN" dirty="0">
                        <a:effectLst/>
                      </a:endParaRPr>
                    </a:p>
                  </a:txBody>
                  <a:tcPr anchor="ctr"/>
                </a:tc>
                <a:tc>
                  <a:txBody>
                    <a:bodyPr/>
                    <a:lstStyle/>
                    <a:p>
                      <a:r>
                        <a:rPr lang="en-IN">
                          <a:effectLst/>
                        </a:rPr>
                        <a:t>SOAP</a:t>
                      </a:r>
                    </a:p>
                  </a:txBody>
                  <a:tcPr anchor="ctr"/>
                </a:tc>
                <a:tc>
                  <a:txBody>
                    <a:bodyPr/>
                    <a:lstStyle/>
                    <a:p>
                      <a:r>
                        <a:rPr lang="en-IN">
                          <a:effectLst/>
                        </a:rPr>
                        <a:t>REST</a:t>
                      </a:r>
                    </a:p>
                  </a:txBody>
                  <a:tcPr anchor="ctr"/>
                </a:tc>
                <a:extLst>
                  <a:ext uri="{0D108BD9-81ED-4DB2-BD59-A6C34878D82A}">
                    <a16:rowId xmlns:a16="http://schemas.microsoft.com/office/drawing/2014/main" val="1594488757"/>
                  </a:ext>
                </a:extLst>
              </a:tr>
              <a:tr h="474126">
                <a:tc>
                  <a:txBody>
                    <a:bodyPr/>
                    <a:lstStyle/>
                    <a:p>
                      <a:r>
                        <a:rPr lang="en-IN">
                          <a:effectLst/>
                        </a:rPr>
                        <a:t>Stands for </a:t>
                      </a:r>
                    </a:p>
                  </a:txBody>
                  <a:tcPr anchor="ctr"/>
                </a:tc>
                <a:tc>
                  <a:txBody>
                    <a:bodyPr/>
                    <a:lstStyle/>
                    <a:p>
                      <a:r>
                        <a:rPr lang="en-IN">
                          <a:effectLst/>
                        </a:rPr>
                        <a:t>Simple Object Access Protocol</a:t>
                      </a:r>
                    </a:p>
                  </a:txBody>
                  <a:tcPr anchor="ctr"/>
                </a:tc>
                <a:tc>
                  <a:txBody>
                    <a:bodyPr/>
                    <a:lstStyle/>
                    <a:p>
                      <a:r>
                        <a:rPr lang="en-IN">
                          <a:effectLst/>
                        </a:rPr>
                        <a:t>Representational State Transfer</a:t>
                      </a:r>
                    </a:p>
                  </a:txBody>
                  <a:tcPr anchor="ctr"/>
                </a:tc>
                <a:extLst>
                  <a:ext uri="{0D108BD9-81ED-4DB2-BD59-A6C34878D82A}">
                    <a16:rowId xmlns:a16="http://schemas.microsoft.com/office/drawing/2014/main" val="3483664109"/>
                  </a:ext>
                </a:extLst>
              </a:tr>
              <a:tr h="1169077">
                <a:tc>
                  <a:txBody>
                    <a:bodyPr/>
                    <a:lstStyle/>
                    <a:p>
                      <a:r>
                        <a:rPr lang="en-IN" dirty="0">
                          <a:effectLst/>
                        </a:rPr>
                        <a:t>What is it?</a:t>
                      </a:r>
                    </a:p>
                  </a:txBody>
                  <a:tcPr anchor="ctr"/>
                </a:tc>
                <a:tc>
                  <a:txBody>
                    <a:bodyPr/>
                    <a:lstStyle/>
                    <a:p>
                      <a:r>
                        <a:rPr lang="en-US">
                          <a:effectLst/>
                        </a:rPr>
                        <a:t>SOAP is a protocol for communication between applications</a:t>
                      </a:r>
                    </a:p>
                  </a:txBody>
                  <a:tcPr anchor="ctr"/>
                </a:tc>
                <a:tc>
                  <a:txBody>
                    <a:bodyPr/>
                    <a:lstStyle/>
                    <a:p>
                      <a:r>
                        <a:rPr lang="en-US">
                          <a:effectLst/>
                        </a:rPr>
                        <a:t>REST is an architecture style for designing communication interfaces.</a:t>
                      </a:r>
                    </a:p>
                  </a:txBody>
                  <a:tcPr anchor="ctr"/>
                </a:tc>
                <a:extLst>
                  <a:ext uri="{0D108BD9-81ED-4DB2-BD59-A6C34878D82A}">
                    <a16:rowId xmlns:a16="http://schemas.microsoft.com/office/drawing/2014/main" val="3680248110"/>
                  </a:ext>
                </a:extLst>
              </a:tr>
              <a:tr h="474126">
                <a:tc>
                  <a:txBody>
                    <a:bodyPr/>
                    <a:lstStyle/>
                    <a:p>
                      <a:r>
                        <a:rPr lang="en-IN">
                          <a:effectLst/>
                        </a:rPr>
                        <a:t>Design</a:t>
                      </a:r>
                    </a:p>
                  </a:txBody>
                  <a:tcPr anchor="ctr"/>
                </a:tc>
                <a:tc>
                  <a:txBody>
                    <a:bodyPr/>
                    <a:lstStyle/>
                    <a:p>
                      <a:r>
                        <a:rPr lang="en-US">
                          <a:effectLst/>
                        </a:rPr>
                        <a:t>SOAP API exposes the operation.</a:t>
                      </a:r>
                    </a:p>
                  </a:txBody>
                  <a:tcPr anchor="ctr"/>
                </a:tc>
                <a:tc>
                  <a:txBody>
                    <a:bodyPr/>
                    <a:lstStyle/>
                    <a:p>
                      <a:r>
                        <a:rPr lang="en-US">
                          <a:effectLst/>
                        </a:rPr>
                        <a:t>REST API exposes the data.</a:t>
                      </a:r>
                    </a:p>
                  </a:txBody>
                  <a:tcPr anchor="ctr"/>
                </a:tc>
                <a:extLst>
                  <a:ext uri="{0D108BD9-81ED-4DB2-BD59-A6C34878D82A}">
                    <a16:rowId xmlns:a16="http://schemas.microsoft.com/office/drawing/2014/main" val="2879914219"/>
                  </a:ext>
                </a:extLst>
              </a:tr>
              <a:tr h="818354">
                <a:tc>
                  <a:txBody>
                    <a:bodyPr/>
                    <a:lstStyle/>
                    <a:p>
                      <a:r>
                        <a:rPr lang="en-IN">
                          <a:effectLst/>
                        </a:rPr>
                        <a:t>Transport Protocol</a:t>
                      </a:r>
                    </a:p>
                  </a:txBody>
                  <a:tcPr anchor="ctr"/>
                </a:tc>
                <a:tc>
                  <a:txBody>
                    <a:bodyPr/>
                    <a:lstStyle/>
                    <a:p>
                      <a:r>
                        <a:rPr lang="en-US" dirty="0">
                          <a:effectLst/>
                        </a:rPr>
                        <a:t>SOAP is independent and can work with any transport protocol.</a:t>
                      </a:r>
                    </a:p>
                  </a:txBody>
                  <a:tcPr anchor="ctr"/>
                </a:tc>
                <a:tc>
                  <a:txBody>
                    <a:bodyPr/>
                    <a:lstStyle/>
                    <a:p>
                      <a:r>
                        <a:rPr lang="en-US">
                          <a:effectLst/>
                        </a:rPr>
                        <a:t>REST works only with HTTPS.</a:t>
                      </a:r>
                    </a:p>
                  </a:txBody>
                  <a:tcPr anchor="ctr"/>
                </a:tc>
                <a:extLst>
                  <a:ext uri="{0D108BD9-81ED-4DB2-BD59-A6C34878D82A}">
                    <a16:rowId xmlns:a16="http://schemas.microsoft.com/office/drawing/2014/main" val="312821910"/>
                  </a:ext>
                </a:extLst>
              </a:tr>
              <a:tr h="818354">
                <a:tc>
                  <a:txBody>
                    <a:bodyPr/>
                    <a:lstStyle/>
                    <a:p>
                      <a:r>
                        <a:rPr lang="en-IN" dirty="0">
                          <a:effectLst/>
                        </a:rPr>
                        <a:t>Data format</a:t>
                      </a:r>
                    </a:p>
                  </a:txBody>
                  <a:tcPr anchor="ctr"/>
                </a:tc>
                <a:tc>
                  <a:txBody>
                    <a:bodyPr/>
                    <a:lstStyle/>
                    <a:p>
                      <a:r>
                        <a:rPr lang="en-US">
                          <a:effectLst/>
                        </a:rPr>
                        <a:t>SOAP supports only XML data exchange.</a:t>
                      </a:r>
                    </a:p>
                  </a:txBody>
                  <a:tcPr anchor="ctr"/>
                </a:tc>
                <a:tc>
                  <a:txBody>
                    <a:bodyPr/>
                    <a:lstStyle/>
                    <a:p>
                      <a:r>
                        <a:rPr lang="en-US" dirty="0">
                          <a:effectLst/>
                        </a:rPr>
                        <a:t>REST supports XML, JSON, plain text, HTML.</a:t>
                      </a:r>
                    </a:p>
                  </a:txBody>
                  <a:tcPr anchor="ctr"/>
                </a:tc>
                <a:extLst>
                  <a:ext uri="{0D108BD9-81ED-4DB2-BD59-A6C34878D82A}">
                    <a16:rowId xmlns:a16="http://schemas.microsoft.com/office/drawing/2014/main" val="3454517225"/>
                  </a:ext>
                </a:extLst>
              </a:tr>
            </a:tbl>
          </a:graphicData>
        </a:graphic>
      </p:graphicFrame>
      <p:sp>
        <p:nvSpPr>
          <p:cNvPr id="14" name="Title 14">
            <a:extLst>
              <a:ext uri="{FF2B5EF4-FFF2-40B4-BE49-F238E27FC236}">
                <a16:creationId xmlns:a16="http://schemas.microsoft.com/office/drawing/2014/main" id="{77D1FC88-18BD-0945-76A6-E82837F3D417}"/>
              </a:ext>
            </a:extLst>
          </p:cNvPr>
          <p:cNvSpPr>
            <a:spLocks noGrp="1"/>
          </p:cNvSpPr>
          <p:nvPr>
            <p:ph type="ctrTitle"/>
          </p:nvPr>
        </p:nvSpPr>
        <p:spPr>
          <a:xfrm>
            <a:off x="798154" y="354981"/>
            <a:ext cx="5565930"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Key differences: SOAP vs REST</a:t>
            </a:r>
          </a:p>
        </p:txBody>
      </p:sp>
    </p:spTree>
    <p:extLst>
      <p:ext uri="{BB962C8B-B14F-4D97-AF65-F5344CB8AC3E}">
        <p14:creationId xmlns:p14="http://schemas.microsoft.com/office/powerpoint/2010/main" val="119822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414227"/>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graphicFrame>
        <p:nvGraphicFramePr>
          <p:cNvPr id="2" name="Table 1">
            <a:extLst>
              <a:ext uri="{FF2B5EF4-FFF2-40B4-BE49-F238E27FC236}">
                <a16:creationId xmlns:a16="http://schemas.microsoft.com/office/drawing/2014/main" id="{1F48E2CF-FEF8-F8AD-8A1E-B7C7022174B5}"/>
              </a:ext>
            </a:extLst>
          </p:cNvPr>
          <p:cNvGraphicFramePr>
            <a:graphicFrameLocks noGrp="1"/>
          </p:cNvGraphicFramePr>
          <p:nvPr>
            <p:extLst>
              <p:ext uri="{D42A27DB-BD31-4B8C-83A1-F6EECF244321}">
                <p14:modId xmlns:p14="http://schemas.microsoft.com/office/powerpoint/2010/main" val="3611785011"/>
              </p:ext>
            </p:extLst>
          </p:nvPr>
        </p:nvGraphicFramePr>
        <p:xfrm>
          <a:off x="1200925" y="1460937"/>
          <a:ext cx="10087560" cy="4776578"/>
        </p:xfrm>
        <a:graphic>
          <a:graphicData uri="http://schemas.openxmlformats.org/drawingml/2006/table">
            <a:tbl>
              <a:tblPr firstRow="1" bandRow="1">
                <a:tableStyleId>{5C22544A-7EE6-4342-B048-85BDC9FD1C3A}</a:tableStyleId>
              </a:tblPr>
              <a:tblGrid>
                <a:gridCol w="3362520">
                  <a:extLst>
                    <a:ext uri="{9D8B030D-6E8A-4147-A177-3AD203B41FA5}">
                      <a16:colId xmlns:a16="http://schemas.microsoft.com/office/drawing/2014/main" val="1632848258"/>
                    </a:ext>
                  </a:extLst>
                </a:gridCol>
                <a:gridCol w="3362520">
                  <a:extLst>
                    <a:ext uri="{9D8B030D-6E8A-4147-A177-3AD203B41FA5}">
                      <a16:colId xmlns:a16="http://schemas.microsoft.com/office/drawing/2014/main" val="4179996858"/>
                    </a:ext>
                  </a:extLst>
                </a:gridCol>
                <a:gridCol w="3362520">
                  <a:extLst>
                    <a:ext uri="{9D8B030D-6E8A-4147-A177-3AD203B41FA5}">
                      <a16:colId xmlns:a16="http://schemas.microsoft.com/office/drawing/2014/main" val="1199905666"/>
                    </a:ext>
                  </a:extLst>
                </a:gridCol>
              </a:tblGrid>
              <a:tr h="439710">
                <a:tc>
                  <a:txBody>
                    <a:bodyPr/>
                    <a:lstStyle/>
                    <a:p>
                      <a:endParaRPr lang="en-IN"/>
                    </a:p>
                  </a:txBody>
                  <a:tcPr/>
                </a:tc>
                <a:tc>
                  <a:txBody>
                    <a:bodyPr/>
                    <a:lstStyle/>
                    <a:p>
                      <a:r>
                        <a:rPr lang="en-US" dirty="0"/>
                        <a:t>SOAP</a:t>
                      </a:r>
                      <a:endParaRPr lang="en-IN" dirty="0"/>
                    </a:p>
                  </a:txBody>
                  <a:tcPr/>
                </a:tc>
                <a:tc>
                  <a:txBody>
                    <a:bodyPr/>
                    <a:lstStyle/>
                    <a:p>
                      <a:r>
                        <a:rPr lang="en-US" dirty="0"/>
                        <a:t>REST</a:t>
                      </a:r>
                      <a:endParaRPr lang="en-IN" dirty="0"/>
                    </a:p>
                  </a:txBody>
                  <a:tcPr/>
                </a:tc>
                <a:extLst>
                  <a:ext uri="{0D108BD9-81ED-4DB2-BD59-A6C34878D82A}">
                    <a16:rowId xmlns:a16="http://schemas.microsoft.com/office/drawing/2014/main" val="713777055"/>
                  </a:ext>
                </a:extLst>
              </a:tr>
              <a:tr h="1084217">
                <a:tc>
                  <a:txBody>
                    <a:bodyPr/>
                    <a:lstStyle/>
                    <a:p>
                      <a:r>
                        <a:rPr lang="en-IN" dirty="0">
                          <a:effectLst/>
                        </a:rPr>
                        <a:t>Performance</a:t>
                      </a:r>
                    </a:p>
                  </a:txBody>
                  <a:tcPr anchor="ctr"/>
                </a:tc>
                <a:tc>
                  <a:txBody>
                    <a:bodyPr/>
                    <a:lstStyle/>
                    <a:p>
                      <a:r>
                        <a:rPr lang="en-US">
                          <a:effectLst/>
                        </a:rPr>
                        <a:t>SOAP messages are larger, which makes communication slower.</a:t>
                      </a:r>
                    </a:p>
                  </a:txBody>
                  <a:tcPr anchor="ctr"/>
                </a:tc>
                <a:tc>
                  <a:txBody>
                    <a:bodyPr/>
                    <a:lstStyle/>
                    <a:p>
                      <a:r>
                        <a:rPr lang="en-US" dirty="0">
                          <a:effectLst/>
                        </a:rPr>
                        <a:t>REST has faster performance due to smaller messages and caching support.</a:t>
                      </a:r>
                    </a:p>
                  </a:txBody>
                  <a:tcPr anchor="ctr"/>
                </a:tc>
                <a:extLst>
                  <a:ext uri="{0D108BD9-81ED-4DB2-BD59-A6C34878D82A}">
                    <a16:rowId xmlns:a16="http://schemas.microsoft.com/office/drawing/2014/main" val="4146960909"/>
                  </a:ext>
                </a:extLst>
              </a:tr>
              <a:tr h="1409482">
                <a:tc>
                  <a:txBody>
                    <a:bodyPr/>
                    <a:lstStyle/>
                    <a:p>
                      <a:r>
                        <a:rPr lang="en-IN" dirty="0">
                          <a:effectLst/>
                        </a:rPr>
                        <a:t>Scalability</a:t>
                      </a:r>
                    </a:p>
                  </a:txBody>
                  <a:tcPr anchor="ctr"/>
                </a:tc>
                <a:tc>
                  <a:txBody>
                    <a:bodyPr/>
                    <a:lstStyle/>
                    <a:p>
                      <a:r>
                        <a:rPr lang="en-US" dirty="0">
                          <a:effectLst/>
                        </a:rPr>
                        <a:t>SOAP is difficult to scale. The server maintains state by storing all previous messages exchanged with a client.</a:t>
                      </a:r>
                    </a:p>
                  </a:txBody>
                  <a:tcPr anchor="ctr"/>
                </a:tc>
                <a:tc>
                  <a:txBody>
                    <a:bodyPr/>
                    <a:lstStyle/>
                    <a:p>
                      <a:r>
                        <a:rPr lang="en-US">
                          <a:effectLst/>
                        </a:rPr>
                        <a:t>REST is easy to scale. It’s stateless, so every message is processed independently of previous messages.</a:t>
                      </a:r>
                    </a:p>
                  </a:txBody>
                  <a:tcPr anchor="ctr"/>
                </a:tc>
                <a:extLst>
                  <a:ext uri="{0D108BD9-81ED-4DB2-BD59-A6C34878D82A}">
                    <a16:rowId xmlns:a16="http://schemas.microsoft.com/office/drawing/2014/main" val="771689134"/>
                  </a:ext>
                </a:extLst>
              </a:tr>
              <a:tr h="1084217">
                <a:tc>
                  <a:txBody>
                    <a:bodyPr/>
                    <a:lstStyle/>
                    <a:p>
                      <a:r>
                        <a:rPr lang="en-IN" dirty="0">
                          <a:effectLst/>
                        </a:rPr>
                        <a:t>Security</a:t>
                      </a:r>
                    </a:p>
                  </a:txBody>
                  <a:tcPr anchor="ctr"/>
                </a:tc>
                <a:tc>
                  <a:txBody>
                    <a:bodyPr/>
                    <a:lstStyle/>
                    <a:p>
                      <a:r>
                        <a:rPr lang="en-US">
                          <a:effectLst/>
                        </a:rPr>
                        <a:t>SOAP supports encryption with additional overheads.</a:t>
                      </a:r>
                    </a:p>
                  </a:txBody>
                  <a:tcPr anchor="ctr"/>
                </a:tc>
                <a:tc>
                  <a:txBody>
                    <a:bodyPr/>
                    <a:lstStyle/>
                    <a:p>
                      <a:r>
                        <a:rPr lang="en-US">
                          <a:effectLst/>
                        </a:rPr>
                        <a:t>REST supports encryption without affecting performance.</a:t>
                      </a:r>
                    </a:p>
                  </a:txBody>
                  <a:tcPr anchor="ctr"/>
                </a:tc>
                <a:extLst>
                  <a:ext uri="{0D108BD9-81ED-4DB2-BD59-A6C34878D82A}">
                    <a16:rowId xmlns:a16="http://schemas.microsoft.com/office/drawing/2014/main" val="2387412181"/>
                  </a:ext>
                </a:extLst>
              </a:tr>
              <a:tr h="758952">
                <a:tc>
                  <a:txBody>
                    <a:bodyPr/>
                    <a:lstStyle/>
                    <a:p>
                      <a:r>
                        <a:rPr lang="en-IN">
                          <a:effectLst/>
                        </a:rPr>
                        <a:t>Use case</a:t>
                      </a:r>
                    </a:p>
                  </a:txBody>
                  <a:tcPr anchor="ctr"/>
                </a:tc>
                <a:tc>
                  <a:txBody>
                    <a:bodyPr/>
                    <a:lstStyle/>
                    <a:p>
                      <a:r>
                        <a:rPr lang="en-US" dirty="0">
                          <a:effectLst/>
                        </a:rPr>
                        <a:t>SOAP is useful in legacy applications and private APIs.</a:t>
                      </a:r>
                    </a:p>
                  </a:txBody>
                  <a:tcPr anchor="ctr"/>
                </a:tc>
                <a:tc>
                  <a:txBody>
                    <a:bodyPr/>
                    <a:lstStyle/>
                    <a:p>
                      <a:r>
                        <a:rPr lang="en-US" dirty="0">
                          <a:effectLst/>
                        </a:rPr>
                        <a:t>REST is useful in modern applications and public APIs.</a:t>
                      </a:r>
                    </a:p>
                  </a:txBody>
                  <a:tcPr anchor="ctr"/>
                </a:tc>
                <a:extLst>
                  <a:ext uri="{0D108BD9-81ED-4DB2-BD59-A6C34878D82A}">
                    <a16:rowId xmlns:a16="http://schemas.microsoft.com/office/drawing/2014/main" val="3885119886"/>
                  </a:ext>
                </a:extLst>
              </a:tr>
            </a:tbl>
          </a:graphicData>
        </a:graphic>
      </p:graphicFrame>
    </p:spTree>
    <p:extLst>
      <p:ext uri="{BB962C8B-B14F-4D97-AF65-F5344CB8AC3E}">
        <p14:creationId xmlns:p14="http://schemas.microsoft.com/office/powerpoint/2010/main" val="125385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163858"/>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SOAP Implementation</a:t>
            </a:r>
          </a:p>
        </p:txBody>
      </p:sp>
      <p:pic>
        <p:nvPicPr>
          <p:cNvPr id="2" name="Picture 1">
            <a:extLst>
              <a:ext uri="{FF2B5EF4-FFF2-40B4-BE49-F238E27FC236}">
                <a16:creationId xmlns:a16="http://schemas.microsoft.com/office/drawing/2014/main" id="{9592F8A3-F182-FAA2-4BED-DA20E78B2F98}"/>
              </a:ext>
            </a:extLst>
          </p:cNvPr>
          <p:cNvPicPr>
            <a:picLocks noChangeAspect="1"/>
          </p:cNvPicPr>
          <p:nvPr/>
        </p:nvPicPr>
        <p:blipFill>
          <a:blip r:embed="rId5"/>
          <a:stretch>
            <a:fillRect/>
          </a:stretch>
        </p:blipFill>
        <p:spPr>
          <a:xfrm>
            <a:off x="370114" y="921294"/>
            <a:ext cx="11604172" cy="5642792"/>
          </a:xfrm>
          <a:prstGeom prst="rect">
            <a:avLst/>
          </a:prstGeom>
        </p:spPr>
      </p:pic>
    </p:spTree>
    <p:extLst>
      <p:ext uri="{BB962C8B-B14F-4D97-AF65-F5344CB8AC3E}">
        <p14:creationId xmlns:p14="http://schemas.microsoft.com/office/powerpoint/2010/main" val="18779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59799"/>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Cont.</a:t>
            </a:r>
          </a:p>
        </p:txBody>
      </p:sp>
      <p:pic>
        <p:nvPicPr>
          <p:cNvPr id="3" name="Picture 2">
            <a:extLst>
              <a:ext uri="{FF2B5EF4-FFF2-40B4-BE49-F238E27FC236}">
                <a16:creationId xmlns:a16="http://schemas.microsoft.com/office/drawing/2014/main" id="{052E8013-6A75-9198-B07B-0734AFED5DEA}"/>
              </a:ext>
            </a:extLst>
          </p:cNvPr>
          <p:cNvPicPr>
            <a:picLocks noChangeAspect="1"/>
          </p:cNvPicPr>
          <p:nvPr/>
        </p:nvPicPr>
        <p:blipFill>
          <a:blip r:embed="rId5"/>
          <a:stretch>
            <a:fillRect/>
          </a:stretch>
        </p:blipFill>
        <p:spPr>
          <a:xfrm>
            <a:off x="500743" y="1110344"/>
            <a:ext cx="11342914" cy="5387858"/>
          </a:xfrm>
          <a:prstGeom prst="rect">
            <a:avLst/>
          </a:prstGeom>
        </p:spPr>
      </p:pic>
    </p:spTree>
    <p:extLst>
      <p:ext uri="{BB962C8B-B14F-4D97-AF65-F5344CB8AC3E}">
        <p14:creationId xmlns:p14="http://schemas.microsoft.com/office/powerpoint/2010/main" val="4034879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370683"/>
            <a:ext cx="4739673"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SOAP Request &amp; Response</a:t>
            </a:r>
          </a:p>
        </p:txBody>
      </p:sp>
      <p:pic>
        <p:nvPicPr>
          <p:cNvPr id="2" name="Picture 1" descr="A screenshot of a computer&#10;&#10;Description automatically generated">
            <a:extLst>
              <a:ext uri="{FF2B5EF4-FFF2-40B4-BE49-F238E27FC236}">
                <a16:creationId xmlns:a16="http://schemas.microsoft.com/office/drawing/2014/main" id="{EB469E38-1A0E-9BB6-A0B2-AA9DF88C7A39}"/>
              </a:ext>
            </a:extLst>
          </p:cNvPr>
          <p:cNvPicPr>
            <a:picLocks noChangeAspect="1"/>
          </p:cNvPicPr>
          <p:nvPr/>
        </p:nvPicPr>
        <p:blipFill>
          <a:blip r:embed="rId5"/>
          <a:stretch>
            <a:fillRect/>
          </a:stretch>
        </p:blipFill>
        <p:spPr>
          <a:xfrm>
            <a:off x="830810" y="1284514"/>
            <a:ext cx="10773361" cy="5105400"/>
          </a:xfrm>
          <a:prstGeom prst="rect">
            <a:avLst/>
          </a:prstGeom>
        </p:spPr>
      </p:pic>
    </p:spTree>
    <p:extLst>
      <p:ext uri="{BB962C8B-B14F-4D97-AF65-F5344CB8AC3E}">
        <p14:creationId xmlns:p14="http://schemas.microsoft.com/office/powerpoint/2010/main" val="1371375168"/>
      </p:ext>
    </p:extLst>
  </p:cSld>
  <p:clrMapOvr>
    <a:masterClrMapping/>
  </p:clrMapOvr>
</p:sld>
</file>

<file path=ppt/theme/theme1.xml><?xml version="1.0" encoding="utf-8"?>
<a:theme xmlns:a="http://schemas.openxmlformats.org/drawingml/2006/main" name="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2562</TotalTime>
  <Words>691</Words>
  <Application>Microsoft Office PowerPoint</Application>
  <PresentationFormat>Widescreen</PresentationFormat>
  <Paragraphs>81</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Avenir Next LT Pro</vt:lpstr>
      <vt:lpstr>Calibri</vt:lpstr>
      <vt:lpstr>Posterama</vt:lpstr>
      <vt:lpstr>Wingdings</vt:lpstr>
      <vt:lpstr>SineVTI</vt:lpstr>
      <vt:lpstr>ADM Insurance Hackathon 2024</vt:lpstr>
      <vt:lpstr>Summary of Idea</vt:lpstr>
      <vt:lpstr>What is the difference between SOAP and REST?</vt:lpstr>
      <vt:lpstr>Cont.</vt:lpstr>
      <vt:lpstr>Key differences: SOAP vs REST</vt:lpstr>
      <vt:lpstr>Cont.</vt:lpstr>
      <vt:lpstr>SOAP Implementation</vt:lpstr>
      <vt:lpstr>Cont.</vt:lpstr>
      <vt:lpstr>SOAP Request &amp; Response</vt:lpstr>
      <vt:lpstr>Cont.</vt:lpstr>
      <vt:lpstr>Cont.</vt:lpstr>
      <vt:lpstr>REST with Spring Boot &amp; Microservices Implementation</vt:lpstr>
      <vt:lpstr>Cont.</vt:lpstr>
      <vt:lpstr>REST Request &amp; Response</vt:lpstr>
      <vt:lpstr>Cont.</vt:lpstr>
      <vt:lpstr>Cont.</vt:lpstr>
      <vt:lpstr>Cont.</vt:lpstr>
      <vt:lpstr>Cont.</vt:lpstr>
      <vt:lpstr>Integrated Tracing Involved</vt:lpstr>
      <vt:lpstr>Cont.</vt:lpstr>
      <vt:lpstr>Cont.</vt:lpstr>
      <vt:lpstr>Cont.</vt:lpstr>
      <vt:lpstr>Cont.</vt:lpstr>
      <vt:lpstr>Copilot Usage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Uddin, Md. Kamran (Cognizant)</dc:creator>
  <cp:lastModifiedBy>Uddin, Md. Kamran (Cognizant)</cp:lastModifiedBy>
  <cp:revision>18</cp:revision>
  <dcterms:created xsi:type="dcterms:W3CDTF">2024-10-08T15:55:01Z</dcterms:created>
  <dcterms:modified xsi:type="dcterms:W3CDTF">2024-10-10T10:37:47Z</dcterms:modified>
</cp:coreProperties>
</file>