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sldIdLst>
    <p:sldId id="257" r:id="rId5"/>
    <p:sldId id="347" r:id="rId6"/>
    <p:sldId id="348" r:id="rId7"/>
    <p:sldId id="349" r:id="rId8"/>
    <p:sldId id="350" r:id="rId9"/>
    <p:sldId id="351" r:id="rId10"/>
    <p:sldId id="356" r:id="rId11"/>
    <p:sldId id="357" r:id="rId12"/>
    <p:sldId id="354" r:id="rId13"/>
    <p:sldId id="35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9C"/>
    <a:srgbClr val="00008C"/>
    <a:srgbClr val="D6D6FF"/>
    <a:srgbClr val="C1C1FF"/>
    <a:srgbClr val="3131FF"/>
    <a:srgbClr val="328DFF"/>
    <a:srgbClr val="3087F7"/>
    <a:srgbClr val="0000C3"/>
    <a:srgbClr val="2E2EF7"/>
    <a:srgbClr val="787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DBD21-C65C-40E4-96A8-F1D99C6329D2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37A39-B254-4396-8B74-B280A6BAD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63BC2-C113-4DF0-828D-49E1A236C7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18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Sing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B3D69-F8A0-AC46-95E9-28C9598D74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C9A73B0-41F0-3E40-BF14-EF98B7C21B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9DE6-F71B-D441-B24C-6419119B82AF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A4128D7-098B-8241-92AE-59B6A86892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D1D9E52-6107-5745-AA3C-C0D5178E14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9" name="Footer Placeholder 8">
            <a:extLst>
              <a:ext uri="{FF2B5EF4-FFF2-40B4-BE49-F238E27FC236}">
                <a16:creationId xmlns:a16="http://schemas.microsoft.com/office/drawing/2014/main" id="{9E44F99F-797E-744C-A7A6-9DCFEF3F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08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255" y="5486401"/>
            <a:ext cx="3346032" cy="12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88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26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arallelogram 7"/>
          <p:cNvSpPr/>
          <p:nvPr userDrawn="1"/>
        </p:nvSpPr>
        <p:spPr>
          <a:xfrm flipH="1">
            <a:off x="300566" y="-1094"/>
            <a:ext cx="11803012" cy="131723"/>
          </a:xfrm>
          <a:prstGeom prst="parallelogram">
            <a:avLst>
              <a:gd name="adj" fmla="val 63691"/>
            </a:avLst>
          </a:prstGeom>
          <a:solidFill>
            <a:srgbClr val="003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9" name="Parallelogram 8"/>
          <p:cNvSpPr/>
          <p:nvPr userDrawn="1"/>
        </p:nvSpPr>
        <p:spPr>
          <a:xfrm flipH="1">
            <a:off x="792808" y="6726277"/>
            <a:ext cx="10357909" cy="131723"/>
          </a:xfrm>
          <a:prstGeom prst="parallelogram">
            <a:avLst>
              <a:gd name="adj" fmla="val 63691"/>
            </a:avLst>
          </a:prstGeom>
          <a:solidFill>
            <a:srgbClr val="003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0" name="Parallelogram 9"/>
          <p:cNvSpPr/>
          <p:nvPr userDrawn="1"/>
        </p:nvSpPr>
        <p:spPr>
          <a:xfrm flipH="1">
            <a:off x="11120238" y="6726279"/>
            <a:ext cx="767607" cy="131723"/>
          </a:xfrm>
          <a:prstGeom prst="parallelogram">
            <a:avLst>
              <a:gd name="adj" fmla="val 63691"/>
            </a:avLst>
          </a:prstGeom>
          <a:solidFill>
            <a:srgbClr val="003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Parallelogram 10"/>
          <p:cNvSpPr/>
          <p:nvPr userDrawn="1"/>
        </p:nvSpPr>
        <p:spPr>
          <a:xfrm flipH="1">
            <a:off x="11858996" y="6726279"/>
            <a:ext cx="244581" cy="131723"/>
          </a:xfrm>
          <a:prstGeom prst="parallelogram">
            <a:avLst>
              <a:gd name="adj" fmla="val 636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6652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>
                <a:solidFill>
                  <a:srgbClr val="0033A0"/>
                </a:solidFill>
              </a:rPr>
              <a:pPr/>
              <a:t>9/1/2022</a:t>
            </a:fld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33A0"/>
                </a:solidFill>
              </a:rPr>
              <a:t>© 2018 Cognizant</a:t>
            </a:r>
            <a:endParaRPr lang="en-US" dirty="0">
              <a:solidFill>
                <a:srgbClr val="0033A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solidFill>
                  <a:srgbClr val="00B140"/>
                </a:solidFill>
              </a:rPr>
              <a:pPr/>
              <a:t>‹#›</a:t>
            </a:fld>
            <a:endParaRPr lang="en-US" dirty="0">
              <a:solidFill>
                <a:srgbClr val="00B14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71"/>
            <a:ext cx="11180064" cy="3735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9/1/2022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arallelogram 7"/>
          <p:cNvSpPr/>
          <p:nvPr userDrawn="1"/>
        </p:nvSpPr>
        <p:spPr>
          <a:xfrm flipH="1">
            <a:off x="300567" y="-1094"/>
            <a:ext cx="11803012" cy="131723"/>
          </a:xfrm>
          <a:prstGeom prst="parallelogram">
            <a:avLst>
              <a:gd name="adj" fmla="val 63691"/>
            </a:avLst>
          </a:prstGeom>
          <a:solidFill>
            <a:srgbClr val="003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9" name="Parallelogram 8"/>
          <p:cNvSpPr/>
          <p:nvPr userDrawn="1"/>
        </p:nvSpPr>
        <p:spPr>
          <a:xfrm flipH="1">
            <a:off x="792810" y="6726277"/>
            <a:ext cx="10357909" cy="131723"/>
          </a:xfrm>
          <a:prstGeom prst="parallelogram">
            <a:avLst>
              <a:gd name="adj" fmla="val 63691"/>
            </a:avLst>
          </a:prstGeom>
          <a:solidFill>
            <a:srgbClr val="003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0" name="Parallelogram 9"/>
          <p:cNvSpPr/>
          <p:nvPr userDrawn="1"/>
        </p:nvSpPr>
        <p:spPr>
          <a:xfrm flipH="1">
            <a:off x="11120246" y="6726279"/>
            <a:ext cx="767607" cy="131723"/>
          </a:xfrm>
          <a:prstGeom prst="parallelogram">
            <a:avLst>
              <a:gd name="adj" fmla="val 63691"/>
            </a:avLst>
          </a:prstGeom>
          <a:solidFill>
            <a:srgbClr val="003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Parallelogram 10"/>
          <p:cNvSpPr/>
          <p:nvPr userDrawn="1"/>
        </p:nvSpPr>
        <p:spPr>
          <a:xfrm flipH="1">
            <a:off x="11858996" y="6726279"/>
            <a:ext cx="244581" cy="131723"/>
          </a:xfrm>
          <a:prstGeom prst="parallelogram">
            <a:avLst>
              <a:gd name="adj" fmla="val 636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4549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4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7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1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3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3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8757" y="763730"/>
            <a:ext cx="0" cy="865637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942" y="106135"/>
            <a:ext cx="4316545" cy="1562623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5351" y="408954"/>
            <a:ext cx="3703276" cy="819151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081689"/>
            <a:ext cx="11131783" cy="1477328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48765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64041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64699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4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98626" y="6322756"/>
            <a:ext cx="1385375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2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87" indent="-22859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98" indent="-154513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89" indent="-230712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863" y="6148851"/>
            <a:ext cx="6096000" cy="207264"/>
          </a:xfrm>
        </p:spPr>
        <p:txBody>
          <a:bodyPr/>
          <a:lstStyle/>
          <a:p>
            <a:pPr defTabSz="609585"/>
            <a:r>
              <a:rPr lang="en-US" dirty="0">
                <a:solidFill>
                  <a:srgbClr val="FFFFFF"/>
                </a:solidFill>
              </a:rPr>
              <a:t>© 2020 Cognizant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BCE1D04-0A9E-5D41-992E-0FA6F4F8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63" y="2295758"/>
            <a:ext cx="6462536" cy="1107996"/>
          </a:xfrm>
        </p:spPr>
        <p:txBody>
          <a:bodyPr/>
          <a:lstStyle/>
          <a:p>
            <a:r>
              <a:rPr lang="en-US" sz="4000" dirty="0"/>
              <a:t>Associate Recognition through Associate Lens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2219" y="4271554"/>
            <a:ext cx="320988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Feb - 2021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247" y="3583062"/>
            <a:ext cx="320988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ADM Tech Office</a:t>
            </a:r>
          </a:p>
        </p:txBody>
      </p:sp>
    </p:spTree>
    <p:extLst>
      <p:ext uri="{BB962C8B-B14F-4D97-AF65-F5344CB8AC3E}">
        <p14:creationId xmlns:p14="http://schemas.microsoft.com/office/powerpoint/2010/main" val="102527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453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F520971-B8B1-0E46-98A0-3773117A6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68" y="1891937"/>
            <a:ext cx="1936328" cy="19805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32A762-55C7-9E40-A643-90AF1EA4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994" y="1891937"/>
            <a:ext cx="1936328" cy="1980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BC7F7E-EFD5-A746-ACC7-95E63DDE4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812" y="1869818"/>
            <a:ext cx="1936328" cy="1980567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E798835-9EB2-6D41-8483-A33AB29C73FB}"/>
              </a:ext>
            </a:extLst>
          </p:cNvPr>
          <p:cNvSpPr txBox="1">
            <a:spLocks/>
          </p:cNvSpPr>
          <p:nvPr/>
        </p:nvSpPr>
        <p:spPr>
          <a:xfrm>
            <a:off x="478025" y="6454602"/>
            <a:ext cx="6096000" cy="24965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© 2020 Cognizant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E49D463-B996-5745-B93B-03D1BB777B88}"/>
              </a:ext>
            </a:extLst>
          </p:cNvPr>
          <p:cNvSpPr txBox="1">
            <a:spLocks/>
          </p:cNvSpPr>
          <p:nvPr/>
        </p:nvSpPr>
        <p:spPr>
          <a:xfrm>
            <a:off x="173225" y="6459265"/>
            <a:ext cx="304800" cy="2403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DF72B6-6F87-984A-BD4A-CF13FE3AEB59}"/>
              </a:ext>
            </a:extLst>
          </p:cNvPr>
          <p:cNvSpPr txBox="1">
            <a:spLocks/>
          </p:cNvSpPr>
          <p:nvPr/>
        </p:nvSpPr>
        <p:spPr>
          <a:xfrm>
            <a:off x="1501090" y="197573"/>
            <a:ext cx="9189823" cy="496532"/>
          </a:xfrm>
          <a:prstGeom prst="rect">
            <a:avLst/>
          </a:prstGeom>
        </p:spPr>
        <p:txBody>
          <a:bodyPr/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400" dirty="0"/>
              <a:t>Associate Recognition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45207D-3275-024F-89EC-A29A1CC4CE7A}"/>
              </a:ext>
            </a:extLst>
          </p:cNvPr>
          <p:cNvGrpSpPr/>
          <p:nvPr/>
        </p:nvGrpSpPr>
        <p:grpSpPr>
          <a:xfrm>
            <a:off x="1691163" y="611475"/>
            <a:ext cx="8999747" cy="1392748"/>
            <a:chOff x="2028998" y="655984"/>
            <a:chExt cx="9326957" cy="2041228"/>
          </a:xfrm>
        </p:grpSpPr>
        <p:sp>
          <p:nvSpPr>
            <p:cNvPr id="11" name="Rectangle: Rounded Corners 74">
              <a:extLst>
                <a:ext uri="{FF2B5EF4-FFF2-40B4-BE49-F238E27FC236}">
                  <a16:creationId xmlns:a16="http://schemas.microsoft.com/office/drawing/2014/main" id="{7844684F-D2F9-C846-B23D-7B2051EAC36E}"/>
                </a:ext>
              </a:extLst>
            </p:cNvPr>
            <p:cNvSpPr/>
            <p:nvPr/>
          </p:nvSpPr>
          <p:spPr>
            <a:xfrm>
              <a:off x="2028998" y="655984"/>
              <a:ext cx="9326957" cy="1923309"/>
            </a:xfrm>
            <a:prstGeom prst="roundRect">
              <a:avLst>
                <a:gd name="adj" fmla="val 43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endParaRPr lang="en-US" noProof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E74C7D-DA63-5E45-85B3-9341372B3E55}"/>
                </a:ext>
              </a:extLst>
            </p:cNvPr>
            <p:cNvSpPr txBox="1"/>
            <p:nvPr/>
          </p:nvSpPr>
          <p:spPr>
            <a:xfrm>
              <a:off x="2243580" y="717436"/>
              <a:ext cx="8700808" cy="197977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44" indent="-285744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</a:rPr>
                <a:t>Recognize people who went above and beyond to close Automation/Healing tickets ,create knowledge articles (KEDB)</a:t>
              </a:r>
            </a:p>
            <a:p>
              <a:pPr marL="285744" indent="-285744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</a:rPr>
                <a:t>Creating a culture of value delivery on day-to-day work</a:t>
              </a:r>
            </a:p>
            <a:p>
              <a:pPr marL="285744" indent="-285744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</a:rPr>
                <a:t>Increased closure of A/H tickets to move towards zero maintenance </a:t>
              </a:r>
            </a:p>
            <a:p>
              <a:pPr marL="285744" indent="-285744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</a:rPr>
                <a:t>Creates an opportunity for AMS associates to upskill and get better coding practices</a:t>
              </a:r>
            </a:p>
            <a:p>
              <a:pPr marL="285744" indent="-285744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2"/>
                  </a:solidFill>
                </a:rPr>
                <a:t>Promotes community -based work culture without project boundaries</a:t>
              </a:r>
            </a:p>
          </p:txBody>
        </p:sp>
      </p:grpSp>
      <p:sp>
        <p:nvSpPr>
          <p:cNvPr id="13" name="Isosceles Triangle 19">
            <a:extLst>
              <a:ext uri="{FF2B5EF4-FFF2-40B4-BE49-F238E27FC236}">
                <a16:creationId xmlns:a16="http://schemas.microsoft.com/office/drawing/2014/main" id="{E7000E5B-400E-4A4A-938C-4C233DD85DF1}"/>
              </a:ext>
            </a:extLst>
          </p:cNvPr>
          <p:cNvSpPr/>
          <p:nvPr/>
        </p:nvSpPr>
        <p:spPr>
          <a:xfrm rot="5400000">
            <a:off x="1319982" y="1255120"/>
            <a:ext cx="180247" cy="14738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BDADD00-74FD-6C4E-B958-98FAFC68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32206"/>
              </p:ext>
            </p:extLst>
          </p:nvPr>
        </p:nvGraphicFramePr>
        <p:xfrm>
          <a:off x="173225" y="3600450"/>
          <a:ext cx="9909224" cy="285415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18574">
                  <a:extLst>
                    <a:ext uri="{9D8B030D-6E8A-4147-A177-3AD203B41FA5}">
                      <a16:colId xmlns:a16="http://schemas.microsoft.com/office/drawing/2014/main" val="1643558610"/>
                    </a:ext>
                  </a:extLst>
                </a:gridCol>
                <a:gridCol w="1989702">
                  <a:extLst>
                    <a:ext uri="{9D8B030D-6E8A-4147-A177-3AD203B41FA5}">
                      <a16:colId xmlns:a16="http://schemas.microsoft.com/office/drawing/2014/main" val="3717866724"/>
                    </a:ext>
                  </a:extLst>
                </a:gridCol>
                <a:gridCol w="5700948">
                  <a:extLst>
                    <a:ext uri="{9D8B030D-6E8A-4147-A177-3AD203B41FA5}">
                      <a16:colId xmlns:a16="http://schemas.microsoft.com/office/drawing/2014/main" val="2450546473"/>
                    </a:ext>
                  </a:extLst>
                </a:gridCol>
              </a:tblGrid>
              <a:tr h="333515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</a:p>
                  </a:txBody>
                  <a:tcPr>
                    <a:solidFill>
                      <a:srgbClr val="002A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</a:rPr>
                        <a:t>Award Name</a:t>
                      </a:r>
                    </a:p>
                  </a:txBody>
                  <a:tcPr>
                    <a:solidFill>
                      <a:srgbClr val="002A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chemeClr val="bg1"/>
                          </a:solidFill>
                          <a:effectLst/>
                        </a:rPr>
                        <a:t>Criteria</a:t>
                      </a:r>
                    </a:p>
                  </a:txBody>
                  <a:tcPr>
                    <a:solidFill>
                      <a:srgbClr val="00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080884"/>
                  </a:ext>
                </a:extLst>
              </a:tr>
              <a:tr h="40638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Application Healing Solution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The Iron Pillar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</a:rPr>
                        <a:t>Closure of at</a:t>
                      </a:r>
                      <a:r>
                        <a:rPr lang="en-US" sz="1200" b="0" baseline="0" dirty="0">
                          <a:solidFill>
                            <a:schemeClr val="tx2"/>
                          </a:solidFill>
                          <a:effectLst/>
                        </a:rPr>
                        <a:t> least 1 Healing ticket in AppLens in reporting month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8681"/>
                  </a:ext>
                </a:extLst>
              </a:tr>
              <a:tr h="28587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Automation Solution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The Automation Master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</a:rPr>
                        <a:t>Closure of at least 1 automation</a:t>
                      </a:r>
                      <a:r>
                        <a:rPr lang="en-US" sz="1200" b="0" baseline="0" dirty="0">
                          <a:solidFill>
                            <a:schemeClr val="tx2"/>
                          </a:solidFill>
                          <a:effectLst/>
                        </a:rPr>
                        <a:t> ticket in AppLens in reporting month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41586"/>
                  </a:ext>
                </a:extLst>
              </a:tr>
              <a:tr h="39902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Creation</a:t>
                      </a:r>
                      <a:r>
                        <a:rPr lang="en-US" sz="1200" b="0" baseline="0" dirty="0">
                          <a:solidFill>
                            <a:schemeClr val="tx2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 of KEDB articles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The Ultimate Contributor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</a:rPr>
                        <a:t>Closure of at</a:t>
                      </a:r>
                      <a:r>
                        <a:rPr lang="en-US" sz="1200" b="0" baseline="0" dirty="0">
                          <a:solidFill>
                            <a:schemeClr val="tx2"/>
                          </a:solidFill>
                          <a:effectLst/>
                        </a:rPr>
                        <a:t> least 1 Knowledge ticket in AppLens in reporting month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997687"/>
                  </a:ext>
                </a:extLst>
              </a:tr>
              <a:tr h="476452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Contribution</a:t>
                      </a:r>
                      <a:r>
                        <a:rPr lang="en-US" sz="1200" b="0" baseline="0" dirty="0">
                          <a:solidFill>
                            <a:schemeClr val="tx2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 to code share 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The Ultimate Contributor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2"/>
                          </a:solidFill>
                          <a:effectLst/>
                        </a:rPr>
                        <a:t>Contribute 1 code asset through</a:t>
                      </a:r>
                      <a:r>
                        <a:rPr lang="en-US" sz="1200" b="0" baseline="0" dirty="0">
                          <a:solidFill>
                            <a:schemeClr val="tx2"/>
                          </a:solidFill>
                          <a:effectLst/>
                        </a:rPr>
                        <a:t> Code Share module in reporting month. Applicable for all contributor of same asset</a:t>
                      </a:r>
                      <a:endParaRPr lang="en-US" sz="120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2981"/>
                  </a:ext>
                </a:extLst>
              </a:tr>
              <a:tr h="476452"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Guild and COP opportunity creator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Hyper citizen Award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 at least 1 opportunity in Guild and COP module of AppLens  to adopt community-based work culture in the reporting month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305263"/>
                  </a:ext>
                </a:extLst>
              </a:tr>
              <a:tr h="476452"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Guild and COP opportunity Seeker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Hyper citizen Award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20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Contribute to at least one of opportunities in the Guild and COP module and adopt community - based work culture  in the reporting month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2344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8BAAB6B-6A12-834E-944B-24C464492237}"/>
              </a:ext>
            </a:extLst>
          </p:cNvPr>
          <p:cNvSpPr txBox="1"/>
          <p:nvPr/>
        </p:nvSpPr>
        <p:spPr>
          <a:xfrm>
            <a:off x="616158" y="1191286"/>
            <a:ext cx="589905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Why?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082448" y="3624043"/>
            <a:ext cx="2004679" cy="2862437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sz="1333" dirty="0">
                <a:solidFill>
                  <a:schemeClr val="tx2"/>
                </a:solidFill>
              </a:rPr>
              <a:t>On </a:t>
            </a:r>
            <a:r>
              <a:rPr lang="en-US" sz="1333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monthly</a:t>
            </a:r>
            <a:r>
              <a:rPr lang="en-US" sz="1333" dirty="0">
                <a:solidFill>
                  <a:schemeClr val="tx2"/>
                </a:solidFill>
              </a:rPr>
              <a:t> basis, the </a:t>
            </a:r>
            <a:r>
              <a:rPr lang="en-US" sz="1333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top 5 contributors </a:t>
            </a:r>
            <a:r>
              <a:rPr lang="en-US" sz="1333" dirty="0">
                <a:solidFill>
                  <a:schemeClr val="tx2"/>
                </a:solidFill>
              </a:rPr>
              <a:t>at ADM level under each category will be  awarded with </a:t>
            </a:r>
            <a:r>
              <a:rPr lang="en-US" sz="1333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Amber (14$) through Cheers</a:t>
            </a:r>
            <a:r>
              <a:rPr lang="en-US" sz="1333" dirty="0">
                <a:solidFill>
                  <a:schemeClr val="tx2"/>
                </a:solidFill>
              </a:rPr>
              <a:t> portal funded from ADM Tech Office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636722" y="6489976"/>
            <a:ext cx="8409533" cy="368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en-US" sz="1051" dirty="0">
                <a:solidFill>
                  <a:schemeClr val="tx2"/>
                </a:solidFill>
              </a:rPr>
              <a:t>Digital certificates will be auto generated and sent to the individuals copying the supervisor and EDL of the project</a:t>
            </a:r>
          </a:p>
          <a:p>
            <a:pPr algn="ctr">
              <a:spcAft>
                <a:spcPts val="1200"/>
              </a:spcAft>
            </a:pPr>
            <a:endParaRPr lang="en-US" sz="1051" dirty="0">
              <a:solidFill>
                <a:schemeClr val="tx2"/>
              </a:solidFill>
            </a:endParaRPr>
          </a:p>
        </p:txBody>
      </p:sp>
      <p:pic>
        <p:nvPicPr>
          <p:cNvPr id="6" name="Picture 5" descr="A picture containing text, blue, dark&#10;&#10;Description automatically generated">
            <a:extLst>
              <a:ext uri="{FF2B5EF4-FFF2-40B4-BE49-F238E27FC236}">
                <a16:creationId xmlns:a16="http://schemas.microsoft.com/office/drawing/2014/main" id="{DFC1B44F-5EA9-4E54-BF2E-C8E71842F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08" y="1914057"/>
            <a:ext cx="1936328" cy="19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1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9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3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1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536C6FF-E645-A54F-B628-25406CD29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5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5C7131-55B3-7743-B663-ADE0DF10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5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15" y="125563"/>
            <a:ext cx="11180064" cy="1060704"/>
          </a:xfrm>
        </p:spPr>
        <p:txBody>
          <a:bodyPr/>
          <a:lstStyle/>
          <a:p>
            <a:r>
              <a:rPr lang="en-US" dirty="0"/>
              <a:t>Business Rule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DADD00-74FD-6C4E-B958-98FAFC68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7791"/>
              </p:ext>
            </p:extLst>
          </p:nvPr>
        </p:nvGraphicFramePr>
        <p:xfrm>
          <a:off x="157113" y="655915"/>
          <a:ext cx="11877773" cy="55092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11811">
                  <a:extLst>
                    <a:ext uri="{9D8B030D-6E8A-4147-A177-3AD203B41FA5}">
                      <a16:colId xmlns:a16="http://schemas.microsoft.com/office/drawing/2014/main" val="1643558610"/>
                    </a:ext>
                  </a:extLst>
                </a:gridCol>
                <a:gridCol w="1677971">
                  <a:extLst>
                    <a:ext uri="{9D8B030D-6E8A-4147-A177-3AD203B41FA5}">
                      <a16:colId xmlns:a16="http://schemas.microsoft.com/office/drawing/2014/main" val="3717866724"/>
                    </a:ext>
                  </a:extLst>
                </a:gridCol>
                <a:gridCol w="2137606">
                  <a:extLst>
                    <a:ext uri="{9D8B030D-6E8A-4147-A177-3AD203B41FA5}">
                      <a16:colId xmlns:a16="http://schemas.microsoft.com/office/drawing/2014/main" val="2450546473"/>
                    </a:ext>
                  </a:extLst>
                </a:gridCol>
                <a:gridCol w="7050385">
                  <a:extLst>
                    <a:ext uri="{9D8B030D-6E8A-4147-A177-3AD203B41FA5}">
                      <a16:colId xmlns:a16="http://schemas.microsoft.com/office/drawing/2014/main" val="2384367740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</a:p>
                  </a:txBody>
                  <a:tcPr>
                    <a:solidFill>
                      <a:srgbClr val="002A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</a:rPr>
                        <a:t>Award Name</a:t>
                      </a:r>
                    </a:p>
                  </a:txBody>
                  <a:tcPr>
                    <a:solidFill>
                      <a:srgbClr val="002A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</a:rPr>
                        <a:t>Criteria</a:t>
                      </a:r>
                    </a:p>
                  </a:txBody>
                  <a:tcPr>
                    <a:solidFill>
                      <a:srgbClr val="002A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</a:rPr>
                        <a:t>Rule</a:t>
                      </a:r>
                    </a:p>
                  </a:txBody>
                  <a:tcPr>
                    <a:solidFill>
                      <a:srgbClr val="00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0808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Application Healing Solution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The Iron Pillar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Closure of at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least 1 Healing ticket in AppLens in reporting month</a:t>
                      </a:r>
                      <a:endParaRPr lang="en-US" sz="105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1) H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ticket c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losed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date is last month with assignee mapped. </a:t>
                      </a:r>
                    </a:p>
                    <a:p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2) Should not be a system closed one </a:t>
                      </a:r>
                    </a:p>
                    <a:p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3) If the person has closed more than 1 closed tickets across multiple projects, send only one certificate.CC to current HCM Supervisor and EDLs of all the projects where he had closed the tickets</a:t>
                      </a:r>
                    </a:p>
                    <a:p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4) If it is across account IDs, send multiple certificates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486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Automation Solution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The Automation Master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Closure of at least 1 automation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ticket in AppLens in reporting month</a:t>
                      </a:r>
                      <a:endParaRPr lang="en-US" sz="105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1) A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ticket c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losed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date is last month with assignee mapped. </a:t>
                      </a:r>
                    </a:p>
                    <a:p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2) Should not be a system closed one </a:t>
                      </a:r>
                    </a:p>
                    <a:p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3) If the person has closed more than 1 closed tickets across multiple projects, send only one certificate.CC to current HCM Supervisor and EDLs of all the projects where he had closed the tickets</a:t>
                      </a:r>
                    </a:p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4) If it is across account IDs, send multiple certificates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41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Creation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of KEDB articles</a:t>
                      </a:r>
                      <a:endParaRPr lang="en-US" sz="105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The Ultimate Contributor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Closure of at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least 1 Knowledge ticket in AppLens in reporting month</a:t>
                      </a:r>
                      <a:endParaRPr lang="en-US" sz="105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1) KA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creation date should be last month and approved with assignee mapped. </a:t>
                      </a:r>
                    </a:p>
                    <a:p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2) If the KA is created and approved in subsequent months, give the certificate in the approved month</a:t>
                      </a:r>
                    </a:p>
                    <a:p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3) If the person has created more than 1 KA across multiple projects, send only one certificate.CC to current HCM Supervisor and EDLs of all the projects where he had closed the tickets</a:t>
                      </a:r>
                    </a:p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4) If it is across account IDs, send multiple certificates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9976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Contribution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to code share </a:t>
                      </a:r>
                      <a:endParaRPr lang="en-US" sz="105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The Ultimate Contributor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Contribute 1 code asset through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Code Share module in reporting month. Applicable for all contributor of same asset</a:t>
                      </a:r>
                      <a:endParaRPr lang="en-US" sz="1050" b="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arenR"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effectLst/>
                        </a:rPr>
                        <a:t>Code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 asset is contributed and approved in last month </a:t>
                      </a:r>
                    </a:p>
                    <a:p>
                      <a:pPr marL="228600" marR="0" lvl="0" indent="-22860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If the person has contributed more than 1 asset across multiple projects, send only one certificate.CC to current HCM Supervisor and EDLs of all the projects where he had closed the ticket</a:t>
                      </a:r>
                    </a:p>
                    <a:p>
                      <a:pPr marL="228600" marR="0" lvl="0" indent="-22860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If it is across account IDs, send multiple certificates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29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Guild and COP opportunity creator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Hyper Citizen Award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 at least 1 opportunity in Guild and COP module of AppLens  to adopt community-based work culture in the reporting month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defTabSz="1219140" rtl="0" eaLnBrk="1" latinLnBrk="0" hangingPunct="1">
                        <a:buAutoNum type="arabicParenR"/>
                      </a:pPr>
                      <a:r>
                        <a:rPr lang="en-US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 created at least 1 Opportunity and made available for bidding in Guild and </a:t>
                      </a:r>
                      <a:r>
                        <a:rPr lang="en-US" sz="1050" b="0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 in  reporting month </a:t>
                      </a:r>
                      <a:endParaRPr lang="en-US" sz="1050" b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defTabSz="1219140" rtl="0" eaLnBrk="1" latinLnBrk="0" hangingPunct="1">
                        <a:buAutoNum type="arabicParenR"/>
                      </a:pPr>
                      <a:r>
                        <a:rPr lang="en-US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one seeker had bid for the opportunity</a:t>
                      </a:r>
                    </a:p>
                    <a:p>
                      <a:pPr marL="228600" indent="-228600" algn="l" defTabSz="1219140" rtl="0" eaLnBrk="1" latinLnBrk="0" hangingPunct="1">
                        <a:buAutoNum type="arabicParenR"/>
                      </a:pPr>
                      <a:r>
                        <a:rPr lang="en-US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person had created more than 1 opportunity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5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Guild and COP opportunity creator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Hyper Citizen Award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40" rtl="0" eaLnBrk="1" latinLnBrk="0" hangingPunct="1"/>
                      <a:r>
                        <a:rPr lang="en-US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Contribute to at least one of opportunities in the Guild and COP module and adopt community - based work culture  in the reporting month</a:t>
                      </a: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defTabSz="1219140" rtl="0" eaLnBrk="1" latinLnBrk="0" hangingPunct="1">
                        <a:buAutoNum type="arabicParenR"/>
                      </a:pPr>
                      <a:r>
                        <a:rPr lang="en-US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 placed at least 1 bid for an opportunity in Guild and COP  </a:t>
                      </a:r>
                    </a:p>
                    <a:p>
                      <a:pPr marL="228600" indent="-228600" algn="l" defTabSz="1219140" rtl="0" eaLnBrk="1" latinLnBrk="0" hangingPunct="1">
                        <a:buAutoNum type="arabicParenR"/>
                      </a:pPr>
                      <a:r>
                        <a:rPr lang="en-IN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1  bid approved and Completed (code evaluation success) in the reporting month</a:t>
                      </a:r>
                    </a:p>
                    <a:p>
                      <a:pPr marL="228600" indent="-228600" algn="l" defTabSz="1219140" rtl="0" eaLnBrk="1" latinLnBrk="0" hangingPunct="1">
                        <a:buAutoNum type="arabicParenR"/>
                      </a:pPr>
                      <a:r>
                        <a:rPr lang="en-US" sz="1050" b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person had completed more than 1 opportunity  ,</a:t>
                      </a:r>
                      <a:r>
                        <a:rPr lang="en-US" sz="1050" b="0" baseline="0" dirty="0">
                          <a:solidFill>
                            <a:schemeClr val="tx2"/>
                          </a:solidFill>
                          <a:effectLst/>
                        </a:rPr>
                        <a:t>send only one certificate.CC to current HCM Supervisor</a:t>
                      </a:r>
                    </a:p>
                    <a:p>
                      <a:endParaRPr lang="en-US" sz="1050" b="0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6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15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57323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_x0020_Of_x0020_The_x0020_Asset xmlns="3dcd9dea-353b-4787-9b1e-34b22c0cd2bc">Associate Lens Awards Certification</Description_x0020_Of_x0020_The_x0020_Asset>
    <Restriction xmlns="3dcd9dea-353b-4787-9b1e-34b22c0cd2bc">ADM Restricted</Restriction>
    <If_x0020_this_x0020_document_x0020_is_x0020_leaked_x002f_lost_x002c__x0020_could_x0020_there_x0020_be_x0020_loss_x0020_of_x0020_sales_x0020_or_x0020_customer_x0020_confidence_x003f_ xmlns="3dcd9dea-353b-4787-9b1e-34b22c0cd2bc">Little or No Chance</If_x0020_this_x0020_document_x0020_is_x0020_leaked_x002f_lost_x002c__x0020_could_x0020_there_x0020_be_x0020_loss_x0020_of_x0020_sales_x0020_or_x0020_customer_x0020_confidence_x003f_>
    <fb767ea652c549c388eb0c6fe6480e06 xmlns="3dcd9dea-353b-4787-9b1e-34b22c0cd2bc">
      <Terms xmlns="http://schemas.microsoft.com/office/infopath/2007/PartnerControls"/>
    </fb767ea652c549c388eb0c6fe6480e06>
    <Asset_x0020_Owner xmlns="3dcd9dea-353b-4787-9b1e-34b22c0cd2bc">
      <UserInfo>
        <DisplayName>i:0#.w|cts\144187</DisplayName>
        <AccountId>29794</AccountId>
        <AccountType/>
      </UserInfo>
    </Asset_x0020_Owner>
    <ELC_x0020_Phase xmlns="3dcd9dea-353b-4787-9b1e-34b22c0cd2bc">Pursuit</ELC_x0020_Phase>
    <If_x0020_this_x0020_document_x0020_is_x0020_leaked_x002f_lost_x002c__x0020_could_x0020_there_x0020_be_x0020_loss_x0020_of_x0020_Cognizant_x0020_Trade_x0020_Secret_x0020__x002f__x0020_Patent_x0020_Protection_x003f_ xmlns="3dcd9dea-353b-4787-9b1e-34b22c0cd2bc">Little or No Chance</If_x0020_this_x0020_document_x0020_is_x0020_leaked_x002f_lost_x002c__x0020_could_x0020_there_x0020_be_x0020_loss_x0020_of_x0020_Cognizant_x0020_Trade_x0020_Secret_x0020__x002f__x0020_Patent_x0020_Protection_x003f_>
    <Terms_x0020__x0026__x0020_Conditions xmlns="3dcd9dea-353b-4787-9b1e-34b22c0cd2bc">
      <Value>I hereby confirm that this document does not contain any Cognizant/Customer confidential content and has been shared only with the appropriate audience.</Value>
    </Terms_x0020__x0026__x0020_Conditions>
    <TaxCatchAll xmlns="3dcd9dea-353b-4787-9b1e-34b22c0cd2bc">
      <Value>511</Value>
    </TaxCatchAll>
    <g6ee5ea972594e359a3aabaf9d670e17 xmlns="3dcd9dea-353b-4787-9b1e-34b22c0cd2bc">
      <Terms xmlns="http://schemas.microsoft.com/office/infopath/2007/PartnerControls"/>
    </g6ee5ea972594e359a3aabaf9d670e17>
    <IsCertified xmlns="3dcd9dea-353b-4787-9b1e-34b22c0cd2bc">Yes</IsCertified>
    <l742b1fa38a6460abe7443a77eadb552 xmlns="3dcd9dea-353b-4787-9b1e-34b22c0cd2b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37ebabf5-f0c2-46b1-9b2e-346d22945264</TermId>
        </TermInfo>
      </Terms>
    </l742b1fa38a6460abe7443a77eadb552>
    <Confidentiality xmlns="3dcd9dea-353b-4787-9b1e-34b22c0cd2bc">Cognizant Confidential</Confidentiality>
    <Will_x0020_our_x0020_competitors_x0020_be_x0020_interested_x0020_in_x0020_acquiring_x0020_the_x0020_information_x0020_shared_x0020_in_x0020_this_x0020_document_x003f_ xmlns="3dcd9dea-353b-4787-9b1e-34b22c0cd2bc">Little or No Chance</Will_x0020_our_x0020_competitors_x0020_be_x0020_interested_x0020_in_x0020_acquiring_x0020_the_x0020_information_x0020_shared_x0020_in_x0020_this_x0020_document_x003f_>
    <Collateral_x0020_Type xmlns="3dcd9dea-353b-4787-9b1e-34b22c0cd2bc">Brochure</Collateral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arketing Collateral" ma:contentTypeID="0x0101009E7EDD51D0118C4CAEFBDC552BEC7D9D0040169E22503FB446B330BB9C0E4E78DC" ma:contentTypeVersion="19" ma:contentTypeDescription="" ma:contentTypeScope="" ma:versionID="8a10b104110c3f7a3aedce5e962c8aab">
  <xsd:schema xmlns:xsd="http://www.w3.org/2001/XMLSchema" xmlns:xs="http://www.w3.org/2001/XMLSchema" xmlns:p="http://schemas.microsoft.com/office/2006/metadata/properties" xmlns:ns1="http://schemas.microsoft.com/sharepoint/v3" xmlns:ns2="3dcd9dea-353b-4787-9b1e-34b22c0cd2bc" targetNamespace="http://schemas.microsoft.com/office/2006/metadata/properties" ma:root="true" ma:fieldsID="fc032ce68dd0539dc4e45a5ad5f45646" ns1:_="" ns2:_="">
    <xsd:import namespace="http://schemas.microsoft.com/sharepoint/v3"/>
    <xsd:import namespace="3dcd9dea-353b-4787-9b1e-34b22c0cd2bc"/>
    <xsd:element name="properties">
      <xsd:complexType>
        <xsd:sequence>
          <xsd:element name="documentManagement">
            <xsd:complexType>
              <xsd:all>
                <xsd:element ref="ns2:Description_x0020_Of_x0020_The_x0020_Asset" minOccurs="0"/>
                <xsd:element ref="ns2:Asset_x0020_Owner" minOccurs="0"/>
                <xsd:element ref="ns2:Restriction" minOccurs="0"/>
                <xsd:element ref="ns2:ELC_x0020_Phase" minOccurs="0"/>
                <xsd:element ref="ns2:Collateral_x0020_Type" minOccurs="0"/>
                <xsd:element ref="ns2:IsCertified"/>
                <xsd:element ref="ns2:If_x0020_this_x0020_document_x0020_is_x0020_leaked_x002f_lost_x002c__x0020_could_x0020_there_x0020_be_x0020_loss_x0020_of_x0020_Cognizant_x0020_Trade_x0020_Secret_x0020__x002f__x0020_Patent_x0020_Protection_x003f_"/>
                <xsd:element ref="ns2:If_x0020_this_x0020_document_x0020_is_x0020_leaked_x002f_lost_x002c__x0020_could_x0020_there_x0020_be_x0020_loss_x0020_of_x0020_sales_x0020_or_x0020_customer_x0020_confidence_x003f_"/>
                <xsd:element ref="ns2:Will_x0020_our_x0020_competitors_x0020_be_x0020_interested_x0020_in_x0020_acquiring_x0020_the_x0020_information_x0020_shared_x0020_in_x0020_this_x0020_document_x003f_"/>
                <xsd:element ref="ns2:Terms_x0020__x0026__x0020_Conditions" minOccurs="0"/>
                <xsd:element ref="ns2:TaxCatchAllLabel" minOccurs="0"/>
                <xsd:element ref="ns2:g6ee5ea972594e359a3aabaf9d670e17" minOccurs="0"/>
                <xsd:element ref="ns2:Confidentiality" minOccurs="0"/>
                <xsd:element ref="ns2:fb767ea652c549c388eb0c6fe6480e06" minOccurs="0"/>
                <xsd:element ref="ns2:l742b1fa38a6460abe7443a77eadb552" minOccurs="0"/>
                <xsd:element ref="ns2:TaxCatchAll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2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2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9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cd9dea-353b-4787-9b1e-34b22c0cd2bc" elementFormDefault="qualified">
    <xsd:import namespace="http://schemas.microsoft.com/office/2006/documentManagement/types"/>
    <xsd:import namespace="http://schemas.microsoft.com/office/infopath/2007/PartnerControls"/>
    <xsd:element name="Description_x0020_Of_x0020_The_x0020_Asset" ma:index="2" nillable="true" ma:displayName="Description Of The Asset" ma:internalName="Description_x0020_Of_x0020_The_x0020_Asset">
      <xsd:simpleType>
        <xsd:restriction base="dms:Note">
          <xsd:maxLength value="255"/>
        </xsd:restriction>
      </xsd:simpleType>
    </xsd:element>
    <xsd:element name="Asset_x0020_Owner" ma:index="3" nillable="true" ma:displayName="Asset Owner" ma:list="UserInfo" ma:SearchPeopleOnly="false" ma:SharePointGroup="0" ma:internalName="Asset_x0020_Owner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striction" ma:index="4" nillable="true" ma:displayName="Restriction" ma:default="ADM Restricted" ma:format="Dropdown" ma:internalName="Restriction" ma:readOnly="false">
      <xsd:simpleType>
        <xsd:restriction base="dms:Choice">
          <xsd:enumeration value="ADM Restricted"/>
          <xsd:enumeration value="Shared with Enterprise"/>
        </xsd:restriction>
      </xsd:simpleType>
    </xsd:element>
    <xsd:element name="ELC_x0020_Phase" ma:index="5" nillable="true" ma:displayName="ELC Phase" ma:default="Pursuit" ma:format="Dropdown" ma:internalName="ELC_x0020_Phase" ma:readOnly="false">
      <xsd:simpleType>
        <xsd:restriction base="dms:Choice">
          <xsd:enumeration value="Pursuit"/>
          <xsd:enumeration value="Delivery"/>
        </xsd:restriction>
      </xsd:simpleType>
    </xsd:element>
    <xsd:element name="Collateral_x0020_Type" ma:index="8" nillable="true" ma:displayName="Collateral Type" ma:format="Dropdown" ma:internalName="Collateral_x0020_Type" ma:readOnly="false">
      <xsd:simpleType>
        <xsd:restriction base="dms:Choice">
          <xsd:enumeration value="Posters"/>
          <xsd:enumeration value="Standee"/>
          <xsd:enumeration value="Brochure"/>
          <xsd:enumeration value="Flyer"/>
          <xsd:enumeration value="Banner"/>
        </xsd:restriction>
      </xsd:simpleType>
    </xsd:element>
    <xsd:element name="IsCertified" ma:index="10" ma:displayName="IsCertified" ma:default="No" ma:description="To be updated by the KM Champions and BU Leadership" ma:format="Dropdown" ma:internalName="IsCertified" ma:readOnly="false">
      <xsd:simpleType>
        <xsd:restriction base="dms:Choice">
          <xsd:enumeration value="No"/>
          <xsd:enumeration value="Yes"/>
        </xsd:restriction>
      </xsd:simpleType>
    </xsd:element>
    <xsd:element name="If_x0020_this_x0020_document_x0020_is_x0020_leaked_x002f_lost_x002c__x0020_could_x0020_there_x0020_be_x0020_loss_x0020_of_x0020_Cognizant_x0020_Trade_x0020_Secret_x0020__x002f__x0020_Patent_x0020_Protection_x003f_" ma:index="11" ma:displayName="If this document is leaked/lost, could there be loss of Cognizant Trade Secret / Patent Protection?" ma:default="Little or No Chance" ma:format="Dropdown" ma:internalName="If_x0020_this_x0020_document_x0020_is_x0020_leaked_x002F_lost_x002C__x0020_could_x0020_there_x0020_be_x0020_loss_x0020_of_x0020_Cognizant_x0020_Trade_x0020_Secret_x0020__x002F__x0020_Patent_x0020_Protection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If_x0020_this_x0020_document_x0020_is_x0020_leaked_x002f_lost_x002c__x0020_could_x0020_there_x0020_be_x0020_loss_x0020_of_x0020_sales_x0020_or_x0020_customer_x0020_confidence_x003f_" ma:index="12" ma:displayName="If this document is leaked/lost, could there be loss of sales or customer confidence?" ma:default="Little or No Chance" ma:format="Dropdown" ma:internalName="If_x0020_this_x0020_document_x0020_is_x0020_leaked_x002F_lost_x002C__x0020_could_x0020_there_x0020_be_x0020_loss_x0020_of_x0020_sales_x0020_or_x0020_customer_x0020_confidence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Will_x0020_our_x0020_competitors_x0020_be_x0020_interested_x0020_in_x0020_acquiring_x0020_the_x0020_information_x0020_shared_x0020_in_x0020_this_x0020_document_x003f_" ma:index="13" ma:displayName="Will our competitors be interested in acquiring the information shared in this document?" ma:default="Little or No Chance" ma:format="Dropdown" ma:internalName="Will_x0020_our_x0020_competitors_x0020_be_x0020_interested_x0020_in_x0020_acquiring_x0020_the_x0020_information_x0020_shared_x0020_in_x0020_this_x0020_document_x003F_">
      <xsd:simpleType>
        <xsd:restriction base="dms:Choice">
          <xsd:enumeration value="Little or No Chance"/>
          <xsd:enumeration value="Some Chance"/>
          <xsd:enumeration value="Good Chance"/>
          <xsd:enumeration value="Definite Chance"/>
        </xsd:restriction>
      </xsd:simpleType>
    </xsd:element>
    <xsd:element name="Terms_x0020__x0026__x0020_Conditions" ma:index="14" nillable="true" ma:displayName="Terms &amp; Conditions" ma:internalName="Terms_x0020__x0026__x0020_Conditions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 hereby confirm that this document does not contain any Cognizant/Customer confidential content and has been shared only with the appropriate audience."/>
                  </xsd:restriction>
                </xsd:simpleType>
              </xsd:element>
            </xsd:sequence>
          </xsd:extension>
        </xsd:complexContent>
      </xsd:complexType>
    </xsd:element>
    <xsd:element name="TaxCatchAllLabel" ma:index="15" nillable="true" ma:displayName="Taxonomy Catch All Column1" ma:hidden="true" ma:list="{be2d8847-b2e7-45b8-8be3-e001aebf0593}" ma:internalName="TaxCatchAllLabel" ma:readOnly="true" ma:showField="CatchAllDataLabel" ma:web="3dcd9dea-353b-4787-9b1e-34b22c0cd2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6ee5ea972594e359a3aabaf9d670e17" ma:index="17" nillable="true" ma:taxonomy="true" ma:internalName="g6ee5ea972594e359a3aabaf9d670e17" ma:taxonomyFieldName="Service_x0020_Offering" ma:displayName="Service Offering" ma:readOnly="false" ma:default="" ma:fieldId="{06ee5ea9-7259-4e35-9a3a-abaf9d670e17}" ma:taxonomyMulti="true" ma:sspId="da2a8d6e-eaef-4067-bfde-2a78757b0a8e" ma:termSetId="4abcaec8-c7c8-440d-be69-480a94d370b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nfidentiality" ma:index="20" nillable="true" ma:displayName="Confidentiality" ma:default="Cognizant Confidential" ma:format="Dropdown" ma:hidden="true" ma:internalName="Confidentiality" ma:readOnly="false">
      <xsd:simpleType>
        <xsd:restriction base="dms:Choice">
          <xsd:enumeration value="Cognizant Confidential"/>
          <xsd:enumeration value="Available for Distribution"/>
        </xsd:restriction>
      </xsd:simpleType>
    </xsd:element>
    <xsd:element name="fb767ea652c549c388eb0c6fe6480e06" ma:index="23" nillable="true" ma:taxonomy="true" ma:internalName="fb767ea652c549c388eb0c6fe6480e06" ma:taxonomyFieldName="Industry" ma:displayName="Industry" ma:readOnly="false" ma:default="" ma:fieldId="{fb767ea6-52c5-49c3-88eb-0c6fe6480e06}" ma:taxonomyMulti="true" ma:sspId="da2a8d6e-eaef-4067-bfde-2a78757b0a8e" ma:termSetId="acd71184-3a84-46a3-b2f5-bcb62e98b1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742b1fa38a6460abe7443a77eadb552" ma:index="25" nillable="true" ma:taxonomy="true" ma:internalName="l742b1fa38a6460abe7443a77eadb552" ma:taxonomyFieldName="ADM_x0020_Tower" ma:displayName="ADM Tower" ma:readOnly="false" ma:default="" ma:fieldId="{5742b1fa-38a6-460a-be74-43a77eadb552}" ma:taxonomyMulti="true" ma:sspId="da2a8d6e-eaef-4067-bfde-2a78757b0a8e" ma:termSetId="bb253f2c-188d-4a00-a7fa-f074ec0cee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be2d8847-b2e7-45b8-8be3-e001aebf0593}" ma:internalName="TaxCatchAll" ma:showField="CatchAllData" ma:web="3dcd9dea-353b-4787-9b1e-34b22c0cd2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70D881-F0B2-45E1-B474-43A6DF02F1CB}">
  <ds:schemaRefs>
    <ds:schemaRef ds:uri="http://schemas.microsoft.com/sharepoint/v3"/>
    <ds:schemaRef ds:uri="http://www.w3.org/XML/1998/namespace"/>
    <ds:schemaRef ds:uri="http://purl.org/dc/elements/1.1/"/>
    <ds:schemaRef ds:uri="3dcd9dea-353b-4787-9b1e-34b22c0cd2bc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F36AA01-35A6-488C-A0A3-2067103DBA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E3C11D-2393-4765-8176-8D51E48A0C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dcd9dea-353b-4787-9b1e-34b22c0cd2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Regular</vt:lpstr>
      <vt:lpstr>Calibri</vt:lpstr>
      <vt:lpstr>Courier New</vt:lpstr>
      <vt:lpstr>Cognizantnewbrand</vt:lpstr>
      <vt:lpstr>Associate Recognition through Associate Lens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Rule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Associate Lens - Certification - V 4.0</dc:title>
  <dc:creator/>
  <cp:lastModifiedBy/>
  <cp:revision>1</cp:revision>
  <dcterms:created xsi:type="dcterms:W3CDTF">2021-10-12T14:24:36Z</dcterms:created>
  <dcterms:modified xsi:type="dcterms:W3CDTF">2022-09-01T09:23:26Z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0x0101009E7EDD51D0118C4CAEFBDC552BEC7D9D0040169E22503FB446B330BB9C0E4E78DC</vt:lpwstr>
  </property>
  <property fmtid="{D5CDD505-2E9C-101B-9397-08002B2CF9AE}" pid="3" name="_dlc_policyId">
    <vt:lpwstr>/org/AVMCOE/Repository</vt:lpwstr>
  </property>
  <property fmtid="{D5CDD505-2E9C-101B-9397-08002B2CF9AE}" pid="4" name="ItemRetentionFormula">
    <vt:lpwstr>&lt;formula id="Microsoft.Office.RecordsManagement.PolicyFeatures.Expiration.Formula.BuiltIn"&gt;&lt;number&gt;0&lt;/number&gt;&lt;property&gt;ArchivalDate&lt;/property&gt;&lt;propertyId&gt;00000000-0000-0000-0000-000000000000&lt;/propertyId&gt;&lt;period&gt;days&lt;/period&gt;&lt;/formula&gt;</vt:lpwstr>
  </property>
  <property fmtid="{D5CDD505-2E9C-101B-9397-08002B2CF9AE}" pid="5" name="Technology">
    <vt:lpwstr/>
  </property>
  <property fmtid="{D5CDD505-2E9C-101B-9397-08002B2CF9AE}" pid="6" name="Account Name">
    <vt:lpwstr/>
  </property>
  <property fmtid="{D5CDD505-2E9C-101B-9397-08002B2CF9AE}" pid="7" name="Region">
    <vt:lpwstr/>
  </property>
  <property fmtid="{D5CDD505-2E9C-101B-9397-08002B2CF9AE}" pid="8" name="AVM Approvers Group">
    <vt:lpwstr>ADM Architect Group</vt:lpwstr>
  </property>
  <property fmtid="{D5CDD505-2E9C-101B-9397-08002B2CF9AE}" pid="9" name="Approved By">
    <vt:lpwstr>34157</vt:lpwstr>
  </property>
  <property fmtid="{D5CDD505-2E9C-101B-9397-08002B2CF9AE}" pid="10" name="Customer Name">
    <vt:lpwstr/>
  </property>
  <property fmtid="{D5CDD505-2E9C-101B-9397-08002B2CF9AE}" pid="11" name="Methodology">
    <vt:lpwstr/>
  </property>
  <property fmtid="{D5CDD505-2E9C-101B-9397-08002B2CF9AE}" pid="12" name="Rejected By">
    <vt:lpwstr/>
  </property>
  <property fmtid="{D5CDD505-2E9C-101B-9397-08002B2CF9AE}" pid="13" name="Scope">
    <vt:lpwstr/>
  </property>
  <property fmtid="{D5CDD505-2E9C-101B-9397-08002B2CF9AE}" pid="14" name="Bid Manager">
    <vt:lpwstr/>
  </property>
  <property fmtid="{D5CDD505-2E9C-101B-9397-08002B2CF9AE}" pid="15" name="Process">
    <vt:lpwstr/>
  </property>
  <property fmtid="{D5CDD505-2E9C-101B-9397-08002B2CF9AE}" pid="16" name="Service Offering">
    <vt:lpwstr/>
  </property>
  <property fmtid="{D5CDD505-2E9C-101B-9397-08002B2CF9AE}" pid="17" name="Phase">
    <vt:lpwstr/>
  </property>
  <property fmtid="{D5CDD505-2E9C-101B-9397-08002B2CF9AE}" pid="18" name="Deal Type">
    <vt:lpwstr/>
  </property>
  <property fmtid="{D5CDD505-2E9C-101B-9397-08002B2CF9AE}" pid="19" name="Criticality">
    <vt:lpwstr>C3</vt:lpwstr>
  </property>
  <property fmtid="{D5CDD505-2E9C-101B-9397-08002B2CF9AE}" pid="20" name="Engagement Model">
    <vt:lpwstr/>
  </property>
  <property fmtid="{D5CDD505-2E9C-101B-9397-08002B2CF9AE}" pid="21" name="Delivery Partner">
    <vt:lpwstr/>
  </property>
  <property fmtid="{D5CDD505-2E9C-101B-9397-08002B2CF9AE}" pid="22" name="Last Updated By">
    <vt:lpwstr>33215</vt:lpwstr>
  </property>
  <property fmtid="{D5CDD505-2E9C-101B-9397-08002B2CF9AE}" pid="23" name="ADM Tower">
    <vt:lpwstr>511;#ALL|37ebabf5-f0c2-46b1-9b2e-346d22945264</vt:lpwstr>
  </property>
  <property fmtid="{D5CDD505-2E9C-101B-9397-08002B2CF9AE}" pid="24" name="Industry">
    <vt:lpwstr/>
  </property>
  <property fmtid="{D5CDD505-2E9C-101B-9397-08002B2CF9AE}" pid="25" name="Practice">
    <vt:lpwstr>AVMCOE Restricted</vt:lpwstr>
  </property>
  <property fmtid="{D5CDD505-2E9C-101B-9397-08002B2CF9AE}" pid="26" name="WorkflowChangePath">
    <vt:lpwstr>14960cdc-794b-459b-9eeb-d2ca7ce8dfac,4;14960cdc-794b-459b-9eeb-d2ca7ce8dfac,5;14960cdc-794b-459b-9eeb-d2ca7ce8dfac,5;14960cdc-794b-459b-9eeb-d2ca7ce8dfac,6;14960cdc-794b-459b-9eeb-d2ca7ce8dfac,6;14960cdc-794b-459b-9eeb-d2ca7ce8dfac,7;9d74d145-12dc-41aa-b71a-3fe6c9c39610,10;9d74d145-12dc-41aa-b71a-3fe6c9c39610,11;9d74d145-12dc-41aa-b71a-3fe6c9c39610,11;9d74d145-12dc-41aa-b71a-3fe6c9c39610,12;9d74d145-12dc-41aa-b71a-3fe6c9c39610,12;9d74d145-12dc-41aa-b71a-3fe6c9c39610,13;</vt:lpwstr>
  </property>
  <property fmtid="{D5CDD505-2E9C-101B-9397-08002B2CF9AE}" pid="27" name="g6bb955c43a84a3ab44094b797755e46">
    <vt:lpwstr/>
  </property>
  <property fmtid="{D5CDD505-2E9C-101B-9397-08002B2CF9AE}" pid="28" name="Average Criticality Score">
    <vt:r8>0</vt:r8>
  </property>
  <property fmtid="{D5CDD505-2E9C-101B-9397-08002B2CF9AE}" pid="29" name="gdf088194e1b4080a45fd1862b0e3fed">
    <vt:lpwstr/>
  </property>
  <property fmtid="{D5CDD505-2E9C-101B-9397-08002B2CF9AE}" pid="30" name="c0abeafb45584c0081abef0183c795f6">
    <vt:lpwstr/>
  </property>
  <property fmtid="{D5CDD505-2E9C-101B-9397-08002B2CF9AE}" pid="31" name="iec1a120d54b4607b42716e1041ca3b3">
    <vt:lpwstr/>
  </property>
  <property fmtid="{D5CDD505-2E9C-101B-9397-08002B2CF9AE}" pid="32" name="c5748579604447d0849f3a8c63f9a5e9">
    <vt:lpwstr/>
  </property>
  <property fmtid="{D5CDD505-2E9C-101B-9397-08002B2CF9AE}" pid="33" name="i6023d0223cf4431a4f134faff0bd861">
    <vt:lpwstr/>
  </property>
  <property fmtid="{D5CDD505-2E9C-101B-9397-08002B2CF9AE}" pid="34" name="cd7700603acf4ad583a53bfea16cda9c">
    <vt:lpwstr/>
  </property>
  <property fmtid="{D5CDD505-2E9C-101B-9397-08002B2CF9AE}" pid="35" name="n90b2de9c5ef47cabefa8c6480fe571e">
    <vt:lpwstr/>
  </property>
  <property fmtid="{D5CDD505-2E9C-101B-9397-08002B2CF9AE}" pid="36" name="l059d6c823764b88b7b08aa993c1a294">
    <vt:lpwstr/>
  </property>
  <property fmtid="{D5CDD505-2E9C-101B-9397-08002B2CF9AE}" pid="37" name="kd8fb0fca962436bb2f90e1047c8d5ae">
    <vt:lpwstr/>
  </property>
  <property fmtid="{D5CDD505-2E9C-101B-9397-08002B2CF9AE}" pid="38" name="Approved Date">
    <vt:filetime>2022-10-12T11:17:59Z</vt:filetime>
  </property>
</Properties>
</file>