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0" r:id="rId1"/>
    <p:sldMasterId id="2147484103" r:id="rId2"/>
  </p:sldMasterIdLst>
  <p:sldIdLst>
    <p:sldId id="256" r:id="rId3"/>
    <p:sldId id="257" r:id="rId4"/>
    <p:sldId id="258" r:id="rId5"/>
    <p:sldId id="259" r:id="rId6"/>
    <p:sldId id="265" r:id="rId7"/>
    <p:sldId id="260" r:id="rId8"/>
    <p:sldId id="261" r:id="rId9"/>
    <p:sldId id="262" r:id="rId10"/>
    <p:sldId id="266" r:id="rId11"/>
    <p:sldId id="263"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A2D9A-A318-49E7-BFD9-FE7495CD14C2}" v="1294" dt="2021-05-09T05:23:35.961"/>
    <p1510:client id="{68709BA2-5540-4FE2-9FAD-1544775D77FF}" v="90" dt="2021-05-09T05:29:37.285"/>
    <p1510:client id="{90922691-B2BD-42AE-98A2-CF8998EE5A2E}" v="282" dt="2021-05-08T17:42:07.535"/>
    <p1510:client id="{A36630D3-EA49-4D4F-83CF-CE8F4046472B}" v="3055" dt="2021-05-09T04:16:45.898"/>
    <p1510:client id="{BA4913C6-E6B3-4A45-8223-A2EA153704C6}" v="260" dt="2021-05-10T03:11:16.299"/>
    <p1510:client id="{C1CD0272-D2C0-4FBF-B186-90AC91DE699A}" v="2" dt="2021-05-08T17:44:50.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C57290-E4D5-4CEA-B810-B502FF87F43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51788D3-78C3-4330-B78F-5AD934D4BEF9}">
      <dgm:prSet/>
      <dgm:spPr/>
      <dgm:t>
        <a:bodyPr/>
        <a:lstStyle/>
        <a:p>
          <a:r>
            <a:rPr lang="en-US"/>
            <a:t>Numpy</a:t>
          </a:r>
        </a:p>
      </dgm:t>
    </dgm:pt>
    <dgm:pt modelId="{F6E062CF-1BF3-4344-AC02-D1DB0F26B9F5}" type="parTrans" cxnId="{9EBA83DF-DB29-41E9-9D2B-798AE4ACB9C9}">
      <dgm:prSet/>
      <dgm:spPr/>
      <dgm:t>
        <a:bodyPr/>
        <a:lstStyle/>
        <a:p>
          <a:endParaRPr lang="en-US"/>
        </a:p>
      </dgm:t>
    </dgm:pt>
    <dgm:pt modelId="{1B0CE45B-5195-4D9F-A82E-B3E69B00FD97}" type="sibTrans" cxnId="{9EBA83DF-DB29-41E9-9D2B-798AE4ACB9C9}">
      <dgm:prSet/>
      <dgm:spPr/>
      <dgm:t>
        <a:bodyPr/>
        <a:lstStyle/>
        <a:p>
          <a:endParaRPr lang="en-US"/>
        </a:p>
      </dgm:t>
    </dgm:pt>
    <dgm:pt modelId="{5FDE3A71-8E53-47F8-AF4D-92BB681A8933}">
      <dgm:prSet/>
      <dgm:spPr/>
      <dgm:t>
        <a:bodyPr/>
        <a:lstStyle/>
        <a:p>
          <a:r>
            <a:rPr lang="en-US"/>
            <a:t>Pandas</a:t>
          </a:r>
        </a:p>
      </dgm:t>
    </dgm:pt>
    <dgm:pt modelId="{6DEEA85C-8058-4A58-ACBB-8867D11596D7}" type="parTrans" cxnId="{32B8C1EE-888A-448D-8AD1-5D9F015EA8A5}">
      <dgm:prSet/>
      <dgm:spPr/>
      <dgm:t>
        <a:bodyPr/>
        <a:lstStyle/>
        <a:p>
          <a:endParaRPr lang="en-US"/>
        </a:p>
      </dgm:t>
    </dgm:pt>
    <dgm:pt modelId="{71A2AD88-C13A-4A33-9A3D-43099765E6E8}" type="sibTrans" cxnId="{32B8C1EE-888A-448D-8AD1-5D9F015EA8A5}">
      <dgm:prSet/>
      <dgm:spPr/>
      <dgm:t>
        <a:bodyPr/>
        <a:lstStyle/>
        <a:p>
          <a:endParaRPr lang="en-US"/>
        </a:p>
      </dgm:t>
    </dgm:pt>
    <dgm:pt modelId="{9EF832E5-D5C1-4C0A-8361-9F75371E1B88}">
      <dgm:prSet/>
      <dgm:spPr/>
      <dgm:t>
        <a:bodyPr/>
        <a:lstStyle/>
        <a:p>
          <a:r>
            <a:rPr lang="en-US"/>
            <a:t>Sklearn</a:t>
          </a:r>
        </a:p>
      </dgm:t>
    </dgm:pt>
    <dgm:pt modelId="{F8CC6C3F-A4A8-4298-AFB9-626A3A8599E1}" type="parTrans" cxnId="{FD0E941C-84F3-4E7B-8C49-5260C6B9E1F1}">
      <dgm:prSet/>
      <dgm:spPr/>
      <dgm:t>
        <a:bodyPr/>
        <a:lstStyle/>
        <a:p>
          <a:endParaRPr lang="en-US"/>
        </a:p>
      </dgm:t>
    </dgm:pt>
    <dgm:pt modelId="{98BAF1D3-38F7-43D0-A20C-9E7E69B01F17}" type="sibTrans" cxnId="{FD0E941C-84F3-4E7B-8C49-5260C6B9E1F1}">
      <dgm:prSet/>
      <dgm:spPr/>
      <dgm:t>
        <a:bodyPr/>
        <a:lstStyle/>
        <a:p>
          <a:endParaRPr lang="en-US"/>
        </a:p>
      </dgm:t>
    </dgm:pt>
    <dgm:pt modelId="{8120746D-F278-4607-88F1-281BB577B6D0}">
      <dgm:prSet/>
      <dgm:spPr/>
      <dgm:t>
        <a:bodyPr/>
        <a:lstStyle/>
        <a:p>
          <a:r>
            <a:rPr lang="en-US"/>
            <a:t>Matplotlib</a:t>
          </a:r>
        </a:p>
      </dgm:t>
    </dgm:pt>
    <dgm:pt modelId="{9B929F15-B7A8-449E-A429-09765EF4B95B}" type="parTrans" cxnId="{E45B7420-5FA9-47B6-B0CE-4652DA96AF93}">
      <dgm:prSet/>
      <dgm:spPr/>
      <dgm:t>
        <a:bodyPr/>
        <a:lstStyle/>
        <a:p>
          <a:endParaRPr lang="en-US"/>
        </a:p>
      </dgm:t>
    </dgm:pt>
    <dgm:pt modelId="{04EF7FB6-32B9-448B-9741-4093B7B5C824}" type="sibTrans" cxnId="{E45B7420-5FA9-47B6-B0CE-4652DA96AF93}">
      <dgm:prSet/>
      <dgm:spPr/>
      <dgm:t>
        <a:bodyPr/>
        <a:lstStyle/>
        <a:p>
          <a:endParaRPr lang="en-US"/>
        </a:p>
      </dgm:t>
    </dgm:pt>
    <dgm:pt modelId="{A96EE805-A461-4930-87E6-4A5CA5D17AF6}" type="pres">
      <dgm:prSet presAssocID="{3DC57290-E4D5-4CEA-B810-B502FF87F431}" presName="hierChild1" presStyleCnt="0">
        <dgm:presLayoutVars>
          <dgm:chPref val="1"/>
          <dgm:dir/>
          <dgm:animOne val="branch"/>
          <dgm:animLvl val="lvl"/>
          <dgm:resizeHandles/>
        </dgm:presLayoutVars>
      </dgm:prSet>
      <dgm:spPr/>
    </dgm:pt>
    <dgm:pt modelId="{47840599-5EB7-43ED-9742-7A8C2E5FCC23}" type="pres">
      <dgm:prSet presAssocID="{651788D3-78C3-4330-B78F-5AD934D4BEF9}" presName="hierRoot1" presStyleCnt="0"/>
      <dgm:spPr/>
    </dgm:pt>
    <dgm:pt modelId="{41F91DB2-3694-4372-BA87-B34B7DEBC86B}" type="pres">
      <dgm:prSet presAssocID="{651788D3-78C3-4330-B78F-5AD934D4BEF9}" presName="composite" presStyleCnt="0"/>
      <dgm:spPr/>
    </dgm:pt>
    <dgm:pt modelId="{57B0977B-F4E2-476F-9A1B-1205146BEADA}" type="pres">
      <dgm:prSet presAssocID="{651788D3-78C3-4330-B78F-5AD934D4BEF9}" presName="background" presStyleLbl="node0" presStyleIdx="0" presStyleCnt="4"/>
      <dgm:spPr/>
    </dgm:pt>
    <dgm:pt modelId="{4266F1C2-FB08-4508-B1F1-4187D28E4543}" type="pres">
      <dgm:prSet presAssocID="{651788D3-78C3-4330-B78F-5AD934D4BEF9}" presName="text" presStyleLbl="fgAcc0" presStyleIdx="0" presStyleCnt="4">
        <dgm:presLayoutVars>
          <dgm:chPref val="3"/>
        </dgm:presLayoutVars>
      </dgm:prSet>
      <dgm:spPr/>
    </dgm:pt>
    <dgm:pt modelId="{55709D08-B484-45CF-964F-B331CBADEDC8}" type="pres">
      <dgm:prSet presAssocID="{651788D3-78C3-4330-B78F-5AD934D4BEF9}" presName="hierChild2" presStyleCnt="0"/>
      <dgm:spPr/>
    </dgm:pt>
    <dgm:pt modelId="{9EFB2D70-D9F5-4344-8F1C-132B34A9F62F}" type="pres">
      <dgm:prSet presAssocID="{5FDE3A71-8E53-47F8-AF4D-92BB681A8933}" presName="hierRoot1" presStyleCnt="0"/>
      <dgm:spPr/>
    </dgm:pt>
    <dgm:pt modelId="{E93805B8-CA37-4F4E-95D1-103552710D0B}" type="pres">
      <dgm:prSet presAssocID="{5FDE3A71-8E53-47F8-AF4D-92BB681A8933}" presName="composite" presStyleCnt="0"/>
      <dgm:spPr/>
    </dgm:pt>
    <dgm:pt modelId="{4BA0BFA8-743A-4BD9-89FD-08D691BDCF3B}" type="pres">
      <dgm:prSet presAssocID="{5FDE3A71-8E53-47F8-AF4D-92BB681A8933}" presName="background" presStyleLbl="node0" presStyleIdx="1" presStyleCnt="4"/>
      <dgm:spPr/>
    </dgm:pt>
    <dgm:pt modelId="{AAD0E703-F561-49D0-8E8A-4B84B0381D9B}" type="pres">
      <dgm:prSet presAssocID="{5FDE3A71-8E53-47F8-AF4D-92BB681A8933}" presName="text" presStyleLbl="fgAcc0" presStyleIdx="1" presStyleCnt="4">
        <dgm:presLayoutVars>
          <dgm:chPref val="3"/>
        </dgm:presLayoutVars>
      </dgm:prSet>
      <dgm:spPr/>
    </dgm:pt>
    <dgm:pt modelId="{B8EDC9FC-9641-40E0-BE26-BFEA14C53FB3}" type="pres">
      <dgm:prSet presAssocID="{5FDE3A71-8E53-47F8-AF4D-92BB681A8933}" presName="hierChild2" presStyleCnt="0"/>
      <dgm:spPr/>
    </dgm:pt>
    <dgm:pt modelId="{0594C9F7-72A0-4F1F-9FC5-EB58D0396672}" type="pres">
      <dgm:prSet presAssocID="{9EF832E5-D5C1-4C0A-8361-9F75371E1B88}" presName="hierRoot1" presStyleCnt="0"/>
      <dgm:spPr/>
    </dgm:pt>
    <dgm:pt modelId="{D0185025-B09B-4319-B7AA-51A3960B4372}" type="pres">
      <dgm:prSet presAssocID="{9EF832E5-D5C1-4C0A-8361-9F75371E1B88}" presName="composite" presStyleCnt="0"/>
      <dgm:spPr/>
    </dgm:pt>
    <dgm:pt modelId="{09383598-C82C-44A9-B1B2-8A4F20CB12C3}" type="pres">
      <dgm:prSet presAssocID="{9EF832E5-D5C1-4C0A-8361-9F75371E1B88}" presName="background" presStyleLbl="node0" presStyleIdx="2" presStyleCnt="4"/>
      <dgm:spPr/>
    </dgm:pt>
    <dgm:pt modelId="{922F41CC-315C-48C1-A33E-A7C241CAA4E8}" type="pres">
      <dgm:prSet presAssocID="{9EF832E5-D5C1-4C0A-8361-9F75371E1B88}" presName="text" presStyleLbl="fgAcc0" presStyleIdx="2" presStyleCnt="4">
        <dgm:presLayoutVars>
          <dgm:chPref val="3"/>
        </dgm:presLayoutVars>
      </dgm:prSet>
      <dgm:spPr/>
    </dgm:pt>
    <dgm:pt modelId="{5DB76661-C800-4AA5-9FBF-79BF1E6A5BE7}" type="pres">
      <dgm:prSet presAssocID="{9EF832E5-D5C1-4C0A-8361-9F75371E1B88}" presName="hierChild2" presStyleCnt="0"/>
      <dgm:spPr/>
    </dgm:pt>
    <dgm:pt modelId="{9E505559-CCED-4937-8C99-B526A60E95BB}" type="pres">
      <dgm:prSet presAssocID="{8120746D-F278-4607-88F1-281BB577B6D0}" presName="hierRoot1" presStyleCnt="0"/>
      <dgm:spPr/>
    </dgm:pt>
    <dgm:pt modelId="{F2173560-ACC3-40FE-B43D-71B8DD46708D}" type="pres">
      <dgm:prSet presAssocID="{8120746D-F278-4607-88F1-281BB577B6D0}" presName="composite" presStyleCnt="0"/>
      <dgm:spPr/>
    </dgm:pt>
    <dgm:pt modelId="{CFE54D38-E067-4896-AD52-9896087E77F5}" type="pres">
      <dgm:prSet presAssocID="{8120746D-F278-4607-88F1-281BB577B6D0}" presName="background" presStyleLbl="node0" presStyleIdx="3" presStyleCnt="4"/>
      <dgm:spPr/>
    </dgm:pt>
    <dgm:pt modelId="{091E5B57-42F0-4575-84A9-837376D3D4A0}" type="pres">
      <dgm:prSet presAssocID="{8120746D-F278-4607-88F1-281BB577B6D0}" presName="text" presStyleLbl="fgAcc0" presStyleIdx="3" presStyleCnt="4">
        <dgm:presLayoutVars>
          <dgm:chPref val="3"/>
        </dgm:presLayoutVars>
      </dgm:prSet>
      <dgm:spPr/>
    </dgm:pt>
    <dgm:pt modelId="{526C2649-C3BB-41C9-BA95-A0312FB7ACDC}" type="pres">
      <dgm:prSet presAssocID="{8120746D-F278-4607-88F1-281BB577B6D0}" presName="hierChild2" presStyleCnt="0"/>
      <dgm:spPr/>
    </dgm:pt>
  </dgm:ptLst>
  <dgm:cxnLst>
    <dgm:cxn modelId="{FD0E941C-84F3-4E7B-8C49-5260C6B9E1F1}" srcId="{3DC57290-E4D5-4CEA-B810-B502FF87F431}" destId="{9EF832E5-D5C1-4C0A-8361-9F75371E1B88}" srcOrd="2" destOrd="0" parTransId="{F8CC6C3F-A4A8-4298-AFB9-626A3A8599E1}" sibTransId="{98BAF1D3-38F7-43D0-A20C-9E7E69B01F17}"/>
    <dgm:cxn modelId="{E45B7420-5FA9-47B6-B0CE-4652DA96AF93}" srcId="{3DC57290-E4D5-4CEA-B810-B502FF87F431}" destId="{8120746D-F278-4607-88F1-281BB577B6D0}" srcOrd="3" destOrd="0" parTransId="{9B929F15-B7A8-449E-A429-09765EF4B95B}" sibTransId="{04EF7FB6-32B9-448B-9741-4093B7B5C824}"/>
    <dgm:cxn modelId="{D748032A-6847-4BDB-9B3A-5CEA8DD480CD}" type="presOf" srcId="{3DC57290-E4D5-4CEA-B810-B502FF87F431}" destId="{A96EE805-A461-4930-87E6-4A5CA5D17AF6}" srcOrd="0" destOrd="0" presId="urn:microsoft.com/office/officeart/2005/8/layout/hierarchy1"/>
    <dgm:cxn modelId="{D0FD5847-6986-4DF9-986A-D62CE04999E1}" type="presOf" srcId="{651788D3-78C3-4330-B78F-5AD934D4BEF9}" destId="{4266F1C2-FB08-4508-B1F1-4187D28E4543}" srcOrd="0" destOrd="0" presId="urn:microsoft.com/office/officeart/2005/8/layout/hierarchy1"/>
    <dgm:cxn modelId="{836A4A74-0C7E-4257-9FD9-7A35F8BCC71D}" type="presOf" srcId="{5FDE3A71-8E53-47F8-AF4D-92BB681A8933}" destId="{AAD0E703-F561-49D0-8E8A-4B84B0381D9B}" srcOrd="0" destOrd="0" presId="urn:microsoft.com/office/officeart/2005/8/layout/hierarchy1"/>
    <dgm:cxn modelId="{A96C68C9-52A4-4213-8368-0893D83566EF}" type="presOf" srcId="{8120746D-F278-4607-88F1-281BB577B6D0}" destId="{091E5B57-42F0-4575-84A9-837376D3D4A0}" srcOrd="0" destOrd="0" presId="urn:microsoft.com/office/officeart/2005/8/layout/hierarchy1"/>
    <dgm:cxn modelId="{9EBA83DF-DB29-41E9-9D2B-798AE4ACB9C9}" srcId="{3DC57290-E4D5-4CEA-B810-B502FF87F431}" destId="{651788D3-78C3-4330-B78F-5AD934D4BEF9}" srcOrd="0" destOrd="0" parTransId="{F6E062CF-1BF3-4344-AC02-D1DB0F26B9F5}" sibTransId="{1B0CE45B-5195-4D9F-A82E-B3E69B00FD97}"/>
    <dgm:cxn modelId="{32B8C1EE-888A-448D-8AD1-5D9F015EA8A5}" srcId="{3DC57290-E4D5-4CEA-B810-B502FF87F431}" destId="{5FDE3A71-8E53-47F8-AF4D-92BB681A8933}" srcOrd="1" destOrd="0" parTransId="{6DEEA85C-8058-4A58-ACBB-8867D11596D7}" sibTransId="{71A2AD88-C13A-4A33-9A3D-43099765E6E8}"/>
    <dgm:cxn modelId="{F95B01F0-BD73-4B45-9D22-248443031881}" type="presOf" srcId="{9EF832E5-D5C1-4C0A-8361-9F75371E1B88}" destId="{922F41CC-315C-48C1-A33E-A7C241CAA4E8}" srcOrd="0" destOrd="0" presId="urn:microsoft.com/office/officeart/2005/8/layout/hierarchy1"/>
    <dgm:cxn modelId="{02EB54EC-530F-4380-8632-4E3F2F0FCF38}" type="presParOf" srcId="{A96EE805-A461-4930-87E6-4A5CA5D17AF6}" destId="{47840599-5EB7-43ED-9742-7A8C2E5FCC23}" srcOrd="0" destOrd="0" presId="urn:microsoft.com/office/officeart/2005/8/layout/hierarchy1"/>
    <dgm:cxn modelId="{4A6E3F9A-92E9-41B8-B2BB-519F28647BCA}" type="presParOf" srcId="{47840599-5EB7-43ED-9742-7A8C2E5FCC23}" destId="{41F91DB2-3694-4372-BA87-B34B7DEBC86B}" srcOrd="0" destOrd="0" presId="urn:microsoft.com/office/officeart/2005/8/layout/hierarchy1"/>
    <dgm:cxn modelId="{C2021A01-2FC3-4BDC-AEF5-D1DAC4960848}" type="presParOf" srcId="{41F91DB2-3694-4372-BA87-B34B7DEBC86B}" destId="{57B0977B-F4E2-476F-9A1B-1205146BEADA}" srcOrd="0" destOrd="0" presId="urn:microsoft.com/office/officeart/2005/8/layout/hierarchy1"/>
    <dgm:cxn modelId="{4157ACB5-3B46-4FCA-AFC7-768E6E0B2E12}" type="presParOf" srcId="{41F91DB2-3694-4372-BA87-B34B7DEBC86B}" destId="{4266F1C2-FB08-4508-B1F1-4187D28E4543}" srcOrd="1" destOrd="0" presId="urn:microsoft.com/office/officeart/2005/8/layout/hierarchy1"/>
    <dgm:cxn modelId="{633DFDDC-EC37-4778-9AD2-AFF2524778EC}" type="presParOf" srcId="{47840599-5EB7-43ED-9742-7A8C2E5FCC23}" destId="{55709D08-B484-45CF-964F-B331CBADEDC8}" srcOrd="1" destOrd="0" presId="urn:microsoft.com/office/officeart/2005/8/layout/hierarchy1"/>
    <dgm:cxn modelId="{4393B4E9-9D00-4C24-A2DD-76E175306ECB}" type="presParOf" srcId="{A96EE805-A461-4930-87E6-4A5CA5D17AF6}" destId="{9EFB2D70-D9F5-4344-8F1C-132B34A9F62F}" srcOrd="1" destOrd="0" presId="urn:microsoft.com/office/officeart/2005/8/layout/hierarchy1"/>
    <dgm:cxn modelId="{B0644C24-9396-462E-BFA3-AEF151F937AC}" type="presParOf" srcId="{9EFB2D70-D9F5-4344-8F1C-132B34A9F62F}" destId="{E93805B8-CA37-4F4E-95D1-103552710D0B}" srcOrd="0" destOrd="0" presId="urn:microsoft.com/office/officeart/2005/8/layout/hierarchy1"/>
    <dgm:cxn modelId="{B78DD8B2-A4AF-4EE8-9258-4640155DB540}" type="presParOf" srcId="{E93805B8-CA37-4F4E-95D1-103552710D0B}" destId="{4BA0BFA8-743A-4BD9-89FD-08D691BDCF3B}" srcOrd="0" destOrd="0" presId="urn:microsoft.com/office/officeart/2005/8/layout/hierarchy1"/>
    <dgm:cxn modelId="{4F02709A-F2EB-444A-97CE-7B2F787C22D9}" type="presParOf" srcId="{E93805B8-CA37-4F4E-95D1-103552710D0B}" destId="{AAD0E703-F561-49D0-8E8A-4B84B0381D9B}" srcOrd="1" destOrd="0" presId="urn:microsoft.com/office/officeart/2005/8/layout/hierarchy1"/>
    <dgm:cxn modelId="{F17B737D-7043-42F9-B41A-3EEE7229AB5E}" type="presParOf" srcId="{9EFB2D70-D9F5-4344-8F1C-132B34A9F62F}" destId="{B8EDC9FC-9641-40E0-BE26-BFEA14C53FB3}" srcOrd="1" destOrd="0" presId="urn:microsoft.com/office/officeart/2005/8/layout/hierarchy1"/>
    <dgm:cxn modelId="{CB448B98-0F58-48C4-99A4-AE749220B3FA}" type="presParOf" srcId="{A96EE805-A461-4930-87E6-4A5CA5D17AF6}" destId="{0594C9F7-72A0-4F1F-9FC5-EB58D0396672}" srcOrd="2" destOrd="0" presId="urn:microsoft.com/office/officeart/2005/8/layout/hierarchy1"/>
    <dgm:cxn modelId="{6044AC89-0212-4DCF-8DC7-5DCE75B65E96}" type="presParOf" srcId="{0594C9F7-72A0-4F1F-9FC5-EB58D0396672}" destId="{D0185025-B09B-4319-B7AA-51A3960B4372}" srcOrd="0" destOrd="0" presId="urn:microsoft.com/office/officeart/2005/8/layout/hierarchy1"/>
    <dgm:cxn modelId="{52AA5DA0-2738-4FDC-8B0E-E8B703742A53}" type="presParOf" srcId="{D0185025-B09B-4319-B7AA-51A3960B4372}" destId="{09383598-C82C-44A9-B1B2-8A4F20CB12C3}" srcOrd="0" destOrd="0" presId="urn:microsoft.com/office/officeart/2005/8/layout/hierarchy1"/>
    <dgm:cxn modelId="{F3917228-233E-46F8-AEF1-08A9414A19EB}" type="presParOf" srcId="{D0185025-B09B-4319-B7AA-51A3960B4372}" destId="{922F41CC-315C-48C1-A33E-A7C241CAA4E8}" srcOrd="1" destOrd="0" presId="urn:microsoft.com/office/officeart/2005/8/layout/hierarchy1"/>
    <dgm:cxn modelId="{F1EA08F1-C531-4472-A961-2AEA2CD754B2}" type="presParOf" srcId="{0594C9F7-72A0-4F1F-9FC5-EB58D0396672}" destId="{5DB76661-C800-4AA5-9FBF-79BF1E6A5BE7}" srcOrd="1" destOrd="0" presId="urn:microsoft.com/office/officeart/2005/8/layout/hierarchy1"/>
    <dgm:cxn modelId="{6D907F31-4386-49AF-8D7D-A2A0D4E4835F}" type="presParOf" srcId="{A96EE805-A461-4930-87E6-4A5CA5D17AF6}" destId="{9E505559-CCED-4937-8C99-B526A60E95BB}" srcOrd="3" destOrd="0" presId="urn:microsoft.com/office/officeart/2005/8/layout/hierarchy1"/>
    <dgm:cxn modelId="{0E27C01F-297A-46F8-AA74-728342E6A7DF}" type="presParOf" srcId="{9E505559-CCED-4937-8C99-B526A60E95BB}" destId="{F2173560-ACC3-40FE-B43D-71B8DD46708D}" srcOrd="0" destOrd="0" presId="urn:microsoft.com/office/officeart/2005/8/layout/hierarchy1"/>
    <dgm:cxn modelId="{C21088B5-9970-4A73-B485-6A64E1DC2332}" type="presParOf" srcId="{F2173560-ACC3-40FE-B43D-71B8DD46708D}" destId="{CFE54D38-E067-4896-AD52-9896087E77F5}" srcOrd="0" destOrd="0" presId="urn:microsoft.com/office/officeart/2005/8/layout/hierarchy1"/>
    <dgm:cxn modelId="{C4685DC5-214F-4449-A2DF-D56404B9BD6A}" type="presParOf" srcId="{F2173560-ACC3-40FE-B43D-71B8DD46708D}" destId="{091E5B57-42F0-4575-84A9-837376D3D4A0}" srcOrd="1" destOrd="0" presId="urn:microsoft.com/office/officeart/2005/8/layout/hierarchy1"/>
    <dgm:cxn modelId="{7F8705F3-5420-4F4D-A922-005CEFE0072E}" type="presParOf" srcId="{9E505559-CCED-4937-8C99-B526A60E95BB}" destId="{526C2649-C3BB-41C9-BA95-A0312FB7ACD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0977B-F4E2-476F-9A1B-1205146BEADA}">
      <dsp:nvSpPr>
        <dsp:cNvPr id="0" name=""/>
        <dsp:cNvSpPr/>
      </dsp:nvSpPr>
      <dsp:spPr>
        <a:xfrm>
          <a:off x="2812" y="693784"/>
          <a:ext cx="2008375" cy="12753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66F1C2-FB08-4508-B1F1-4187D28E4543}">
      <dsp:nvSpPr>
        <dsp:cNvPr id="0" name=""/>
        <dsp:cNvSpPr/>
      </dsp:nvSpPr>
      <dsp:spPr>
        <a:xfrm>
          <a:off x="225965" y="905779"/>
          <a:ext cx="2008375" cy="12753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Numpy</a:t>
          </a:r>
        </a:p>
      </dsp:txBody>
      <dsp:txXfrm>
        <a:off x="263318" y="943132"/>
        <a:ext cx="1933669" cy="1200612"/>
      </dsp:txXfrm>
    </dsp:sp>
    <dsp:sp modelId="{4BA0BFA8-743A-4BD9-89FD-08D691BDCF3B}">
      <dsp:nvSpPr>
        <dsp:cNvPr id="0" name=""/>
        <dsp:cNvSpPr/>
      </dsp:nvSpPr>
      <dsp:spPr>
        <a:xfrm>
          <a:off x="2457493" y="693784"/>
          <a:ext cx="2008375" cy="12753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0E703-F561-49D0-8E8A-4B84B0381D9B}">
      <dsp:nvSpPr>
        <dsp:cNvPr id="0" name=""/>
        <dsp:cNvSpPr/>
      </dsp:nvSpPr>
      <dsp:spPr>
        <a:xfrm>
          <a:off x="2680646" y="905779"/>
          <a:ext cx="2008375" cy="12753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Pandas</a:t>
          </a:r>
        </a:p>
      </dsp:txBody>
      <dsp:txXfrm>
        <a:off x="2717999" y="943132"/>
        <a:ext cx="1933669" cy="1200612"/>
      </dsp:txXfrm>
    </dsp:sp>
    <dsp:sp modelId="{09383598-C82C-44A9-B1B2-8A4F20CB12C3}">
      <dsp:nvSpPr>
        <dsp:cNvPr id="0" name=""/>
        <dsp:cNvSpPr/>
      </dsp:nvSpPr>
      <dsp:spPr>
        <a:xfrm>
          <a:off x="4912174" y="693784"/>
          <a:ext cx="2008375" cy="12753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2F41CC-315C-48C1-A33E-A7C241CAA4E8}">
      <dsp:nvSpPr>
        <dsp:cNvPr id="0" name=""/>
        <dsp:cNvSpPr/>
      </dsp:nvSpPr>
      <dsp:spPr>
        <a:xfrm>
          <a:off x="5135327" y="905779"/>
          <a:ext cx="2008375" cy="12753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Sklearn</a:t>
          </a:r>
        </a:p>
      </dsp:txBody>
      <dsp:txXfrm>
        <a:off x="5172680" y="943132"/>
        <a:ext cx="1933669" cy="1200612"/>
      </dsp:txXfrm>
    </dsp:sp>
    <dsp:sp modelId="{CFE54D38-E067-4896-AD52-9896087E77F5}">
      <dsp:nvSpPr>
        <dsp:cNvPr id="0" name=""/>
        <dsp:cNvSpPr/>
      </dsp:nvSpPr>
      <dsp:spPr>
        <a:xfrm>
          <a:off x="7366855" y="693784"/>
          <a:ext cx="2008375" cy="12753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E5B57-42F0-4575-84A9-837376D3D4A0}">
      <dsp:nvSpPr>
        <dsp:cNvPr id="0" name=""/>
        <dsp:cNvSpPr/>
      </dsp:nvSpPr>
      <dsp:spPr>
        <a:xfrm>
          <a:off x="7590008" y="905779"/>
          <a:ext cx="2008375" cy="12753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Matplotlib</a:t>
          </a:r>
        </a:p>
      </dsp:txBody>
      <dsp:txXfrm>
        <a:off x="7627361" y="943132"/>
        <a:ext cx="1933669" cy="12006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942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4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5604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9250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232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215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5184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5140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5/9/2021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5468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5/9/2021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844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4060346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5/9/2021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63236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5/9/2021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02859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5/9/2021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560880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5/9/2021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323223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5/9/2021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30254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5/9/2021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671173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5/9/2021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44974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5/9/2021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4740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5/9/2021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754443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5/9/2021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147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0311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22844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2090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176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8381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937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43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7816960"/>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 id="214748428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5/9/2021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72686966"/>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091" r:id="rId6"/>
    <p:sldLayoutId id="2147484096" r:id="rId7"/>
    <p:sldLayoutId id="2147484092" r:id="rId8"/>
    <p:sldLayoutId id="2147484093" r:id="rId9"/>
    <p:sldLayoutId id="2147484094" r:id="rId10"/>
    <p:sldLayoutId id="2147484095" r:id="rId11"/>
    <p:sldLayoutId id="2147484097"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djangoproject.com" TargetMode="External"/><Relationship Id="rId7" Type="http://schemas.openxmlformats.org/officeDocument/2006/relationships/hyperlink" Target="https://tutorial.djangogirls.org/en/django_start_project/" TargetMode="External"/><Relationship Id="rId2" Type="http://schemas.openxmlformats.org/officeDocument/2006/relationships/hyperlink" Target="https://towardsdatascience.com/end-to-end-data-science-project-predicting-used-car-prices-using-regression-1b12386c69c8" TargetMode="External"/><Relationship Id="rId1" Type="http://schemas.openxmlformats.org/officeDocument/2006/relationships/slideLayout" Target="../slideLayouts/slideLayout2.xml"/><Relationship Id="rId6" Type="http://schemas.openxmlformats.org/officeDocument/2006/relationships/hyperlink" Target="https://www.tutorialspoint.com/managerial_economics/regression_technique.htm" TargetMode="External"/><Relationship Id="rId5" Type="http://schemas.openxmlformats.org/officeDocument/2006/relationships/hyperlink" Target="https://www.w3schools.com/html/" TargetMode="External"/><Relationship Id="rId4" Type="http://schemas.openxmlformats.org/officeDocument/2006/relationships/hyperlink" Target="https://scikit-learn.org/stable/modules/generated/sklearn.ensemble.RandomForestRegressor.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1" name="Rectangle 7">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3">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9">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43" name="Group 11">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4"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13">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6"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15">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oAutofit/>
          </a:bodyPr>
          <a:lstStyle/>
          <a:p>
            <a:pPr>
              <a:lnSpc>
                <a:spcPct val="90000"/>
              </a:lnSpc>
            </a:pPr>
            <a:r>
              <a:rPr lang="en-US">
                <a:cs typeface="Calibri Light"/>
              </a:rPr>
              <a:t>Used Cars Price Evaluation</a:t>
            </a:r>
            <a:endParaRPr lang="en-US"/>
          </a:p>
        </p:txBody>
      </p:sp>
      <p:sp>
        <p:nvSpPr>
          <p:cNvPr id="3" name="Subtitle 2"/>
          <p:cNvSpPr>
            <a:spLocks noGrp="1"/>
          </p:cNvSpPr>
          <p:nvPr>
            <p:ph type="subTitle" idx="1"/>
          </p:nvPr>
        </p:nvSpPr>
        <p:spPr>
          <a:xfrm>
            <a:off x="2692398" y="3657597"/>
            <a:ext cx="6815669" cy="1320802"/>
          </a:xfrm>
        </p:spPr>
        <p:txBody>
          <a:bodyPr vert="horz" lIns="91440" tIns="45720" rIns="91440" bIns="45720" rtlCol="0">
            <a:normAutofit/>
          </a:bodyPr>
          <a:lstStyle/>
          <a:p>
            <a:pPr>
              <a:spcAft>
                <a:spcPts val="600"/>
              </a:spcAft>
            </a:pPr>
            <a:r>
              <a:rPr lang="en-US" sz="2400">
                <a:cs typeface="Calibri"/>
              </a:rPr>
              <a:t>Sinhgad College Of Engineering ,Pune.</a:t>
            </a:r>
          </a:p>
          <a:p>
            <a:pPr>
              <a:spcAft>
                <a:spcPts val="600"/>
              </a:spcAft>
            </a:pPr>
            <a:r>
              <a:rPr lang="en-US" sz="2400">
                <a:cs typeface="Calibri"/>
              </a:rPr>
              <a:t>Department Of Computer Engineering.</a:t>
            </a:r>
          </a:p>
        </p:txBody>
      </p:sp>
      <p:cxnSp>
        <p:nvCxnSpPr>
          <p:cNvPr id="48" name="Straight Connector 17">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5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EF8F-6F52-479A-BB38-DF19EAFABC95}"/>
              </a:ext>
            </a:extLst>
          </p:cNvPr>
          <p:cNvSpPr>
            <a:spLocks noGrp="1"/>
          </p:cNvSpPr>
          <p:nvPr>
            <p:ph type="title"/>
          </p:nvPr>
        </p:nvSpPr>
        <p:spPr/>
        <p:txBody>
          <a:bodyPr>
            <a:normAutofit/>
          </a:bodyPr>
          <a:lstStyle/>
          <a:p>
            <a:r>
              <a:rPr lang="en-US" sz="5400">
                <a:latin typeface="Comic Sans MS"/>
              </a:rPr>
              <a:t>Introduction</a:t>
            </a:r>
          </a:p>
        </p:txBody>
      </p:sp>
      <p:sp>
        <p:nvSpPr>
          <p:cNvPr id="3" name="Content Placeholder 2">
            <a:extLst>
              <a:ext uri="{FF2B5EF4-FFF2-40B4-BE49-F238E27FC236}">
                <a16:creationId xmlns:a16="http://schemas.microsoft.com/office/drawing/2014/main" id="{41E4F8BB-FA08-441B-BD7C-615DB65E7005}"/>
              </a:ext>
            </a:extLst>
          </p:cNvPr>
          <p:cNvSpPr>
            <a:spLocks noGrp="1"/>
          </p:cNvSpPr>
          <p:nvPr>
            <p:ph idx="1"/>
          </p:nvPr>
        </p:nvSpPr>
        <p:spPr>
          <a:xfrm>
            <a:off x="1295401" y="2556932"/>
            <a:ext cx="9809963" cy="3318936"/>
          </a:xfrm>
        </p:spPr>
        <p:txBody>
          <a:bodyPr/>
          <a:lstStyle/>
          <a:p>
            <a:pPr marL="0" indent="0">
              <a:buNone/>
            </a:pPr>
            <a:r>
              <a:rPr lang="en-US" sz="2800">
                <a:latin typeface="Segoe UI Light"/>
                <a:ea typeface="+mn-lt"/>
                <a:cs typeface="+mn-lt"/>
              </a:rPr>
              <a:t>There are two main goals we want to achieve with this project :-</a:t>
            </a:r>
          </a:p>
          <a:p>
            <a:pPr>
              <a:buSzPct val="114999"/>
            </a:pPr>
            <a:r>
              <a:rPr lang="en-US" sz="2800">
                <a:latin typeface="Segoe UI Light"/>
                <a:ea typeface="+mn-lt"/>
                <a:cs typeface="+mn-lt"/>
              </a:rPr>
              <a:t> First, to estimate the price of used cars by taking into account a set of features, based on historical data. </a:t>
            </a:r>
          </a:p>
          <a:p>
            <a:pPr>
              <a:buSzPct val="114999"/>
            </a:pPr>
            <a:r>
              <a:rPr lang="en-US" sz="2800">
                <a:latin typeface="Segoe UI Light"/>
                <a:ea typeface="+mn-lt"/>
                <a:cs typeface="+mn-lt"/>
              </a:rPr>
              <a:t>Second, to get a better understanding on the most relevant features that help determine the price of a used vehicle.</a:t>
            </a:r>
          </a:p>
          <a:p>
            <a:pPr>
              <a:buSzPct val="114999"/>
            </a:pPr>
            <a:endParaRPr lang="en-US" dirty="0"/>
          </a:p>
        </p:txBody>
      </p:sp>
    </p:spTree>
    <p:extLst>
      <p:ext uri="{BB962C8B-B14F-4D97-AF65-F5344CB8AC3E}">
        <p14:creationId xmlns:p14="http://schemas.microsoft.com/office/powerpoint/2010/main" val="110152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6C0F-155C-4AEA-9496-512925A6FCBB}"/>
              </a:ext>
            </a:extLst>
          </p:cNvPr>
          <p:cNvSpPr>
            <a:spLocks noGrp="1"/>
          </p:cNvSpPr>
          <p:nvPr>
            <p:ph type="title"/>
          </p:nvPr>
        </p:nvSpPr>
        <p:spPr/>
        <p:txBody>
          <a:bodyPr>
            <a:normAutofit/>
          </a:bodyPr>
          <a:lstStyle/>
          <a:p>
            <a:r>
              <a:rPr lang="en-US" sz="5400">
                <a:latin typeface="Comic Sans MS"/>
              </a:rPr>
              <a:t>Software Requirements</a:t>
            </a:r>
          </a:p>
        </p:txBody>
      </p:sp>
      <p:sp>
        <p:nvSpPr>
          <p:cNvPr id="3" name="Content Placeholder 2">
            <a:extLst>
              <a:ext uri="{FF2B5EF4-FFF2-40B4-BE49-F238E27FC236}">
                <a16:creationId xmlns:a16="http://schemas.microsoft.com/office/drawing/2014/main" id="{5AD946D2-C6C1-4201-9264-0833849EC7B4}"/>
              </a:ext>
            </a:extLst>
          </p:cNvPr>
          <p:cNvSpPr>
            <a:spLocks noGrp="1"/>
          </p:cNvSpPr>
          <p:nvPr>
            <p:ph idx="1"/>
          </p:nvPr>
        </p:nvSpPr>
        <p:spPr>
          <a:xfrm>
            <a:off x="1295401" y="2556932"/>
            <a:ext cx="9601196" cy="3506826"/>
          </a:xfrm>
        </p:spPr>
        <p:txBody>
          <a:bodyPr vert="horz" lIns="91440" tIns="45720" rIns="91440" bIns="45720" rtlCol="0" anchor="t">
            <a:noAutofit/>
          </a:bodyPr>
          <a:lstStyle/>
          <a:p>
            <a:r>
              <a:rPr lang="en-US" sz="2800" b="1">
                <a:latin typeface="Segoe UI Light"/>
                <a:cs typeface="Segoe UI Light"/>
              </a:rPr>
              <a:t>Jupyter Notebook</a:t>
            </a:r>
          </a:p>
          <a:p>
            <a:pPr>
              <a:buSzPct val="114999"/>
            </a:pPr>
            <a:r>
              <a:rPr lang="en-US" sz="2800" b="1">
                <a:latin typeface="Segoe UI Light"/>
                <a:cs typeface="Segoe UI Light"/>
              </a:rPr>
              <a:t>Vs-Code</a:t>
            </a:r>
          </a:p>
          <a:p>
            <a:pPr>
              <a:buSzPct val="114999"/>
            </a:pPr>
            <a:r>
              <a:rPr lang="en-US" sz="2800" b="1">
                <a:latin typeface="Segoe UI Light"/>
                <a:cs typeface="Segoe UI Light"/>
              </a:rPr>
              <a:t>Google Chrome</a:t>
            </a:r>
          </a:p>
          <a:p>
            <a:pPr>
              <a:buSzPct val="114999"/>
            </a:pPr>
            <a:r>
              <a:rPr lang="en-US" sz="2800" b="1">
                <a:latin typeface="Segoe UI Light"/>
                <a:cs typeface="Segoe UI Light"/>
              </a:rPr>
              <a:t>Microsoft Excel</a:t>
            </a:r>
          </a:p>
          <a:p>
            <a:pPr>
              <a:buSzPct val="114999"/>
            </a:pPr>
            <a:r>
              <a:rPr lang="en-US" sz="2800" b="1">
                <a:latin typeface="Segoe UI Light"/>
                <a:cs typeface="Segoe UI Light"/>
              </a:rPr>
              <a:t>Command Prompt</a:t>
            </a:r>
          </a:p>
          <a:p>
            <a:pPr>
              <a:buSzPct val="114999"/>
            </a:pPr>
            <a:r>
              <a:rPr lang="en-US" sz="2800" b="1">
                <a:latin typeface="Segoe UI Light"/>
                <a:cs typeface="Segoe UI Light"/>
              </a:rPr>
              <a:t>Django</a:t>
            </a:r>
          </a:p>
        </p:txBody>
      </p:sp>
    </p:spTree>
    <p:extLst>
      <p:ext uri="{BB962C8B-B14F-4D97-AF65-F5344CB8AC3E}">
        <p14:creationId xmlns:p14="http://schemas.microsoft.com/office/powerpoint/2010/main" val="3366573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1852-FD38-4040-ADAF-26BC99A9AF4E}"/>
              </a:ext>
            </a:extLst>
          </p:cNvPr>
          <p:cNvSpPr>
            <a:spLocks noGrp="1"/>
          </p:cNvSpPr>
          <p:nvPr>
            <p:ph type="title"/>
          </p:nvPr>
        </p:nvSpPr>
        <p:spPr/>
        <p:txBody>
          <a:bodyPr>
            <a:normAutofit/>
          </a:bodyPr>
          <a:lstStyle/>
          <a:p>
            <a:r>
              <a:rPr lang="en-US" sz="5400">
                <a:latin typeface="Comic Sans MS"/>
              </a:rPr>
              <a:t>Hardware Requirements</a:t>
            </a:r>
          </a:p>
        </p:txBody>
      </p:sp>
      <p:sp>
        <p:nvSpPr>
          <p:cNvPr id="3" name="Content Placeholder 2">
            <a:extLst>
              <a:ext uri="{FF2B5EF4-FFF2-40B4-BE49-F238E27FC236}">
                <a16:creationId xmlns:a16="http://schemas.microsoft.com/office/drawing/2014/main" id="{49AFDA03-ADC9-4F10-89A9-1DF187C83F50}"/>
              </a:ext>
            </a:extLst>
          </p:cNvPr>
          <p:cNvSpPr>
            <a:spLocks noGrp="1"/>
          </p:cNvSpPr>
          <p:nvPr>
            <p:ph idx="1"/>
          </p:nvPr>
        </p:nvSpPr>
        <p:spPr/>
        <p:txBody>
          <a:bodyPr/>
          <a:lstStyle/>
          <a:p>
            <a:r>
              <a:rPr lang="en-US" sz="2800">
                <a:latin typeface="Segoe UI Light"/>
                <a:cs typeface="Segoe UI Light"/>
              </a:rPr>
              <a:t>RAM : A minimum of 4GB is required, but I would advice using 8GB RAM if you can as training any algorithm can  require huge amount of data.</a:t>
            </a:r>
            <a:endParaRPr lang="en-US" sz="2800" dirty="0">
              <a:latin typeface="Segoe UI Light"/>
              <a:cs typeface="Segoe UI Light"/>
            </a:endParaRPr>
          </a:p>
          <a:p>
            <a:pPr>
              <a:buSzPct val="114999"/>
            </a:pPr>
            <a:r>
              <a:rPr lang="en-US" sz="2800">
                <a:latin typeface="Segoe UI Light"/>
                <a:cs typeface="Segoe UI Light"/>
              </a:rPr>
              <a:t>Less than 4GB can cause problems.</a:t>
            </a:r>
            <a:endParaRPr lang="en-US" sz="2800" dirty="0">
              <a:latin typeface="Segoe UI Light"/>
              <a:cs typeface="Segoe UI Light"/>
            </a:endParaRPr>
          </a:p>
          <a:p>
            <a:pPr>
              <a:buSzPct val="114999"/>
            </a:pPr>
            <a:r>
              <a:rPr lang="en-US" sz="2800">
                <a:latin typeface="Segoe UI Light"/>
                <a:cs typeface="Segoe UI Light"/>
              </a:rPr>
              <a:t>CPU : Processors</a:t>
            </a:r>
            <a:r>
              <a:rPr lang="en-US" sz="2800" dirty="0">
                <a:latin typeface="Segoe UI Light"/>
                <a:cs typeface="Segoe UI Light"/>
              </a:rPr>
              <a:t> </a:t>
            </a:r>
            <a:r>
              <a:rPr lang="en-US" sz="2800">
                <a:latin typeface="Segoe UI Light"/>
                <a:cs typeface="Segoe UI Light"/>
              </a:rPr>
              <a:t>about Intel Corei3 generation is advised as it is more powerful and delievers high performance.</a:t>
            </a:r>
            <a:endParaRPr lang="en-US" sz="2800" dirty="0">
              <a:latin typeface="Segoe UI Light"/>
              <a:cs typeface="Segoe UI Light"/>
            </a:endParaRPr>
          </a:p>
        </p:txBody>
      </p:sp>
    </p:spTree>
    <p:extLst>
      <p:ext uri="{BB962C8B-B14F-4D97-AF65-F5344CB8AC3E}">
        <p14:creationId xmlns:p14="http://schemas.microsoft.com/office/powerpoint/2010/main" val="87488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F4EF-AC81-4E0A-BFA1-CF1824566535}"/>
              </a:ext>
            </a:extLst>
          </p:cNvPr>
          <p:cNvSpPr>
            <a:spLocks noGrp="1"/>
          </p:cNvSpPr>
          <p:nvPr>
            <p:ph type="title"/>
          </p:nvPr>
        </p:nvSpPr>
        <p:spPr>
          <a:xfrm>
            <a:off x="1295402" y="982132"/>
            <a:ext cx="9601196" cy="1303867"/>
          </a:xfrm>
        </p:spPr>
        <p:txBody>
          <a:bodyPr>
            <a:normAutofit/>
          </a:bodyPr>
          <a:lstStyle/>
          <a:p>
            <a:r>
              <a:rPr lang="en-US">
                <a:solidFill>
                  <a:srgbClr val="262626"/>
                </a:solidFill>
                <a:latin typeface="Comic Sans MS"/>
              </a:rPr>
              <a:t>Libraries Used</a:t>
            </a:r>
          </a:p>
        </p:txBody>
      </p:sp>
      <p:graphicFrame>
        <p:nvGraphicFramePr>
          <p:cNvPr id="5" name="Content Placeholder 2">
            <a:extLst>
              <a:ext uri="{FF2B5EF4-FFF2-40B4-BE49-F238E27FC236}">
                <a16:creationId xmlns:a16="http://schemas.microsoft.com/office/drawing/2014/main" id="{53B4ADB8-B3BB-4A6A-B933-96A1A7A39DC4}"/>
              </a:ext>
            </a:extLst>
          </p:cNvPr>
          <p:cNvGraphicFramePr>
            <a:graphicFrameLocks noGrp="1"/>
          </p:cNvGraphicFramePr>
          <p:nvPr>
            <p:ph idx="1"/>
            <p:extLst>
              <p:ext uri="{D42A27DB-BD31-4B8C-83A1-F6EECF244321}">
                <p14:modId xmlns:p14="http://schemas.microsoft.com/office/powerpoint/2010/main" val="2129589922"/>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940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6FA6-7275-425F-94EB-B84F3C8CF8B5}"/>
              </a:ext>
            </a:extLst>
          </p:cNvPr>
          <p:cNvSpPr>
            <a:spLocks noGrp="1"/>
          </p:cNvSpPr>
          <p:nvPr>
            <p:ph type="title"/>
          </p:nvPr>
        </p:nvSpPr>
        <p:spPr/>
        <p:txBody>
          <a:bodyPr>
            <a:normAutofit/>
          </a:bodyPr>
          <a:lstStyle/>
          <a:p>
            <a:r>
              <a:rPr lang="en-US" sz="5400" dirty="0">
                <a:latin typeface="Comic Sans MS"/>
              </a:rPr>
              <a:t>Methodology</a:t>
            </a:r>
          </a:p>
        </p:txBody>
      </p:sp>
      <p:sp>
        <p:nvSpPr>
          <p:cNvPr id="3" name="Content Placeholder 2">
            <a:extLst>
              <a:ext uri="{FF2B5EF4-FFF2-40B4-BE49-F238E27FC236}">
                <a16:creationId xmlns:a16="http://schemas.microsoft.com/office/drawing/2014/main" id="{E64CD02E-D55D-4475-86A1-097412A91769}"/>
              </a:ext>
            </a:extLst>
          </p:cNvPr>
          <p:cNvSpPr>
            <a:spLocks noGrp="1"/>
          </p:cNvSpPr>
          <p:nvPr>
            <p:ph idx="1"/>
          </p:nvPr>
        </p:nvSpPr>
        <p:spPr>
          <a:xfrm>
            <a:off x="1295401" y="2556932"/>
            <a:ext cx="9601196" cy="3633261"/>
          </a:xfrm>
        </p:spPr>
        <p:txBody>
          <a:bodyPr>
            <a:normAutofit lnSpcReduction="10000"/>
          </a:bodyPr>
          <a:lstStyle/>
          <a:p>
            <a:r>
              <a:rPr lang="en-US" sz="2800" dirty="0">
                <a:latin typeface="Segoe UI Light"/>
                <a:cs typeface="Segoe UI Light"/>
              </a:rPr>
              <a:t>We did the research by visited various website.</a:t>
            </a:r>
          </a:p>
          <a:p>
            <a:pPr>
              <a:buSzPct val="114999"/>
            </a:pPr>
            <a:r>
              <a:rPr lang="en-US" sz="2800" dirty="0">
                <a:latin typeface="Segoe UI Light"/>
                <a:cs typeface="Segoe UI Light"/>
              </a:rPr>
              <a:t>We collected data from company and did the code survey from GitHub and Stackoverflow websites.</a:t>
            </a:r>
          </a:p>
          <a:p>
            <a:pPr>
              <a:buSzPct val="114999"/>
            </a:pPr>
            <a:r>
              <a:rPr lang="en-US" sz="2800" dirty="0">
                <a:latin typeface="Segoe UI Light"/>
                <a:cs typeface="Segoe UI Light"/>
              </a:rPr>
              <a:t>Before analysis the gathered data is prepared.</a:t>
            </a:r>
          </a:p>
          <a:p>
            <a:pPr>
              <a:buSzPct val="114999"/>
            </a:pPr>
            <a:r>
              <a:rPr lang="en-US" sz="2800" dirty="0">
                <a:latin typeface="Segoe UI Light"/>
                <a:cs typeface="Segoe UI Light"/>
              </a:rPr>
              <a:t>The dataset was checked for missing data and outliers</a:t>
            </a:r>
            <a:r>
              <a:rPr lang="en-US" sz="2800" dirty="0"/>
              <a:t>.</a:t>
            </a:r>
          </a:p>
          <a:p>
            <a:pPr>
              <a:buSzPct val="114999"/>
            </a:pPr>
            <a:r>
              <a:rPr lang="en-US" sz="2800" dirty="0">
                <a:latin typeface="Segoe UI Light"/>
                <a:cs typeface="Segoe UI Light"/>
              </a:rPr>
              <a:t>Then we have derived certain columns from dataset using Feature Engineering.</a:t>
            </a:r>
          </a:p>
        </p:txBody>
      </p:sp>
    </p:spTree>
    <p:extLst>
      <p:ext uri="{BB962C8B-B14F-4D97-AF65-F5344CB8AC3E}">
        <p14:creationId xmlns:p14="http://schemas.microsoft.com/office/powerpoint/2010/main" val="278012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CA6E-4F39-4907-A651-C8D999264761}"/>
              </a:ext>
            </a:extLst>
          </p:cNvPr>
          <p:cNvSpPr>
            <a:spLocks noGrp="1"/>
          </p:cNvSpPr>
          <p:nvPr>
            <p:ph type="title"/>
          </p:nvPr>
        </p:nvSpPr>
        <p:spPr/>
        <p:txBody>
          <a:bodyPr>
            <a:normAutofit/>
          </a:bodyPr>
          <a:lstStyle/>
          <a:p>
            <a:r>
              <a:rPr lang="en-US" sz="5400" dirty="0">
                <a:latin typeface="Comic Sans MS"/>
              </a:rPr>
              <a:t>Methodology</a:t>
            </a:r>
          </a:p>
        </p:txBody>
      </p:sp>
      <p:sp>
        <p:nvSpPr>
          <p:cNvPr id="3" name="Content Placeholder 2">
            <a:extLst>
              <a:ext uri="{FF2B5EF4-FFF2-40B4-BE49-F238E27FC236}">
                <a16:creationId xmlns:a16="http://schemas.microsoft.com/office/drawing/2014/main" id="{202C77DF-3F6D-4EA3-AC2D-920DF6FB3589}"/>
              </a:ext>
            </a:extLst>
          </p:cNvPr>
          <p:cNvSpPr>
            <a:spLocks noGrp="1"/>
          </p:cNvSpPr>
          <p:nvPr>
            <p:ph idx="1"/>
          </p:nvPr>
        </p:nvSpPr>
        <p:spPr/>
        <p:txBody>
          <a:bodyPr>
            <a:normAutofit lnSpcReduction="10000"/>
          </a:bodyPr>
          <a:lstStyle/>
          <a:p>
            <a:r>
              <a:rPr lang="en-US" sz="2800" dirty="0">
                <a:latin typeface="Segoe UI Light"/>
                <a:cs typeface="Segoe UI Light"/>
              </a:rPr>
              <a:t>Then converted string data into numerical form using Label Encoding.</a:t>
            </a:r>
          </a:p>
          <a:p>
            <a:pPr>
              <a:buSzPct val="114999"/>
            </a:pPr>
            <a:r>
              <a:rPr lang="en-US" sz="2800" dirty="0">
                <a:latin typeface="Segoe UI Light"/>
                <a:cs typeface="Segoe UI Light"/>
              </a:rPr>
              <a:t>Dividing Dataset Into Training And Testing Data.</a:t>
            </a:r>
          </a:p>
          <a:p>
            <a:pPr>
              <a:buSzPct val="114999"/>
            </a:pPr>
            <a:r>
              <a:rPr lang="en-US" sz="2800" dirty="0">
                <a:latin typeface="Segoe UI Light"/>
                <a:cs typeface="Segoe UI Light"/>
              </a:rPr>
              <a:t>Model Training using different machine learning Algorithm.</a:t>
            </a:r>
          </a:p>
          <a:p>
            <a:pPr>
              <a:buSzPct val="114999"/>
            </a:pPr>
            <a:r>
              <a:rPr lang="en-US" sz="2800" dirty="0">
                <a:latin typeface="Segoe UI Light"/>
                <a:cs typeface="Segoe UI Light"/>
              </a:rPr>
              <a:t>Deployment of most Accurate Model.</a:t>
            </a:r>
          </a:p>
          <a:p>
            <a:pPr>
              <a:buSzPct val="114999"/>
            </a:pPr>
            <a:r>
              <a:rPr lang="en-US" sz="2800" dirty="0">
                <a:latin typeface="Segoe UI Light"/>
                <a:cs typeface="Segoe UI Light"/>
              </a:rPr>
              <a:t>And finally predicting price value for different test data.</a:t>
            </a:r>
          </a:p>
          <a:p>
            <a:pPr>
              <a:buSzPct val="114999"/>
            </a:pPr>
            <a:endParaRPr lang="en-US" sz="2800" dirty="0">
              <a:latin typeface="Segoe UI Light"/>
              <a:cs typeface="Segoe UI Light"/>
            </a:endParaRPr>
          </a:p>
        </p:txBody>
      </p:sp>
    </p:spTree>
    <p:extLst>
      <p:ext uri="{BB962C8B-B14F-4D97-AF65-F5344CB8AC3E}">
        <p14:creationId xmlns:p14="http://schemas.microsoft.com/office/powerpoint/2010/main" val="365597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414FD-3CB9-46FE-A7CE-04C7D130E86A}"/>
              </a:ext>
            </a:extLst>
          </p:cNvPr>
          <p:cNvSpPr>
            <a:spLocks noGrp="1"/>
          </p:cNvSpPr>
          <p:nvPr>
            <p:ph type="title"/>
          </p:nvPr>
        </p:nvSpPr>
        <p:spPr/>
        <p:txBody>
          <a:bodyPr>
            <a:normAutofit/>
          </a:bodyPr>
          <a:lstStyle/>
          <a:p>
            <a:r>
              <a:rPr lang="en-US" sz="5400" dirty="0">
                <a:latin typeface="Comic Sans MS"/>
              </a:rPr>
              <a:t>Results and Discussion</a:t>
            </a:r>
          </a:p>
        </p:txBody>
      </p:sp>
      <p:sp>
        <p:nvSpPr>
          <p:cNvPr id="3" name="Content Placeholder 2">
            <a:extLst>
              <a:ext uri="{FF2B5EF4-FFF2-40B4-BE49-F238E27FC236}">
                <a16:creationId xmlns:a16="http://schemas.microsoft.com/office/drawing/2014/main" id="{F2607E04-26A1-4B10-A488-AAF73A34171F}"/>
              </a:ext>
            </a:extLst>
          </p:cNvPr>
          <p:cNvSpPr>
            <a:spLocks noGrp="1"/>
          </p:cNvSpPr>
          <p:nvPr>
            <p:ph idx="1"/>
          </p:nvPr>
        </p:nvSpPr>
        <p:spPr/>
        <p:txBody>
          <a:bodyPr/>
          <a:lstStyle/>
          <a:p>
            <a:r>
              <a:rPr lang="en-US" sz="2800" dirty="0">
                <a:latin typeface="Segoe UI Light"/>
                <a:ea typeface="+mn-lt"/>
                <a:cs typeface="+mn-lt"/>
              </a:rPr>
              <a:t>For this project, We have only used a single model in order to predict the price of used cars: the </a:t>
            </a:r>
            <a:r>
              <a:rPr lang="en-US" sz="2800" b="1" dirty="0">
                <a:latin typeface="Segoe UI Light"/>
                <a:ea typeface="+mn-lt"/>
                <a:cs typeface="+mn-lt"/>
              </a:rPr>
              <a:t>Random Forest Regressor</a:t>
            </a:r>
            <a:r>
              <a:rPr lang="en-US" sz="2800" dirty="0">
                <a:latin typeface="Segoe UI Light"/>
                <a:ea typeface="+mn-lt"/>
                <a:cs typeface="+mn-lt"/>
              </a:rPr>
              <a:t>.</a:t>
            </a:r>
            <a:endParaRPr lang="en-US" sz="2800">
              <a:latin typeface="Segoe UI Light"/>
              <a:cs typeface="Segoe UI Light"/>
            </a:endParaRPr>
          </a:p>
          <a:p>
            <a:pPr>
              <a:buSzPct val="114999"/>
            </a:pPr>
            <a:r>
              <a:rPr lang="en-US" sz="2800" dirty="0">
                <a:latin typeface="Segoe UI Light"/>
                <a:ea typeface="+mn-lt"/>
                <a:cs typeface="+mn-lt"/>
              </a:rPr>
              <a:t>It has shown an excellent performance in such a big dataset and it has performed consistently throughout the Training and Testing process. Even more, the results of the Test Set are better than in the Training Set, with a </a:t>
            </a:r>
            <a:r>
              <a:rPr lang="en-US" sz="2800" b="1" dirty="0">
                <a:latin typeface="Segoe UI Light"/>
                <a:ea typeface="+mn-lt"/>
                <a:cs typeface="+mn-lt"/>
              </a:rPr>
              <a:t>83.85%</a:t>
            </a:r>
            <a:r>
              <a:rPr lang="en-US" sz="2800" dirty="0">
                <a:latin typeface="Segoe UI Light"/>
                <a:ea typeface="+mn-lt"/>
                <a:cs typeface="+mn-lt"/>
              </a:rPr>
              <a:t> of accuracy in its predictions.</a:t>
            </a:r>
            <a:endParaRPr lang="en-US" sz="2800">
              <a:latin typeface="Segoe UI Light"/>
              <a:cs typeface="Segoe UI Light"/>
            </a:endParaRPr>
          </a:p>
          <a:p>
            <a:pPr>
              <a:buSzPct val="114999"/>
            </a:pPr>
            <a:endParaRPr lang="en-US" dirty="0"/>
          </a:p>
        </p:txBody>
      </p:sp>
    </p:spTree>
    <p:extLst>
      <p:ext uri="{BB962C8B-B14F-4D97-AF65-F5344CB8AC3E}">
        <p14:creationId xmlns:p14="http://schemas.microsoft.com/office/powerpoint/2010/main" val="1278617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9CBD-7F0B-4293-BB50-22CE3191B640}"/>
              </a:ext>
            </a:extLst>
          </p:cNvPr>
          <p:cNvSpPr>
            <a:spLocks noGrp="1"/>
          </p:cNvSpPr>
          <p:nvPr>
            <p:ph type="title"/>
          </p:nvPr>
        </p:nvSpPr>
        <p:spPr/>
        <p:txBody>
          <a:bodyPr>
            <a:normAutofit/>
          </a:bodyPr>
          <a:lstStyle/>
          <a:p>
            <a:r>
              <a:rPr lang="en-US" sz="5400" dirty="0">
                <a:latin typeface="Comic Sans MS"/>
              </a:rPr>
              <a:t>Conclusion</a:t>
            </a:r>
          </a:p>
        </p:txBody>
      </p:sp>
      <p:sp>
        <p:nvSpPr>
          <p:cNvPr id="3" name="Content Placeholder 2">
            <a:extLst>
              <a:ext uri="{FF2B5EF4-FFF2-40B4-BE49-F238E27FC236}">
                <a16:creationId xmlns:a16="http://schemas.microsoft.com/office/drawing/2014/main" id="{CE190794-D8F5-4DA2-B866-3287D8611DC6}"/>
              </a:ext>
            </a:extLst>
          </p:cNvPr>
          <p:cNvSpPr>
            <a:spLocks noGrp="1"/>
          </p:cNvSpPr>
          <p:nvPr>
            <p:ph idx="1"/>
          </p:nvPr>
        </p:nvSpPr>
        <p:spPr>
          <a:xfrm>
            <a:off x="1295401" y="2556932"/>
            <a:ext cx="9601196" cy="3614211"/>
          </a:xfrm>
        </p:spPr>
        <p:txBody>
          <a:bodyPr>
            <a:normAutofit lnSpcReduction="10000"/>
          </a:bodyPr>
          <a:lstStyle/>
          <a:p>
            <a:r>
              <a:rPr lang="en-US" sz="2800" dirty="0">
                <a:latin typeface="Segoe UI Light"/>
                <a:ea typeface="+mn-lt"/>
                <a:cs typeface="+mn-lt"/>
              </a:rPr>
              <a:t>With this project, we have built a model that can predict with a </a:t>
            </a:r>
            <a:r>
              <a:rPr lang="en-US" sz="2800" b="1" dirty="0">
                <a:latin typeface="Segoe UI Light"/>
                <a:ea typeface="+mn-lt"/>
                <a:cs typeface="+mn-lt"/>
              </a:rPr>
              <a:t>83.85%</a:t>
            </a:r>
            <a:r>
              <a:rPr lang="en-US" sz="2800" dirty="0">
                <a:latin typeface="Segoe UI Light"/>
                <a:ea typeface="+mn-lt"/>
                <a:cs typeface="+mn-lt"/>
              </a:rPr>
              <a:t> of accuracy the price of used cars, given a set of features. This information can have an enormous value for both companies and individuals when trying to understand how to estimate the value of a vehicle and, more importantly, the key factors that determine its pricing.</a:t>
            </a:r>
          </a:p>
          <a:p>
            <a:pPr>
              <a:buSzPct val="114999"/>
            </a:pPr>
            <a:r>
              <a:rPr lang="en-US" sz="2800" dirty="0">
                <a:latin typeface="Segoe UI Light"/>
                <a:ea typeface="+mn-lt"/>
                <a:cs typeface="+mn-lt"/>
              </a:rPr>
              <a:t>Learnt how machine learning algorithm is used for predicting required output.</a:t>
            </a:r>
          </a:p>
        </p:txBody>
      </p:sp>
    </p:spTree>
    <p:extLst>
      <p:ext uri="{BB962C8B-B14F-4D97-AF65-F5344CB8AC3E}">
        <p14:creationId xmlns:p14="http://schemas.microsoft.com/office/powerpoint/2010/main" val="987326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425F-B99E-426D-B347-F191CDE2C4B9}"/>
              </a:ext>
            </a:extLst>
          </p:cNvPr>
          <p:cNvSpPr>
            <a:spLocks noGrp="1"/>
          </p:cNvSpPr>
          <p:nvPr>
            <p:ph type="title"/>
          </p:nvPr>
        </p:nvSpPr>
        <p:spPr/>
        <p:txBody>
          <a:bodyPr>
            <a:normAutofit/>
          </a:bodyPr>
          <a:lstStyle/>
          <a:p>
            <a:r>
              <a:rPr lang="en-US" sz="5400" dirty="0">
                <a:latin typeface="Comic Sans MS"/>
              </a:rPr>
              <a:t>References</a:t>
            </a:r>
          </a:p>
        </p:txBody>
      </p:sp>
      <p:sp>
        <p:nvSpPr>
          <p:cNvPr id="3" name="Content Placeholder 2">
            <a:extLst>
              <a:ext uri="{FF2B5EF4-FFF2-40B4-BE49-F238E27FC236}">
                <a16:creationId xmlns:a16="http://schemas.microsoft.com/office/drawing/2014/main" id="{66F9464A-5327-4F23-8E34-234B5280BCB4}"/>
              </a:ext>
            </a:extLst>
          </p:cNvPr>
          <p:cNvSpPr>
            <a:spLocks noGrp="1"/>
          </p:cNvSpPr>
          <p:nvPr>
            <p:ph idx="1"/>
          </p:nvPr>
        </p:nvSpPr>
        <p:spPr>
          <a:ln>
            <a:solidFill>
              <a:srgbClr val="4472C4"/>
            </a:solidFill>
          </a:ln>
        </p:spPr>
        <p:txBody>
          <a:bodyPr/>
          <a:lstStyle/>
          <a:p>
            <a:pPr marL="342900" indent="-342900"/>
            <a:r>
              <a:rPr lang="en-US" dirty="0">
                <a:ea typeface="+mn-lt"/>
                <a:cs typeface="+mn-lt"/>
                <a:hlinkClick r:id="rId2"/>
              </a:rPr>
              <a:t>https://towardsdatascience.com/</a:t>
            </a:r>
            <a:endParaRPr lang="en-US" dirty="0">
              <a:ea typeface="+mn-lt"/>
              <a:cs typeface="+mn-lt"/>
            </a:endParaRPr>
          </a:p>
          <a:p>
            <a:pPr marL="342900" indent="-342900">
              <a:buSzPct val="114999"/>
            </a:pPr>
            <a:r>
              <a:rPr lang="en-US" dirty="0">
                <a:hlinkClick r:id="rId3"/>
              </a:rPr>
              <a:t>https://docs.djangoproject.com</a:t>
            </a:r>
            <a:endParaRPr lang="en-US" dirty="0"/>
          </a:p>
          <a:p>
            <a:pPr marL="342900" indent="-342900">
              <a:buSzPct val="114999"/>
            </a:pPr>
            <a:r>
              <a:rPr lang="en-US" dirty="0">
                <a:hlinkClick r:id="rId4"/>
              </a:rPr>
              <a:t>https://scikit-learn.org</a:t>
            </a:r>
            <a:endParaRPr lang="en-US" dirty="0"/>
          </a:p>
          <a:p>
            <a:pPr marL="342900" indent="-342900">
              <a:buSzPct val="114999"/>
            </a:pPr>
            <a:r>
              <a:rPr lang="en-US" dirty="0"/>
              <a:t>	</a:t>
            </a:r>
            <a:r>
              <a:rPr lang="en-US" dirty="0">
                <a:hlinkClick r:id="rId5"/>
              </a:rPr>
              <a:t>https://www.w3schools.com/html/</a:t>
            </a:r>
            <a:endParaRPr lang="en-US" dirty="0"/>
          </a:p>
          <a:p>
            <a:pPr marL="342900" indent="-342900">
              <a:buSzPct val="114999"/>
            </a:pPr>
            <a:r>
              <a:rPr lang="en-US" dirty="0">
                <a:hlinkClick r:id="rId6"/>
              </a:rPr>
              <a:t>Regression Techniques</a:t>
            </a:r>
            <a:endParaRPr lang="en-US" dirty="0"/>
          </a:p>
          <a:p>
            <a:pPr marL="342900" indent="-342900">
              <a:buSzPct val="114999"/>
            </a:pPr>
            <a:r>
              <a:rPr lang="en-US" dirty="0">
                <a:hlinkClick r:id="rId7"/>
              </a:rPr>
              <a:t>https://tutorial.djangogirls.org/en/django_start_project/</a:t>
            </a:r>
            <a:endParaRPr lang="en-US" dirty="0"/>
          </a:p>
          <a:p>
            <a:pPr marL="342900" indent="-342900"/>
            <a:endParaRPr lang="en-US" dirty="0"/>
          </a:p>
          <a:p>
            <a:pPr>
              <a:buSzPct val="114999"/>
            </a:pPr>
            <a:endParaRPr lang="en-US" dirty="0"/>
          </a:p>
        </p:txBody>
      </p:sp>
    </p:spTree>
    <p:extLst>
      <p:ext uri="{BB962C8B-B14F-4D97-AF65-F5344CB8AC3E}">
        <p14:creationId xmlns:p14="http://schemas.microsoft.com/office/powerpoint/2010/main" val="1856160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21" name="Group 2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137377DB-B18C-42A9-90A5-ED1BA35EF0FB}"/>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solidFill>
                  <a:schemeClr val="bg1"/>
                </a:solidFill>
              </a:rPr>
              <a:t>Thank you</a:t>
            </a:r>
          </a:p>
        </p:txBody>
      </p:sp>
      <p:cxnSp>
        <p:nvCxnSpPr>
          <p:cNvPr id="27" name="Straight Connector 2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365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9" name="Picture 18">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E44E316-D38D-4648-8268-4F63E7EBBF50}"/>
              </a:ext>
            </a:extLst>
          </p:cNvPr>
          <p:cNvSpPr>
            <a:spLocks noGrp="1"/>
          </p:cNvSpPr>
          <p:nvPr>
            <p:ph type="title"/>
          </p:nvPr>
        </p:nvSpPr>
        <p:spPr>
          <a:xfrm>
            <a:off x="1295402" y="982132"/>
            <a:ext cx="9601196" cy="1303867"/>
          </a:xfrm>
        </p:spPr>
        <p:txBody>
          <a:bodyPr>
            <a:normAutofit/>
          </a:bodyPr>
          <a:lstStyle/>
          <a:p>
            <a:r>
              <a:rPr lang="en-US" sz="5400">
                <a:latin typeface="Comic Sans MS"/>
              </a:rPr>
              <a:t>Presented By</a:t>
            </a:r>
          </a:p>
        </p:txBody>
      </p:sp>
      <p:cxnSp>
        <p:nvCxnSpPr>
          <p:cNvPr id="21" name="Straight Connector 20">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ABE478E-4536-46E8-BF8D-7370D8356B66}"/>
              </a:ext>
            </a:extLst>
          </p:cNvPr>
          <p:cNvSpPr>
            <a:spLocks noGrp="1"/>
          </p:cNvSpPr>
          <p:nvPr>
            <p:ph idx="1"/>
          </p:nvPr>
        </p:nvSpPr>
        <p:spPr>
          <a:xfrm>
            <a:off x="1295401" y="2556932"/>
            <a:ext cx="9601196" cy="3318936"/>
          </a:xfrm>
        </p:spPr>
        <p:txBody>
          <a:bodyPr vert="horz" lIns="91440" tIns="45720" rIns="91440" bIns="45720" rtlCol="0">
            <a:normAutofit fontScale="92500" lnSpcReduction="20000"/>
          </a:bodyPr>
          <a:lstStyle/>
          <a:p>
            <a:pPr algn="ctr"/>
            <a:r>
              <a:rPr lang="en-US" sz="2800" b="1" dirty="0"/>
              <a:t>Vipul Bajaj  - T150234416</a:t>
            </a:r>
            <a:endParaRPr lang="en-US" b="1" dirty="0"/>
          </a:p>
          <a:p>
            <a:pPr algn="ctr"/>
            <a:r>
              <a:rPr lang="en-US" sz="2800" b="1" dirty="0"/>
              <a:t>Kasim Sache - </a:t>
            </a:r>
          </a:p>
          <a:p>
            <a:pPr algn="ctr"/>
            <a:r>
              <a:rPr lang="en-US" sz="2800" b="1" dirty="0"/>
              <a:t>Sneha </a:t>
            </a:r>
            <a:r>
              <a:rPr lang="en-US" sz="2800" b="1" dirty="0" err="1"/>
              <a:t>Kashid</a:t>
            </a:r>
            <a:r>
              <a:rPr lang="en-US" sz="2800" b="1" dirty="0"/>
              <a:t> – T150234291</a:t>
            </a:r>
            <a:endParaRPr lang="en-US" dirty="0"/>
          </a:p>
          <a:p>
            <a:pPr marL="0" indent="0">
              <a:buSzPct val="114999"/>
              <a:buNone/>
            </a:pPr>
            <a:r>
              <a:rPr lang="en-US" sz="2800" b="1" dirty="0"/>
              <a:t>   Prof. N.A. </a:t>
            </a:r>
            <a:r>
              <a:rPr lang="en-US" sz="2800" b="1" dirty="0" err="1"/>
              <a:t>Mhetre</a:t>
            </a:r>
            <a:r>
              <a:rPr lang="en-US" sz="2800" b="1" dirty="0"/>
              <a:t>.</a:t>
            </a:r>
            <a:endParaRPr lang="en-US"/>
          </a:p>
          <a:p>
            <a:pPr marL="0" indent="0">
              <a:buSzPct val="114999"/>
              <a:buNone/>
            </a:pPr>
            <a:r>
              <a:rPr lang="en-US" sz="2800" b="1" dirty="0"/>
              <a:t>   </a:t>
            </a:r>
            <a:r>
              <a:rPr lang="en-US" sz="1800" b="1" dirty="0"/>
              <a:t>Internal Guide </a:t>
            </a:r>
          </a:p>
          <a:p>
            <a:pPr marL="0" indent="0">
              <a:buNone/>
            </a:pPr>
            <a:r>
              <a:rPr lang="en-US" sz="1800" b="1" dirty="0"/>
              <a:t>     Department Of Computer Engineering.</a:t>
            </a:r>
          </a:p>
          <a:p>
            <a:pPr marL="0" indent="0">
              <a:buNone/>
            </a:pPr>
            <a:r>
              <a:rPr lang="en-US" sz="2800" b="1" dirty="0"/>
              <a:t>   </a:t>
            </a:r>
          </a:p>
          <a:p>
            <a:pPr marL="0" indent="0">
              <a:buNone/>
            </a:pPr>
            <a:endParaRPr lang="en-US" sz="2800" b="1" dirty="0"/>
          </a:p>
          <a:p>
            <a:pPr marL="0" indent="0">
              <a:buSzPct val="114999"/>
              <a:buNone/>
            </a:pPr>
            <a:endParaRPr lang="en-US" sz="2800" b="1" dirty="0"/>
          </a:p>
        </p:txBody>
      </p:sp>
    </p:spTree>
    <p:extLst>
      <p:ext uri="{BB962C8B-B14F-4D97-AF65-F5344CB8AC3E}">
        <p14:creationId xmlns:p14="http://schemas.microsoft.com/office/powerpoint/2010/main" val="84859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9" name="Picture 9">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5B0B365-BEA2-46EF-9A74-B97A1D2C5562}"/>
              </a:ext>
            </a:extLst>
          </p:cNvPr>
          <p:cNvSpPr>
            <a:spLocks noGrp="1"/>
          </p:cNvSpPr>
          <p:nvPr>
            <p:ph type="title"/>
          </p:nvPr>
        </p:nvSpPr>
        <p:spPr>
          <a:xfrm>
            <a:off x="1314452" y="1048807"/>
            <a:ext cx="9601196" cy="1303867"/>
          </a:xfrm>
        </p:spPr>
        <p:txBody>
          <a:bodyPr>
            <a:normAutofit/>
          </a:bodyPr>
          <a:lstStyle/>
          <a:p>
            <a:r>
              <a:rPr lang="en-US" sz="5400">
                <a:solidFill>
                  <a:schemeClr val="tx1"/>
                </a:solidFill>
                <a:latin typeface="Comic Sans MS"/>
              </a:rPr>
              <a:t>Contents</a:t>
            </a:r>
            <a:endParaRPr lang="en-US" sz="5400">
              <a:solidFill>
                <a:schemeClr val="tx1"/>
              </a:solidFill>
            </a:endParaRPr>
          </a:p>
        </p:txBody>
      </p:sp>
      <p:cxnSp>
        <p:nvCxnSpPr>
          <p:cNvPr id="11" name="Straight Connector 11">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A3BD51D-89D8-4BD1-B3E2-B2985B6A7D3A}"/>
              </a:ext>
            </a:extLst>
          </p:cNvPr>
          <p:cNvSpPr>
            <a:spLocks noGrp="1"/>
          </p:cNvSpPr>
          <p:nvPr>
            <p:ph idx="1"/>
          </p:nvPr>
        </p:nvSpPr>
        <p:spPr>
          <a:xfrm>
            <a:off x="1295401" y="2556932"/>
            <a:ext cx="9601196" cy="3699936"/>
          </a:xfrm>
        </p:spPr>
        <p:txBody>
          <a:bodyPr vert="horz" lIns="91440" tIns="45720" rIns="91440" bIns="45720" rtlCol="0" anchor="t">
            <a:noAutofit/>
          </a:bodyPr>
          <a:lstStyle/>
          <a:p>
            <a:pPr marL="457200" indent="-457200">
              <a:lnSpc>
                <a:spcPct val="90000"/>
              </a:lnSpc>
            </a:pPr>
            <a:r>
              <a:rPr lang="en-US" sz="2000" b="1"/>
              <a:t>Problem Statement</a:t>
            </a:r>
          </a:p>
          <a:p>
            <a:pPr marL="457200" indent="-457200">
              <a:lnSpc>
                <a:spcPct val="90000"/>
              </a:lnSpc>
            </a:pPr>
            <a:r>
              <a:rPr lang="en-US" sz="2000" b="1"/>
              <a:t>Abstract</a:t>
            </a:r>
          </a:p>
          <a:p>
            <a:pPr marL="457200" indent="-457200">
              <a:lnSpc>
                <a:spcPct val="90000"/>
              </a:lnSpc>
            </a:pPr>
            <a:r>
              <a:rPr lang="en-US" sz="2000" b="1"/>
              <a:t>Introduction – Need and origin / Existing System</a:t>
            </a:r>
          </a:p>
          <a:p>
            <a:pPr marL="457200" indent="-457200">
              <a:lnSpc>
                <a:spcPct val="90000"/>
              </a:lnSpc>
            </a:pPr>
            <a:r>
              <a:rPr lang="en-US" sz="2000" b="1"/>
              <a:t>Software and Hardware Requirements</a:t>
            </a:r>
          </a:p>
          <a:p>
            <a:pPr marL="457200" indent="-457200">
              <a:lnSpc>
                <a:spcPct val="90000"/>
              </a:lnSpc>
            </a:pPr>
            <a:r>
              <a:rPr lang="en-US" sz="2000" b="1"/>
              <a:t>Libraries / Modules Used</a:t>
            </a:r>
          </a:p>
          <a:p>
            <a:pPr marL="457200" indent="-457200">
              <a:lnSpc>
                <a:spcPct val="90000"/>
              </a:lnSpc>
            </a:pPr>
            <a:r>
              <a:rPr lang="en-US" sz="2000" b="1"/>
              <a:t>Methodology</a:t>
            </a:r>
          </a:p>
          <a:p>
            <a:pPr marL="457200" indent="-457200">
              <a:lnSpc>
                <a:spcPct val="90000"/>
              </a:lnSpc>
            </a:pPr>
            <a:r>
              <a:rPr lang="en-US" sz="2000" b="1"/>
              <a:t>Results and Discussion</a:t>
            </a:r>
          </a:p>
          <a:p>
            <a:pPr marL="457200" indent="-457200">
              <a:lnSpc>
                <a:spcPct val="90000"/>
              </a:lnSpc>
            </a:pPr>
            <a:r>
              <a:rPr lang="en-US" sz="2000" b="1"/>
              <a:t>Conclusion</a:t>
            </a:r>
          </a:p>
          <a:p>
            <a:pPr marL="457200" indent="-457200">
              <a:lnSpc>
                <a:spcPct val="90000"/>
              </a:lnSpc>
            </a:pPr>
            <a:r>
              <a:rPr lang="en-US" sz="2000" b="1"/>
              <a:t>References</a:t>
            </a:r>
          </a:p>
          <a:p>
            <a:pPr marL="457200" indent="-457200">
              <a:lnSpc>
                <a:spcPct val="90000"/>
              </a:lnSpc>
            </a:pPr>
            <a:endParaRPr lang="en-US" sz="1700"/>
          </a:p>
          <a:p>
            <a:pPr marL="457200" indent="-457200">
              <a:lnSpc>
                <a:spcPct val="90000"/>
              </a:lnSpc>
            </a:pPr>
            <a:endParaRPr lang="en-US" sz="1700"/>
          </a:p>
          <a:p>
            <a:pPr marL="457200" indent="-457200">
              <a:lnSpc>
                <a:spcPct val="90000"/>
              </a:lnSpc>
            </a:pPr>
            <a:endParaRPr lang="en-US" sz="1700"/>
          </a:p>
        </p:txBody>
      </p:sp>
    </p:spTree>
    <p:extLst>
      <p:ext uri="{BB962C8B-B14F-4D97-AF65-F5344CB8AC3E}">
        <p14:creationId xmlns:p14="http://schemas.microsoft.com/office/powerpoint/2010/main" val="214850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A896-559D-4620-AEB2-D10864EFC55A}"/>
              </a:ext>
            </a:extLst>
          </p:cNvPr>
          <p:cNvSpPr>
            <a:spLocks noGrp="1"/>
          </p:cNvSpPr>
          <p:nvPr>
            <p:ph type="title"/>
          </p:nvPr>
        </p:nvSpPr>
        <p:spPr/>
        <p:txBody>
          <a:bodyPr>
            <a:normAutofit/>
          </a:bodyPr>
          <a:lstStyle/>
          <a:p>
            <a:r>
              <a:rPr lang="en-US" sz="5400" dirty="0">
                <a:latin typeface="Comic Sans MS"/>
                <a:ea typeface="Tahoma"/>
                <a:cs typeface="Lucida Sans Unicode"/>
              </a:rPr>
              <a:t>Abstract</a:t>
            </a:r>
          </a:p>
        </p:txBody>
      </p:sp>
      <p:sp>
        <p:nvSpPr>
          <p:cNvPr id="3" name="Content Placeholder 2">
            <a:extLst>
              <a:ext uri="{FF2B5EF4-FFF2-40B4-BE49-F238E27FC236}">
                <a16:creationId xmlns:a16="http://schemas.microsoft.com/office/drawing/2014/main" id="{77D5127B-04B5-46A6-A711-3D689CA047A9}"/>
              </a:ext>
            </a:extLst>
          </p:cNvPr>
          <p:cNvSpPr>
            <a:spLocks noGrp="1"/>
          </p:cNvSpPr>
          <p:nvPr>
            <p:ph idx="1"/>
          </p:nvPr>
        </p:nvSpPr>
        <p:spPr/>
        <p:txBody>
          <a:bodyPr vert="horz" lIns="91440" tIns="45720" rIns="91440" bIns="45720" rtlCol="0" anchor="t">
            <a:normAutofit/>
          </a:bodyPr>
          <a:lstStyle/>
          <a:p>
            <a:r>
              <a:rPr lang="en-US" sz="2800">
                <a:solidFill>
                  <a:schemeClr val="tx1"/>
                </a:solidFill>
                <a:ea typeface="+mn-lt"/>
                <a:cs typeface="+mn-lt"/>
              </a:rPr>
              <a:t>A car price prediction has been a high interest research area, as it requires noticeable effort and knowledge of the field expert. Considerable number of distinct attributes are examined for the reliable and accurate prediction. Vehicle price prediction especially when the vehicle is used and not coming direct from the factory, is both a critical and important task.</a:t>
            </a:r>
          </a:p>
          <a:p>
            <a:pPr>
              <a:buSzPct val="114999"/>
            </a:pPr>
            <a:endParaRPr lang="en-US" dirty="0">
              <a:solidFill>
                <a:srgbClr val="002060"/>
              </a:solidFill>
            </a:endParaRPr>
          </a:p>
          <a:p>
            <a:pPr>
              <a:buSzPct val="114999"/>
            </a:pPr>
            <a:endParaRPr lang="en-US" dirty="0">
              <a:solidFill>
                <a:srgbClr val="002060"/>
              </a:solidFill>
            </a:endParaRPr>
          </a:p>
        </p:txBody>
      </p:sp>
    </p:spTree>
    <p:extLst>
      <p:ext uri="{BB962C8B-B14F-4D97-AF65-F5344CB8AC3E}">
        <p14:creationId xmlns:p14="http://schemas.microsoft.com/office/powerpoint/2010/main" val="233679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D3B5-6F7F-47D0-8D64-64E419CCB013}"/>
              </a:ext>
            </a:extLst>
          </p:cNvPr>
          <p:cNvSpPr>
            <a:spLocks noGrp="1"/>
          </p:cNvSpPr>
          <p:nvPr>
            <p:ph type="title"/>
          </p:nvPr>
        </p:nvSpPr>
        <p:spPr/>
        <p:txBody>
          <a:bodyPr>
            <a:normAutofit/>
          </a:bodyPr>
          <a:lstStyle/>
          <a:p>
            <a:r>
              <a:rPr lang="en-US" sz="5400">
                <a:latin typeface="Comic Sans MS"/>
              </a:rPr>
              <a:t>Abstract</a:t>
            </a:r>
          </a:p>
        </p:txBody>
      </p:sp>
      <p:sp>
        <p:nvSpPr>
          <p:cNvPr id="3" name="Content Placeholder 2">
            <a:extLst>
              <a:ext uri="{FF2B5EF4-FFF2-40B4-BE49-F238E27FC236}">
                <a16:creationId xmlns:a16="http://schemas.microsoft.com/office/drawing/2014/main" id="{CC52FF31-2F8D-4CDB-A1CB-71E1F026B128}"/>
              </a:ext>
            </a:extLst>
          </p:cNvPr>
          <p:cNvSpPr>
            <a:spLocks noGrp="1"/>
          </p:cNvSpPr>
          <p:nvPr>
            <p:ph idx="1"/>
          </p:nvPr>
        </p:nvSpPr>
        <p:spPr/>
        <p:txBody>
          <a:bodyPr>
            <a:normAutofit/>
          </a:bodyPr>
          <a:lstStyle/>
          <a:p>
            <a:pPr>
              <a:buSzPct val="114999"/>
            </a:pPr>
            <a:r>
              <a:rPr lang="en-US" sz="2800">
                <a:solidFill>
                  <a:schemeClr val="tx1">
                    <a:lumMod val="95000"/>
                    <a:lumOff val="5000"/>
                  </a:schemeClr>
                </a:solidFill>
                <a:ea typeface="+mn-lt"/>
                <a:cs typeface="+mn-lt"/>
              </a:rPr>
              <a:t>In these project we have used </a:t>
            </a:r>
            <a:r>
              <a:rPr lang="en-US" sz="2800" u="sng">
                <a:solidFill>
                  <a:schemeClr val="tx1">
                    <a:lumMod val="95000"/>
                    <a:lumOff val="5000"/>
                  </a:schemeClr>
                </a:solidFill>
                <a:ea typeface="+mn-lt"/>
                <a:cs typeface="+mn-lt"/>
              </a:rPr>
              <a:t>Machine Learning</a:t>
            </a:r>
            <a:r>
              <a:rPr lang="en-US" sz="2800">
                <a:solidFill>
                  <a:schemeClr val="tx1">
                    <a:lumMod val="95000"/>
                    <a:lumOff val="5000"/>
                  </a:schemeClr>
                </a:solidFill>
                <a:ea typeface="+mn-lt"/>
                <a:cs typeface="+mn-lt"/>
              </a:rPr>
              <a:t> algorithm for accurate and valid prediction of price of used cars.</a:t>
            </a:r>
          </a:p>
          <a:p>
            <a:pPr>
              <a:buSzPct val="114999"/>
            </a:pPr>
            <a:r>
              <a:rPr lang="en-US" sz="2800">
                <a:solidFill>
                  <a:schemeClr val="tx1">
                    <a:lumMod val="95000"/>
                    <a:lumOff val="5000"/>
                  </a:schemeClr>
                </a:solidFill>
                <a:ea typeface="+mn-lt"/>
                <a:cs typeface="+mn-lt"/>
              </a:rPr>
              <a:t>Apart from prediction , we have also done some visualization in these project</a:t>
            </a:r>
            <a:r>
              <a:rPr lang="en-US" sz="2800">
                <a:solidFill>
                  <a:srgbClr val="002060"/>
                </a:solidFill>
                <a:ea typeface="+mn-lt"/>
                <a:cs typeface="+mn-lt"/>
              </a:rPr>
              <a:t>.</a:t>
            </a:r>
            <a:endParaRPr lang="en-US" sz="2800">
              <a:ea typeface="+mn-lt"/>
              <a:cs typeface="+mn-lt"/>
            </a:endParaRPr>
          </a:p>
          <a:p>
            <a:pPr>
              <a:buSzPct val="114999"/>
            </a:pPr>
            <a:r>
              <a:rPr lang="en-US" sz="2800">
                <a:ea typeface="+mn-lt"/>
                <a:cs typeface="+mn-lt"/>
              </a:rPr>
              <a:t>For Prediction we are using "Random Forest Regression" algorithm. For visualization we have used Matplotlib.</a:t>
            </a:r>
          </a:p>
          <a:p>
            <a:pPr marL="0" indent="0">
              <a:buNone/>
            </a:pPr>
            <a:endParaRPr lang="en-US" dirty="0"/>
          </a:p>
        </p:txBody>
      </p:sp>
    </p:spTree>
    <p:extLst>
      <p:ext uri="{BB962C8B-B14F-4D97-AF65-F5344CB8AC3E}">
        <p14:creationId xmlns:p14="http://schemas.microsoft.com/office/powerpoint/2010/main" val="286591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5218-9C76-4B38-9F84-8FE3C2D5B4B8}"/>
              </a:ext>
            </a:extLst>
          </p:cNvPr>
          <p:cNvSpPr>
            <a:spLocks noGrp="1"/>
          </p:cNvSpPr>
          <p:nvPr>
            <p:ph type="title"/>
          </p:nvPr>
        </p:nvSpPr>
        <p:spPr/>
        <p:txBody>
          <a:bodyPr>
            <a:normAutofit/>
          </a:bodyPr>
          <a:lstStyle/>
          <a:p>
            <a:r>
              <a:rPr lang="en-US" sz="5400" dirty="0">
                <a:latin typeface="Comic Sans MS"/>
              </a:rPr>
              <a:t>Abstract</a:t>
            </a:r>
          </a:p>
        </p:txBody>
      </p:sp>
      <p:sp>
        <p:nvSpPr>
          <p:cNvPr id="3" name="Content Placeholder 2">
            <a:extLst>
              <a:ext uri="{FF2B5EF4-FFF2-40B4-BE49-F238E27FC236}">
                <a16:creationId xmlns:a16="http://schemas.microsoft.com/office/drawing/2014/main" id="{EE53C5D0-B35D-417B-AC47-E613A0BFB5D7}"/>
              </a:ext>
            </a:extLst>
          </p:cNvPr>
          <p:cNvSpPr>
            <a:spLocks noGrp="1"/>
          </p:cNvSpPr>
          <p:nvPr>
            <p:ph idx="1"/>
          </p:nvPr>
        </p:nvSpPr>
        <p:spPr/>
        <p:txBody>
          <a:bodyPr vert="horz" lIns="91440" tIns="45720" rIns="91440" bIns="45720" rtlCol="0" anchor="t">
            <a:noAutofit/>
          </a:bodyPr>
          <a:lstStyle/>
          <a:p>
            <a:r>
              <a:rPr lang="en-US" sz="2800" dirty="0"/>
              <a:t>We have taken Dataset from company which contains data of used cars from 1992 to 2020. Dataset has 4340 rows and 10 columns through which we are predicting the Price of used cars.</a:t>
            </a:r>
          </a:p>
          <a:p>
            <a:pPr>
              <a:buSzPct val="114999"/>
            </a:pPr>
            <a:r>
              <a:rPr lang="en-US" sz="2800" dirty="0"/>
              <a:t>For Machine Learning we have used Anaconda and we have designed frontend using HTML and CSS. We are using Django Framework to fetch data from backend and display the output on frontend.</a:t>
            </a:r>
          </a:p>
        </p:txBody>
      </p:sp>
    </p:spTree>
    <p:extLst>
      <p:ext uri="{BB962C8B-B14F-4D97-AF65-F5344CB8AC3E}">
        <p14:creationId xmlns:p14="http://schemas.microsoft.com/office/powerpoint/2010/main" val="160998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1013-CAC2-483E-9030-AF0BA9DFD0EB}"/>
              </a:ext>
            </a:extLst>
          </p:cNvPr>
          <p:cNvSpPr>
            <a:spLocks noGrp="1"/>
          </p:cNvSpPr>
          <p:nvPr>
            <p:ph type="title"/>
          </p:nvPr>
        </p:nvSpPr>
        <p:spPr/>
        <p:txBody>
          <a:bodyPr>
            <a:normAutofit/>
          </a:bodyPr>
          <a:lstStyle/>
          <a:p>
            <a:r>
              <a:rPr lang="en-US" sz="5400">
                <a:latin typeface="Comic Sans MS"/>
              </a:rPr>
              <a:t>Problem Statement</a:t>
            </a:r>
          </a:p>
        </p:txBody>
      </p:sp>
      <p:sp>
        <p:nvSpPr>
          <p:cNvPr id="3" name="Content Placeholder 2">
            <a:extLst>
              <a:ext uri="{FF2B5EF4-FFF2-40B4-BE49-F238E27FC236}">
                <a16:creationId xmlns:a16="http://schemas.microsoft.com/office/drawing/2014/main" id="{000A34A6-4DB8-4126-B2FD-0D44D656AEC9}"/>
              </a:ext>
            </a:extLst>
          </p:cNvPr>
          <p:cNvSpPr>
            <a:spLocks noGrp="1"/>
          </p:cNvSpPr>
          <p:nvPr>
            <p:ph idx="1"/>
          </p:nvPr>
        </p:nvSpPr>
        <p:spPr/>
        <p:txBody>
          <a:bodyPr>
            <a:normAutofit fontScale="85000" lnSpcReduction="20000"/>
          </a:bodyPr>
          <a:lstStyle/>
          <a:p>
            <a:pPr marL="342900" indent="-342900"/>
            <a:r>
              <a:rPr lang="en-US" sz="2800">
                <a:ea typeface="+mn-lt"/>
                <a:cs typeface="+mn-lt"/>
              </a:rPr>
              <a:t>SecondCar is India's leading car search venture that helps users buy cars that are right for them.SecondCar is facing issue in its used car segment. SecondCar’s board of director has raised issue of customer dis-satisfaction with the car prices. Upon investigation, board has found discrepancies in car prices. Prices when compared with competitors are higher by 10 – 15%. </a:t>
            </a:r>
          </a:p>
          <a:p>
            <a:pPr marL="0" indent="0">
              <a:buSzPct val="114999"/>
              <a:buNone/>
            </a:pPr>
            <a:endParaRPr lang="en-US" sz="2800" dirty="0">
              <a:ea typeface="+mn-lt"/>
              <a:cs typeface="+mn-lt"/>
            </a:endParaRPr>
          </a:p>
          <a:p>
            <a:pPr marL="342900" indent="-342900">
              <a:buSzPct val="114999"/>
            </a:pPr>
            <a:r>
              <a:rPr lang="en-US" sz="2800">
                <a:ea typeface="+mn-lt"/>
                <a:cs typeface="+mn-lt"/>
              </a:rPr>
              <a:t>Board have decided to develop a machine learning algorithm to predict the selling prices of car based on historical values. As a data scientist, please suggest the best suited method and model to the board.</a:t>
            </a:r>
            <a:endParaRPr lang="en-US" sz="2800"/>
          </a:p>
        </p:txBody>
      </p:sp>
    </p:spTree>
    <p:extLst>
      <p:ext uri="{BB962C8B-B14F-4D97-AF65-F5344CB8AC3E}">
        <p14:creationId xmlns:p14="http://schemas.microsoft.com/office/powerpoint/2010/main" val="3957186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ABEA-7C16-4668-9862-77F07AAFF65D}"/>
              </a:ext>
            </a:extLst>
          </p:cNvPr>
          <p:cNvSpPr>
            <a:spLocks noGrp="1"/>
          </p:cNvSpPr>
          <p:nvPr>
            <p:ph type="title"/>
          </p:nvPr>
        </p:nvSpPr>
        <p:spPr/>
        <p:txBody>
          <a:bodyPr>
            <a:normAutofit/>
          </a:bodyPr>
          <a:lstStyle/>
          <a:p>
            <a:r>
              <a:rPr lang="en-US" sz="5400">
                <a:latin typeface="Comic Sans MS"/>
              </a:rPr>
              <a:t>Introduction</a:t>
            </a:r>
          </a:p>
        </p:txBody>
      </p:sp>
      <p:sp>
        <p:nvSpPr>
          <p:cNvPr id="3" name="Content Placeholder 2">
            <a:extLst>
              <a:ext uri="{FF2B5EF4-FFF2-40B4-BE49-F238E27FC236}">
                <a16:creationId xmlns:a16="http://schemas.microsoft.com/office/drawing/2014/main" id="{6E3EE2A8-10EA-4A77-B394-924B3EAE6DDE}"/>
              </a:ext>
            </a:extLst>
          </p:cNvPr>
          <p:cNvSpPr>
            <a:spLocks noGrp="1"/>
          </p:cNvSpPr>
          <p:nvPr>
            <p:ph idx="1"/>
          </p:nvPr>
        </p:nvSpPr>
        <p:spPr/>
        <p:txBody>
          <a:bodyPr>
            <a:normAutofit/>
          </a:bodyPr>
          <a:lstStyle/>
          <a:p>
            <a:r>
              <a:rPr lang="en-US" sz="2800">
                <a:latin typeface="Segoe UI Light"/>
                <a:ea typeface="+mn-lt"/>
                <a:cs typeface="+mn-lt"/>
              </a:rPr>
              <a:t>Approximately 40 millions used Vehicles are sold each year.Used car segment accounts for 18% of the market share in India.In FY20, around 4.4 million units of used cars were sold in India.</a:t>
            </a:r>
            <a:endParaRPr lang="en-US" sz="2800">
              <a:latin typeface="Segoe UI Light"/>
              <a:cs typeface="Segoe UI Light"/>
            </a:endParaRPr>
          </a:p>
          <a:p>
            <a:pPr>
              <a:buSzPct val="114999"/>
            </a:pPr>
            <a:r>
              <a:rPr lang="en-US" sz="2800">
                <a:latin typeface="Segoe UI Light"/>
                <a:ea typeface="Verdana"/>
                <a:cs typeface="Courier New"/>
              </a:rPr>
              <a:t>There are huge demand for used Cars. So developing a Model that will predict price of Used cars will be very helpful.</a:t>
            </a:r>
          </a:p>
          <a:p>
            <a:pPr>
              <a:buSzPct val="114999"/>
            </a:pPr>
            <a:endParaRPr lang="en-US" dirty="0"/>
          </a:p>
        </p:txBody>
      </p:sp>
    </p:spTree>
    <p:extLst>
      <p:ext uri="{BB962C8B-B14F-4D97-AF65-F5344CB8AC3E}">
        <p14:creationId xmlns:p14="http://schemas.microsoft.com/office/powerpoint/2010/main" val="36193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0644-88CC-4387-8258-449C3DEB5F36}"/>
              </a:ext>
            </a:extLst>
          </p:cNvPr>
          <p:cNvSpPr>
            <a:spLocks noGrp="1"/>
          </p:cNvSpPr>
          <p:nvPr>
            <p:ph type="title"/>
          </p:nvPr>
        </p:nvSpPr>
        <p:spPr/>
        <p:txBody>
          <a:bodyPr>
            <a:normAutofit/>
          </a:bodyPr>
          <a:lstStyle/>
          <a:p>
            <a:r>
              <a:rPr lang="en-US" sz="5400">
                <a:latin typeface="Comic Sans MS"/>
              </a:rPr>
              <a:t>Introduction</a:t>
            </a:r>
          </a:p>
        </p:txBody>
      </p:sp>
      <p:sp>
        <p:nvSpPr>
          <p:cNvPr id="3" name="Content Placeholder 2">
            <a:extLst>
              <a:ext uri="{FF2B5EF4-FFF2-40B4-BE49-F238E27FC236}">
                <a16:creationId xmlns:a16="http://schemas.microsoft.com/office/drawing/2014/main" id="{8B55B6DB-E53E-45A6-BBB9-D3FEB273097B}"/>
              </a:ext>
            </a:extLst>
          </p:cNvPr>
          <p:cNvSpPr>
            <a:spLocks noGrp="1"/>
          </p:cNvSpPr>
          <p:nvPr>
            <p:ph idx="1"/>
          </p:nvPr>
        </p:nvSpPr>
        <p:spPr/>
        <p:txBody>
          <a:bodyPr/>
          <a:lstStyle/>
          <a:p>
            <a:r>
              <a:rPr lang="en-US" b="1" dirty="0">
                <a:ea typeface="+mn-lt"/>
                <a:cs typeface="+mn-lt"/>
              </a:rPr>
              <a:t> </a:t>
            </a:r>
            <a:r>
              <a:rPr lang="en-US" sz="2800">
                <a:latin typeface="Segoe UI Light"/>
                <a:ea typeface="+mn-lt"/>
                <a:cs typeface="+mn-lt"/>
              </a:rPr>
              <a:t>Effective pricing strategies can help any company to efficiently sell its products in a competitive market and making profit.</a:t>
            </a:r>
          </a:p>
          <a:p>
            <a:pPr marL="457200" indent="-457200">
              <a:buSzPct val="114999"/>
            </a:pPr>
            <a:r>
              <a:rPr lang="en-US" sz="2800">
                <a:latin typeface="Segoe UI Light"/>
                <a:ea typeface="+mn-lt"/>
                <a:cs typeface="+mn-lt"/>
              </a:rPr>
              <a:t>In the automotive sector, pricing analytics play an essential role for both companies and individuals to assess the market price of a vehicle before putting it on sale or buying it.</a:t>
            </a:r>
          </a:p>
          <a:p>
            <a:pPr>
              <a:buSzPct val="114999"/>
            </a:pPr>
            <a:endParaRPr lang="en-US" sz="2800" dirty="0">
              <a:latin typeface="Segoe UI Light"/>
              <a:cs typeface="Segoe UI Light"/>
            </a:endParaRPr>
          </a:p>
        </p:txBody>
      </p:sp>
    </p:spTree>
    <p:extLst>
      <p:ext uri="{BB962C8B-B14F-4D97-AF65-F5344CB8AC3E}">
        <p14:creationId xmlns:p14="http://schemas.microsoft.com/office/powerpoint/2010/main" val="21918429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Organic</vt:lpstr>
      <vt:lpstr>BrushVTI</vt:lpstr>
      <vt:lpstr>Used Cars Price Evaluation</vt:lpstr>
      <vt:lpstr>Presented By</vt:lpstr>
      <vt:lpstr>Contents</vt:lpstr>
      <vt:lpstr>Abstract</vt:lpstr>
      <vt:lpstr>Abstract</vt:lpstr>
      <vt:lpstr>Abstract</vt:lpstr>
      <vt:lpstr>Problem Statement</vt:lpstr>
      <vt:lpstr>Introduction</vt:lpstr>
      <vt:lpstr>Introduction</vt:lpstr>
      <vt:lpstr>Introduction</vt:lpstr>
      <vt:lpstr>Software Requirements</vt:lpstr>
      <vt:lpstr>Hardware Requirements</vt:lpstr>
      <vt:lpstr>Libraries Used</vt:lpstr>
      <vt:lpstr>Methodology</vt:lpstr>
      <vt:lpstr>Methodology</vt:lpstr>
      <vt:lpstr>Results and Discussion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803</cp:revision>
  <dcterms:created xsi:type="dcterms:W3CDTF">2021-05-08T17:22:42Z</dcterms:created>
  <dcterms:modified xsi:type="dcterms:W3CDTF">2021-05-10T03:11:21Z</dcterms:modified>
</cp:coreProperties>
</file>