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709"/>
  </p:normalViewPr>
  <p:slideViewPr>
    <p:cSldViewPr snapToGrid="0">
      <p:cViewPr varScale="1">
        <p:scale>
          <a:sx n="125" d="100"/>
          <a:sy n="125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E567C-92EB-4B9E-8648-B9392C80C126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5F49E257-912D-435F-A59A-E8C91CA13A68}">
      <dgm:prSet/>
      <dgm:spPr/>
      <dgm:t>
        <a:bodyPr/>
        <a:lstStyle/>
        <a:p>
          <a:r>
            <a:rPr lang="en-US"/>
            <a:t>1. </a:t>
          </a:r>
          <a:r>
            <a:rPr lang="en-US" b="1"/>
            <a:t>LOS:</a:t>
          </a:r>
          <a:r>
            <a:rPr lang="en-US"/>
            <a:t> Direct path to the receiver.</a:t>
          </a:r>
        </a:p>
      </dgm:t>
    </dgm:pt>
    <dgm:pt modelId="{643D1FBE-8F3D-43DD-A79B-5EAD7738C363}" type="parTrans" cxnId="{572C7165-2C76-4EDB-8365-2A46E0B5FF2F}">
      <dgm:prSet/>
      <dgm:spPr/>
      <dgm:t>
        <a:bodyPr/>
        <a:lstStyle/>
        <a:p>
          <a:endParaRPr lang="en-US"/>
        </a:p>
      </dgm:t>
    </dgm:pt>
    <dgm:pt modelId="{C38EFB26-445E-4A95-96FB-9A0E62CBB032}" type="sibTrans" cxnId="{572C7165-2C76-4EDB-8365-2A46E0B5FF2F}">
      <dgm:prSet/>
      <dgm:spPr/>
      <dgm:t>
        <a:bodyPr/>
        <a:lstStyle/>
        <a:p>
          <a:endParaRPr lang="en-US"/>
        </a:p>
      </dgm:t>
    </dgm:pt>
    <dgm:pt modelId="{B59EEA96-328E-491D-9880-FAA9DE00F856}">
      <dgm:prSet/>
      <dgm:spPr/>
      <dgm:t>
        <a:bodyPr/>
        <a:lstStyle/>
        <a:p>
          <a:r>
            <a:rPr lang="en-US"/>
            <a:t>2. </a:t>
          </a:r>
          <a:r>
            <a:rPr lang="en-US" b="1"/>
            <a:t>Reflection:</a:t>
          </a:r>
          <a:r>
            <a:rPr lang="en-US"/>
            <a:t> Bounces off surfaces.</a:t>
          </a:r>
        </a:p>
      </dgm:t>
    </dgm:pt>
    <dgm:pt modelId="{A4AB4FAB-23F5-41AA-8F8D-C634D3D97FC7}" type="parTrans" cxnId="{0026F650-36BA-47C5-A13D-73016F153935}">
      <dgm:prSet/>
      <dgm:spPr/>
      <dgm:t>
        <a:bodyPr/>
        <a:lstStyle/>
        <a:p>
          <a:endParaRPr lang="en-US"/>
        </a:p>
      </dgm:t>
    </dgm:pt>
    <dgm:pt modelId="{7CDB7F18-0404-4B7D-884E-717EB20849DE}" type="sibTrans" cxnId="{0026F650-36BA-47C5-A13D-73016F153935}">
      <dgm:prSet/>
      <dgm:spPr/>
      <dgm:t>
        <a:bodyPr/>
        <a:lstStyle/>
        <a:p>
          <a:endParaRPr lang="en-US"/>
        </a:p>
      </dgm:t>
    </dgm:pt>
    <dgm:pt modelId="{CE20608C-CDCB-4E66-B125-504506ED4B53}">
      <dgm:prSet/>
      <dgm:spPr/>
      <dgm:t>
        <a:bodyPr/>
        <a:lstStyle/>
        <a:p>
          <a:r>
            <a:rPr lang="en-US"/>
            <a:t>3. </a:t>
          </a:r>
          <a:r>
            <a:rPr lang="en-US" b="1"/>
            <a:t>Refraction:</a:t>
          </a:r>
          <a:r>
            <a:rPr lang="en-US"/>
            <a:t> Bends through mediums.</a:t>
          </a:r>
        </a:p>
      </dgm:t>
    </dgm:pt>
    <dgm:pt modelId="{042A6C2C-0D99-4C6F-B20A-97F207578FE6}" type="parTrans" cxnId="{9D8FE291-DC4D-4F41-90F5-828340BEEA00}">
      <dgm:prSet/>
      <dgm:spPr/>
      <dgm:t>
        <a:bodyPr/>
        <a:lstStyle/>
        <a:p>
          <a:endParaRPr lang="en-US"/>
        </a:p>
      </dgm:t>
    </dgm:pt>
    <dgm:pt modelId="{82E130FC-5BEB-4D36-BEF6-270FC5A7AA94}" type="sibTrans" cxnId="{9D8FE291-DC4D-4F41-90F5-828340BEEA00}">
      <dgm:prSet/>
      <dgm:spPr/>
      <dgm:t>
        <a:bodyPr/>
        <a:lstStyle/>
        <a:p>
          <a:endParaRPr lang="en-US"/>
        </a:p>
      </dgm:t>
    </dgm:pt>
    <dgm:pt modelId="{7F41A17C-FF73-4C8B-93DF-B9759AAEEEB2}">
      <dgm:prSet/>
      <dgm:spPr/>
      <dgm:t>
        <a:bodyPr/>
        <a:lstStyle/>
        <a:p>
          <a:r>
            <a:rPr lang="en-US"/>
            <a:t>4. </a:t>
          </a:r>
          <a:r>
            <a:rPr lang="en-US" b="1"/>
            <a:t>Diffraction:</a:t>
          </a:r>
          <a:r>
            <a:rPr lang="en-US"/>
            <a:t> Bends around edges.</a:t>
          </a:r>
        </a:p>
      </dgm:t>
    </dgm:pt>
    <dgm:pt modelId="{87C833A0-C348-4214-B856-F9878BBD8CC3}" type="parTrans" cxnId="{8CCBF4BD-4A2D-4589-B057-5D7B0B5BF280}">
      <dgm:prSet/>
      <dgm:spPr/>
      <dgm:t>
        <a:bodyPr/>
        <a:lstStyle/>
        <a:p>
          <a:endParaRPr lang="en-US"/>
        </a:p>
      </dgm:t>
    </dgm:pt>
    <dgm:pt modelId="{9A685C49-2E1B-4DAC-BE73-205DF754B2AB}" type="sibTrans" cxnId="{8CCBF4BD-4A2D-4589-B057-5D7B0B5BF280}">
      <dgm:prSet/>
      <dgm:spPr/>
      <dgm:t>
        <a:bodyPr/>
        <a:lstStyle/>
        <a:p>
          <a:endParaRPr lang="en-US"/>
        </a:p>
      </dgm:t>
    </dgm:pt>
    <dgm:pt modelId="{59370F97-B381-47AB-86ED-CA42F425FBF8}">
      <dgm:prSet/>
      <dgm:spPr/>
      <dgm:t>
        <a:bodyPr/>
        <a:lstStyle/>
        <a:p>
          <a:r>
            <a:rPr lang="en-US"/>
            <a:t>5. </a:t>
          </a:r>
          <a:r>
            <a:rPr lang="en-US" b="1"/>
            <a:t>Diffuse Scattering:</a:t>
          </a:r>
          <a:r>
            <a:rPr lang="en-US"/>
            <a:t> Scatters on rough surfaces.</a:t>
          </a:r>
        </a:p>
      </dgm:t>
    </dgm:pt>
    <dgm:pt modelId="{51E407D0-67F9-4BF9-B0A7-1238585C4210}" type="parTrans" cxnId="{8D9B9954-9031-4381-B2AF-F8FC399AE2D1}">
      <dgm:prSet/>
      <dgm:spPr/>
      <dgm:t>
        <a:bodyPr/>
        <a:lstStyle/>
        <a:p>
          <a:endParaRPr lang="en-US"/>
        </a:p>
      </dgm:t>
    </dgm:pt>
    <dgm:pt modelId="{E30FAAEA-84A6-497C-9FEA-4B413845ABA3}" type="sibTrans" cxnId="{8D9B9954-9031-4381-B2AF-F8FC399AE2D1}">
      <dgm:prSet/>
      <dgm:spPr/>
      <dgm:t>
        <a:bodyPr/>
        <a:lstStyle/>
        <a:p>
          <a:endParaRPr lang="en-US"/>
        </a:p>
      </dgm:t>
    </dgm:pt>
    <dgm:pt modelId="{80830DF7-6986-574E-9699-2C94B48AA39A}" type="pres">
      <dgm:prSet presAssocID="{ABFE567C-92EB-4B9E-8648-B9392C80C126}" presName="linear" presStyleCnt="0">
        <dgm:presLayoutVars>
          <dgm:animLvl val="lvl"/>
          <dgm:resizeHandles val="exact"/>
        </dgm:presLayoutVars>
      </dgm:prSet>
      <dgm:spPr/>
    </dgm:pt>
    <dgm:pt modelId="{C1BDD68A-8A0E-3D4F-AE80-5434FFA2A234}" type="pres">
      <dgm:prSet presAssocID="{5F49E257-912D-435F-A59A-E8C91CA13A6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B9C751-6528-484E-A3DB-1EE7403C0D3C}" type="pres">
      <dgm:prSet presAssocID="{C38EFB26-445E-4A95-96FB-9A0E62CBB032}" presName="spacer" presStyleCnt="0"/>
      <dgm:spPr/>
    </dgm:pt>
    <dgm:pt modelId="{9122AD23-00A4-B94A-AFC6-F47EF8F9A987}" type="pres">
      <dgm:prSet presAssocID="{B59EEA96-328E-491D-9880-FAA9DE00F85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101281B-8962-CE49-800D-337F9B1E9F9A}" type="pres">
      <dgm:prSet presAssocID="{7CDB7F18-0404-4B7D-884E-717EB20849DE}" presName="spacer" presStyleCnt="0"/>
      <dgm:spPr/>
    </dgm:pt>
    <dgm:pt modelId="{A911B67F-3B68-1644-BC82-2F6A73971466}" type="pres">
      <dgm:prSet presAssocID="{CE20608C-CDCB-4E66-B125-504506ED4B5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FCE718-91B6-924F-ABE8-A8899739D4C7}" type="pres">
      <dgm:prSet presAssocID="{82E130FC-5BEB-4D36-BEF6-270FC5A7AA94}" presName="spacer" presStyleCnt="0"/>
      <dgm:spPr/>
    </dgm:pt>
    <dgm:pt modelId="{54E2A5E0-006A-6649-B165-AA9128F97B74}" type="pres">
      <dgm:prSet presAssocID="{7F41A17C-FF73-4C8B-93DF-B9759AAEEE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EAD0E1-0559-594A-A2CE-5D76E221C1EF}" type="pres">
      <dgm:prSet presAssocID="{9A685C49-2E1B-4DAC-BE73-205DF754B2AB}" presName="spacer" presStyleCnt="0"/>
      <dgm:spPr/>
    </dgm:pt>
    <dgm:pt modelId="{2E64642B-FDF4-D644-B04E-B5FE7825B168}" type="pres">
      <dgm:prSet presAssocID="{59370F97-B381-47AB-86ED-CA42F425FBF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4A40301-FF45-D44E-A22E-FEF0B4F05231}" type="presOf" srcId="{5F49E257-912D-435F-A59A-E8C91CA13A68}" destId="{C1BDD68A-8A0E-3D4F-AE80-5434FFA2A234}" srcOrd="0" destOrd="0" presId="urn:microsoft.com/office/officeart/2005/8/layout/vList2"/>
    <dgm:cxn modelId="{0026F650-36BA-47C5-A13D-73016F153935}" srcId="{ABFE567C-92EB-4B9E-8648-B9392C80C126}" destId="{B59EEA96-328E-491D-9880-FAA9DE00F856}" srcOrd="1" destOrd="0" parTransId="{A4AB4FAB-23F5-41AA-8F8D-C634D3D97FC7}" sibTransId="{7CDB7F18-0404-4B7D-884E-717EB20849DE}"/>
    <dgm:cxn modelId="{8D9B9954-9031-4381-B2AF-F8FC399AE2D1}" srcId="{ABFE567C-92EB-4B9E-8648-B9392C80C126}" destId="{59370F97-B381-47AB-86ED-CA42F425FBF8}" srcOrd="4" destOrd="0" parTransId="{51E407D0-67F9-4BF9-B0A7-1238585C4210}" sibTransId="{E30FAAEA-84A6-497C-9FEA-4B413845ABA3}"/>
    <dgm:cxn modelId="{572C7165-2C76-4EDB-8365-2A46E0B5FF2F}" srcId="{ABFE567C-92EB-4B9E-8648-B9392C80C126}" destId="{5F49E257-912D-435F-A59A-E8C91CA13A68}" srcOrd="0" destOrd="0" parTransId="{643D1FBE-8F3D-43DD-A79B-5EAD7738C363}" sibTransId="{C38EFB26-445E-4A95-96FB-9A0E62CBB032}"/>
    <dgm:cxn modelId="{9D8FE291-DC4D-4F41-90F5-828340BEEA00}" srcId="{ABFE567C-92EB-4B9E-8648-B9392C80C126}" destId="{CE20608C-CDCB-4E66-B125-504506ED4B53}" srcOrd="2" destOrd="0" parTransId="{042A6C2C-0D99-4C6F-B20A-97F207578FE6}" sibTransId="{82E130FC-5BEB-4D36-BEF6-270FC5A7AA94}"/>
    <dgm:cxn modelId="{0CD22F9F-4DF1-B24F-8579-49AE504A6DFA}" type="presOf" srcId="{B59EEA96-328E-491D-9880-FAA9DE00F856}" destId="{9122AD23-00A4-B94A-AFC6-F47EF8F9A987}" srcOrd="0" destOrd="0" presId="urn:microsoft.com/office/officeart/2005/8/layout/vList2"/>
    <dgm:cxn modelId="{D48C7AA0-2491-5640-9715-E090463D145F}" type="presOf" srcId="{7F41A17C-FF73-4C8B-93DF-B9759AAEEEB2}" destId="{54E2A5E0-006A-6649-B165-AA9128F97B74}" srcOrd="0" destOrd="0" presId="urn:microsoft.com/office/officeart/2005/8/layout/vList2"/>
    <dgm:cxn modelId="{AE9C66A1-34F9-5B44-BC67-AFC402A65F52}" type="presOf" srcId="{CE20608C-CDCB-4E66-B125-504506ED4B53}" destId="{A911B67F-3B68-1644-BC82-2F6A73971466}" srcOrd="0" destOrd="0" presId="urn:microsoft.com/office/officeart/2005/8/layout/vList2"/>
    <dgm:cxn modelId="{8CCBF4BD-4A2D-4589-B057-5D7B0B5BF280}" srcId="{ABFE567C-92EB-4B9E-8648-B9392C80C126}" destId="{7F41A17C-FF73-4C8B-93DF-B9759AAEEEB2}" srcOrd="3" destOrd="0" parTransId="{87C833A0-C348-4214-B856-F9878BBD8CC3}" sibTransId="{9A685C49-2E1B-4DAC-BE73-205DF754B2AB}"/>
    <dgm:cxn modelId="{019AE2C9-DB32-4642-BBDB-DBB734DD06B4}" type="presOf" srcId="{ABFE567C-92EB-4B9E-8648-B9392C80C126}" destId="{80830DF7-6986-574E-9699-2C94B48AA39A}" srcOrd="0" destOrd="0" presId="urn:microsoft.com/office/officeart/2005/8/layout/vList2"/>
    <dgm:cxn modelId="{2541CDE4-A646-8B4C-8CFC-22B2F9C28E8F}" type="presOf" srcId="{59370F97-B381-47AB-86ED-CA42F425FBF8}" destId="{2E64642B-FDF4-D644-B04E-B5FE7825B168}" srcOrd="0" destOrd="0" presId="urn:microsoft.com/office/officeart/2005/8/layout/vList2"/>
    <dgm:cxn modelId="{73E1AD5B-1984-9949-BCA2-8CCA7C427231}" type="presParOf" srcId="{80830DF7-6986-574E-9699-2C94B48AA39A}" destId="{C1BDD68A-8A0E-3D4F-AE80-5434FFA2A234}" srcOrd="0" destOrd="0" presId="urn:microsoft.com/office/officeart/2005/8/layout/vList2"/>
    <dgm:cxn modelId="{89DEF978-7DD2-104F-A523-ADC2AC4A5790}" type="presParOf" srcId="{80830DF7-6986-574E-9699-2C94B48AA39A}" destId="{B5B9C751-6528-484E-A3DB-1EE7403C0D3C}" srcOrd="1" destOrd="0" presId="urn:microsoft.com/office/officeart/2005/8/layout/vList2"/>
    <dgm:cxn modelId="{7253D9FB-1951-B841-8EBF-579C7E5589FA}" type="presParOf" srcId="{80830DF7-6986-574E-9699-2C94B48AA39A}" destId="{9122AD23-00A4-B94A-AFC6-F47EF8F9A987}" srcOrd="2" destOrd="0" presId="urn:microsoft.com/office/officeart/2005/8/layout/vList2"/>
    <dgm:cxn modelId="{BCFDC0EF-88FA-2B40-AC5F-891B4678A2C1}" type="presParOf" srcId="{80830DF7-6986-574E-9699-2C94B48AA39A}" destId="{E101281B-8962-CE49-800D-337F9B1E9F9A}" srcOrd="3" destOrd="0" presId="urn:microsoft.com/office/officeart/2005/8/layout/vList2"/>
    <dgm:cxn modelId="{D84A5442-E09B-9947-9268-AF4810B3306A}" type="presParOf" srcId="{80830DF7-6986-574E-9699-2C94B48AA39A}" destId="{A911B67F-3B68-1644-BC82-2F6A73971466}" srcOrd="4" destOrd="0" presId="urn:microsoft.com/office/officeart/2005/8/layout/vList2"/>
    <dgm:cxn modelId="{C6066AAC-A375-2648-9724-032155DC8291}" type="presParOf" srcId="{80830DF7-6986-574E-9699-2C94B48AA39A}" destId="{B8FCE718-91B6-924F-ABE8-A8899739D4C7}" srcOrd="5" destOrd="0" presId="urn:microsoft.com/office/officeart/2005/8/layout/vList2"/>
    <dgm:cxn modelId="{B5E0C1D5-5D62-3D4E-BC1C-0DF935FB3A70}" type="presParOf" srcId="{80830DF7-6986-574E-9699-2C94B48AA39A}" destId="{54E2A5E0-006A-6649-B165-AA9128F97B74}" srcOrd="6" destOrd="0" presId="urn:microsoft.com/office/officeart/2005/8/layout/vList2"/>
    <dgm:cxn modelId="{B3D5F0C0-9223-1847-97CC-904DAFC5B6D3}" type="presParOf" srcId="{80830DF7-6986-574E-9699-2C94B48AA39A}" destId="{83EAD0E1-0559-594A-A2CE-5D76E221C1EF}" srcOrd="7" destOrd="0" presId="urn:microsoft.com/office/officeart/2005/8/layout/vList2"/>
    <dgm:cxn modelId="{7C0E6900-C260-F845-B3C2-A77E78CA6316}" type="presParOf" srcId="{80830DF7-6986-574E-9699-2C94B48AA39A}" destId="{2E64642B-FDF4-D644-B04E-B5FE7825B16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DD68A-8A0E-3D4F-AE80-5434FFA2A234}">
      <dsp:nvSpPr>
        <dsp:cNvPr id="0" name=""/>
        <dsp:cNvSpPr/>
      </dsp:nvSpPr>
      <dsp:spPr>
        <a:xfrm>
          <a:off x="0" y="12382"/>
          <a:ext cx="10131425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</a:t>
          </a:r>
          <a:r>
            <a:rPr lang="en-US" sz="2300" b="1" kern="1200"/>
            <a:t>LOS:</a:t>
          </a:r>
          <a:r>
            <a:rPr lang="en-US" sz="2300" kern="1200"/>
            <a:t> Direct path to the receiver.</a:t>
          </a:r>
        </a:p>
      </dsp:txBody>
      <dsp:txXfrm>
        <a:off x="26930" y="39312"/>
        <a:ext cx="10077565" cy="497795"/>
      </dsp:txXfrm>
    </dsp:sp>
    <dsp:sp modelId="{9122AD23-00A4-B94A-AFC6-F47EF8F9A987}">
      <dsp:nvSpPr>
        <dsp:cNvPr id="0" name=""/>
        <dsp:cNvSpPr/>
      </dsp:nvSpPr>
      <dsp:spPr>
        <a:xfrm>
          <a:off x="0" y="630277"/>
          <a:ext cx="10131425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</a:t>
          </a:r>
          <a:r>
            <a:rPr lang="en-US" sz="2300" b="1" kern="1200"/>
            <a:t>Reflection:</a:t>
          </a:r>
          <a:r>
            <a:rPr lang="en-US" sz="2300" kern="1200"/>
            <a:t> Bounces off surfaces.</a:t>
          </a:r>
        </a:p>
      </dsp:txBody>
      <dsp:txXfrm>
        <a:off x="26930" y="657207"/>
        <a:ext cx="10077565" cy="497795"/>
      </dsp:txXfrm>
    </dsp:sp>
    <dsp:sp modelId="{A911B67F-3B68-1644-BC82-2F6A73971466}">
      <dsp:nvSpPr>
        <dsp:cNvPr id="0" name=""/>
        <dsp:cNvSpPr/>
      </dsp:nvSpPr>
      <dsp:spPr>
        <a:xfrm>
          <a:off x="0" y="1248172"/>
          <a:ext cx="10131425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</a:t>
          </a:r>
          <a:r>
            <a:rPr lang="en-US" sz="2300" b="1" kern="1200"/>
            <a:t>Refraction:</a:t>
          </a:r>
          <a:r>
            <a:rPr lang="en-US" sz="2300" kern="1200"/>
            <a:t> Bends through mediums.</a:t>
          </a:r>
        </a:p>
      </dsp:txBody>
      <dsp:txXfrm>
        <a:off x="26930" y="1275102"/>
        <a:ext cx="10077565" cy="497795"/>
      </dsp:txXfrm>
    </dsp:sp>
    <dsp:sp modelId="{54E2A5E0-006A-6649-B165-AA9128F97B74}">
      <dsp:nvSpPr>
        <dsp:cNvPr id="0" name=""/>
        <dsp:cNvSpPr/>
      </dsp:nvSpPr>
      <dsp:spPr>
        <a:xfrm>
          <a:off x="0" y="1866067"/>
          <a:ext cx="10131425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</a:t>
          </a:r>
          <a:r>
            <a:rPr lang="en-US" sz="2300" b="1" kern="1200"/>
            <a:t>Diffraction:</a:t>
          </a:r>
          <a:r>
            <a:rPr lang="en-US" sz="2300" kern="1200"/>
            <a:t> Bends around edges.</a:t>
          </a:r>
        </a:p>
      </dsp:txBody>
      <dsp:txXfrm>
        <a:off x="26930" y="1892997"/>
        <a:ext cx="10077565" cy="497795"/>
      </dsp:txXfrm>
    </dsp:sp>
    <dsp:sp modelId="{2E64642B-FDF4-D644-B04E-B5FE7825B168}">
      <dsp:nvSpPr>
        <dsp:cNvPr id="0" name=""/>
        <dsp:cNvSpPr/>
      </dsp:nvSpPr>
      <dsp:spPr>
        <a:xfrm>
          <a:off x="0" y="2483962"/>
          <a:ext cx="10131425" cy="5516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</a:t>
          </a:r>
          <a:r>
            <a:rPr lang="en-US" sz="2300" b="1" kern="1200"/>
            <a:t>Diffuse Scattering:</a:t>
          </a:r>
          <a:r>
            <a:rPr lang="en-US" sz="2300" kern="1200"/>
            <a:t> Scatters on rough surfaces.</a:t>
          </a:r>
        </a:p>
      </dsp:txBody>
      <dsp:txXfrm>
        <a:off x="26930" y="2510892"/>
        <a:ext cx="10077565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51A95-3EF5-A744-8A3F-B928C9060E5D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0404E-A993-A344-AB79-F9CDAD7E6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Ray_tracing_(graphics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7D11-2FCB-EBCA-D956-7639822F4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RAY TRACING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B80B7-8C70-E2F6-4582-36265D6DB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 Limon </a:t>
            </a:r>
            <a:r>
              <a:rPr lang="en-US" dirty="0" err="1"/>
              <a:t>apu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9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7134-2BA3-C8A3-F5B1-90829C00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What is ray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E4A4-1A09-2E22-6452-5DAF9D602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7" y="2140361"/>
            <a:ext cx="6316578" cy="3649133"/>
          </a:xfrm>
        </p:spPr>
        <p:txBody>
          <a:bodyPr>
            <a:normAutofit/>
          </a:bodyPr>
          <a:lstStyle/>
          <a:p>
            <a:r>
              <a:rPr lang="en-US" b="1" dirty="0"/>
              <a:t>Ray tracing</a:t>
            </a:r>
            <a:r>
              <a:rPr lang="en-US" dirty="0"/>
              <a:t> is a method used to </a:t>
            </a:r>
            <a:r>
              <a:rPr lang="en-US" b="1" dirty="0"/>
              <a:t>simulate the path of waves</a:t>
            </a:r>
            <a:r>
              <a:rPr lang="en-US" dirty="0"/>
              <a:t>.  </a:t>
            </a:r>
          </a:p>
          <a:p>
            <a:r>
              <a:rPr lang="en-US" dirty="0"/>
              <a:t>Generates photorealistic 3D images</a:t>
            </a:r>
          </a:p>
          <a:p>
            <a:r>
              <a:rPr lang="en-US" dirty="0"/>
              <a:t>Calculates reflections and refractions</a:t>
            </a:r>
          </a:p>
          <a:p>
            <a:r>
              <a:rPr lang="en-US" dirty="0"/>
              <a:t>Uses complex algorithms for rendering </a:t>
            </a:r>
          </a:p>
          <a:p>
            <a:endParaRPr lang="en-US" dirty="0"/>
          </a:p>
        </p:txBody>
      </p:sp>
      <p:pic>
        <p:nvPicPr>
          <p:cNvPr id="5" name="Picture 4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457CAD01-D29E-99B0-6A10-B2065DE89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79" r="1" b="1"/>
          <a:stretch/>
        </p:blipFill>
        <p:spPr>
          <a:xfrm>
            <a:off x="67449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48F35B-6310-EAC0-8288-DAE133EF0846}"/>
              </a:ext>
            </a:extLst>
          </p:cNvPr>
          <p:cNvSpPr txBox="1"/>
          <p:nvPr/>
        </p:nvSpPr>
        <p:spPr>
          <a:xfrm>
            <a:off x="9838877" y="5913579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en.wikipedia.org/wiki/Ray_tracing_(graphic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3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791D16-9201-7F5D-975F-1C947F0A4245}"/>
              </a:ext>
            </a:extLst>
          </p:cNvPr>
          <p:cNvSpPr txBox="1"/>
          <p:nvPr/>
        </p:nvSpPr>
        <p:spPr>
          <a:xfrm>
            <a:off x="1028700" y="653142"/>
            <a:ext cx="10131425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400" b="1" cap="all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Ray-Environment Interactions</a:t>
            </a:r>
            <a:endParaRPr lang="en-US" sz="4400" cap="all">
              <a:ln w="3175" cmpd="sng">
                <a:noFill/>
              </a:ln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E5FB107E-043C-A31F-5F0D-756DB006E1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4059451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48642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C18F-B68D-72B4-453F-9FFCF6EA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872359"/>
          </a:xfrm>
        </p:spPr>
        <p:txBody>
          <a:bodyPr/>
          <a:lstStyle/>
          <a:p>
            <a:r>
              <a:rPr lang="en-US" b="1" dirty="0"/>
              <a:t>Types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4B97-CA89-994B-278F-7651E5904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2995447"/>
            <a:ext cx="4916210" cy="2795753"/>
          </a:xfrm>
        </p:spPr>
        <p:txBody>
          <a:bodyPr>
            <a:normAutofit/>
          </a:bodyPr>
          <a:lstStyle/>
          <a:p>
            <a:r>
              <a:rPr lang="en-US" dirty="0"/>
              <a:t>Supports up to 100 path reflections and two edge diffractions.</a:t>
            </a:r>
          </a:p>
          <a:p>
            <a:r>
              <a:rPr lang="en-US" dirty="0"/>
              <a:t>The SBR method is generally faster than the image method.</a:t>
            </a:r>
          </a:p>
          <a:p>
            <a:r>
              <a:rPr lang="en-US" dirty="0"/>
              <a:t>Calculates an approximate number of propagation paths.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12C8A-9EC2-0E96-6956-8A662C10E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5675" y="2995447"/>
            <a:ext cx="5030513" cy="28693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Supports up to two path reflections.</a:t>
            </a:r>
          </a:p>
          <a:p>
            <a:r>
              <a:rPr lang="en-US" dirty="0"/>
              <a:t>Calculates an exact number of propagation paths.</a:t>
            </a:r>
          </a:p>
          <a:p>
            <a:r>
              <a:rPr lang="en-US" dirty="0"/>
              <a:t>Includes effects from reflection.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AA6534-5966-7AD4-C5AF-5636782AC0E4}"/>
              </a:ext>
            </a:extLst>
          </p:cNvPr>
          <p:cNvSpPr txBox="1"/>
          <p:nvPr/>
        </p:nvSpPr>
        <p:spPr>
          <a:xfrm>
            <a:off x="777766" y="1884327"/>
            <a:ext cx="48242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Shooting and Bouncing rays (SBR) Method 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FC54D6-E824-2746-D21A-CD4E6BA64BE9}"/>
              </a:ext>
            </a:extLst>
          </p:cNvPr>
          <p:cNvCxnSpPr>
            <a:cxnSpLocks/>
          </p:cNvCxnSpPr>
          <p:nvPr/>
        </p:nvCxnSpPr>
        <p:spPr>
          <a:xfrm>
            <a:off x="5821425" y="2995447"/>
            <a:ext cx="0" cy="266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58072A-8624-32D4-3734-977F6681A655}"/>
              </a:ext>
            </a:extLst>
          </p:cNvPr>
          <p:cNvSpPr txBox="1"/>
          <p:nvPr/>
        </p:nvSpPr>
        <p:spPr>
          <a:xfrm>
            <a:off x="6274682" y="1884327"/>
            <a:ext cx="4542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Image Method</a:t>
            </a:r>
          </a:p>
        </p:txBody>
      </p:sp>
    </p:spTree>
    <p:extLst>
      <p:ext uri="{BB962C8B-B14F-4D97-AF65-F5344CB8AC3E}">
        <p14:creationId xmlns:p14="http://schemas.microsoft.com/office/powerpoint/2010/main" val="373583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CF4D699-1ECE-4C5C-71AB-4D3288622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167" y="0"/>
            <a:ext cx="6575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45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generated image of a city&#10;&#10;Description automatically generated">
            <a:extLst>
              <a:ext uri="{FF2B5EF4-FFF2-40B4-BE49-F238E27FC236}">
                <a16:creationId xmlns:a16="http://schemas.microsoft.com/office/drawing/2014/main" id="{27168D93-8993-CCB2-53E4-430B93F0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545948"/>
            <a:ext cx="5852160" cy="32408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327B3DE3-A295-3E78-89D6-343CE3B23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834" y="125451"/>
            <a:ext cx="5722006" cy="313223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3EF4CCC-620C-2943-2672-73AB62BA8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" y="125451"/>
            <a:ext cx="5852160" cy="313223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14DB519-8F7C-7AA0-3E2F-E036FB755D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2834" y="3631096"/>
            <a:ext cx="5722006" cy="31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5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A34AF88-B84E-4F66-C052-E350FCA0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3" y="857249"/>
            <a:ext cx="5625431" cy="1485900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DBB0EB6-CF1C-6F72-AE93-2A79D352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41" y="3209089"/>
            <a:ext cx="5725694" cy="189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A6D9C-6008-05F1-4A65-FC4D52E48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497" y="773028"/>
            <a:ext cx="5786579" cy="432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92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C0554-8ECC-5FAC-02E6-DFEEE07CC45E}"/>
              </a:ext>
            </a:extLst>
          </p:cNvPr>
          <p:cNvSpPr txBox="1"/>
          <p:nvPr/>
        </p:nvSpPr>
        <p:spPr>
          <a:xfrm>
            <a:off x="4620126" y="721894"/>
            <a:ext cx="23202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Next 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1F67D-7D07-5237-4A37-956B1D55137E}"/>
              </a:ext>
            </a:extLst>
          </p:cNvPr>
          <p:cNvSpPr txBox="1"/>
          <p:nvPr/>
        </p:nvSpPr>
        <p:spPr>
          <a:xfrm>
            <a:off x="733926" y="2502569"/>
            <a:ext cx="1047831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more about the Beam Steering to Enhance Received Power  in urban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model for propagation.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Simulate on HSHL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Learn more on transmission on 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6210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1339</TotalTime>
  <Words>188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Celestial</vt:lpstr>
      <vt:lpstr>RAY TRACING</vt:lpstr>
      <vt:lpstr>What is ray tracing</vt:lpstr>
      <vt:lpstr>PowerPoint Presentation</vt:lpstr>
      <vt:lpstr>Types of method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mdlimon apu</dc:creator>
  <cp:lastModifiedBy>mdlimon apu</cp:lastModifiedBy>
  <cp:revision>5</cp:revision>
  <dcterms:created xsi:type="dcterms:W3CDTF">2025-01-03T10:56:45Z</dcterms:created>
  <dcterms:modified xsi:type="dcterms:W3CDTF">2025-01-08T00:47:18Z</dcterms:modified>
</cp:coreProperties>
</file>