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a76e7f8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a76e7f8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a76e7f88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a76e7f8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17a9a9ea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17a9a9ea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17a9a9ea5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17a9a9ea5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17a9a9ea5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1017a9a9ea5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17a9a9ea5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17a9a9ea5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0" name="Google Shape;90;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1" name="Google Shape;9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15"/>
          <p:cNvSpPr txBox="1">
            <a:spLocks noGrp="1"/>
          </p:cNvSpPr>
          <p:nvPr>
            <p:ph type="body" idx="1"/>
          </p:nvPr>
        </p:nvSpPr>
        <p:spPr>
          <a:xfrm>
            <a:off x="333450" y="1206250"/>
            <a:ext cx="8181900" cy="33111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sz="7168"/>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7" name="Google Shape;97;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2" name="Google Shape;102;p16"/>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03" name="Google Shape;103;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18"/>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16" name="Google Shape;116;p18"/>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7" name="Google Shape;117;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18" name="Google Shape;118;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9" name="Google Shape;119;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3" name="Google Shape;133;p21"/>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34" name="Google Shape;134;p21"/>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35" name="Google Shape;135;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6" name="Google Shape;13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7" name="Google Shape;137;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0" name="Google Shape;140;p22"/>
          <p:cNvSpPr>
            <a:spLocks noGrp="1"/>
          </p:cNvSpPr>
          <p:nvPr>
            <p:ph type="pic" idx="2"/>
          </p:nvPr>
        </p:nvSpPr>
        <p:spPr>
          <a:xfrm>
            <a:off x="3887391" y="740569"/>
            <a:ext cx="4629000" cy="3655200"/>
          </a:xfrm>
          <a:prstGeom prst="rect">
            <a:avLst/>
          </a:prstGeom>
          <a:noFill/>
          <a:ln>
            <a:noFill/>
          </a:ln>
        </p:spPr>
      </p:sp>
      <p:sp>
        <p:nvSpPr>
          <p:cNvPr id="141" name="Google Shape;141;p22"/>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42" name="Google Shape;142;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3" name="Google Shape;14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7" name="Google Shape;147;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8" name="Google Shape;148;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9" name="Google Shape;149;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0" name="Google Shape;150;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3" name="Google Shape;153;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4" name="Google Shape;154;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5" name="Google Shape;155;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6" name="Google Shape;156;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4" name="Google Shape;84;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Google Shape;85;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39950" y="67925"/>
            <a:ext cx="8310000" cy="48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File System as a basis of</a:t>
            </a:r>
            <a:endParaRPr/>
          </a:p>
          <a:p>
            <a:pPr marL="0" lvl="0" indent="0" algn="l" rtl="0">
              <a:spcBef>
                <a:spcPts val="0"/>
              </a:spcBef>
              <a:spcAft>
                <a:spcPts val="0"/>
              </a:spcAft>
              <a:buNone/>
            </a:pPr>
            <a:r>
              <a:rPr lang="en"/>
              <a:t>Data-Intensive Computing</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b="0"/>
          </a:p>
          <a:p>
            <a:pPr marL="0" lvl="0" indent="0" algn="l" rtl="0">
              <a:spcBef>
                <a:spcPts val="0"/>
              </a:spcBef>
              <a:spcAft>
                <a:spcPts val="0"/>
              </a:spcAft>
              <a:buNone/>
            </a:pPr>
            <a:endParaRPr sz="1300" b="0"/>
          </a:p>
          <a:p>
            <a:pPr marL="0" lvl="0" indent="0" algn="l" rtl="0">
              <a:spcBef>
                <a:spcPts val="0"/>
              </a:spcBef>
              <a:spcAft>
                <a:spcPts val="0"/>
              </a:spcAft>
              <a:buNone/>
            </a:pPr>
            <a:r>
              <a:rPr lang="en" sz="2000" b="0"/>
              <a:t>CSE 449&amp;707- DCS</a:t>
            </a:r>
            <a:endParaRPr sz="2000" b="0"/>
          </a:p>
          <a:p>
            <a:pPr marL="0" lvl="0" indent="0" algn="l" rtl="0">
              <a:spcBef>
                <a:spcPts val="0"/>
              </a:spcBef>
              <a:spcAft>
                <a:spcPts val="0"/>
              </a:spcAft>
              <a:buNone/>
            </a:pPr>
            <a:endParaRPr sz="2000" b="0"/>
          </a:p>
          <a:p>
            <a:pPr marL="0" lvl="0" indent="0" algn="l" rtl="0">
              <a:spcBef>
                <a:spcPts val="0"/>
              </a:spcBef>
              <a:spcAft>
                <a:spcPts val="0"/>
              </a:spcAft>
              <a:buNone/>
            </a:pPr>
            <a:r>
              <a:rPr lang="en" sz="2000"/>
              <a:t>R</a:t>
            </a:r>
            <a:r>
              <a:rPr lang="en" sz="1777"/>
              <a:t>eview of paper published by </a:t>
            </a:r>
            <a:r>
              <a:rPr lang="en" sz="1777" b="0"/>
              <a:t>Assoc. Prof. Abzetdin Adamov</a:t>
            </a:r>
            <a:endParaRPr sz="1777" b="0"/>
          </a:p>
          <a:p>
            <a:pPr marL="0" lvl="0" indent="0" algn="l" rtl="0">
              <a:spcBef>
                <a:spcPts val="0"/>
              </a:spcBef>
              <a:spcAft>
                <a:spcPts val="0"/>
              </a:spcAft>
              <a:buNone/>
            </a:pPr>
            <a:r>
              <a:rPr lang="en" sz="1777" b="0"/>
              <a:t>Chair, Computer Engineering Department,</a:t>
            </a:r>
            <a:endParaRPr sz="1777" b="0"/>
          </a:p>
          <a:p>
            <a:pPr marL="0" lvl="0" indent="0" algn="l" rtl="0">
              <a:spcBef>
                <a:spcPts val="0"/>
              </a:spcBef>
              <a:spcAft>
                <a:spcPts val="0"/>
              </a:spcAft>
              <a:buNone/>
            </a:pPr>
            <a:r>
              <a:rPr lang="en" sz="1777" b="0"/>
              <a:t>Qafqaz University, Baku, Azerbaijan</a:t>
            </a:r>
            <a:r>
              <a:rPr lang="en" sz="1777"/>
              <a:t> </a:t>
            </a:r>
            <a:endParaRPr sz="1777"/>
          </a:p>
          <a:p>
            <a:pPr marL="0" lvl="0" indent="0" algn="l" rtl="0">
              <a:spcBef>
                <a:spcPts val="0"/>
              </a:spcBef>
              <a:spcAft>
                <a:spcPts val="0"/>
              </a:spcAft>
              <a:buNone/>
            </a:pPr>
            <a:endParaRPr sz="2000"/>
          </a:p>
          <a:p>
            <a:pPr marL="0" lvl="0" indent="0" algn="l" rtl="0">
              <a:spcBef>
                <a:spcPts val="0"/>
              </a:spcBef>
              <a:spcAft>
                <a:spcPts val="0"/>
              </a:spcAft>
              <a:buNone/>
            </a:pPr>
            <a:r>
              <a:rPr lang="en" sz="2000"/>
              <a:t>Presented by</a:t>
            </a:r>
            <a:endParaRPr sz="2000"/>
          </a:p>
          <a:p>
            <a:pPr marL="0" lvl="0" indent="0" algn="l" rtl="0">
              <a:spcBef>
                <a:spcPts val="0"/>
              </a:spcBef>
              <a:spcAft>
                <a:spcPts val="0"/>
              </a:spcAft>
              <a:buNone/>
            </a:pPr>
            <a:r>
              <a:rPr lang="en" sz="2000"/>
              <a:t>Group-01</a:t>
            </a:r>
            <a:endParaRPr sz="2000"/>
          </a:p>
          <a:p>
            <a:pPr marL="0" lvl="0" indent="0" algn="l" rtl="0">
              <a:spcBef>
                <a:spcPts val="0"/>
              </a:spcBef>
              <a:spcAft>
                <a:spcPts val="0"/>
              </a:spcAft>
              <a:buNone/>
            </a:pPr>
            <a:r>
              <a:rPr lang="en" sz="1550"/>
              <a:t>17301040  - Rafa Siddiqua</a:t>
            </a:r>
            <a:endParaRPr sz="1550"/>
          </a:p>
          <a:p>
            <a:pPr marL="0" lvl="0" indent="0" algn="l" rtl="0">
              <a:spcBef>
                <a:spcPts val="0"/>
              </a:spcBef>
              <a:spcAft>
                <a:spcPts val="0"/>
              </a:spcAft>
              <a:buNone/>
            </a:pPr>
            <a:r>
              <a:rPr lang="en" sz="1550"/>
              <a:t>17301080 - Md. Main Uddin Hasan</a:t>
            </a:r>
            <a:endParaRPr sz="1550"/>
          </a:p>
          <a:p>
            <a:pPr marL="0" lvl="0" indent="0" algn="l" rtl="0">
              <a:spcBef>
                <a:spcPts val="0"/>
              </a:spcBef>
              <a:spcAft>
                <a:spcPts val="0"/>
              </a:spcAft>
              <a:buNone/>
            </a:pPr>
            <a:r>
              <a:rPr lang="en" sz="1550"/>
              <a:t>18201137 - Tamanna Kaiser</a:t>
            </a:r>
            <a:endParaRPr sz="1550"/>
          </a:p>
          <a:p>
            <a:pPr marL="0" lvl="0" indent="0" algn="l" rtl="0">
              <a:spcBef>
                <a:spcPts val="0"/>
              </a:spcBef>
              <a:spcAft>
                <a:spcPts val="0"/>
              </a:spcAft>
              <a:buNone/>
            </a:pPr>
            <a:r>
              <a:rPr lang="en" sz="1550"/>
              <a:t>21266003 - Badhan Saha</a:t>
            </a:r>
            <a:endParaRPr sz="1550"/>
          </a:p>
          <a:p>
            <a:pPr marL="0" lvl="0" indent="0" algn="l" rtl="0">
              <a:spcBef>
                <a:spcPts val="0"/>
              </a:spcBef>
              <a:spcAft>
                <a:spcPts val="0"/>
              </a:spcAft>
              <a:buNone/>
            </a:pPr>
            <a:r>
              <a:rPr lang="en" sz="1550"/>
              <a:t>21266010 - Mohammad Asifur Rahman Shuvo</a:t>
            </a:r>
            <a:endParaRPr sz="15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sp>
        <p:nvSpPr>
          <p:cNvPr id="167" name="Google Shape;167;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lnSpc>
                <a:spcPct val="200000"/>
              </a:lnSpc>
              <a:spcBef>
                <a:spcPts val="0"/>
              </a:spcBef>
              <a:spcAft>
                <a:spcPts val="0"/>
              </a:spcAft>
              <a:buClr>
                <a:schemeClr val="dk2"/>
              </a:buClr>
              <a:buSzPts val="1800"/>
              <a:buChar char="●"/>
            </a:pPr>
            <a:r>
              <a:rPr lang="en" sz="1800">
                <a:solidFill>
                  <a:schemeClr val="dk2"/>
                </a:solidFill>
              </a:rPr>
              <a:t>Data Intensive Computing </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Distributed file system</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Big Data</a:t>
            </a:r>
            <a:endParaRPr sz="1800">
              <a:solidFill>
                <a:schemeClr val="dk2"/>
              </a:solidFill>
            </a:endParaRPr>
          </a:p>
          <a:p>
            <a:pPr marL="457200" lvl="0" indent="-342900" algn="l" rtl="0">
              <a:lnSpc>
                <a:spcPct val="200000"/>
              </a:lnSpc>
              <a:spcBef>
                <a:spcPts val="0"/>
              </a:spcBef>
              <a:spcAft>
                <a:spcPts val="0"/>
              </a:spcAft>
              <a:buClr>
                <a:schemeClr val="dk2"/>
              </a:buClr>
              <a:buSzPts val="1800"/>
              <a:buChar char="●"/>
            </a:pPr>
            <a:r>
              <a:rPr lang="en" sz="1800">
                <a:solidFill>
                  <a:schemeClr val="dk2"/>
                </a:solidFill>
              </a:rPr>
              <a:t>Why big data become so big?</a:t>
            </a:r>
            <a:endParaRPr sz="1800">
              <a:solidFill>
                <a:schemeClr val="dk2"/>
              </a:solidFill>
            </a:endParaRPr>
          </a:p>
        </p:txBody>
      </p:sp>
      <p:pic>
        <p:nvPicPr>
          <p:cNvPr id="168" name="Google Shape;168;p26"/>
          <p:cNvPicPr preferRelativeResize="0"/>
          <p:nvPr/>
        </p:nvPicPr>
        <p:blipFill>
          <a:blip r:embed="rId3">
            <a:alphaModFix/>
          </a:blip>
          <a:stretch>
            <a:fillRect/>
          </a:stretch>
        </p:blipFill>
        <p:spPr>
          <a:xfrm>
            <a:off x="4662425" y="1097625"/>
            <a:ext cx="3660424" cy="357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File System(DFS)</a:t>
            </a:r>
            <a:endParaRPr/>
          </a:p>
        </p:txBody>
      </p:sp>
      <p:sp>
        <p:nvSpPr>
          <p:cNvPr id="174" name="Google Shape;174;p27"/>
          <p:cNvSpPr txBox="1">
            <a:spLocks noGrp="1"/>
          </p:cNvSpPr>
          <p:nvPr>
            <p:ph type="body" idx="1"/>
          </p:nvPr>
        </p:nvSpPr>
        <p:spPr>
          <a:xfrm>
            <a:off x="729450" y="2078875"/>
            <a:ext cx="7688700" cy="2796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230">
                <a:solidFill>
                  <a:srgbClr val="424242"/>
                </a:solidFill>
                <a:highlight>
                  <a:srgbClr val="FFFFFF"/>
                </a:highlight>
                <a:latin typeface="Verdana"/>
                <a:ea typeface="Verdana"/>
                <a:cs typeface="Verdana"/>
                <a:sym typeface="Verdana"/>
              </a:rPr>
              <a:t>As there has been exceptional growth in network-based computing, client/server-based applications have brought revolutions in the process of building distributed file systems.</a:t>
            </a:r>
            <a:endParaRPr sz="1230">
              <a:solidFill>
                <a:srgbClr val="424242"/>
              </a:solidFill>
              <a:highlight>
                <a:srgbClr val="FFFFFF"/>
              </a:highlight>
              <a:latin typeface="Verdana"/>
              <a:ea typeface="Verdana"/>
              <a:cs typeface="Verdana"/>
              <a:sym typeface="Verdana"/>
            </a:endParaRPr>
          </a:p>
          <a:p>
            <a:pPr marL="0" lvl="0" indent="0" algn="l" rtl="0">
              <a:lnSpc>
                <a:spcPct val="95000"/>
              </a:lnSpc>
              <a:spcBef>
                <a:spcPts val="1200"/>
              </a:spcBef>
              <a:spcAft>
                <a:spcPts val="0"/>
              </a:spcAft>
              <a:buSzPts val="852"/>
              <a:buNone/>
            </a:pPr>
            <a:r>
              <a:rPr lang="en" sz="1230" b="1">
                <a:solidFill>
                  <a:srgbClr val="424242"/>
                </a:solidFill>
                <a:highlight>
                  <a:srgbClr val="FFFFFF"/>
                </a:highlight>
                <a:latin typeface="Verdana"/>
                <a:ea typeface="Verdana"/>
                <a:cs typeface="Verdana"/>
                <a:sym typeface="Verdana"/>
              </a:rPr>
              <a:t>Reason to Use:</a:t>
            </a:r>
            <a:endParaRPr sz="1230" b="1">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120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Read large file fast.</a:t>
            </a:r>
            <a:endParaRPr sz="1230">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Fall tolerance</a:t>
            </a:r>
            <a:endParaRPr sz="1230">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Efficient and Well managed data.</a:t>
            </a:r>
            <a:endParaRPr sz="1230">
              <a:solidFill>
                <a:srgbClr val="424242"/>
              </a:solidFill>
              <a:highlight>
                <a:srgbClr val="FFFFFF"/>
              </a:highlight>
              <a:latin typeface="Verdana"/>
              <a:ea typeface="Verdana"/>
              <a:cs typeface="Verdana"/>
              <a:sym typeface="Verdana"/>
            </a:endParaRPr>
          </a:p>
          <a:p>
            <a:pPr marL="457200" lvl="0" indent="-306705" algn="l" rtl="0">
              <a:lnSpc>
                <a:spcPct val="95000"/>
              </a:lnSpc>
              <a:spcBef>
                <a:spcPts val="0"/>
              </a:spcBef>
              <a:spcAft>
                <a:spcPts val="0"/>
              </a:spcAft>
              <a:buClr>
                <a:srgbClr val="424242"/>
              </a:buClr>
              <a:buSzPts val="1230"/>
              <a:buFont typeface="Verdana"/>
              <a:buAutoNum type="arabicPeriod"/>
            </a:pPr>
            <a:r>
              <a:rPr lang="en" sz="1230">
                <a:solidFill>
                  <a:srgbClr val="424242"/>
                </a:solidFill>
                <a:highlight>
                  <a:srgbClr val="FFFFFF"/>
                </a:highlight>
                <a:latin typeface="Verdana"/>
                <a:ea typeface="Verdana"/>
                <a:cs typeface="Verdana"/>
                <a:sym typeface="Verdana"/>
              </a:rPr>
              <a:t>Transparency</a:t>
            </a:r>
            <a:endParaRPr sz="1230">
              <a:solidFill>
                <a:srgbClr val="424242"/>
              </a:solidFill>
              <a:highlight>
                <a:srgbClr val="FFFFFF"/>
              </a:highlight>
              <a:latin typeface="Verdana"/>
              <a:ea typeface="Verdana"/>
              <a:cs typeface="Verdana"/>
              <a:sym typeface="Verdana"/>
            </a:endParaRPr>
          </a:p>
          <a:p>
            <a:pPr marL="457200" lvl="0" indent="0" algn="l" rtl="0">
              <a:lnSpc>
                <a:spcPct val="95000"/>
              </a:lnSpc>
              <a:spcBef>
                <a:spcPts val="1200"/>
              </a:spcBef>
              <a:spcAft>
                <a:spcPts val="0"/>
              </a:spcAft>
              <a:buSzPts val="852"/>
              <a:buNone/>
            </a:pPr>
            <a:r>
              <a:rPr lang="en" sz="1230">
                <a:solidFill>
                  <a:srgbClr val="424242"/>
                </a:solidFill>
                <a:highlight>
                  <a:srgbClr val="FFFFFF"/>
                </a:highlight>
                <a:latin typeface="Verdana"/>
                <a:ea typeface="Verdana"/>
                <a:cs typeface="Verdana"/>
                <a:sym typeface="Verdana"/>
              </a:rPr>
              <a:t>DFS was developed in the first place – the system can still have that integrity if a few workstations get moved around.DFS systems, like other systems, continue to innovate. With new kinds of networking controls and virtualization systems, modern DFS will often take advantage of logical partitioning or other advances in hardware and software. Ex: GFS (Google, 2003),HDFS (Apache Software Foundation, 2006).</a:t>
            </a:r>
            <a:endParaRPr sz="1230">
              <a:solidFill>
                <a:srgbClr val="424242"/>
              </a:solidFill>
              <a:highlight>
                <a:srgbClr val="FFFFFF"/>
              </a:highlight>
              <a:latin typeface="Verdana"/>
              <a:ea typeface="Verdana"/>
              <a:cs typeface="Verdana"/>
              <a:sym typeface="Verdana"/>
            </a:endParaRPr>
          </a:p>
          <a:p>
            <a:pPr marL="0" lvl="0" indent="0" algn="l" rtl="0">
              <a:lnSpc>
                <a:spcPct val="95000"/>
              </a:lnSpc>
              <a:spcBef>
                <a:spcPts val="1200"/>
              </a:spcBef>
              <a:spcAft>
                <a:spcPts val="0"/>
              </a:spcAft>
              <a:buSzPts val="852"/>
              <a:buNone/>
            </a:pPr>
            <a:endParaRPr sz="1230">
              <a:solidFill>
                <a:srgbClr val="424242"/>
              </a:solidFill>
              <a:highlight>
                <a:srgbClr val="FFFFFF"/>
              </a:highlight>
              <a:latin typeface="Verdana"/>
              <a:ea typeface="Verdana"/>
              <a:cs typeface="Verdana"/>
              <a:sym typeface="Verdana"/>
            </a:endParaRPr>
          </a:p>
          <a:p>
            <a:pPr marL="0" lvl="0" indent="0" algn="l" rtl="0">
              <a:lnSpc>
                <a:spcPct val="95000"/>
              </a:lnSpc>
              <a:spcBef>
                <a:spcPts val="1200"/>
              </a:spcBef>
              <a:spcAft>
                <a:spcPts val="1200"/>
              </a:spcAft>
              <a:buSzPts val="852"/>
              <a:buNone/>
            </a:pPr>
            <a:endParaRPr sz="930">
              <a:solidFill>
                <a:srgbClr val="424242"/>
              </a:solidFill>
              <a:highlight>
                <a:srgbClr val="FFFFFF"/>
              </a:highlight>
              <a:latin typeface="Verdana"/>
              <a:ea typeface="Verdana"/>
              <a:cs typeface="Verdana"/>
              <a:sym typeface="Verdana"/>
            </a:endParaRPr>
          </a:p>
        </p:txBody>
      </p:sp>
      <p:sp>
        <p:nvSpPr>
          <p:cNvPr id="175" name="Google Shape;175;p27"/>
          <p:cNvSpPr txBox="1"/>
          <p:nvPr/>
        </p:nvSpPr>
        <p:spPr>
          <a:xfrm>
            <a:off x="6540175" y="725200"/>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28"/>
          <p:cNvSpPr txBox="1">
            <a:spLocks noGrp="1"/>
          </p:cNvSpPr>
          <p:nvPr>
            <p:ph type="ctrTitle"/>
          </p:nvPr>
        </p:nvSpPr>
        <p:spPr>
          <a:xfrm>
            <a:off x="74000" y="65825"/>
            <a:ext cx="8893200" cy="4932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SzPts val="990"/>
              <a:buNone/>
            </a:pPr>
            <a:r>
              <a:rPr lang="en" sz="2450" dirty="0"/>
              <a:t>   			Google File System (GFS)        </a:t>
            </a:r>
            <a:r>
              <a:rPr lang="en" sz="1050" b="1" dirty="0"/>
              <a:t>Presenter : Badhan Saha (21266003)</a:t>
            </a:r>
            <a:endParaRPr sz="1050" b="1" dirty="0"/>
          </a:p>
        </p:txBody>
      </p:sp>
      <p:sp>
        <p:nvSpPr>
          <p:cNvPr id="181" name="Google Shape;181;p28"/>
          <p:cNvSpPr txBox="1">
            <a:spLocks noGrp="1"/>
          </p:cNvSpPr>
          <p:nvPr>
            <p:ph type="subTitle" idx="1"/>
          </p:nvPr>
        </p:nvSpPr>
        <p:spPr>
          <a:xfrm>
            <a:off x="479300" y="770825"/>
            <a:ext cx="8487900" cy="4267200"/>
          </a:xfrm>
          <a:prstGeom prst="rect">
            <a:avLst/>
          </a:prstGeom>
        </p:spPr>
        <p:txBody>
          <a:bodyPr spcFirstLastPara="1" wrap="square" lIns="68575" tIns="34275" rIns="68575" bIns="34275" anchor="t" anchorCtr="0">
            <a:normAutofit fontScale="25000" lnSpcReduction="20000"/>
          </a:bodyPr>
          <a:lstStyle/>
          <a:p>
            <a:pPr marL="0" lvl="0" indent="0" algn="l" rtl="0">
              <a:spcBef>
                <a:spcPts val="800"/>
              </a:spcBef>
              <a:spcAft>
                <a:spcPts val="0"/>
              </a:spcAft>
              <a:buNone/>
            </a:pPr>
            <a:r>
              <a:rPr lang="en" sz="5500"/>
              <a:t>Platform created by tech giant Google. </a:t>
            </a:r>
            <a:endParaRPr sz="5500"/>
          </a:p>
          <a:p>
            <a:pPr marL="0" lvl="0" indent="0" algn="l" rtl="0">
              <a:spcBef>
                <a:spcPts val="800"/>
              </a:spcBef>
              <a:spcAft>
                <a:spcPts val="0"/>
              </a:spcAft>
              <a:buNone/>
            </a:pPr>
            <a:r>
              <a:rPr lang="en" sz="5500"/>
              <a:t>Turned servers into distributed, reliable and scalable system.                  </a:t>
            </a:r>
            <a:endParaRPr sz="5500"/>
          </a:p>
          <a:p>
            <a:pPr marL="0" lvl="0" indent="0" algn="l" rtl="0">
              <a:spcBef>
                <a:spcPts val="800"/>
              </a:spcBef>
              <a:spcAft>
                <a:spcPts val="0"/>
              </a:spcAft>
              <a:buNone/>
            </a:pPr>
            <a:endParaRPr sz="5500"/>
          </a:p>
          <a:p>
            <a:pPr marL="0" lvl="0" indent="0" algn="l" rtl="0">
              <a:spcBef>
                <a:spcPts val="800"/>
              </a:spcBef>
              <a:spcAft>
                <a:spcPts val="0"/>
              </a:spcAft>
              <a:buNone/>
            </a:pPr>
            <a:r>
              <a:rPr lang="en" sz="5500" b="1" u="sng"/>
              <a:t>Key Features:</a:t>
            </a:r>
            <a:endParaRPr sz="5500" b="1" u="sng"/>
          </a:p>
          <a:p>
            <a:pPr marL="457200" lvl="0" indent="0" algn="l" rtl="0">
              <a:spcBef>
                <a:spcPts val="800"/>
              </a:spcBef>
              <a:spcAft>
                <a:spcPts val="0"/>
              </a:spcAft>
              <a:buNone/>
            </a:pPr>
            <a:endParaRPr sz="5500"/>
          </a:p>
          <a:p>
            <a:pPr marL="0" lvl="0" indent="0" algn="l" rtl="0">
              <a:spcBef>
                <a:spcPts val="800"/>
              </a:spcBef>
              <a:spcAft>
                <a:spcPts val="0"/>
              </a:spcAft>
              <a:buNone/>
            </a:pPr>
            <a:r>
              <a:rPr lang="en" sz="5500" b="1"/>
              <a:t>Serve cloud services effectively.</a:t>
            </a:r>
            <a:endParaRPr sz="5500" b="1"/>
          </a:p>
          <a:p>
            <a:pPr marL="457200" lvl="0" indent="0" algn="l" rtl="0">
              <a:spcBef>
                <a:spcPts val="800"/>
              </a:spcBef>
              <a:spcAft>
                <a:spcPts val="0"/>
              </a:spcAft>
              <a:buNone/>
            </a:pPr>
            <a:endParaRPr sz="5500"/>
          </a:p>
          <a:p>
            <a:pPr marL="457200" lvl="0" indent="-315912" algn="l" rtl="0">
              <a:spcBef>
                <a:spcPts val="800"/>
              </a:spcBef>
              <a:spcAft>
                <a:spcPts val="0"/>
              </a:spcAft>
              <a:buSzPct val="100000"/>
              <a:buChar char="●"/>
            </a:pPr>
            <a:r>
              <a:rPr lang="en" sz="5500"/>
              <a:t>Provide extremely high read and transfer speed on large files. </a:t>
            </a:r>
            <a:endParaRPr sz="5500"/>
          </a:p>
          <a:p>
            <a:pPr marL="0" lvl="0" indent="0" algn="l" rtl="0">
              <a:spcBef>
                <a:spcPts val="800"/>
              </a:spcBef>
              <a:spcAft>
                <a:spcPts val="0"/>
              </a:spcAft>
              <a:buNone/>
            </a:pPr>
            <a:endParaRPr sz="5500"/>
          </a:p>
          <a:p>
            <a:pPr marL="0" lvl="0" indent="0" algn="l" rtl="0">
              <a:spcBef>
                <a:spcPts val="800"/>
              </a:spcBef>
              <a:spcAft>
                <a:spcPts val="0"/>
              </a:spcAft>
              <a:buNone/>
            </a:pPr>
            <a:r>
              <a:rPr lang="en" sz="5500" b="1"/>
              <a:t>Data replications across the network</a:t>
            </a:r>
            <a:r>
              <a:rPr lang="en" sz="5500"/>
              <a:t>.</a:t>
            </a:r>
            <a:endParaRPr sz="5500"/>
          </a:p>
          <a:p>
            <a:pPr marL="0" lvl="0" indent="0" algn="l" rtl="0">
              <a:spcBef>
                <a:spcPts val="800"/>
              </a:spcBef>
              <a:spcAft>
                <a:spcPts val="0"/>
              </a:spcAft>
              <a:buNone/>
            </a:pPr>
            <a:endParaRPr sz="5500"/>
          </a:p>
          <a:p>
            <a:pPr marL="457200" lvl="0" indent="-315912" algn="l" rtl="0">
              <a:spcBef>
                <a:spcPts val="800"/>
              </a:spcBef>
              <a:spcAft>
                <a:spcPts val="0"/>
              </a:spcAft>
              <a:buSzPct val="100000"/>
              <a:buChar char="●"/>
            </a:pPr>
            <a:r>
              <a:rPr lang="en" sz="5500"/>
              <a:t>Chunks of files into multiple chunk server.</a:t>
            </a:r>
            <a:endParaRPr sz="5500"/>
          </a:p>
          <a:p>
            <a:pPr marL="457200" lvl="0" indent="0" algn="l" rtl="0">
              <a:spcBef>
                <a:spcPts val="800"/>
              </a:spcBef>
              <a:spcAft>
                <a:spcPts val="0"/>
              </a:spcAft>
              <a:buNone/>
            </a:pPr>
            <a:endParaRPr sz="5500"/>
          </a:p>
          <a:p>
            <a:pPr marL="457200" lvl="0" indent="-315912" algn="l" rtl="0">
              <a:spcBef>
                <a:spcPts val="800"/>
              </a:spcBef>
              <a:spcAft>
                <a:spcPts val="0"/>
              </a:spcAft>
              <a:buSzPct val="100000"/>
              <a:buChar char="●"/>
            </a:pPr>
            <a:r>
              <a:rPr lang="en" sz="5500"/>
              <a:t>Chunks Index controlled by a master server.</a:t>
            </a:r>
            <a:endParaRPr sz="5500"/>
          </a:p>
          <a:p>
            <a:pPr marL="0" lvl="0" indent="0" algn="l" rtl="0">
              <a:spcBef>
                <a:spcPts val="800"/>
              </a:spcBef>
              <a:spcAft>
                <a:spcPts val="0"/>
              </a:spcAft>
              <a:buNone/>
            </a:pPr>
            <a:endParaRPr/>
          </a:p>
          <a:p>
            <a:pPr marL="914400" lvl="0" indent="0" algn="l" rtl="0">
              <a:spcBef>
                <a:spcPts val="800"/>
              </a:spcBef>
              <a:spcAft>
                <a:spcPts val="0"/>
              </a:spcAft>
              <a:buNone/>
            </a:pPr>
            <a:r>
              <a:rPr lang="en"/>
              <a:t> </a:t>
            </a:r>
            <a:endParaRPr/>
          </a:p>
          <a:p>
            <a:pPr marL="0" lvl="0" indent="0" algn="l" rtl="0">
              <a:spcBef>
                <a:spcPts val="800"/>
              </a:spcBef>
              <a:spcAft>
                <a:spcPts val="0"/>
              </a:spcAft>
              <a:buNone/>
            </a:pPr>
            <a:endParaRPr/>
          </a:p>
          <a:p>
            <a:pPr marL="457200" lvl="0" indent="0" algn="l" rtl="0">
              <a:spcBef>
                <a:spcPts val="800"/>
              </a:spcBef>
              <a:spcAft>
                <a:spcPts val="0"/>
              </a:spcAft>
              <a:buNone/>
            </a:pPr>
            <a:endParaRPr/>
          </a:p>
        </p:txBody>
      </p:sp>
      <p:pic>
        <p:nvPicPr>
          <p:cNvPr id="182" name="Google Shape;182;p28"/>
          <p:cNvPicPr preferRelativeResize="0"/>
          <p:nvPr/>
        </p:nvPicPr>
        <p:blipFill>
          <a:blip r:embed="rId3">
            <a:alphaModFix/>
          </a:blip>
          <a:stretch>
            <a:fillRect/>
          </a:stretch>
        </p:blipFill>
        <p:spPr>
          <a:xfrm>
            <a:off x="5927075" y="1396025"/>
            <a:ext cx="2909550" cy="3181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HADOOP DISTRIBUTED FILE SYSTEM (HDFS)</a:t>
            </a:r>
            <a:endParaRPr/>
          </a:p>
        </p:txBody>
      </p:sp>
      <p:sp>
        <p:nvSpPr>
          <p:cNvPr id="188" name="Google Shape;188;p29"/>
          <p:cNvSpPr txBox="1">
            <a:spLocks noGrp="1"/>
          </p:cNvSpPr>
          <p:nvPr>
            <p:ph type="body" idx="1"/>
          </p:nvPr>
        </p:nvSpPr>
        <p:spPr>
          <a:xfrm>
            <a:off x="333450" y="1206250"/>
            <a:ext cx="8181900" cy="3311100"/>
          </a:xfrm>
          <a:prstGeom prst="rect">
            <a:avLst/>
          </a:prstGeom>
        </p:spPr>
        <p:txBody>
          <a:bodyPr spcFirstLastPara="1" wrap="square" lIns="68575" tIns="34275" rIns="68575" bIns="34275" anchor="t" anchorCtr="0">
            <a:normAutofit fontScale="25000" lnSpcReduction="20000"/>
          </a:bodyPr>
          <a:lstStyle/>
          <a:p>
            <a:pPr marL="457200" lvl="0" indent="-331284" algn="l" rtl="0">
              <a:spcBef>
                <a:spcPts val="800"/>
              </a:spcBef>
              <a:spcAft>
                <a:spcPts val="0"/>
              </a:spcAft>
              <a:buSzPct val="90234"/>
              <a:buChar char="●"/>
            </a:pPr>
            <a:r>
              <a:rPr lang="en"/>
              <a:t>Similarities with other DFS</a:t>
            </a:r>
            <a:endParaRPr/>
          </a:p>
          <a:p>
            <a:pPr marL="457200" lvl="0" indent="0" algn="l" rtl="0">
              <a:spcBef>
                <a:spcPts val="800"/>
              </a:spcBef>
              <a:spcAft>
                <a:spcPts val="0"/>
              </a:spcAft>
              <a:buNone/>
            </a:pPr>
            <a:endParaRPr/>
          </a:p>
          <a:p>
            <a:pPr marL="457200" lvl="0" indent="-331284" algn="l" rtl="0">
              <a:spcBef>
                <a:spcPts val="800"/>
              </a:spcBef>
              <a:spcAft>
                <a:spcPts val="0"/>
              </a:spcAft>
              <a:buSzPct val="90234"/>
              <a:buChar char="●"/>
            </a:pPr>
            <a:r>
              <a:rPr lang="en"/>
              <a:t>What makes it different than other DFS?</a:t>
            </a:r>
            <a:endParaRPr/>
          </a:p>
          <a:p>
            <a:pPr marL="457200" lvl="0" indent="0" algn="l" rtl="0">
              <a:spcBef>
                <a:spcPts val="800"/>
              </a:spcBef>
              <a:spcAft>
                <a:spcPts val="0"/>
              </a:spcAft>
              <a:buNone/>
            </a:pPr>
            <a:r>
              <a:rPr lang="en"/>
              <a:t>       Highly fault Tolerance</a:t>
            </a:r>
            <a:endParaRPr/>
          </a:p>
          <a:p>
            <a:pPr marL="457200" lvl="0" indent="0" algn="l" rtl="0">
              <a:spcBef>
                <a:spcPts val="800"/>
              </a:spcBef>
              <a:spcAft>
                <a:spcPts val="0"/>
              </a:spcAft>
              <a:buNone/>
            </a:pPr>
            <a:r>
              <a:rPr lang="en"/>
              <a:t>       Can be install into low-cost hardware</a:t>
            </a:r>
            <a:endParaRPr/>
          </a:p>
          <a:p>
            <a:pPr marL="457200" lvl="0" indent="0" algn="l" rtl="0">
              <a:spcBef>
                <a:spcPts val="800"/>
              </a:spcBef>
              <a:spcAft>
                <a:spcPts val="0"/>
              </a:spcAft>
              <a:buNone/>
            </a:pPr>
            <a:r>
              <a:rPr lang="en"/>
              <a:t>       Provides high throughput access</a:t>
            </a:r>
            <a:endParaRPr/>
          </a:p>
          <a:p>
            <a:pPr marL="457200" lvl="0" indent="0" algn="l" rtl="0">
              <a:spcBef>
                <a:spcPts val="800"/>
              </a:spcBef>
              <a:spcAft>
                <a:spcPts val="0"/>
              </a:spcAft>
              <a:buNone/>
            </a:pPr>
            <a:r>
              <a:rPr lang="en"/>
              <a:t>       Suitable for apps to have large datasets </a:t>
            </a:r>
            <a:endParaRPr/>
          </a:p>
          <a:p>
            <a:pPr marL="457200" lvl="0" indent="-331284" algn="l" rtl="0">
              <a:spcBef>
                <a:spcPts val="800"/>
              </a:spcBef>
              <a:spcAft>
                <a:spcPts val="0"/>
              </a:spcAft>
              <a:buSzPct val="90234"/>
              <a:buChar char="●"/>
            </a:pPr>
            <a:r>
              <a:rPr lang="en"/>
              <a:t>Block Level replication </a:t>
            </a:r>
            <a:endParaRPr/>
          </a:p>
          <a:p>
            <a:pPr marL="457200" lvl="0" indent="0" algn="l" rtl="0">
              <a:spcBef>
                <a:spcPts val="800"/>
              </a:spcBef>
              <a:spcAft>
                <a:spcPts val="0"/>
              </a:spcAft>
              <a:buNone/>
            </a:pPr>
            <a:endParaRPr/>
          </a:p>
          <a:p>
            <a:pPr marL="457200" lvl="0" indent="-331284" algn="l" rtl="0">
              <a:spcBef>
                <a:spcPts val="800"/>
              </a:spcBef>
              <a:spcAft>
                <a:spcPts val="0"/>
              </a:spcAft>
              <a:buSzPct val="90234"/>
              <a:buChar char="●"/>
            </a:pPr>
            <a:r>
              <a:rPr lang="en"/>
              <a:t>Node: NameNode &amp; DataNode</a:t>
            </a:r>
            <a:endParaRPr/>
          </a:p>
          <a:p>
            <a:pPr marL="457200" lvl="0" indent="0" algn="l" rtl="0">
              <a:spcBef>
                <a:spcPts val="800"/>
              </a:spcBef>
              <a:spcAft>
                <a:spcPts val="0"/>
              </a:spcAft>
              <a:buNone/>
            </a:pPr>
            <a:endParaRPr/>
          </a:p>
          <a:p>
            <a:pPr marL="0" lvl="0" indent="0" algn="l" rtl="0">
              <a:spcBef>
                <a:spcPts val="800"/>
              </a:spcBef>
              <a:spcAft>
                <a:spcPts val="0"/>
              </a:spcAft>
              <a:buNone/>
            </a:pPr>
            <a:endParaRPr/>
          </a:p>
          <a:p>
            <a:pPr marL="0" lvl="0" indent="0" algn="l" rtl="0">
              <a:spcBef>
                <a:spcPts val="800"/>
              </a:spcBef>
              <a:spcAft>
                <a:spcPts val="0"/>
              </a:spcAft>
              <a:buNone/>
            </a:pPr>
            <a:endParaRPr/>
          </a:p>
          <a:p>
            <a:pPr marL="457200" lvl="0" indent="0" algn="l" rtl="0">
              <a:spcBef>
                <a:spcPts val="800"/>
              </a:spcBef>
              <a:spcAft>
                <a:spcPts val="0"/>
              </a:spcAft>
              <a:buNone/>
            </a:pPr>
            <a:endParaRPr/>
          </a:p>
        </p:txBody>
      </p:sp>
      <p:pic>
        <p:nvPicPr>
          <p:cNvPr id="189" name="Google Shape;189;p29"/>
          <p:cNvPicPr preferRelativeResize="0"/>
          <p:nvPr/>
        </p:nvPicPr>
        <p:blipFill>
          <a:blip r:embed="rId3">
            <a:alphaModFix/>
          </a:blip>
          <a:stretch>
            <a:fillRect/>
          </a:stretch>
        </p:blipFill>
        <p:spPr>
          <a:xfrm>
            <a:off x="4989100" y="1206250"/>
            <a:ext cx="4154900" cy="393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subTitle" idx="1"/>
          </p:nvPr>
        </p:nvSpPr>
        <p:spPr>
          <a:xfrm>
            <a:off x="1058449" y="1146131"/>
            <a:ext cx="6858000" cy="3475973"/>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sz="2100" b="1">
                <a:latin typeface="Times New Roman"/>
                <a:ea typeface="Times New Roman"/>
                <a:cs typeface="Times New Roman"/>
                <a:sym typeface="Times New Roman"/>
              </a:rPr>
              <a:t>What is a Cluster?</a:t>
            </a:r>
            <a:endParaRPr sz="2100">
              <a:latin typeface="Times New Roman"/>
              <a:ea typeface="Times New Roman"/>
              <a:cs typeface="Times New Roman"/>
              <a:sym typeface="Times New Roman"/>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A group of interconnected computers</a:t>
            </a:r>
            <a:endParaRPr/>
          </a:p>
          <a:p>
            <a:pPr marL="0" lvl="0" indent="0" algn="l" rtl="0">
              <a:lnSpc>
                <a:spcPct val="90000"/>
              </a:lnSpc>
              <a:spcBef>
                <a:spcPts val="800"/>
              </a:spcBef>
              <a:spcAft>
                <a:spcPts val="0"/>
              </a:spcAft>
              <a:buClr>
                <a:schemeClr val="dk1"/>
              </a:buClr>
              <a:buSzPts val="2100"/>
              <a:buNone/>
            </a:pPr>
            <a:r>
              <a:rPr lang="en" sz="2100" b="1">
                <a:latin typeface="Times New Roman"/>
                <a:ea typeface="Times New Roman"/>
                <a:cs typeface="Times New Roman"/>
                <a:sym typeface="Times New Roman"/>
              </a:rPr>
              <a:t>HADOOP Cluster</a:t>
            </a:r>
            <a:endParaRPr/>
          </a:p>
          <a:p>
            <a:pPr marL="342900" lvl="0" indent="-3365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is a special type of computational cluster</a:t>
            </a:r>
            <a:endParaRPr/>
          </a:p>
          <a:p>
            <a:pPr marL="0" lvl="0" indent="0" algn="l" rtl="0">
              <a:lnSpc>
                <a:spcPct val="90000"/>
              </a:lnSpc>
              <a:spcBef>
                <a:spcPts val="800"/>
              </a:spcBef>
              <a:spcAft>
                <a:spcPts val="0"/>
              </a:spcAft>
              <a:buClr>
                <a:schemeClr val="dk1"/>
              </a:buClr>
              <a:buSzPts val="2100"/>
              <a:buNone/>
            </a:pPr>
            <a:r>
              <a:rPr lang="en" sz="2100" b="1">
                <a:latin typeface="Times New Roman"/>
                <a:ea typeface="Times New Roman"/>
                <a:cs typeface="Times New Roman"/>
                <a:sym typeface="Times New Roman"/>
              </a:rPr>
              <a:t>The limitation of HDFS?</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a POSIX file system.</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designed for small files.</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a platform for relational database.</a:t>
            </a:r>
            <a:endParaRPr/>
          </a:p>
          <a:p>
            <a:pPr marL="254000" lvl="0" indent="-247650" algn="l" rtl="0">
              <a:lnSpc>
                <a:spcPct val="90000"/>
              </a:lnSpc>
              <a:spcBef>
                <a:spcPts val="800"/>
              </a:spcBef>
              <a:spcAft>
                <a:spcPts val="0"/>
              </a:spcAft>
              <a:buClr>
                <a:schemeClr val="dk1"/>
              </a:buClr>
              <a:buSzPts val="1500"/>
              <a:buFont typeface="Arial"/>
              <a:buChar char="•"/>
            </a:pPr>
            <a:r>
              <a:rPr lang="en" sz="1500">
                <a:latin typeface="Times New Roman"/>
                <a:ea typeface="Times New Roman"/>
                <a:cs typeface="Times New Roman"/>
                <a:sym typeface="Times New Roman"/>
              </a:rPr>
              <a:t>Not focused on security, encryption or multi tenancy</a:t>
            </a:r>
            <a:endParaRPr/>
          </a:p>
          <a:p>
            <a:pPr marL="0" lvl="0" indent="0" algn="l" rtl="0">
              <a:lnSpc>
                <a:spcPct val="90000"/>
              </a:lnSpc>
              <a:spcBef>
                <a:spcPts val="800"/>
              </a:spcBef>
              <a:spcAft>
                <a:spcPts val="0"/>
              </a:spcAft>
              <a:buClr>
                <a:schemeClr val="dk1"/>
              </a:buClr>
              <a:buSzPts val="2100"/>
              <a:buNone/>
            </a:pPr>
            <a:r>
              <a:rPr lang="en" sz="2100" b="1">
                <a:latin typeface="Times New Roman"/>
                <a:ea typeface="Times New Roman"/>
                <a:cs typeface="Times New Roman"/>
                <a:sym typeface="Times New Roman"/>
              </a:rPr>
              <a:t>Conclusion</a:t>
            </a:r>
            <a:endParaRPr/>
          </a:p>
        </p:txBody>
      </p:sp>
      <p:sp>
        <p:nvSpPr>
          <p:cNvPr id="195" name="Google Shape;195;p30"/>
          <p:cNvSpPr txBox="1"/>
          <p:nvPr/>
        </p:nvSpPr>
        <p:spPr>
          <a:xfrm>
            <a:off x="6538586" y="272441"/>
            <a:ext cx="2386200" cy="6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400" b="0" i="0" u="none" strike="noStrike" cap="none">
                <a:solidFill>
                  <a:srgbClr val="7F7F7F"/>
                </a:solidFill>
                <a:latin typeface="Calibri"/>
                <a:ea typeface="Calibri"/>
                <a:cs typeface="Calibri"/>
                <a:sym typeface="Calibri"/>
              </a:rPr>
              <a:t>Presented By: </a:t>
            </a:r>
            <a:endParaRPr sz="1100"/>
          </a:p>
          <a:p>
            <a:pPr marL="0" marR="0" lvl="0" indent="0" algn="ctr" rtl="0">
              <a:spcBef>
                <a:spcPts val="0"/>
              </a:spcBef>
              <a:spcAft>
                <a:spcPts val="0"/>
              </a:spcAft>
              <a:buNone/>
            </a:pPr>
            <a:r>
              <a:rPr lang="en" sz="1400" b="0" i="0" u="none" strike="noStrike" cap="none">
                <a:solidFill>
                  <a:srgbClr val="7F7F7F"/>
                </a:solidFill>
                <a:latin typeface="Calibri"/>
                <a:ea typeface="Calibri"/>
                <a:cs typeface="Calibri"/>
                <a:sym typeface="Calibri"/>
              </a:rPr>
              <a:t>Name: Tamanna Kaiser</a:t>
            </a:r>
            <a:endParaRPr sz="1100"/>
          </a:p>
          <a:p>
            <a:pPr marL="0" marR="0" lvl="0" indent="0" algn="ctr" rtl="0">
              <a:spcBef>
                <a:spcPts val="0"/>
              </a:spcBef>
              <a:spcAft>
                <a:spcPts val="0"/>
              </a:spcAft>
              <a:buNone/>
            </a:pPr>
            <a:r>
              <a:rPr lang="en" sz="1400" b="0" i="0" u="none" strike="noStrike" cap="none">
                <a:solidFill>
                  <a:srgbClr val="7F7F7F"/>
                </a:solidFill>
                <a:latin typeface="Calibri"/>
                <a:ea typeface="Calibri"/>
                <a:cs typeface="Calibri"/>
                <a:sym typeface="Calibri"/>
              </a:rPr>
              <a:t>ID: 18201137</a:t>
            </a:r>
            <a:endParaRPr sz="1400" b="0" i="0" u="none" strike="noStrike" cap="none">
              <a:solidFill>
                <a:srgbClr val="7F7F7F"/>
              </a:solidFill>
              <a:latin typeface="Calibri"/>
              <a:ea typeface="Calibri"/>
              <a:cs typeface="Calibri"/>
              <a:sym typeface="Calibri"/>
            </a:endParaRPr>
          </a:p>
        </p:txBody>
      </p:sp>
      <p:pic>
        <p:nvPicPr>
          <p:cNvPr id="196" name="Google Shape;196;p30"/>
          <p:cNvPicPr preferRelativeResize="0"/>
          <p:nvPr/>
        </p:nvPicPr>
        <p:blipFill rotWithShape="1">
          <a:blip r:embed="rId3">
            <a:alphaModFix/>
          </a:blip>
          <a:srcRect/>
          <a:stretch/>
        </p:blipFill>
        <p:spPr>
          <a:xfrm>
            <a:off x="5615150" y="2427950"/>
            <a:ext cx="457200"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50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10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fade">
                                      <p:cBhvr>
                                        <p:cTn id="1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ctrTitle"/>
          </p:nvPr>
        </p:nvSpPr>
        <p:spPr>
          <a:xfrm>
            <a:off x="1143000" y="841772"/>
            <a:ext cx="6858000" cy="1790700"/>
          </a:xfrm>
          <a:prstGeom prst="rect">
            <a:avLst/>
          </a:prstGeom>
        </p:spPr>
        <p:txBody>
          <a:bodyPr spcFirstLastPara="1" wrap="square" lIns="68575" tIns="34275" rIns="68575" bIns="3427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On-screen Show (16:9)</PresentationFormat>
  <Paragraphs>75</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Raleway</vt:lpstr>
      <vt:lpstr>Arial</vt:lpstr>
      <vt:lpstr>Lato</vt:lpstr>
      <vt:lpstr>Times New Roman</vt:lpstr>
      <vt:lpstr>Verdana</vt:lpstr>
      <vt:lpstr>Calibri</vt:lpstr>
      <vt:lpstr>Streamline</vt:lpstr>
      <vt:lpstr>Office Theme</vt:lpstr>
      <vt:lpstr>Distributed File System as a basis of Data-Intensive Computing    CSE 449&amp;707- DCS  Review of paper published by Assoc. Prof. Abzetdin Adamov Chair, Computer Engineering Department, Qafqaz University, Baku, Azerbaijan   Presented by Group-01 17301040  - Rafa Siddiqua 17301080 - Md. Main Uddin Hasan 18201137 - Tamanna Kaiser 21266003 - Badhan Saha 21266010 - Mohammad Asifur Rahman Shuvo</vt:lpstr>
      <vt:lpstr>Introduction </vt:lpstr>
      <vt:lpstr>Distributed File System(DFS)</vt:lpstr>
      <vt:lpstr>      Google File System (GFS)        Presenter : Badhan Saha (21266003)</vt:lpstr>
      <vt:lpstr>HADOOP DISTRIBUTED FILE SYSTEM (HDFS)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File System as a basis of Data-Intensive Computing    CSE 449&amp;707- DCS  Review of paper published by Assoc. Prof. Abzetdin Adamov Chair, Computer Engineering Department, Qafqaz University, Baku, Azerbaijan   Presented by Group-01 17301040  - Rafa Siddiqua 17301080 - Md. Main Uddin Hasan 18201137 - Tamanna Kaiser 21266003 - Badhan Saha 21266010 - Mohammad Asifur Rahman Shuvo</dc:title>
  <cp:lastModifiedBy>User</cp:lastModifiedBy>
  <cp:revision>1</cp:revision>
  <dcterms:modified xsi:type="dcterms:W3CDTF">2021-11-12T17:34:55Z</dcterms:modified>
</cp:coreProperties>
</file>