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95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8113C-0CA8-3332-A885-CCF0EA9E59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7AC10D-CBEA-3DCF-009C-3810F0B72E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D374B9-DDB7-C09C-0C9C-22EF7D530698}"/>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5" name="Footer Placeholder 4">
            <a:extLst>
              <a:ext uri="{FF2B5EF4-FFF2-40B4-BE49-F238E27FC236}">
                <a16:creationId xmlns:a16="http://schemas.microsoft.com/office/drawing/2014/main" id="{281EFD18-BB09-5630-72A8-0035306EB4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60B8B2-80F6-05B5-CABB-27C9DBC5FD0F}"/>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3620315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AE635-425F-2664-3D1D-5E66B37BB9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9967EB-21BA-7D80-B72D-5360B96782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844DA2-E36D-EAAE-A6D8-5D2A5F2D58A4}"/>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5" name="Footer Placeholder 4">
            <a:extLst>
              <a:ext uri="{FF2B5EF4-FFF2-40B4-BE49-F238E27FC236}">
                <a16:creationId xmlns:a16="http://schemas.microsoft.com/office/drawing/2014/main" id="{2ACAC6AB-5563-30DB-1FB4-8978D81091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3E9A85-0DFD-2881-E051-12F1F2B3A9A2}"/>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415096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89C4AE-7B35-9147-4894-E8D5F7C00B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C92CF3-CE19-9005-576F-4EA0A27DAA4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71DD3-2AC8-4FAD-BA8A-1D488D3C504F}"/>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5" name="Footer Placeholder 4">
            <a:extLst>
              <a:ext uri="{FF2B5EF4-FFF2-40B4-BE49-F238E27FC236}">
                <a16:creationId xmlns:a16="http://schemas.microsoft.com/office/drawing/2014/main" id="{11D91083-1A0F-7412-1D2C-C7577DD16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5E7980-6148-9B7E-19A2-2A2CA5BC6CFB}"/>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453181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EA5D8-21D8-0DDF-6362-E60E0F5C3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6819C5-A994-45FB-1926-58EAC0512D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652F89-F68D-6C81-FF78-30093D6BBEEB}"/>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5" name="Footer Placeholder 4">
            <a:extLst>
              <a:ext uri="{FF2B5EF4-FFF2-40B4-BE49-F238E27FC236}">
                <a16:creationId xmlns:a16="http://schemas.microsoft.com/office/drawing/2014/main" id="{C724EFF6-697D-13EF-33E9-4593BB510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5F77D-2022-1CA9-B02C-8319A180436C}"/>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27281792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0B738-0D2A-58A2-B734-6FE82080DA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2385AF-516F-5406-E55B-B62C497312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FCB27B5-E974-0958-0B8E-9CF5096FB11A}"/>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5" name="Footer Placeholder 4">
            <a:extLst>
              <a:ext uri="{FF2B5EF4-FFF2-40B4-BE49-F238E27FC236}">
                <a16:creationId xmlns:a16="http://schemas.microsoft.com/office/drawing/2014/main" id="{3FC4F5B9-222E-32F2-E52D-522DDEBC75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6D381B-F9D6-A715-B6C6-BCA9879CC614}"/>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303495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A7A80-7A35-8D77-9D1C-5A4B879DE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540D67-20AC-7BAF-8A68-A614D1E7FDD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0589D8B-A57B-25AA-ACBE-F3573F66C5E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221436-72FB-048C-6C9C-E417525B652C}"/>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6" name="Footer Placeholder 5">
            <a:extLst>
              <a:ext uri="{FF2B5EF4-FFF2-40B4-BE49-F238E27FC236}">
                <a16:creationId xmlns:a16="http://schemas.microsoft.com/office/drawing/2014/main" id="{C55B1420-0F50-8B2D-F4E3-884BF3B7A2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1FE4FC-87A7-84ED-F055-C4F743EEF877}"/>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2345997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BA33A-2790-FE89-F380-8BFC8C01B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63BB5B-62A4-55D0-95D9-5773B18821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540C4F-7617-B6DB-F3F7-9FB69FCAF0E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6FE7F3C-95E4-2BA3-7110-547243CED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644ED3-EABC-0170-955F-B3AB792B9B7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0BB447-BFE6-060C-BB3B-46210311DEDC}"/>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8" name="Footer Placeholder 7">
            <a:extLst>
              <a:ext uri="{FF2B5EF4-FFF2-40B4-BE49-F238E27FC236}">
                <a16:creationId xmlns:a16="http://schemas.microsoft.com/office/drawing/2014/main" id="{C7B9CCAE-7D5F-8099-96C0-4FF139C851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45A2D93-D91D-63EA-68F6-3595887A7F6B}"/>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2989738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1D8CD-5D96-A64F-965C-AE86C1F2266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A8A25B-C3AA-B8DE-7109-CD67AE4F632B}"/>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4" name="Footer Placeholder 3">
            <a:extLst>
              <a:ext uri="{FF2B5EF4-FFF2-40B4-BE49-F238E27FC236}">
                <a16:creationId xmlns:a16="http://schemas.microsoft.com/office/drawing/2014/main" id="{5BDF534B-6D01-791E-060C-398EDE6C69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8D1253-FB3D-A498-A193-5AE81472CB89}"/>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1367002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AF8540-1E39-55E8-1354-5CD74F33C378}"/>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3" name="Footer Placeholder 2">
            <a:extLst>
              <a:ext uri="{FF2B5EF4-FFF2-40B4-BE49-F238E27FC236}">
                <a16:creationId xmlns:a16="http://schemas.microsoft.com/office/drawing/2014/main" id="{2744A786-C54F-6050-999A-779184ED92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24DBC8-E751-48BC-739C-F7CF7BE9598E}"/>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2184627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C75F7-5BE4-22EC-9E1C-061C7DA104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C47DD5-A800-1689-E957-772A3E63B3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564743-ED29-FB84-E1B0-B106DE66DF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302315-5016-19AF-9EEC-97CFBA3D0586}"/>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6" name="Footer Placeholder 5">
            <a:extLst>
              <a:ext uri="{FF2B5EF4-FFF2-40B4-BE49-F238E27FC236}">
                <a16:creationId xmlns:a16="http://schemas.microsoft.com/office/drawing/2014/main" id="{DD9F1FAF-93AE-D348-B2EC-E65DA3343E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8B81D38-61E7-B8D1-08CA-BD06A1B24D96}"/>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42095173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2768-60A5-8175-1673-5B06D66251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E414710-8A79-74A0-CEB2-30333E7C92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0325C3-F608-5010-4544-63CF884E6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FA9D57-824C-B937-5803-4BB49E816745}"/>
              </a:ext>
            </a:extLst>
          </p:cNvPr>
          <p:cNvSpPr>
            <a:spLocks noGrp="1"/>
          </p:cNvSpPr>
          <p:nvPr>
            <p:ph type="dt" sz="half" idx="10"/>
          </p:nvPr>
        </p:nvSpPr>
        <p:spPr/>
        <p:txBody>
          <a:bodyPr/>
          <a:lstStyle/>
          <a:p>
            <a:fld id="{E1EA9784-CCEE-4FE6-B2CD-014D9F866760}" type="datetimeFigureOut">
              <a:rPr lang="en-US" smtClean="0"/>
              <a:t>4/13/2025</a:t>
            </a:fld>
            <a:endParaRPr lang="en-US"/>
          </a:p>
        </p:txBody>
      </p:sp>
      <p:sp>
        <p:nvSpPr>
          <p:cNvPr id="6" name="Footer Placeholder 5">
            <a:extLst>
              <a:ext uri="{FF2B5EF4-FFF2-40B4-BE49-F238E27FC236}">
                <a16:creationId xmlns:a16="http://schemas.microsoft.com/office/drawing/2014/main" id="{E9CF7392-1A79-8B95-E8AE-8F488A85BC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0C572D-71AB-DD2A-73DA-BCBD95198225}"/>
              </a:ext>
            </a:extLst>
          </p:cNvPr>
          <p:cNvSpPr>
            <a:spLocks noGrp="1"/>
          </p:cNvSpPr>
          <p:nvPr>
            <p:ph type="sldNum" sz="quarter" idx="12"/>
          </p:nvPr>
        </p:nvSpPr>
        <p:spPr/>
        <p:txBody>
          <a:bodyPr/>
          <a:lstStyle/>
          <a:p>
            <a:fld id="{7F6A281E-613D-48AB-B92D-38F27F559732}" type="slidenum">
              <a:rPr lang="en-US" smtClean="0"/>
              <a:t>‹#›</a:t>
            </a:fld>
            <a:endParaRPr lang="en-US"/>
          </a:p>
        </p:txBody>
      </p:sp>
    </p:spTree>
    <p:extLst>
      <p:ext uri="{BB962C8B-B14F-4D97-AF65-F5344CB8AC3E}">
        <p14:creationId xmlns:p14="http://schemas.microsoft.com/office/powerpoint/2010/main" val="892505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F4BF9-A543-1F7B-FBEF-6E8D2A5ABB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ACD42E-C3EF-7BD0-1545-555A7378D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BA5377-3402-EFC0-FD01-21BD8C5B9F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EA9784-CCEE-4FE6-B2CD-014D9F866760}" type="datetimeFigureOut">
              <a:rPr lang="en-US" smtClean="0"/>
              <a:t>4/13/2025</a:t>
            </a:fld>
            <a:endParaRPr lang="en-US"/>
          </a:p>
        </p:txBody>
      </p:sp>
      <p:sp>
        <p:nvSpPr>
          <p:cNvPr id="5" name="Footer Placeholder 4">
            <a:extLst>
              <a:ext uri="{FF2B5EF4-FFF2-40B4-BE49-F238E27FC236}">
                <a16:creationId xmlns:a16="http://schemas.microsoft.com/office/drawing/2014/main" id="{B7B2EDAC-51BE-799B-7F1D-B4C230BD42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3A87AE-2DF9-7B36-7399-250C67088C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A281E-613D-48AB-B92D-38F27F559732}" type="slidenum">
              <a:rPr lang="en-US" smtClean="0"/>
              <a:t>‹#›</a:t>
            </a:fld>
            <a:endParaRPr lang="en-US"/>
          </a:p>
        </p:txBody>
      </p:sp>
    </p:spTree>
    <p:extLst>
      <p:ext uri="{BB962C8B-B14F-4D97-AF65-F5344CB8AC3E}">
        <p14:creationId xmlns:p14="http://schemas.microsoft.com/office/powerpoint/2010/main" val="1857802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7A9550E8-3AC9-FCDC-D27A-F4B51D9E0F1F}"/>
                  </a:ext>
                </a:extLst>
              </p:cNvPr>
              <p:cNvSpPr txBox="1"/>
              <p:nvPr/>
            </p:nvSpPr>
            <p:spPr>
              <a:xfrm>
                <a:off x="323444" y="191047"/>
                <a:ext cx="11612393" cy="2677656"/>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Electrons are continually being knocked out of air molecules in the atmosphere by cosmic-ray particles coming in from space. Once released, each electron experiences an electric force due to the electric field that is produced in the atmosphere by charged particles already on Earth. Near Earth’s surface the electric field has the magnitude </a:t>
                </a:r>
                <a14:m>
                  <m:oMath xmlns:m="http://schemas.openxmlformats.org/officeDocument/2006/math">
                    <m:r>
                      <a:rPr lang="en-US" sz="2400" i="1" dirty="0" smtClean="0">
                        <a:latin typeface="Cambria Math" panose="02040503050406030204" pitchFamily="18" charset="0"/>
                      </a:rPr>
                      <m:t>𝐸</m:t>
                    </m:r>
                    <m:r>
                      <a:rPr lang="en-US" sz="2400" b="0" i="1" dirty="0" smtClean="0">
                        <a:latin typeface="Cambria Math" panose="02040503050406030204" pitchFamily="18" charset="0"/>
                      </a:rPr>
                      <m:t>=</m:t>
                    </m:r>
                    <m:r>
                      <a:rPr lang="en-US" sz="2400" i="1" dirty="0" smtClean="0">
                        <a:latin typeface="Cambria Math" panose="02040503050406030204" pitchFamily="18" charset="0"/>
                      </a:rPr>
                      <m:t>150 </m:t>
                    </m:r>
                    <m:r>
                      <a:rPr lang="en-US" sz="2400" i="1" dirty="0" smtClean="0">
                        <a:latin typeface="Cambria Math" panose="02040503050406030204" pitchFamily="18" charset="0"/>
                      </a:rPr>
                      <m:t>𝑁</m:t>
                    </m:r>
                    <m:r>
                      <a:rPr lang="en-US" sz="2400" i="1" dirty="0" smtClean="0">
                        <a:latin typeface="Cambria Math" panose="02040503050406030204" pitchFamily="18" charset="0"/>
                      </a:rPr>
                      <m:t>/</m:t>
                    </m:r>
                    <m:r>
                      <a:rPr lang="en-US" sz="2400" i="1" dirty="0" smtClean="0">
                        <a:latin typeface="Cambria Math" panose="02040503050406030204" pitchFamily="18" charset="0"/>
                      </a:rPr>
                      <m:t>𝐶</m:t>
                    </m:r>
                    <m:r>
                      <a:rPr lang="en-US" sz="2400" i="1" dirty="0" smtClean="0">
                        <a:latin typeface="Cambria Math" panose="02040503050406030204" pitchFamily="18" charset="0"/>
                      </a:rPr>
                      <m:t> </m:t>
                    </m:r>
                  </m:oMath>
                </a14:m>
                <a:r>
                  <a:rPr lang="en-US" sz="2400" dirty="0">
                    <a:latin typeface="Times New Roman" panose="02020603050405020304" pitchFamily="18" charset="0"/>
                    <a:cs typeface="Times New Roman" panose="02020603050405020304" pitchFamily="18" charset="0"/>
                  </a:rPr>
                  <a:t>and is directed downward. What is the change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𝑈</m:t>
                    </m:r>
                  </m:oMath>
                </a14:m>
                <a:r>
                  <a:rPr lang="en-US" sz="2400" dirty="0">
                    <a:latin typeface="Times New Roman" panose="02020603050405020304" pitchFamily="18" charset="0"/>
                    <a:cs typeface="Times New Roman" panose="02020603050405020304" pitchFamily="18" charset="0"/>
                  </a:rPr>
                  <a:t> in the electric potential energy of a released electron when the electric force causes it to move vertically upward through a distance </a:t>
                </a:r>
                <a14:m>
                  <m:oMath xmlns:m="http://schemas.openxmlformats.org/officeDocument/2006/math">
                    <m:r>
                      <a:rPr lang="en-US" sz="2400" i="1" dirty="0" smtClean="0">
                        <a:latin typeface="Cambria Math" panose="02040503050406030204" pitchFamily="18" charset="0"/>
                      </a:rPr>
                      <m:t>𝑑</m:t>
                    </m:r>
                    <m:r>
                      <a:rPr lang="en-US" sz="2400" b="0" i="1" dirty="0" smtClean="0">
                        <a:latin typeface="Cambria Math" panose="02040503050406030204" pitchFamily="18" charset="0"/>
                      </a:rPr>
                      <m:t>=</m:t>
                    </m:r>
                    <m:r>
                      <a:rPr lang="en-US" sz="2400" i="1" dirty="0" smtClean="0">
                        <a:latin typeface="Cambria Math" panose="02040503050406030204" pitchFamily="18" charset="0"/>
                      </a:rPr>
                      <m:t>520 </m:t>
                    </m:r>
                  </m:oMath>
                </a14:m>
                <a:r>
                  <a:rPr lang="en-US" sz="2400" dirty="0">
                    <a:latin typeface="Times New Roman" panose="02020603050405020304" pitchFamily="18" charset="0"/>
                    <a:cs typeface="Times New Roman" panose="02020603050405020304" pitchFamily="18" charset="0"/>
                  </a:rPr>
                  <a:t>m ( As in the Fig.)? Through what potential change does the electron move?</a:t>
                </a:r>
              </a:p>
            </p:txBody>
          </p:sp>
        </mc:Choice>
        <mc:Fallback>
          <p:sp>
            <p:nvSpPr>
              <p:cNvPr id="3" name="TextBox 2">
                <a:extLst>
                  <a:ext uri="{FF2B5EF4-FFF2-40B4-BE49-F238E27FC236}">
                    <a16:creationId xmlns:a16="http://schemas.microsoft.com/office/drawing/2014/main" id="{7A9550E8-3AC9-FCDC-D27A-F4B51D9E0F1F}"/>
                  </a:ext>
                </a:extLst>
              </p:cNvPr>
              <p:cNvSpPr txBox="1">
                <a:spLocks noRot="1" noChangeAspect="1" noMove="1" noResize="1" noEditPoints="1" noAdjustHandles="1" noChangeArrowheads="1" noChangeShapeType="1" noTextEdit="1"/>
              </p:cNvSpPr>
              <p:nvPr/>
            </p:nvSpPr>
            <p:spPr>
              <a:xfrm>
                <a:off x="323444" y="191047"/>
                <a:ext cx="11612393" cy="2677656"/>
              </a:xfrm>
              <a:prstGeom prst="rect">
                <a:avLst/>
              </a:prstGeom>
              <a:blipFill>
                <a:blip r:embed="rId2"/>
                <a:stretch>
                  <a:fillRect l="-787" t="-1818" r="-840" b="-4091"/>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47B09721-1D55-A157-B558-7021324794E9}"/>
              </a:ext>
            </a:extLst>
          </p:cNvPr>
          <p:cNvPicPr>
            <a:picLocks noChangeAspect="1"/>
          </p:cNvPicPr>
          <p:nvPr/>
        </p:nvPicPr>
        <p:blipFill>
          <a:blip r:embed="rId3"/>
          <a:stretch>
            <a:fillRect/>
          </a:stretch>
        </p:blipFill>
        <p:spPr>
          <a:xfrm>
            <a:off x="3708817" y="3003557"/>
            <a:ext cx="2122661" cy="1738017"/>
          </a:xfrm>
          <a:prstGeom prst="rect">
            <a:avLst/>
          </a:prstGeom>
        </p:spPr>
      </p:pic>
    </p:spTree>
    <p:extLst>
      <p:ext uri="{BB962C8B-B14F-4D97-AF65-F5344CB8AC3E}">
        <p14:creationId xmlns:p14="http://schemas.microsoft.com/office/powerpoint/2010/main" val="402250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70856EE-D77A-84C5-A5FF-C5394F6FD751}"/>
              </a:ext>
            </a:extLst>
          </p:cNvPr>
          <p:cNvPicPr>
            <a:picLocks noChangeAspect="1"/>
          </p:cNvPicPr>
          <p:nvPr/>
        </p:nvPicPr>
        <p:blipFill>
          <a:blip r:embed="rId2"/>
          <a:stretch>
            <a:fillRect/>
          </a:stretch>
        </p:blipFill>
        <p:spPr>
          <a:xfrm>
            <a:off x="655700" y="1917665"/>
            <a:ext cx="2561877" cy="4064845"/>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1D789DA1-5B54-E7F6-9CA4-80B0C4FD247F}"/>
                  </a:ext>
                </a:extLst>
              </p:cNvPr>
              <p:cNvSpPr txBox="1"/>
              <p:nvPr/>
            </p:nvSpPr>
            <p:spPr>
              <a:xfrm>
                <a:off x="447627" y="172467"/>
                <a:ext cx="11663309" cy="1599284"/>
              </a:xfrm>
              <a:prstGeom prst="rect">
                <a:avLst/>
              </a:prstGeom>
              <a:noFill/>
            </p:spPr>
            <p:txBody>
              <a:bodyPr wrap="square">
                <a:spAutoFit/>
              </a:bodyPr>
              <a:lstStyle/>
              <a:p>
                <a:r>
                  <a:rPr lang="en-US" sz="2400" b="0" i="0" dirty="0">
                    <a:solidFill>
                      <a:srgbClr val="231F20"/>
                    </a:solidFill>
                    <a:effectLst/>
                    <a:latin typeface="Times New Roman" panose="02020603050405020304" pitchFamily="18" charset="0"/>
                    <a:cs typeface="Times New Roman" panose="02020603050405020304" pitchFamily="18" charset="0"/>
                  </a:rPr>
                  <a:t>Figure</a:t>
                </a:r>
                <a:r>
                  <a:rPr lang="en-US" sz="2400" b="0" i="1" dirty="0">
                    <a:solidFill>
                      <a:srgbClr val="231F2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shows two points </a:t>
                </a:r>
                <a14:m>
                  <m:oMath xmlns:m="http://schemas.openxmlformats.org/officeDocument/2006/math">
                    <m:r>
                      <a:rPr lang="en-US" sz="2400" b="0" i="1" dirty="0" smtClean="0">
                        <a:solidFill>
                          <a:srgbClr val="231F20"/>
                        </a:solidFill>
                        <a:effectLst/>
                        <a:latin typeface="Cambria Math" panose="02040503050406030204" pitchFamily="18" charset="0"/>
                        <a:cs typeface="Times New Roman" panose="02020603050405020304" pitchFamily="18" charset="0"/>
                      </a:rPr>
                      <m:t>𝑖</m:t>
                    </m:r>
                    <m:r>
                      <a:rPr lang="en-US" sz="2400" b="0" i="1" dirty="0">
                        <a:solidFill>
                          <a:srgbClr val="231F20"/>
                        </a:solidFill>
                        <a:effectLst/>
                        <a:latin typeface="Cambria Math" panose="02040503050406030204" pitchFamily="18" charset="0"/>
                        <a:cs typeface="Times New Roman" panose="02020603050405020304" pitchFamily="18" charset="0"/>
                      </a:rPr>
                      <m:t> </m:t>
                    </m:r>
                  </m:oMath>
                </a14:m>
                <a:r>
                  <a:rPr lang="en-US" sz="2400" b="0" i="0" dirty="0">
                    <a:solidFill>
                      <a:srgbClr val="231F20"/>
                    </a:solidFill>
                    <a:effectLst/>
                    <a:latin typeface="Times New Roman" panose="02020603050405020304" pitchFamily="18" charset="0"/>
                    <a:cs typeface="Times New Roman" panose="02020603050405020304" pitchFamily="18" charset="0"/>
                  </a:rPr>
                  <a:t>and </a:t>
                </a:r>
                <a14:m>
                  <m:oMath xmlns:m="http://schemas.openxmlformats.org/officeDocument/2006/math">
                    <m:r>
                      <a:rPr lang="en-US" sz="2400" b="0" i="1" dirty="0" smtClean="0">
                        <a:solidFill>
                          <a:srgbClr val="231F20"/>
                        </a:solidFill>
                        <a:effectLst/>
                        <a:latin typeface="Cambria Math" panose="02040503050406030204" pitchFamily="18" charset="0"/>
                        <a:cs typeface="Times New Roman" panose="02020603050405020304" pitchFamily="18" charset="0"/>
                      </a:rPr>
                      <m:t>𝑓</m:t>
                    </m:r>
                  </m:oMath>
                </a14:m>
                <a:r>
                  <a:rPr lang="en-US" sz="2400" b="0" i="1" dirty="0">
                    <a:solidFill>
                      <a:srgbClr val="231F2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in a uniform electric field. The points lie on the same electric field line (not shown) and are separated by a distance </a:t>
                </a:r>
                <a14:m>
                  <m:oMath xmlns:m="http://schemas.openxmlformats.org/officeDocument/2006/math">
                    <m:r>
                      <a:rPr lang="en-US" sz="2400" b="0" i="1" dirty="0" smtClean="0">
                        <a:solidFill>
                          <a:srgbClr val="231F20"/>
                        </a:solidFill>
                        <a:effectLst/>
                        <a:latin typeface="Cambria Math" panose="02040503050406030204" pitchFamily="18" charset="0"/>
                        <a:cs typeface="Times New Roman" panose="02020603050405020304" pitchFamily="18" charset="0"/>
                      </a:rPr>
                      <m:t>𝑑</m:t>
                    </m:r>
                  </m:oMath>
                </a14:m>
                <a:r>
                  <a:rPr lang="en-US" sz="2400" b="0" i="0" dirty="0">
                    <a:solidFill>
                      <a:srgbClr val="231F20"/>
                    </a:solidFill>
                    <a:effectLst/>
                    <a:latin typeface="Times New Roman" panose="02020603050405020304" pitchFamily="18" charset="0"/>
                    <a:cs typeface="Times New Roman" panose="02020603050405020304" pitchFamily="18" charset="0"/>
                  </a:rPr>
                  <a:t>. Find the potential difference </a:t>
                </a:r>
                <a14:m>
                  <m:oMath xmlns:m="http://schemas.openxmlformats.org/officeDocument/2006/math">
                    <m:sSub>
                      <m:sSubPr>
                        <m:ctrlPr>
                          <a:rPr lang="en-US" sz="2400" b="0" i="1" smtClean="0">
                            <a:solidFill>
                              <a:srgbClr val="231F20"/>
                            </a:solidFill>
                            <a:effectLst/>
                            <a:latin typeface="Cambria Math" panose="02040503050406030204" pitchFamily="18" charset="0"/>
                            <a:cs typeface="Times New Roman" panose="02020603050405020304" pitchFamily="18" charset="0"/>
                          </a:rPr>
                        </m:ctrlPr>
                      </m:sSubPr>
                      <m:e>
                        <m:r>
                          <a:rPr lang="en-US" sz="2400" b="0" i="1" smtClean="0">
                            <a:solidFill>
                              <a:srgbClr val="231F20"/>
                            </a:solidFill>
                            <a:effectLst/>
                            <a:latin typeface="Cambria Math" panose="02040503050406030204" pitchFamily="18" charset="0"/>
                            <a:cs typeface="Times New Roman" panose="02020603050405020304" pitchFamily="18" charset="0"/>
                          </a:rPr>
                          <m:t>𝑉</m:t>
                        </m:r>
                      </m:e>
                      <m:sub>
                        <m:r>
                          <a:rPr lang="en-US" sz="2400" b="0" i="1" smtClean="0">
                            <a:solidFill>
                              <a:srgbClr val="231F20"/>
                            </a:solidFill>
                            <a:effectLst/>
                            <a:latin typeface="Cambria Math" panose="02040503050406030204" pitchFamily="18" charset="0"/>
                            <a:cs typeface="Times New Roman" panose="02020603050405020304" pitchFamily="18" charset="0"/>
                          </a:rPr>
                          <m:t>𝑓</m:t>
                        </m:r>
                      </m:sub>
                    </m:sSub>
                    <m:r>
                      <a:rPr lang="en-US" sz="2400" b="0" i="1" smtClean="0">
                        <a:solidFill>
                          <a:srgbClr val="231F20"/>
                        </a:solidFill>
                        <a:effectLst/>
                        <a:latin typeface="Cambria Math" panose="02040503050406030204" pitchFamily="18" charset="0"/>
                        <a:cs typeface="Times New Roman" panose="02020603050405020304" pitchFamily="18" charset="0"/>
                      </a:rPr>
                      <m:t>−</m:t>
                    </m:r>
                    <m:sSub>
                      <m:sSubPr>
                        <m:ctrlPr>
                          <a:rPr lang="en-US" sz="2400" b="0" i="1" smtClean="0">
                            <a:solidFill>
                              <a:srgbClr val="231F20"/>
                            </a:solidFill>
                            <a:effectLst/>
                            <a:latin typeface="Cambria Math" panose="02040503050406030204" pitchFamily="18" charset="0"/>
                            <a:cs typeface="Times New Roman" panose="02020603050405020304" pitchFamily="18" charset="0"/>
                          </a:rPr>
                        </m:ctrlPr>
                      </m:sSubPr>
                      <m:e>
                        <m:r>
                          <a:rPr lang="en-US" sz="2400" b="0" i="1" smtClean="0">
                            <a:solidFill>
                              <a:srgbClr val="231F20"/>
                            </a:solidFill>
                            <a:effectLst/>
                            <a:latin typeface="Cambria Math" panose="02040503050406030204" pitchFamily="18" charset="0"/>
                            <a:cs typeface="Times New Roman" panose="02020603050405020304" pitchFamily="18" charset="0"/>
                          </a:rPr>
                          <m:t>𝑉</m:t>
                        </m:r>
                      </m:e>
                      <m:sub>
                        <m:r>
                          <a:rPr lang="en-US" sz="2400" b="0" i="1" smtClean="0">
                            <a:solidFill>
                              <a:srgbClr val="231F20"/>
                            </a:solidFill>
                            <a:effectLst/>
                            <a:latin typeface="Cambria Math" panose="02040503050406030204" pitchFamily="18" charset="0"/>
                            <a:cs typeface="Times New Roman" panose="02020603050405020304" pitchFamily="18" charset="0"/>
                          </a:rPr>
                          <m:t>𝑖</m:t>
                        </m:r>
                      </m:sub>
                    </m:sSub>
                  </m:oMath>
                </a14:m>
                <a:r>
                  <a:rPr lang="en-US" sz="2400" b="0" i="0" dirty="0">
                    <a:solidFill>
                      <a:srgbClr val="231F20"/>
                    </a:solidFill>
                    <a:effectLst/>
                    <a:latin typeface="Times New Roman" panose="02020603050405020304" pitchFamily="18" charset="0"/>
                    <a:cs typeface="Times New Roman" panose="02020603050405020304" pitchFamily="18" charset="0"/>
                  </a:rPr>
                  <a:t> by moving a positive test charge </a:t>
                </a:r>
                <a14:m>
                  <m:oMath xmlns:m="http://schemas.openxmlformats.org/officeDocument/2006/math">
                    <m:sSub>
                      <m:sSubPr>
                        <m:ctrlPr>
                          <a:rPr lang="en-US" sz="2400" b="0" i="1" smtClean="0">
                            <a:solidFill>
                              <a:srgbClr val="231F20"/>
                            </a:solidFill>
                            <a:effectLst/>
                            <a:latin typeface="Cambria Math" panose="02040503050406030204" pitchFamily="18" charset="0"/>
                            <a:cs typeface="Times New Roman" panose="02020603050405020304" pitchFamily="18" charset="0"/>
                          </a:rPr>
                        </m:ctrlPr>
                      </m:sSubPr>
                      <m:e>
                        <m:r>
                          <a:rPr lang="en-US" sz="2400" b="0" i="1" smtClean="0">
                            <a:solidFill>
                              <a:srgbClr val="231F20"/>
                            </a:solidFill>
                            <a:effectLst/>
                            <a:latin typeface="Cambria Math" panose="02040503050406030204" pitchFamily="18" charset="0"/>
                            <a:cs typeface="Times New Roman" panose="02020603050405020304" pitchFamily="18" charset="0"/>
                          </a:rPr>
                          <m:t>𝑞</m:t>
                        </m:r>
                      </m:e>
                      <m:sub>
                        <m:r>
                          <a:rPr lang="en-US" sz="2400" b="0" i="1" smtClean="0">
                            <a:solidFill>
                              <a:srgbClr val="231F20"/>
                            </a:solidFill>
                            <a:effectLst/>
                            <a:latin typeface="Cambria Math" panose="02040503050406030204" pitchFamily="18" charset="0"/>
                            <a:cs typeface="Times New Roman" panose="02020603050405020304" pitchFamily="18" charset="0"/>
                          </a:rPr>
                          <m:t>0</m:t>
                        </m:r>
                      </m:sub>
                    </m:sSub>
                  </m:oMath>
                </a14:m>
                <a:r>
                  <a:rPr lang="en-US" sz="2400" b="0" i="0" dirty="0">
                    <a:solidFill>
                      <a:srgbClr val="231F20"/>
                    </a:solidFill>
                    <a:effectLst/>
                    <a:latin typeface="Times New Roman" panose="02020603050405020304" pitchFamily="18" charset="0"/>
                    <a:cs typeface="Times New Roman" panose="02020603050405020304" pitchFamily="18" charset="0"/>
                  </a:rPr>
                  <a:t> from </a:t>
                </a:r>
                <a14:m>
                  <m:oMath xmlns:m="http://schemas.openxmlformats.org/officeDocument/2006/math">
                    <m:r>
                      <a:rPr lang="en-US" sz="2400" b="0" i="1" dirty="0" smtClean="0">
                        <a:solidFill>
                          <a:srgbClr val="231F20"/>
                        </a:solidFill>
                        <a:effectLst/>
                        <a:latin typeface="Cambria Math" panose="02040503050406030204" pitchFamily="18" charset="0"/>
                        <a:cs typeface="Times New Roman" panose="02020603050405020304" pitchFamily="18" charset="0"/>
                      </a:rPr>
                      <m:t>𝑖</m:t>
                    </m:r>
                  </m:oMath>
                </a14:m>
                <a:r>
                  <a:rPr lang="en-US" sz="2400" b="0" i="1" dirty="0">
                    <a:solidFill>
                      <a:srgbClr val="231F20"/>
                    </a:solidFill>
                    <a:effectLst/>
                    <a:latin typeface="Times New Roman" panose="02020603050405020304" pitchFamily="18" charset="0"/>
                    <a:cs typeface="Times New Roman" panose="02020603050405020304" pitchFamily="18" charset="0"/>
                  </a:rPr>
                  <a:t> </a:t>
                </a:r>
                <a:r>
                  <a:rPr lang="en-US" sz="2400" b="0" i="0" dirty="0">
                    <a:solidFill>
                      <a:srgbClr val="231F20"/>
                    </a:solidFill>
                    <a:effectLst/>
                    <a:latin typeface="Times New Roman" panose="02020603050405020304" pitchFamily="18" charset="0"/>
                    <a:cs typeface="Times New Roman" panose="02020603050405020304" pitchFamily="18" charset="0"/>
                  </a:rPr>
                  <a:t>to </a:t>
                </a:r>
                <a14:m>
                  <m:oMath xmlns:m="http://schemas.openxmlformats.org/officeDocument/2006/math">
                    <m:r>
                      <a:rPr lang="en-US" sz="2400" b="0" i="1" dirty="0" smtClean="0">
                        <a:solidFill>
                          <a:srgbClr val="231F20"/>
                        </a:solidFill>
                        <a:effectLst/>
                        <a:latin typeface="Cambria Math" panose="02040503050406030204" pitchFamily="18" charset="0"/>
                        <a:cs typeface="Times New Roman" panose="02020603050405020304" pitchFamily="18" charset="0"/>
                      </a:rPr>
                      <m:t>𝑓</m:t>
                    </m:r>
                    <m:r>
                      <a:rPr lang="en-US" sz="2400" b="0" i="1" dirty="0" smtClean="0">
                        <a:solidFill>
                          <a:srgbClr val="231F20"/>
                        </a:solidFill>
                        <a:effectLst/>
                        <a:latin typeface="Cambria Math" panose="02040503050406030204" pitchFamily="18" charset="0"/>
                        <a:cs typeface="Times New Roman" panose="02020603050405020304" pitchFamily="18" charset="0"/>
                      </a:rPr>
                      <m:t> </m:t>
                    </m:r>
                  </m:oMath>
                </a14:m>
                <a:r>
                  <a:rPr lang="en-US" sz="2400" b="0" i="0" dirty="0">
                    <a:solidFill>
                      <a:srgbClr val="231F20"/>
                    </a:solidFill>
                    <a:effectLst/>
                    <a:latin typeface="Times New Roman" panose="02020603050405020304" pitchFamily="18" charset="0"/>
                    <a:cs typeface="Times New Roman" panose="02020603050405020304" pitchFamily="18" charset="0"/>
                  </a:rPr>
                  <a:t>along the path shown, which is parallel to the field direction.</a:t>
                </a:r>
                <a:r>
                  <a:rPr lang="en-US" sz="2400" dirty="0">
                    <a:latin typeface="Times New Roman" panose="02020603050405020304" pitchFamily="18" charset="0"/>
                    <a:cs typeface="Times New Roman" panose="02020603050405020304" pitchFamily="18" charset="0"/>
                  </a:rPr>
                  <a:t> </a:t>
                </a:r>
              </a:p>
            </p:txBody>
          </p:sp>
        </mc:Choice>
        <mc:Fallback>
          <p:sp>
            <p:nvSpPr>
              <p:cNvPr id="4" name="TextBox 3">
                <a:extLst>
                  <a:ext uri="{FF2B5EF4-FFF2-40B4-BE49-F238E27FC236}">
                    <a16:creationId xmlns:a16="http://schemas.microsoft.com/office/drawing/2014/main" id="{1D789DA1-5B54-E7F6-9CA4-80B0C4FD247F}"/>
                  </a:ext>
                </a:extLst>
              </p:cNvPr>
              <p:cNvSpPr txBox="1">
                <a:spLocks noRot="1" noChangeAspect="1" noMove="1" noResize="1" noEditPoints="1" noAdjustHandles="1" noChangeArrowheads="1" noChangeShapeType="1" noTextEdit="1"/>
              </p:cNvSpPr>
              <p:nvPr/>
            </p:nvSpPr>
            <p:spPr>
              <a:xfrm>
                <a:off x="447627" y="172467"/>
                <a:ext cx="11663309" cy="1599284"/>
              </a:xfrm>
              <a:prstGeom prst="rect">
                <a:avLst/>
              </a:prstGeom>
              <a:blipFill>
                <a:blip r:embed="rId3"/>
                <a:stretch>
                  <a:fillRect l="-784" t="-3042" r="-1045" b="-7605"/>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DF12CE32-9DE7-D60D-BE98-8890261F787E}"/>
              </a:ext>
            </a:extLst>
          </p:cNvPr>
          <p:cNvGrpSpPr/>
          <p:nvPr/>
        </p:nvGrpSpPr>
        <p:grpSpPr>
          <a:xfrm>
            <a:off x="4150751" y="1917665"/>
            <a:ext cx="7690897" cy="4483260"/>
            <a:chOff x="4150751" y="1917665"/>
            <a:chExt cx="7690897" cy="4483260"/>
          </a:xfrm>
        </p:grpSpPr>
        <p:pic>
          <p:nvPicPr>
            <p:cNvPr id="6" name="Picture 5">
              <a:extLst>
                <a:ext uri="{FF2B5EF4-FFF2-40B4-BE49-F238E27FC236}">
                  <a16:creationId xmlns:a16="http://schemas.microsoft.com/office/drawing/2014/main" id="{DBF67AC6-1249-B90A-5072-EACFFE361DF9}"/>
                </a:ext>
              </a:extLst>
            </p:cNvPr>
            <p:cNvPicPr>
              <a:picLocks noChangeAspect="1"/>
            </p:cNvPicPr>
            <p:nvPr/>
          </p:nvPicPr>
          <p:blipFill>
            <a:blip r:embed="rId4"/>
            <a:stretch>
              <a:fillRect/>
            </a:stretch>
          </p:blipFill>
          <p:spPr>
            <a:xfrm>
              <a:off x="6279281" y="3001703"/>
              <a:ext cx="4844426" cy="3399222"/>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F4B899D-E5F7-36A6-51F9-0ADB4EAC5525}"/>
                    </a:ext>
                  </a:extLst>
                </p:cNvPr>
                <p:cNvSpPr txBox="1"/>
                <p:nvPr/>
              </p:nvSpPr>
              <p:spPr>
                <a:xfrm>
                  <a:off x="4150751" y="1917665"/>
                  <a:ext cx="7690897" cy="122995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(b) Now find the potential difference </a:t>
                  </a:r>
                  <a14:m>
                    <m:oMath xmlns:m="http://schemas.openxmlformats.org/officeDocument/2006/math">
                      <m:sSub>
                        <m:sSubPr>
                          <m:ctrlPr>
                            <a:rPr lang="en-US" sz="2400" b="0" i="1" smtClean="0">
                              <a:solidFill>
                                <a:srgbClr val="231F20"/>
                              </a:solidFill>
                              <a:effectLst/>
                              <a:latin typeface="Cambria Math" panose="02040503050406030204" pitchFamily="18" charset="0"/>
                              <a:cs typeface="Times New Roman" panose="02020603050405020304" pitchFamily="18" charset="0"/>
                            </a:rPr>
                          </m:ctrlPr>
                        </m:sSubPr>
                        <m:e>
                          <m:r>
                            <a:rPr lang="en-US" sz="2400" b="0" i="1" smtClean="0">
                              <a:solidFill>
                                <a:srgbClr val="231F20"/>
                              </a:solidFill>
                              <a:effectLst/>
                              <a:latin typeface="Cambria Math" panose="02040503050406030204" pitchFamily="18" charset="0"/>
                              <a:cs typeface="Times New Roman" panose="02020603050405020304" pitchFamily="18" charset="0"/>
                            </a:rPr>
                            <m:t>𝑉</m:t>
                          </m:r>
                        </m:e>
                        <m:sub>
                          <m:r>
                            <a:rPr lang="en-US" sz="2400" b="0" i="1" smtClean="0">
                              <a:solidFill>
                                <a:srgbClr val="231F20"/>
                              </a:solidFill>
                              <a:effectLst/>
                              <a:latin typeface="Cambria Math" panose="02040503050406030204" pitchFamily="18" charset="0"/>
                              <a:cs typeface="Times New Roman" panose="02020603050405020304" pitchFamily="18" charset="0"/>
                            </a:rPr>
                            <m:t>𝑓</m:t>
                          </m:r>
                        </m:sub>
                      </m:sSub>
                      <m:r>
                        <a:rPr lang="en-US" sz="2400" b="0" i="1" smtClean="0">
                          <a:solidFill>
                            <a:srgbClr val="231F20"/>
                          </a:solidFill>
                          <a:effectLst/>
                          <a:latin typeface="Cambria Math" panose="02040503050406030204" pitchFamily="18" charset="0"/>
                          <a:cs typeface="Times New Roman" panose="02020603050405020304" pitchFamily="18" charset="0"/>
                        </a:rPr>
                        <m:t>−</m:t>
                      </m:r>
                      <m:sSub>
                        <m:sSubPr>
                          <m:ctrlPr>
                            <a:rPr lang="en-US" sz="2400" b="0" i="1" smtClean="0">
                              <a:solidFill>
                                <a:srgbClr val="231F20"/>
                              </a:solidFill>
                              <a:effectLst/>
                              <a:latin typeface="Cambria Math" panose="02040503050406030204" pitchFamily="18" charset="0"/>
                              <a:cs typeface="Times New Roman" panose="02020603050405020304" pitchFamily="18" charset="0"/>
                            </a:rPr>
                          </m:ctrlPr>
                        </m:sSubPr>
                        <m:e>
                          <m:r>
                            <a:rPr lang="en-US" sz="2400" b="0" i="1" smtClean="0">
                              <a:solidFill>
                                <a:srgbClr val="231F20"/>
                              </a:solidFill>
                              <a:effectLst/>
                              <a:latin typeface="Cambria Math" panose="02040503050406030204" pitchFamily="18" charset="0"/>
                              <a:cs typeface="Times New Roman" panose="02020603050405020304" pitchFamily="18" charset="0"/>
                            </a:rPr>
                            <m:t>𝑉</m:t>
                          </m:r>
                        </m:e>
                        <m:sub>
                          <m:r>
                            <a:rPr lang="en-US" sz="2400" b="0" i="1" smtClean="0">
                              <a:solidFill>
                                <a:srgbClr val="231F20"/>
                              </a:solidFill>
                              <a:effectLst/>
                              <a:latin typeface="Cambria Math" panose="02040503050406030204" pitchFamily="18" charset="0"/>
                              <a:cs typeface="Times New Roman" panose="02020603050405020304" pitchFamily="18" charset="0"/>
                            </a:rPr>
                            <m:t>𝑖</m:t>
                          </m:r>
                        </m:sub>
                      </m:sSub>
                    </m:oMath>
                  </a14:m>
                  <a:r>
                    <a:rPr lang="en-US" sz="2400" dirty="0">
                      <a:latin typeface="Times New Roman" panose="02020603050405020304" pitchFamily="18" charset="0"/>
                      <a:cs typeface="Times New Roman" panose="02020603050405020304" pitchFamily="18" charset="0"/>
                    </a:rPr>
                    <a:t> by moving the</a:t>
                  </a:r>
                </a:p>
                <a:p>
                  <a:r>
                    <a:rPr lang="en-US" sz="2400" dirty="0">
                      <a:latin typeface="Times New Roman" panose="02020603050405020304" pitchFamily="18" charset="0"/>
                      <a:cs typeface="Times New Roman" panose="02020603050405020304" pitchFamily="18" charset="0"/>
                    </a:rPr>
                    <a:t>positive test charge </a:t>
                  </a:r>
                  <a14:m>
                    <m:oMath xmlns:m="http://schemas.openxmlformats.org/officeDocument/2006/math">
                      <m:sSub>
                        <m:sSubPr>
                          <m:ctrlPr>
                            <a:rPr lang="en-US" sz="2400" b="0" i="1" smtClean="0">
                              <a:solidFill>
                                <a:srgbClr val="231F20"/>
                              </a:solidFill>
                              <a:effectLst/>
                              <a:latin typeface="Cambria Math" panose="02040503050406030204" pitchFamily="18" charset="0"/>
                              <a:cs typeface="Times New Roman" panose="02020603050405020304" pitchFamily="18" charset="0"/>
                            </a:rPr>
                          </m:ctrlPr>
                        </m:sSubPr>
                        <m:e>
                          <m:r>
                            <a:rPr lang="en-US" sz="2400" b="0" i="1" smtClean="0">
                              <a:solidFill>
                                <a:srgbClr val="231F20"/>
                              </a:solidFill>
                              <a:effectLst/>
                              <a:latin typeface="Cambria Math" panose="02040503050406030204" pitchFamily="18" charset="0"/>
                              <a:cs typeface="Times New Roman" panose="02020603050405020304" pitchFamily="18" charset="0"/>
                            </a:rPr>
                            <m:t>𝑞</m:t>
                          </m:r>
                        </m:e>
                        <m:sub>
                          <m:r>
                            <a:rPr lang="en-US" sz="2400" b="0" i="1" smtClean="0">
                              <a:solidFill>
                                <a:srgbClr val="231F20"/>
                              </a:solidFill>
                              <a:effectLst/>
                              <a:latin typeface="Cambria Math" panose="02040503050406030204" pitchFamily="18" charset="0"/>
                              <a:cs typeface="Times New Roman" panose="02020603050405020304" pitchFamily="18" charset="0"/>
                            </a:rPr>
                            <m:t>0</m:t>
                          </m:r>
                        </m:sub>
                      </m:sSub>
                    </m:oMath>
                  </a14:m>
                  <a:r>
                    <a:rPr lang="en-US" sz="2400" dirty="0">
                      <a:latin typeface="Times New Roman" panose="02020603050405020304" pitchFamily="18" charset="0"/>
                      <a:cs typeface="Times New Roman" panose="02020603050405020304" pitchFamily="18" charset="0"/>
                    </a:rPr>
                    <a:t> from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𝑖</m:t>
                      </m:r>
                    </m:oMath>
                  </a14:m>
                  <a:r>
                    <a:rPr lang="en-US" sz="2400" dirty="0">
                      <a:latin typeface="Times New Roman" panose="02020603050405020304" pitchFamily="18" charset="0"/>
                      <a:cs typeface="Times New Roman" panose="02020603050405020304" pitchFamily="18" charset="0"/>
                    </a:rPr>
                    <a:t> to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𝑓</m:t>
                      </m:r>
                    </m:oMath>
                  </a14:m>
                  <a:r>
                    <a:rPr lang="en-US" sz="2400" dirty="0">
                      <a:latin typeface="Times New Roman" panose="02020603050405020304" pitchFamily="18" charset="0"/>
                      <a:cs typeface="Times New Roman" panose="02020603050405020304" pitchFamily="18" charset="0"/>
                    </a:rPr>
                    <a:t> along the path </a:t>
                  </a:r>
                  <a14:m>
                    <m:oMath xmlns:m="http://schemas.openxmlformats.org/officeDocument/2006/math">
                      <m:r>
                        <a:rPr lang="en-US" sz="2400" i="1" dirty="0" smtClean="0">
                          <a:latin typeface="Cambria Math" panose="02040503050406030204" pitchFamily="18" charset="0"/>
                          <a:cs typeface="Times New Roman" panose="02020603050405020304" pitchFamily="18" charset="0"/>
                        </a:rPr>
                        <m:t>𝑖𝑐𝑓</m:t>
                      </m:r>
                      <m:r>
                        <a:rPr lang="en-US" sz="2400" i="1" dirty="0">
                          <a:latin typeface="Cambria Math" panose="02040503050406030204" pitchFamily="18" charset="0"/>
                          <a:cs typeface="Times New Roman" panose="02020603050405020304" pitchFamily="18" charset="0"/>
                        </a:rPr>
                        <m:t> </m:t>
                      </m:r>
                    </m:oMath>
                  </a14:m>
                  <a:r>
                    <a:rPr lang="en-US" sz="2400" dirty="0">
                      <a:latin typeface="Times New Roman" panose="02020603050405020304" pitchFamily="18" charset="0"/>
                      <a:cs typeface="Times New Roman" panose="02020603050405020304" pitchFamily="18" charset="0"/>
                    </a:rPr>
                    <a:t>shown in Fig.</a:t>
                  </a:r>
                </a:p>
              </p:txBody>
            </p:sp>
          </mc:Choice>
          <mc:Fallback>
            <p:sp>
              <p:nvSpPr>
                <p:cNvPr id="8" name="TextBox 7">
                  <a:extLst>
                    <a:ext uri="{FF2B5EF4-FFF2-40B4-BE49-F238E27FC236}">
                      <a16:creationId xmlns:a16="http://schemas.microsoft.com/office/drawing/2014/main" id="{4F4B899D-E5F7-36A6-51F9-0ADB4EAC5525}"/>
                    </a:ext>
                  </a:extLst>
                </p:cNvPr>
                <p:cNvSpPr txBox="1">
                  <a:spLocks noRot="1" noChangeAspect="1" noMove="1" noResize="1" noEditPoints="1" noAdjustHandles="1" noChangeArrowheads="1" noChangeShapeType="1" noTextEdit="1"/>
                </p:cNvSpPr>
                <p:nvPr/>
              </p:nvSpPr>
              <p:spPr>
                <a:xfrm>
                  <a:off x="4150751" y="1917665"/>
                  <a:ext cx="7690897" cy="1229952"/>
                </a:xfrm>
                <a:prstGeom prst="rect">
                  <a:avLst/>
                </a:prstGeom>
                <a:blipFill>
                  <a:blip r:embed="rId5"/>
                  <a:stretch>
                    <a:fillRect l="-1268" t="-3980" b="-10945"/>
                  </a:stretch>
                </a:blipFill>
              </p:spPr>
              <p:txBody>
                <a:bodyPr/>
                <a:lstStyle/>
                <a:p>
                  <a:r>
                    <a:rPr lang="en-US">
                      <a:noFill/>
                    </a:rPr>
                    <a:t> </a:t>
                  </a:r>
                </a:p>
              </p:txBody>
            </p:sp>
          </mc:Fallback>
        </mc:AlternateContent>
      </p:grpSp>
    </p:spTree>
    <p:extLst>
      <p:ext uri="{BB962C8B-B14F-4D97-AF65-F5344CB8AC3E}">
        <p14:creationId xmlns:p14="http://schemas.microsoft.com/office/powerpoint/2010/main" val="51820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D0CE6CBD-868C-C707-D8AA-309274ED2290}"/>
                  </a:ext>
                </a:extLst>
              </p:cNvPr>
              <p:cNvSpPr txBox="1"/>
              <p:nvPr/>
            </p:nvSpPr>
            <p:spPr>
              <a:xfrm>
                <a:off x="566635" y="503925"/>
                <a:ext cx="11242743" cy="2308324"/>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A proton is released from rest in a uniform electric field that has a magnitude of </a:t>
                </a:r>
                <a14:m>
                  <m:oMath xmlns:m="http://schemas.openxmlformats.org/officeDocument/2006/math">
                    <m:sSup>
                      <m:sSupPr>
                        <m:ctrlPr>
                          <a:rPr lang="en-US" sz="2400" b="0" i="1" smtClean="0">
                            <a:solidFill>
                              <a:srgbClr val="000000"/>
                            </a:solidFill>
                            <a:effectLst/>
                            <a:latin typeface="Cambria Math" panose="02040503050406030204" pitchFamily="18" charset="0"/>
                            <a:cs typeface="Times New Roman" panose="02020603050405020304" pitchFamily="18" charset="0"/>
                          </a:rPr>
                        </m:ctrlPr>
                      </m:sSupPr>
                      <m:e>
                        <m:r>
                          <a:rPr lang="en-US" sz="2400" b="0" i="1" smtClean="0">
                            <a:solidFill>
                              <a:srgbClr val="000000"/>
                            </a:solidFill>
                            <a:effectLst/>
                            <a:latin typeface="Cambria Math" panose="02040503050406030204" pitchFamily="18" charset="0"/>
                            <a:cs typeface="Times New Roman" panose="02020603050405020304" pitchFamily="18" charset="0"/>
                          </a:rPr>
                          <m:t>8.0</m:t>
                        </m:r>
                        <m:r>
                          <a:rPr lang="en-US" sz="2400" b="0" i="1" smtClean="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t>×10</m:t>
                        </m:r>
                      </m:e>
                      <m:sup>
                        <m:r>
                          <a:rPr lang="en-US" sz="2400" b="0" i="1" smtClean="0">
                            <a:solidFill>
                              <a:srgbClr val="000000"/>
                            </a:solidFill>
                            <a:effectLst/>
                            <a:latin typeface="Cambria Math" panose="02040503050406030204" pitchFamily="18" charset="0"/>
                            <a:cs typeface="Times New Roman" panose="02020603050405020304" pitchFamily="18" charset="0"/>
                          </a:rPr>
                          <m:t>4</m:t>
                        </m:r>
                      </m:sup>
                    </m:sSup>
                  </m:oMath>
                </a14:m>
                <a:r>
                  <a:rPr lang="en-US" sz="2400" b="0" i="0" dirty="0">
                    <a:solidFill>
                      <a:srgbClr val="000000"/>
                    </a:solidFill>
                    <a:effectLst/>
                    <a:latin typeface="Times New Roman" panose="02020603050405020304" pitchFamily="18" charset="0"/>
                    <a:cs typeface="Times New Roman" panose="02020603050405020304" pitchFamily="18" charset="0"/>
                  </a:rPr>
                  <a:t> V/m (Fig.). The proton undergoes a displacement of 0.50 m in the direction of </a:t>
                </a:r>
                <a:r>
                  <a:rPr lang="en-US" sz="2400" b="1" i="0" dirty="0">
                    <a:solidFill>
                      <a:srgbClr val="000000"/>
                    </a:solidFill>
                    <a:effectLst/>
                    <a:latin typeface="Times New Roman" panose="02020603050405020304" pitchFamily="18" charset="0"/>
                    <a:cs typeface="Times New Roman" panose="02020603050405020304" pitchFamily="18" charset="0"/>
                  </a:rPr>
                  <a:t>E</a:t>
                </a:r>
                <a:r>
                  <a:rPr lang="en-US" sz="2400" b="0" i="0" dirty="0">
                    <a:solidFill>
                      <a:srgbClr val="000000"/>
                    </a:solidFill>
                    <a:effectLst/>
                    <a:latin typeface="Times New Roman" panose="02020603050405020304" pitchFamily="18" charset="0"/>
                    <a:cs typeface="Times New Roman" panose="02020603050405020304" pitchFamily="18" charset="0"/>
                  </a:rPr>
                  <a:t>.</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i="0" dirty="0">
                    <a:effectLst/>
                    <a:latin typeface="Times New Roman" panose="02020603050405020304" pitchFamily="18" charset="0"/>
                    <a:cs typeface="Times New Roman" panose="02020603050405020304" pitchFamily="18" charset="0"/>
                  </a:rPr>
                  <a:t>(a) </a:t>
                </a:r>
                <a:r>
                  <a:rPr lang="en-US" sz="2400" b="0" i="0" dirty="0">
                    <a:solidFill>
                      <a:srgbClr val="000000"/>
                    </a:solidFill>
                    <a:effectLst/>
                    <a:latin typeface="Times New Roman" panose="02020603050405020304" pitchFamily="18" charset="0"/>
                    <a:cs typeface="Times New Roman" panose="02020603050405020304" pitchFamily="18" charset="0"/>
                  </a:rPr>
                  <a:t>Find the change in electric potential between points </a:t>
                </a:r>
                <a:r>
                  <a:rPr lang="en-US" sz="2400" b="0" i="1" dirty="0">
                    <a:solidFill>
                      <a:srgbClr val="000000"/>
                    </a:solidFill>
                    <a:effectLst/>
                    <a:latin typeface="Times New Roman" panose="02020603050405020304" pitchFamily="18" charset="0"/>
                    <a:cs typeface="Times New Roman" panose="02020603050405020304" pitchFamily="18" charset="0"/>
                  </a:rPr>
                  <a:t>A </a:t>
                </a:r>
                <a:r>
                  <a:rPr lang="en-US" sz="2400" b="0" i="0" dirty="0">
                    <a:solidFill>
                      <a:srgbClr val="000000"/>
                    </a:solidFill>
                    <a:effectLst/>
                    <a:latin typeface="Times New Roman" panose="02020603050405020304" pitchFamily="18" charset="0"/>
                    <a:cs typeface="Times New Roman" panose="02020603050405020304" pitchFamily="18" charset="0"/>
                  </a:rPr>
                  <a:t>and </a:t>
                </a:r>
                <a:r>
                  <a:rPr lang="en-US" sz="2400" b="0" i="1" dirty="0">
                    <a:solidFill>
                      <a:srgbClr val="000000"/>
                    </a:solidFill>
                    <a:effectLst/>
                    <a:latin typeface="Times New Roman" panose="02020603050405020304" pitchFamily="18" charset="0"/>
                    <a:cs typeface="Times New Roman" panose="02020603050405020304" pitchFamily="18" charset="0"/>
                  </a:rPr>
                  <a:t>B</a:t>
                </a:r>
                <a:r>
                  <a:rPr lang="en-US" sz="2400" b="0" i="0" dirty="0">
                    <a:solidFill>
                      <a:srgbClr val="000000"/>
                    </a:solidFill>
                    <a:effectLst/>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(b) </a:t>
                </a:r>
                <a:r>
                  <a:rPr lang="en-US" sz="2400" b="0" i="0" dirty="0">
                    <a:solidFill>
                      <a:srgbClr val="000000"/>
                    </a:solidFill>
                    <a:effectLst/>
                    <a:latin typeface="Times New Roman" panose="02020603050405020304" pitchFamily="18" charset="0"/>
                    <a:cs typeface="Times New Roman" panose="02020603050405020304" pitchFamily="18" charset="0"/>
                  </a:rPr>
                  <a:t>Find the change in potential energy of the proton–field system for this displacement.</a:t>
                </a:r>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 </a:t>
                </a:r>
                <a:r>
                  <a:rPr lang="en-US" sz="2400" b="0" i="0" dirty="0">
                    <a:solidFill>
                      <a:srgbClr val="000000"/>
                    </a:solidFill>
                    <a:effectLst/>
                    <a:latin typeface="Times New Roman" panose="02020603050405020304" pitchFamily="18" charset="0"/>
                    <a:cs typeface="Times New Roman" panose="02020603050405020304" pitchFamily="18" charset="0"/>
                  </a:rPr>
                  <a:t>Find the speed of the proton after completing the 0.50 m displacement in the electric field.</a:t>
                </a:r>
                <a:r>
                  <a:rPr lang="en-US" sz="2400" dirty="0">
                    <a:latin typeface="Times New Roman" panose="02020603050405020304" pitchFamily="18" charset="0"/>
                    <a:cs typeface="Times New Roman" panose="02020603050405020304" pitchFamily="18" charset="0"/>
                  </a:rPr>
                  <a:t> </a:t>
                </a:r>
              </a:p>
            </p:txBody>
          </p:sp>
        </mc:Choice>
        <mc:Fallback>
          <p:sp>
            <p:nvSpPr>
              <p:cNvPr id="3" name="TextBox 2">
                <a:extLst>
                  <a:ext uri="{FF2B5EF4-FFF2-40B4-BE49-F238E27FC236}">
                    <a16:creationId xmlns:a16="http://schemas.microsoft.com/office/drawing/2014/main" id="{D0CE6CBD-868C-C707-D8AA-309274ED2290}"/>
                  </a:ext>
                </a:extLst>
              </p:cNvPr>
              <p:cNvSpPr txBox="1">
                <a:spLocks noRot="1" noChangeAspect="1" noMove="1" noResize="1" noEditPoints="1" noAdjustHandles="1" noChangeArrowheads="1" noChangeShapeType="1" noTextEdit="1"/>
              </p:cNvSpPr>
              <p:nvPr/>
            </p:nvSpPr>
            <p:spPr>
              <a:xfrm>
                <a:off x="566635" y="503925"/>
                <a:ext cx="11242743" cy="2308324"/>
              </a:xfrm>
              <a:prstGeom prst="rect">
                <a:avLst/>
              </a:prstGeom>
              <a:blipFill>
                <a:blip r:embed="rId2"/>
                <a:stretch>
                  <a:fillRect l="-868" t="-2116" b="-5291"/>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7728AF6-217F-0631-2D9F-163E3F407D7A}"/>
              </a:ext>
            </a:extLst>
          </p:cNvPr>
          <p:cNvPicPr>
            <a:picLocks noChangeAspect="1"/>
          </p:cNvPicPr>
          <p:nvPr/>
        </p:nvPicPr>
        <p:blipFill>
          <a:blip r:embed="rId3"/>
          <a:stretch>
            <a:fillRect/>
          </a:stretch>
        </p:blipFill>
        <p:spPr>
          <a:xfrm>
            <a:off x="4942363" y="2517585"/>
            <a:ext cx="2952939" cy="2860660"/>
          </a:xfrm>
          <a:prstGeom prst="rect">
            <a:avLst/>
          </a:prstGeom>
        </p:spPr>
      </p:pic>
    </p:spTree>
    <p:extLst>
      <p:ext uri="{BB962C8B-B14F-4D97-AF65-F5344CB8AC3E}">
        <p14:creationId xmlns:p14="http://schemas.microsoft.com/office/powerpoint/2010/main" val="3033411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D77A5FB5-B130-5B76-3B1C-95A8EF836563}"/>
                  </a:ext>
                </a:extLst>
              </p:cNvPr>
              <p:cNvSpPr txBox="1"/>
              <p:nvPr/>
            </p:nvSpPr>
            <p:spPr>
              <a:xfrm>
                <a:off x="455172" y="126858"/>
                <a:ext cx="10157705" cy="1200329"/>
              </a:xfrm>
              <a:prstGeom prst="rect">
                <a:avLst/>
              </a:prstGeom>
              <a:noFill/>
            </p:spPr>
            <p:txBody>
              <a:bodyPr wrap="square">
                <a:spAutoFit/>
              </a:bodyPr>
              <a:lstStyle/>
              <a:p>
                <a:r>
                  <a:rPr lang="en-US" sz="2400" dirty="0"/>
                  <a:t>What is the electric potential at point P, located at the center of the square of charged particles shown in Fig.? The distance d is 1.3 m, and the charges are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=+12 </m:t>
                    </m:r>
                    <m:r>
                      <a:rPr lang="en-US" sz="2400" b="0" i="1" smtClean="0">
                        <a:latin typeface="Cambria Math" panose="02040503050406030204" pitchFamily="18" charset="0"/>
                      </a:rPr>
                      <m:t>𝑛𝐶</m:t>
                    </m:r>
                  </m:oMath>
                </a14:m>
                <a:r>
                  <a:rPr lang="en-US" sz="2400" dirty="0"/>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4</m:t>
                    </m:r>
                    <m:r>
                      <a:rPr lang="en-US" sz="2400" b="0" i="1" smtClean="0">
                        <a:latin typeface="Cambria Math" panose="02040503050406030204" pitchFamily="18" charset="0"/>
                      </a:rPr>
                      <m:t> </m:t>
                    </m:r>
                    <m:r>
                      <a:rPr lang="en-US" sz="2400" b="0" i="1" smtClean="0">
                        <a:latin typeface="Cambria Math" panose="02040503050406030204" pitchFamily="18" charset="0"/>
                      </a:rPr>
                      <m:t>𝑛𝐶</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b="0" i="1" smtClean="0">
                            <a:latin typeface="Cambria Math" panose="02040503050406030204" pitchFamily="18" charset="0"/>
                          </a:rPr>
                          <m:t>3</m:t>
                        </m:r>
                      </m:sub>
                    </m:sSub>
                    <m:r>
                      <a:rPr lang="en-US" sz="2400" i="1">
                        <a:latin typeface="Cambria Math" panose="02040503050406030204" pitchFamily="18" charset="0"/>
                      </a:rPr>
                      <m:t>=</m:t>
                    </m:r>
                    <m:r>
                      <a:rPr lang="en-US" sz="2400" b="0" i="1" smtClean="0">
                        <a:latin typeface="Cambria Math" panose="02040503050406030204" pitchFamily="18" charset="0"/>
                      </a:rPr>
                      <m:t>+31</m:t>
                    </m:r>
                    <m:r>
                      <a:rPr lang="en-US" sz="2400" i="1">
                        <a:latin typeface="Cambria Math" panose="02040503050406030204" pitchFamily="18" charset="0"/>
                      </a:rPr>
                      <m:t> </m:t>
                    </m:r>
                    <m:r>
                      <a:rPr lang="en-US" sz="2400" i="1">
                        <a:latin typeface="Cambria Math" panose="02040503050406030204" pitchFamily="18" charset="0"/>
                      </a:rPr>
                      <m:t>𝑛𝐶</m:t>
                    </m:r>
                  </m:oMath>
                </a14:m>
                <a:r>
                  <a:rPr lang="en-US" sz="2400" dirty="0"/>
                  <a: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b="0" i="1" smtClean="0">
                            <a:latin typeface="Cambria Math" panose="02040503050406030204" pitchFamily="18" charset="0"/>
                          </a:rPr>
                          <m:t>4</m:t>
                        </m:r>
                      </m:sub>
                    </m:sSub>
                    <m:r>
                      <a:rPr lang="en-US" sz="2400" i="1">
                        <a:latin typeface="Cambria Math" panose="02040503050406030204" pitchFamily="18" charset="0"/>
                      </a:rPr>
                      <m:t>=+1</m:t>
                    </m:r>
                    <m:r>
                      <a:rPr lang="en-US" sz="2400" b="0" i="1" smtClean="0">
                        <a:latin typeface="Cambria Math" panose="02040503050406030204" pitchFamily="18" charset="0"/>
                      </a:rPr>
                      <m:t>7</m:t>
                    </m:r>
                    <m:r>
                      <a:rPr lang="en-US" sz="2400" i="1">
                        <a:latin typeface="Cambria Math" panose="02040503050406030204" pitchFamily="18" charset="0"/>
                      </a:rPr>
                      <m:t> </m:t>
                    </m:r>
                    <m:r>
                      <a:rPr lang="en-US" sz="2400" i="1">
                        <a:latin typeface="Cambria Math" panose="02040503050406030204" pitchFamily="18" charset="0"/>
                      </a:rPr>
                      <m:t>𝑛𝐶</m:t>
                    </m:r>
                  </m:oMath>
                </a14:m>
                <a:endParaRPr lang="en-US" sz="2400" dirty="0"/>
              </a:p>
            </p:txBody>
          </p:sp>
        </mc:Choice>
        <mc:Fallback>
          <p:sp>
            <p:nvSpPr>
              <p:cNvPr id="4" name="TextBox 3">
                <a:extLst>
                  <a:ext uri="{FF2B5EF4-FFF2-40B4-BE49-F238E27FC236}">
                    <a16:creationId xmlns:a16="http://schemas.microsoft.com/office/drawing/2014/main" id="{D77A5FB5-B130-5B76-3B1C-95A8EF836563}"/>
                  </a:ext>
                </a:extLst>
              </p:cNvPr>
              <p:cNvSpPr txBox="1">
                <a:spLocks noRot="1" noChangeAspect="1" noMove="1" noResize="1" noEditPoints="1" noAdjustHandles="1" noChangeArrowheads="1" noChangeShapeType="1" noTextEdit="1"/>
              </p:cNvSpPr>
              <p:nvPr/>
            </p:nvSpPr>
            <p:spPr>
              <a:xfrm>
                <a:off x="455172" y="126858"/>
                <a:ext cx="10157705" cy="1200329"/>
              </a:xfrm>
              <a:prstGeom prst="rect">
                <a:avLst/>
              </a:prstGeom>
              <a:blipFill>
                <a:blip r:embed="rId2"/>
                <a:stretch>
                  <a:fillRect l="-960" t="-4061" b="-1066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1B86A648-4851-1B21-D15A-A5E48D66268A}"/>
              </a:ext>
            </a:extLst>
          </p:cNvPr>
          <p:cNvPicPr>
            <a:picLocks noChangeAspect="1"/>
          </p:cNvPicPr>
          <p:nvPr/>
        </p:nvPicPr>
        <p:blipFill>
          <a:blip r:embed="rId3"/>
          <a:stretch>
            <a:fillRect/>
          </a:stretch>
        </p:blipFill>
        <p:spPr>
          <a:xfrm>
            <a:off x="813171" y="1540821"/>
            <a:ext cx="2219325" cy="2647950"/>
          </a:xfrm>
          <a:prstGeom prst="rect">
            <a:avLst/>
          </a:prstGeom>
        </p:spPr>
      </p:pic>
      <p:grpSp>
        <p:nvGrpSpPr>
          <p:cNvPr id="12" name="Group 11">
            <a:extLst>
              <a:ext uri="{FF2B5EF4-FFF2-40B4-BE49-F238E27FC236}">
                <a16:creationId xmlns:a16="http://schemas.microsoft.com/office/drawing/2014/main" id="{379442CC-29FA-2B06-AEB7-E6526973ACCB}"/>
              </a:ext>
            </a:extLst>
          </p:cNvPr>
          <p:cNvGrpSpPr/>
          <p:nvPr/>
        </p:nvGrpSpPr>
        <p:grpSpPr>
          <a:xfrm>
            <a:off x="3699753" y="1540821"/>
            <a:ext cx="8002622" cy="5025348"/>
            <a:chOff x="3699753" y="1540821"/>
            <a:chExt cx="8002622" cy="5025348"/>
          </a:xfrm>
        </p:grpSpPr>
        <p:sp>
          <p:nvSpPr>
            <p:cNvPr id="9" name="TextBox 8">
              <a:extLst>
                <a:ext uri="{FF2B5EF4-FFF2-40B4-BE49-F238E27FC236}">
                  <a16:creationId xmlns:a16="http://schemas.microsoft.com/office/drawing/2014/main" id="{69EA3D82-F83B-05CB-D260-41FB3F0A810D}"/>
                </a:ext>
              </a:extLst>
            </p:cNvPr>
            <p:cNvSpPr txBox="1"/>
            <p:nvPr/>
          </p:nvSpPr>
          <p:spPr>
            <a:xfrm>
              <a:off x="3699753" y="1540821"/>
              <a:ext cx="8002622" cy="2677656"/>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Close to any of the three positively charged particles in Fig., the potential has very large positive values. Close to the single negative charge, the potential has very large negative values. Therefore, there must be points within the square that have the same intermediate potential as that at point P. The curve in Fig.- b shows the intersection of the plane of the figure with the equipotential surface that contains point P.</a:t>
              </a:r>
            </a:p>
          </p:txBody>
        </p:sp>
        <p:pic>
          <p:nvPicPr>
            <p:cNvPr id="11" name="Picture 10">
              <a:extLst>
                <a:ext uri="{FF2B5EF4-FFF2-40B4-BE49-F238E27FC236}">
                  <a16:creationId xmlns:a16="http://schemas.microsoft.com/office/drawing/2014/main" id="{6B1731A1-C446-467E-B9DC-17B8E315E233}"/>
                </a:ext>
              </a:extLst>
            </p:cNvPr>
            <p:cNvPicPr>
              <a:picLocks noChangeAspect="1"/>
            </p:cNvPicPr>
            <p:nvPr/>
          </p:nvPicPr>
          <p:blipFill>
            <a:blip r:embed="rId4"/>
            <a:stretch>
              <a:fillRect/>
            </a:stretch>
          </p:blipFill>
          <p:spPr>
            <a:xfrm>
              <a:off x="6446538" y="4218477"/>
              <a:ext cx="2676232" cy="2347692"/>
            </a:xfrm>
            <a:prstGeom prst="rect">
              <a:avLst/>
            </a:prstGeom>
          </p:spPr>
        </p:pic>
      </p:grpSp>
    </p:spTree>
    <p:extLst>
      <p:ext uri="{BB962C8B-B14F-4D97-AF65-F5344CB8AC3E}">
        <p14:creationId xmlns:p14="http://schemas.microsoft.com/office/powerpoint/2010/main" val="411615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B9466DDB-C90D-91AB-08C5-76E9AD69C10A}"/>
                  </a:ext>
                </a:extLst>
              </p:cNvPr>
              <p:cNvSpPr txBox="1"/>
              <p:nvPr/>
            </p:nvSpPr>
            <p:spPr>
              <a:xfrm>
                <a:off x="990194" y="1874490"/>
                <a:ext cx="10211612" cy="1379737"/>
              </a:xfrm>
              <a:prstGeom prst="rect">
                <a:avLst/>
              </a:prstGeom>
              <a:noFill/>
            </p:spPr>
            <p:txBody>
              <a:bodyPr wrap="square">
                <a:spAutoFit/>
              </a:bodyPr>
              <a:lstStyle/>
              <a:p>
                <a:r>
                  <a:rPr lang="en-US" sz="2400" b="0" i="0" dirty="0">
                    <a:solidFill>
                      <a:srgbClr val="231F20"/>
                    </a:solidFill>
                    <a:effectLst/>
                    <a:latin typeface="Times New Roman" panose="02020603050405020304" pitchFamily="18" charset="0"/>
                    <a:cs typeface="Times New Roman" panose="02020603050405020304" pitchFamily="18" charset="0"/>
                  </a:rPr>
                  <a:t>The electric potential at any point on the central axis of a uniformly charged disk is given by  </a:t>
                </a:r>
                <a14:m>
                  <m:oMath xmlns:m="http://schemas.openxmlformats.org/officeDocument/2006/math">
                    <m:r>
                      <a:rPr lang="en-US" sz="2400" b="0" i="1" smtClean="0">
                        <a:solidFill>
                          <a:srgbClr val="231F20"/>
                        </a:solidFill>
                        <a:effectLst/>
                        <a:latin typeface="Cambria Math" panose="02040503050406030204" pitchFamily="18" charset="0"/>
                      </a:rPr>
                      <m:t>𝑉</m:t>
                    </m:r>
                    <m:r>
                      <a:rPr lang="en-US" sz="2400" b="0" i="1" smtClean="0">
                        <a:solidFill>
                          <a:srgbClr val="231F20"/>
                        </a:solidFill>
                        <a:effectLst/>
                        <a:latin typeface="Cambria Math" panose="02040503050406030204" pitchFamily="18" charset="0"/>
                      </a:rPr>
                      <m:t>=</m:t>
                    </m:r>
                    <m:f>
                      <m:fPr>
                        <m:ctrlPr>
                          <a:rPr lang="en-US" sz="2400" b="0" i="1" smtClean="0">
                            <a:solidFill>
                              <a:srgbClr val="231F20"/>
                            </a:solidFill>
                            <a:effectLst/>
                            <a:latin typeface="Cambria Math" panose="02040503050406030204" pitchFamily="18" charset="0"/>
                          </a:rPr>
                        </m:ctrlPr>
                      </m:fPr>
                      <m:num>
                        <m:r>
                          <a:rPr lang="en-US" sz="2400" b="0" i="1" smtClean="0">
                            <a:solidFill>
                              <a:srgbClr val="231F20"/>
                            </a:solidFill>
                            <a:effectLst/>
                            <a:latin typeface="Cambria Math" panose="02040503050406030204" pitchFamily="18" charset="0"/>
                            <a:ea typeface="Cambria Math" panose="02040503050406030204" pitchFamily="18" charset="0"/>
                          </a:rPr>
                          <m:t>𝜎</m:t>
                        </m:r>
                      </m:num>
                      <m:den>
                        <m:r>
                          <a:rPr lang="en-US" sz="2400" b="0" i="1" smtClean="0">
                            <a:solidFill>
                              <a:srgbClr val="231F20"/>
                            </a:solidFill>
                            <a:effectLst/>
                            <a:latin typeface="Cambria Math" panose="02040503050406030204" pitchFamily="18" charset="0"/>
                          </a:rPr>
                          <m:t>2</m:t>
                        </m:r>
                        <m:sSub>
                          <m:sSubPr>
                            <m:ctrlPr>
                              <a:rPr lang="en-US" sz="2400" b="0" i="1" smtClean="0">
                                <a:solidFill>
                                  <a:srgbClr val="231F20"/>
                                </a:solidFill>
                                <a:effectLst/>
                                <a:latin typeface="Cambria Math" panose="02040503050406030204" pitchFamily="18" charset="0"/>
                              </a:rPr>
                            </m:ctrlPr>
                          </m:sSubPr>
                          <m:e>
                            <m:r>
                              <a:rPr lang="en-US" sz="2400" b="0" i="1" smtClean="0">
                                <a:solidFill>
                                  <a:srgbClr val="231F20"/>
                                </a:solidFill>
                                <a:effectLst/>
                                <a:latin typeface="Cambria Math" panose="02040503050406030204" pitchFamily="18" charset="0"/>
                                <a:ea typeface="Cambria Math" panose="02040503050406030204" pitchFamily="18" charset="0"/>
                              </a:rPr>
                              <m:t>𝜖</m:t>
                            </m:r>
                          </m:e>
                          <m:sub>
                            <m:r>
                              <a:rPr lang="en-US" sz="2400" b="0" i="1" smtClean="0">
                                <a:solidFill>
                                  <a:srgbClr val="231F20"/>
                                </a:solidFill>
                                <a:effectLst/>
                                <a:latin typeface="Cambria Math" panose="02040503050406030204" pitchFamily="18" charset="0"/>
                              </a:rPr>
                              <m:t>0</m:t>
                            </m:r>
                          </m:sub>
                        </m:sSub>
                      </m:den>
                    </m:f>
                    <m:r>
                      <a:rPr lang="en-US" sz="2400" b="0" i="1" smtClean="0">
                        <a:solidFill>
                          <a:srgbClr val="231F20"/>
                        </a:solidFill>
                        <a:effectLst/>
                        <a:latin typeface="Cambria Math" panose="02040503050406030204" pitchFamily="18" charset="0"/>
                      </a:rPr>
                      <m:t>(</m:t>
                    </m:r>
                    <m:rad>
                      <m:radPr>
                        <m:degHide m:val="on"/>
                        <m:ctrlPr>
                          <a:rPr lang="en-US" sz="2400" b="0" i="1" smtClean="0">
                            <a:solidFill>
                              <a:srgbClr val="231F20"/>
                            </a:solidFill>
                            <a:effectLst/>
                            <a:latin typeface="Cambria Math" panose="02040503050406030204" pitchFamily="18" charset="0"/>
                          </a:rPr>
                        </m:ctrlPr>
                      </m:radPr>
                      <m:deg/>
                      <m:e>
                        <m:sSup>
                          <m:sSupPr>
                            <m:ctrlPr>
                              <a:rPr lang="en-US" sz="2400" b="0" i="1" smtClean="0">
                                <a:solidFill>
                                  <a:srgbClr val="231F20"/>
                                </a:solidFill>
                                <a:effectLst/>
                                <a:latin typeface="Cambria Math" panose="02040503050406030204" pitchFamily="18" charset="0"/>
                              </a:rPr>
                            </m:ctrlPr>
                          </m:sSupPr>
                          <m:e>
                            <m:r>
                              <a:rPr lang="en-US" sz="2400" b="0" i="1" smtClean="0">
                                <a:solidFill>
                                  <a:srgbClr val="231F20"/>
                                </a:solidFill>
                                <a:effectLst/>
                                <a:latin typeface="Cambria Math" panose="02040503050406030204" pitchFamily="18" charset="0"/>
                              </a:rPr>
                              <m:t>𝑍</m:t>
                            </m:r>
                          </m:e>
                          <m:sup>
                            <m:r>
                              <a:rPr lang="en-US" sz="2400" b="0" i="1" smtClean="0">
                                <a:solidFill>
                                  <a:srgbClr val="231F20"/>
                                </a:solidFill>
                                <a:effectLst/>
                                <a:latin typeface="Cambria Math" panose="02040503050406030204" pitchFamily="18" charset="0"/>
                              </a:rPr>
                              <m:t>2</m:t>
                            </m:r>
                          </m:sup>
                        </m:sSup>
                        <m:r>
                          <a:rPr lang="en-US" sz="2400" b="0" i="1" smtClean="0">
                            <a:solidFill>
                              <a:srgbClr val="231F20"/>
                            </a:solidFill>
                            <a:effectLst/>
                            <a:latin typeface="Cambria Math" panose="02040503050406030204" pitchFamily="18" charset="0"/>
                          </a:rPr>
                          <m:t>+</m:t>
                        </m:r>
                        <m:sSup>
                          <m:sSupPr>
                            <m:ctrlPr>
                              <a:rPr lang="en-US" sz="2400" b="0" i="1" smtClean="0">
                                <a:solidFill>
                                  <a:srgbClr val="231F20"/>
                                </a:solidFill>
                                <a:effectLst/>
                                <a:latin typeface="Cambria Math" panose="02040503050406030204" pitchFamily="18" charset="0"/>
                              </a:rPr>
                            </m:ctrlPr>
                          </m:sSupPr>
                          <m:e>
                            <m:r>
                              <a:rPr lang="en-US" sz="2400" b="0" i="1" smtClean="0">
                                <a:solidFill>
                                  <a:srgbClr val="231F20"/>
                                </a:solidFill>
                                <a:effectLst/>
                                <a:latin typeface="Cambria Math" panose="02040503050406030204" pitchFamily="18" charset="0"/>
                              </a:rPr>
                              <m:t>𝑟</m:t>
                            </m:r>
                          </m:e>
                          <m:sup>
                            <m:r>
                              <a:rPr lang="en-US" sz="2400" b="0" i="1" smtClean="0">
                                <a:solidFill>
                                  <a:srgbClr val="231F20"/>
                                </a:solidFill>
                                <a:effectLst/>
                                <a:latin typeface="Cambria Math" panose="02040503050406030204" pitchFamily="18" charset="0"/>
                              </a:rPr>
                              <m:t>2</m:t>
                            </m:r>
                          </m:sup>
                        </m:sSup>
                      </m:e>
                    </m:rad>
                    <m:r>
                      <a:rPr lang="en-US" sz="2400" b="0" i="1" smtClean="0">
                        <a:solidFill>
                          <a:srgbClr val="231F20"/>
                        </a:solidFill>
                        <a:effectLst/>
                        <a:latin typeface="Cambria Math" panose="02040503050406030204" pitchFamily="18" charset="0"/>
                      </a:rPr>
                      <m:t> −</m:t>
                    </m:r>
                    <m:r>
                      <a:rPr lang="en-US" sz="2400" b="0" i="1" smtClean="0">
                        <a:solidFill>
                          <a:srgbClr val="231F20"/>
                        </a:solidFill>
                        <a:effectLst/>
                        <a:latin typeface="Cambria Math" panose="02040503050406030204" pitchFamily="18" charset="0"/>
                      </a:rPr>
                      <m:t>𝑍</m:t>
                    </m:r>
                    <m:r>
                      <a:rPr lang="en-US" sz="2400" b="0" i="1" smtClean="0">
                        <a:solidFill>
                          <a:srgbClr val="231F20"/>
                        </a:solidFill>
                        <a:effectLst/>
                        <a:latin typeface="Cambria Math" panose="02040503050406030204" pitchFamily="18" charset="0"/>
                      </a:rPr>
                      <m:t>)</m:t>
                    </m:r>
                  </m:oMath>
                </a14:m>
                <a:r>
                  <a:rPr lang="en-US" sz="2400" b="0" i="0" dirty="0">
                    <a:solidFill>
                      <a:srgbClr val="231F20"/>
                    </a:solidFill>
                    <a:effectLst/>
                    <a:latin typeface="Times New Roman" panose="02020603050405020304" pitchFamily="18" charset="0"/>
                    <a:cs typeface="Times New Roman" panose="02020603050405020304" pitchFamily="18" charset="0"/>
                  </a:rPr>
                  <a:t> Starting with this expression, derive an expression for the electric field at any point on the axis of the disk.</a:t>
                </a:r>
                <a:r>
                  <a:rPr lang="en-US" sz="2400" dirty="0">
                    <a:latin typeface="Times New Roman" panose="02020603050405020304" pitchFamily="18" charset="0"/>
                    <a:cs typeface="Times New Roman" panose="02020603050405020304" pitchFamily="18" charset="0"/>
                  </a:rPr>
                  <a:t> </a:t>
                </a:r>
              </a:p>
            </p:txBody>
          </p:sp>
        </mc:Choice>
        <mc:Fallback>
          <p:sp>
            <p:nvSpPr>
              <p:cNvPr id="3" name="TextBox 2">
                <a:extLst>
                  <a:ext uri="{FF2B5EF4-FFF2-40B4-BE49-F238E27FC236}">
                    <a16:creationId xmlns:a16="http://schemas.microsoft.com/office/drawing/2014/main" id="{B9466DDB-C90D-91AB-08C5-76E9AD69C10A}"/>
                  </a:ext>
                </a:extLst>
              </p:cNvPr>
              <p:cNvSpPr txBox="1">
                <a:spLocks noRot="1" noChangeAspect="1" noMove="1" noResize="1" noEditPoints="1" noAdjustHandles="1" noChangeArrowheads="1" noChangeShapeType="1" noTextEdit="1"/>
              </p:cNvSpPr>
              <p:nvPr/>
            </p:nvSpPr>
            <p:spPr>
              <a:xfrm>
                <a:off x="990194" y="1874490"/>
                <a:ext cx="10211612" cy="1379737"/>
              </a:xfrm>
              <a:prstGeom prst="rect">
                <a:avLst/>
              </a:prstGeom>
              <a:blipFill>
                <a:blip r:embed="rId2"/>
                <a:stretch>
                  <a:fillRect l="-895" t="-3524" b="-8811"/>
                </a:stretch>
              </a:blipFill>
            </p:spPr>
            <p:txBody>
              <a:bodyPr/>
              <a:lstStyle/>
              <a:p>
                <a:r>
                  <a:rPr lang="en-US">
                    <a:noFill/>
                  </a:rPr>
                  <a:t> </a:t>
                </a:r>
              </a:p>
            </p:txBody>
          </p:sp>
        </mc:Fallback>
      </mc:AlternateContent>
    </p:spTree>
    <p:extLst>
      <p:ext uri="{BB962C8B-B14F-4D97-AF65-F5344CB8AC3E}">
        <p14:creationId xmlns:p14="http://schemas.microsoft.com/office/powerpoint/2010/main" val="4195224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2ECD6CD0-FDE8-EF8F-D5E8-EBF941528B79}"/>
                  </a:ext>
                </a:extLst>
              </p:cNvPr>
              <p:cNvSpPr txBox="1"/>
              <p:nvPr/>
            </p:nvSpPr>
            <p:spPr>
              <a:xfrm>
                <a:off x="577175" y="0"/>
                <a:ext cx="10775005" cy="1938992"/>
              </a:xfrm>
              <a:prstGeom prst="rect">
                <a:avLst/>
              </a:prstGeom>
              <a:noFill/>
            </p:spPr>
            <p:txBody>
              <a:bodyPr wrap="square">
                <a:spAutoFit/>
              </a:bodyPr>
              <a:lstStyle/>
              <a:p>
                <a:r>
                  <a:rPr lang="en-US" sz="2400" b="0" i="0" dirty="0">
                    <a:solidFill>
                      <a:srgbClr val="000000"/>
                    </a:solidFill>
                    <a:effectLst/>
                    <a:latin typeface="Times New Roman" panose="02020603050405020304" pitchFamily="18" charset="0"/>
                    <a:cs typeface="Times New Roman" panose="02020603050405020304" pitchFamily="18" charset="0"/>
                  </a:rPr>
                  <a:t>An insulating solid sphere of radius </a:t>
                </a:r>
                <a:r>
                  <a:rPr lang="en-US" sz="2400" b="0" i="1" dirty="0">
                    <a:solidFill>
                      <a:srgbClr val="000000"/>
                    </a:solidFill>
                    <a:effectLst/>
                    <a:latin typeface="Times New Roman" panose="02020603050405020304" pitchFamily="18" charset="0"/>
                    <a:cs typeface="Times New Roman" panose="02020603050405020304" pitchFamily="18" charset="0"/>
                  </a:rPr>
                  <a:t>R </a:t>
                </a:r>
                <a:r>
                  <a:rPr lang="en-US" sz="2400" b="0" i="0" dirty="0">
                    <a:solidFill>
                      <a:srgbClr val="000000"/>
                    </a:solidFill>
                    <a:effectLst/>
                    <a:latin typeface="Times New Roman" panose="02020603050405020304" pitchFamily="18" charset="0"/>
                    <a:cs typeface="Times New Roman" panose="02020603050405020304" pitchFamily="18" charset="0"/>
                  </a:rPr>
                  <a:t>has a uniform positive volume charge density and total charge </a:t>
                </a:r>
                <a:r>
                  <a:rPr lang="en-US" sz="2400" b="0" i="1" dirty="0">
                    <a:solidFill>
                      <a:srgbClr val="000000"/>
                    </a:solidFill>
                    <a:effectLst/>
                    <a:latin typeface="Times New Roman" panose="02020603050405020304" pitchFamily="18" charset="0"/>
                    <a:cs typeface="Times New Roman" panose="02020603050405020304" pitchFamily="18" charset="0"/>
                  </a:rPr>
                  <a:t>Q.</a:t>
                </a:r>
              </a:p>
              <a:p>
                <a:r>
                  <a:rPr lang="en-US" sz="2400" dirty="0">
                    <a:latin typeface="Times New Roman" panose="02020603050405020304" pitchFamily="18" charset="0"/>
                    <a:cs typeface="Times New Roman" panose="02020603050405020304" pitchFamily="18" charset="0"/>
                  </a:rPr>
                  <a:t> (a) </a:t>
                </a:r>
                <a:r>
                  <a:rPr lang="en-US" sz="2400" b="0" i="0" dirty="0">
                    <a:solidFill>
                      <a:srgbClr val="000000"/>
                    </a:solidFill>
                    <a:effectLst/>
                    <a:latin typeface="NewBaskerville-Roman"/>
                  </a:rPr>
                  <a:t>Find the electric potential at a point outside the sphere, that is, for </a:t>
                </a:r>
                <a14:m>
                  <m:oMath xmlns:m="http://schemas.openxmlformats.org/officeDocument/2006/math">
                    <m:r>
                      <a:rPr lang="en-US" sz="2400" b="0" i="1" dirty="0" smtClean="0">
                        <a:solidFill>
                          <a:srgbClr val="000000"/>
                        </a:solidFill>
                        <a:effectLst/>
                        <a:latin typeface="Cambria Math" panose="02040503050406030204" pitchFamily="18" charset="0"/>
                      </a:rPr>
                      <m:t>𝑟</m:t>
                    </m:r>
                    <m:r>
                      <a:rPr lang="en-US" sz="2400" b="0" i="1" dirty="0" smtClean="0">
                        <a:solidFill>
                          <a:srgbClr val="000000"/>
                        </a:solidFill>
                        <a:effectLst/>
                        <a:latin typeface="Cambria Math" panose="02040503050406030204" pitchFamily="18" charset="0"/>
                      </a:rPr>
                      <m:t>&gt;</m:t>
                    </m:r>
                    <m:r>
                      <a:rPr lang="en-US" sz="2400" b="0" i="1" dirty="0" smtClean="0">
                        <a:solidFill>
                          <a:srgbClr val="000000"/>
                        </a:solidFill>
                        <a:effectLst/>
                        <a:latin typeface="Cambria Math" panose="02040503050406030204" pitchFamily="18" charset="0"/>
                      </a:rPr>
                      <m:t>𝑅</m:t>
                    </m:r>
                  </m:oMath>
                </a14:m>
                <a:r>
                  <a:rPr lang="en-US" sz="2400" b="0" i="1" dirty="0">
                    <a:solidFill>
                      <a:srgbClr val="000000"/>
                    </a:solidFill>
                    <a:effectLst/>
                    <a:latin typeface="NewBaskerville-Italic"/>
                  </a:rPr>
                  <a:t>. </a:t>
                </a:r>
                <a:r>
                  <a:rPr lang="en-US" sz="2400" b="0" i="0" dirty="0">
                    <a:solidFill>
                      <a:srgbClr val="000000"/>
                    </a:solidFill>
                    <a:effectLst/>
                    <a:latin typeface="NewBaskerville-Roman"/>
                  </a:rPr>
                  <a:t>Take the potential to be zero at </a:t>
                </a:r>
                <a14:m>
                  <m:oMath xmlns:m="http://schemas.openxmlformats.org/officeDocument/2006/math">
                    <m:r>
                      <a:rPr lang="en-US" sz="2400" b="0" i="1" smtClean="0">
                        <a:solidFill>
                          <a:srgbClr val="000000"/>
                        </a:solidFill>
                        <a:effectLst/>
                        <a:latin typeface="Cambria Math" panose="02040503050406030204" pitchFamily="18" charset="0"/>
                      </a:rPr>
                      <m:t>𝑟</m:t>
                    </m:r>
                    <m:r>
                      <a:rPr lang="en-US" sz="2400" b="0" i="1" smtClean="0">
                        <a:solidFill>
                          <a:srgbClr val="000000"/>
                        </a:solidFill>
                        <a:effectLst/>
                        <a:latin typeface="Cambria Math" panose="02040503050406030204" pitchFamily="18" charset="0"/>
                      </a:rPr>
                      <m:t>=∞</m:t>
                    </m:r>
                  </m:oMath>
                </a14:m>
                <a:r>
                  <a:rPr lang="en-US" sz="2400" b="0" i="0" dirty="0">
                    <a:solidFill>
                      <a:srgbClr val="000000"/>
                    </a:solidFill>
                    <a:effectLst/>
                    <a:latin typeface="NewBaskerville-Roman"/>
                  </a:rPr>
                  <a:t>.</a:t>
                </a:r>
                <a:r>
                  <a:rPr lang="en-US" sz="2400" dirty="0"/>
                  <a:t> </a:t>
                </a:r>
              </a:p>
              <a:p>
                <a:r>
                  <a:rPr lang="en-US" sz="2400" dirty="0"/>
                  <a:t>(b) </a:t>
                </a:r>
                <a:r>
                  <a:rPr lang="en-US" sz="2400" b="0" i="0" dirty="0">
                    <a:solidFill>
                      <a:srgbClr val="000000"/>
                    </a:solidFill>
                    <a:effectLst/>
                    <a:latin typeface="NewBaskerville-Roman"/>
                  </a:rPr>
                  <a:t>Find the potential at a point inside the sphere, that is, for </a:t>
                </a:r>
                <a14:m>
                  <m:oMath xmlns:m="http://schemas.openxmlformats.org/officeDocument/2006/math">
                    <m:r>
                      <a:rPr lang="en-US" sz="2400" b="0" i="1" dirty="0" smtClean="0">
                        <a:solidFill>
                          <a:srgbClr val="000000"/>
                        </a:solidFill>
                        <a:effectLst/>
                        <a:latin typeface="Cambria Math" panose="02040503050406030204" pitchFamily="18" charset="0"/>
                      </a:rPr>
                      <m:t>𝑟</m:t>
                    </m:r>
                    <m:r>
                      <a:rPr lang="en-US" sz="2400" b="0" i="1" dirty="0" smtClean="0">
                        <a:solidFill>
                          <a:srgbClr val="000000"/>
                        </a:solidFill>
                        <a:effectLst/>
                        <a:latin typeface="Cambria Math" panose="02040503050406030204" pitchFamily="18" charset="0"/>
                      </a:rPr>
                      <m:t>&lt;</m:t>
                    </m:r>
                    <m:r>
                      <a:rPr lang="en-US" sz="2400" b="0" i="1" dirty="0" smtClean="0">
                        <a:solidFill>
                          <a:srgbClr val="000000"/>
                        </a:solidFill>
                        <a:effectLst/>
                        <a:latin typeface="Cambria Math" panose="02040503050406030204" pitchFamily="18" charset="0"/>
                      </a:rPr>
                      <m:t>𝑅</m:t>
                    </m:r>
                    <m:r>
                      <a:rPr lang="en-US" sz="2400" i="1" dirty="0" smtClean="0">
                        <a:latin typeface="Cambria Math" panose="02040503050406030204" pitchFamily="18" charset="0"/>
                      </a:rPr>
                      <m:t> </m:t>
                    </m:r>
                  </m:oMath>
                </a14:m>
                <a:endParaRPr lang="en-US" sz="2400" dirty="0">
                  <a:latin typeface="Times New Roman" panose="02020603050405020304" pitchFamily="18" charset="0"/>
                  <a:cs typeface="Times New Roman" panose="02020603050405020304" pitchFamily="18" charset="0"/>
                </a:endParaRPr>
              </a:p>
            </p:txBody>
          </p:sp>
        </mc:Choice>
        <mc:Fallback>
          <p:sp>
            <p:nvSpPr>
              <p:cNvPr id="3" name="TextBox 2">
                <a:extLst>
                  <a:ext uri="{FF2B5EF4-FFF2-40B4-BE49-F238E27FC236}">
                    <a16:creationId xmlns:a16="http://schemas.microsoft.com/office/drawing/2014/main" id="{2ECD6CD0-FDE8-EF8F-D5E8-EBF941528B79}"/>
                  </a:ext>
                </a:extLst>
              </p:cNvPr>
              <p:cNvSpPr txBox="1">
                <a:spLocks noRot="1" noChangeAspect="1" noMove="1" noResize="1" noEditPoints="1" noAdjustHandles="1" noChangeArrowheads="1" noChangeShapeType="1" noTextEdit="1"/>
              </p:cNvSpPr>
              <p:nvPr/>
            </p:nvSpPr>
            <p:spPr>
              <a:xfrm>
                <a:off x="577175" y="0"/>
                <a:ext cx="10775005" cy="1938992"/>
              </a:xfrm>
              <a:prstGeom prst="rect">
                <a:avLst/>
              </a:prstGeom>
              <a:blipFill>
                <a:blip r:embed="rId2"/>
                <a:stretch>
                  <a:fillRect l="-905" t="-2516" b="-62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A46B13F3-18D8-2055-93B0-E6CBAFDE3584}"/>
              </a:ext>
            </a:extLst>
          </p:cNvPr>
          <p:cNvPicPr>
            <a:picLocks noChangeAspect="1"/>
          </p:cNvPicPr>
          <p:nvPr/>
        </p:nvPicPr>
        <p:blipFill>
          <a:blip r:embed="rId3"/>
          <a:stretch>
            <a:fillRect/>
          </a:stretch>
        </p:blipFill>
        <p:spPr>
          <a:xfrm>
            <a:off x="314528" y="2171700"/>
            <a:ext cx="3495675" cy="2514600"/>
          </a:xfrm>
          <a:prstGeom prst="rect">
            <a:avLst/>
          </a:prstGeom>
        </p:spPr>
      </p:pic>
      <p:grpSp>
        <p:nvGrpSpPr>
          <p:cNvPr id="10" name="Group 9">
            <a:extLst>
              <a:ext uri="{FF2B5EF4-FFF2-40B4-BE49-F238E27FC236}">
                <a16:creationId xmlns:a16="http://schemas.microsoft.com/office/drawing/2014/main" id="{5D240AEC-EEF5-0E02-AB81-5A36A099B752}"/>
              </a:ext>
            </a:extLst>
          </p:cNvPr>
          <p:cNvGrpSpPr/>
          <p:nvPr/>
        </p:nvGrpSpPr>
        <p:grpSpPr>
          <a:xfrm>
            <a:off x="5061424" y="2224605"/>
            <a:ext cx="6640750" cy="4472240"/>
            <a:chOff x="5061424" y="2224605"/>
            <a:chExt cx="6640750" cy="4472240"/>
          </a:xfrm>
        </p:grpSpPr>
        <p:pic>
          <p:nvPicPr>
            <p:cNvPr id="7" name="Picture 6">
              <a:extLst>
                <a:ext uri="{FF2B5EF4-FFF2-40B4-BE49-F238E27FC236}">
                  <a16:creationId xmlns:a16="http://schemas.microsoft.com/office/drawing/2014/main" id="{4393BD58-09B9-39DF-D394-AAF7E9AE9D48}"/>
                </a:ext>
              </a:extLst>
            </p:cNvPr>
            <p:cNvPicPr>
              <a:picLocks noChangeAspect="1"/>
            </p:cNvPicPr>
            <p:nvPr/>
          </p:nvPicPr>
          <p:blipFill>
            <a:blip r:embed="rId4"/>
            <a:stretch>
              <a:fillRect/>
            </a:stretch>
          </p:blipFill>
          <p:spPr>
            <a:xfrm>
              <a:off x="7179014" y="3855821"/>
              <a:ext cx="2947480" cy="2841024"/>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D7C2797-E066-0804-680F-6126DC707A78}"/>
                    </a:ext>
                  </a:extLst>
                </p:cNvPr>
                <p:cNvSpPr txBox="1"/>
                <p:nvPr/>
              </p:nvSpPr>
              <p:spPr>
                <a:xfrm>
                  <a:off x="5061424" y="2224605"/>
                  <a:ext cx="6640750" cy="1631216"/>
                </a:xfrm>
                <a:prstGeom prst="rect">
                  <a:avLst/>
                </a:prstGeom>
                <a:noFill/>
              </p:spPr>
              <p:txBody>
                <a:bodyPr wrap="square">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A plot of electric potential </a:t>
                  </a:r>
                  <a:r>
                    <a:rPr lang="en-US" sz="2000" b="0" i="1" dirty="0">
                      <a:solidFill>
                        <a:srgbClr val="000000"/>
                      </a:solidFill>
                      <a:effectLst/>
                      <a:latin typeface="Times New Roman" panose="02020603050405020304" pitchFamily="18" charset="0"/>
                      <a:cs typeface="Times New Roman" panose="02020603050405020304" pitchFamily="18" charset="0"/>
                    </a:rPr>
                    <a:t>V </a:t>
                  </a:r>
                  <a:r>
                    <a:rPr lang="en-US" sz="2000" b="0" i="0" dirty="0">
                      <a:solidFill>
                        <a:srgbClr val="000000"/>
                      </a:solidFill>
                      <a:effectLst/>
                      <a:latin typeface="Times New Roman" panose="02020603050405020304" pitchFamily="18" charset="0"/>
                      <a:cs typeface="Times New Roman" panose="02020603050405020304" pitchFamily="18" charset="0"/>
                    </a:rPr>
                    <a:t>versus distance </a:t>
                  </a:r>
                  <a:r>
                    <a:rPr lang="en-US" sz="2000" b="0" i="1" dirty="0">
                      <a:solidFill>
                        <a:srgbClr val="000000"/>
                      </a:solidFill>
                      <a:effectLst/>
                      <a:latin typeface="Times New Roman" panose="02020603050405020304" pitchFamily="18" charset="0"/>
                      <a:cs typeface="Times New Roman" panose="02020603050405020304" pitchFamily="18" charset="0"/>
                    </a:rPr>
                    <a:t>r </a:t>
                  </a:r>
                  <a:r>
                    <a:rPr lang="en-US" sz="2000" b="0" i="0" dirty="0">
                      <a:solidFill>
                        <a:srgbClr val="000000"/>
                      </a:solidFill>
                      <a:effectLst/>
                      <a:latin typeface="Times New Roman" panose="02020603050405020304" pitchFamily="18" charset="0"/>
                      <a:cs typeface="Times New Roman" panose="02020603050405020304" pitchFamily="18" charset="0"/>
                    </a:rPr>
                    <a:t>from the center of a uniformly charged insulating sphere of radius </a:t>
                  </a:r>
                  <a:r>
                    <a:rPr lang="en-US" sz="2000" b="0" i="1" dirty="0">
                      <a:solidFill>
                        <a:srgbClr val="000000"/>
                      </a:solidFill>
                      <a:effectLst/>
                      <a:latin typeface="Times New Roman" panose="02020603050405020304" pitchFamily="18" charset="0"/>
                      <a:cs typeface="Times New Roman" panose="02020603050405020304" pitchFamily="18" charset="0"/>
                    </a:rPr>
                    <a:t>R</a:t>
                  </a:r>
                  <a:r>
                    <a:rPr lang="en-US" sz="2000" b="0" i="0" dirty="0">
                      <a:solidFill>
                        <a:srgbClr val="000000"/>
                      </a:solidFill>
                      <a:effectLst/>
                      <a:latin typeface="Times New Roman" panose="02020603050405020304" pitchFamily="18" charset="0"/>
                      <a:cs typeface="Times New Roman" panose="02020603050405020304" pitchFamily="18" charset="0"/>
                    </a:rPr>
                    <a:t>. The curve for </a:t>
                  </a:r>
                  <a14:m>
                    <m:oMath xmlns:m="http://schemas.openxmlformats.org/officeDocument/2006/math">
                      <m:sSub>
                        <m:sSubPr>
                          <m:ctrlPr>
                            <a:rPr lang="en-US" sz="2000" b="0" i="1" smtClean="0">
                              <a:solidFill>
                                <a:srgbClr val="000000"/>
                              </a:solidFill>
                              <a:effectLst/>
                              <a:latin typeface="Cambria Math" panose="02040503050406030204" pitchFamily="18" charset="0"/>
                              <a:cs typeface="Times New Roman" panose="02020603050405020304" pitchFamily="18" charset="0"/>
                            </a:rPr>
                          </m:ctrlPr>
                        </m:sSubPr>
                        <m:e>
                          <m:r>
                            <a:rPr lang="en-US" sz="2000" b="0" i="1" smtClean="0">
                              <a:solidFill>
                                <a:srgbClr val="000000"/>
                              </a:solidFill>
                              <a:effectLst/>
                              <a:latin typeface="Cambria Math" panose="02040503050406030204" pitchFamily="18" charset="0"/>
                              <a:cs typeface="Times New Roman" panose="02020603050405020304" pitchFamily="18" charset="0"/>
                            </a:rPr>
                            <m:t>𝑉</m:t>
                          </m:r>
                        </m:e>
                        <m:sub>
                          <m:r>
                            <a:rPr lang="en-US" sz="2000" b="0" i="1" smtClean="0">
                              <a:solidFill>
                                <a:srgbClr val="000000"/>
                              </a:solidFill>
                              <a:effectLst/>
                              <a:latin typeface="Cambria Math" panose="02040503050406030204" pitchFamily="18" charset="0"/>
                              <a:cs typeface="Times New Roman" panose="02020603050405020304" pitchFamily="18" charset="0"/>
                            </a:rPr>
                            <m:t>𝐷</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inside the sphere is parabolic and joins smoothly with the curve for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𝑉</m:t>
                          </m:r>
                        </m:e>
                        <m:sub>
                          <m:r>
                            <a:rPr lang="en-US" sz="2000" b="0" i="1" smtClean="0">
                              <a:solidFill>
                                <a:srgbClr val="000000"/>
                              </a:solidFill>
                              <a:latin typeface="Cambria Math" panose="02040503050406030204" pitchFamily="18" charset="0"/>
                              <a:cs typeface="Times New Roman" panose="02020603050405020304" pitchFamily="18" charset="0"/>
                            </a:rPr>
                            <m:t>𝐵</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outside the sphere, which is a hyperbola. The potential has a maximum value </a:t>
                  </a:r>
                  <a14:m>
                    <m:oMath xmlns:m="http://schemas.openxmlformats.org/officeDocument/2006/math">
                      <m:sSub>
                        <m:sSubPr>
                          <m:ctrlPr>
                            <a:rPr lang="en-US" sz="2000" i="1">
                              <a:solidFill>
                                <a:srgbClr val="000000"/>
                              </a:solidFill>
                              <a:latin typeface="Cambria Math" panose="02040503050406030204" pitchFamily="18" charset="0"/>
                              <a:cs typeface="Times New Roman" panose="02020603050405020304" pitchFamily="18" charset="0"/>
                            </a:rPr>
                          </m:ctrlPr>
                        </m:sSubPr>
                        <m:e>
                          <m:r>
                            <a:rPr lang="en-US" sz="2000" i="1">
                              <a:solidFill>
                                <a:srgbClr val="000000"/>
                              </a:solidFill>
                              <a:latin typeface="Cambria Math" panose="02040503050406030204" pitchFamily="18" charset="0"/>
                              <a:cs typeface="Times New Roman" panose="02020603050405020304" pitchFamily="18" charset="0"/>
                            </a:rPr>
                            <m:t>𝑉</m:t>
                          </m:r>
                        </m:e>
                        <m:sub>
                          <m:r>
                            <a:rPr lang="en-US" sz="2000" b="0" i="1" smtClean="0">
                              <a:solidFill>
                                <a:srgbClr val="000000"/>
                              </a:solidFill>
                              <a:latin typeface="Cambria Math" panose="02040503050406030204" pitchFamily="18" charset="0"/>
                              <a:cs typeface="Times New Roman" panose="02020603050405020304" pitchFamily="18" charset="0"/>
                            </a:rPr>
                            <m:t>0</m:t>
                          </m:r>
                        </m:sub>
                      </m:sSub>
                    </m:oMath>
                  </a14:m>
                  <a:r>
                    <a:rPr lang="en-US" sz="2000" b="0" i="0" dirty="0">
                      <a:solidFill>
                        <a:srgbClr val="000000"/>
                      </a:solidFill>
                      <a:effectLst/>
                      <a:latin typeface="Times New Roman" panose="02020603050405020304" pitchFamily="18" charset="0"/>
                      <a:cs typeface="Times New Roman" panose="02020603050405020304" pitchFamily="18" charset="0"/>
                    </a:rPr>
                    <a:t> at the center of the sphere.</a:t>
                  </a:r>
                  <a:r>
                    <a:rPr lang="en-US" sz="2000" dirty="0">
                      <a:latin typeface="Times New Roman" panose="02020603050405020304" pitchFamily="18" charset="0"/>
                      <a:cs typeface="Times New Roman" panose="02020603050405020304" pitchFamily="18" charset="0"/>
                    </a:rPr>
                    <a:t> </a:t>
                  </a:r>
                </a:p>
              </p:txBody>
            </p:sp>
          </mc:Choice>
          <mc:Fallback>
            <p:sp>
              <p:nvSpPr>
                <p:cNvPr id="9" name="TextBox 8">
                  <a:extLst>
                    <a:ext uri="{FF2B5EF4-FFF2-40B4-BE49-F238E27FC236}">
                      <a16:creationId xmlns:a16="http://schemas.microsoft.com/office/drawing/2014/main" id="{BD7C2797-E066-0804-680F-6126DC707A78}"/>
                    </a:ext>
                  </a:extLst>
                </p:cNvPr>
                <p:cNvSpPr txBox="1">
                  <a:spLocks noRot="1" noChangeAspect="1" noMove="1" noResize="1" noEditPoints="1" noAdjustHandles="1" noChangeArrowheads="1" noChangeShapeType="1" noTextEdit="1"/>
                </p:cNvSpPr>
                <p:nvPr/>
              </p:nvSpPr>
              <p:spPr>
                <a:xfrm>
                  <a:off x="5061424" y="2224605"/>
                  <a:ext cx="6640750" cy="1631216"/>
                </a:xfrm>
                <a:prstGeom prst="rect">
                  <a:avLst/>
                </a:prstGeom>
                <a:blipFill>
                  <a:blip r:embed="rId5"/>
                  <a:stretch>
                    <a:fillRect l="-917" t="-2239" r="-1743" b="-5597"/>
                  </a:stretch>
                </a:blipFill>
              </p:spPr>
              <p:txBody>
                <a:bodyPr/>
                <a:lstStyle/>
                <a:p>
                  <a:r>
                    <a:rPr lang="en-US">
                      <a:noFill/>
                    </a:rPr>
                    <a:t> </a:t>
                  </a:r>
                </a:p>
              </p:txBody>
            </p:sp>
          </mc:Fallback>
        </mc:AlternateContent>
      </p:grpSp>
    </p:spTree>
    <p:extLst>
      <p:ext uri="{BB962C8B-B14F-4D97-AF65-F5344CB8AC3E}">
        <p14:creationId xmlns:p14="http://schemas.microsoft.com/office/powerpoint/2010/main" val="2518030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262</TotalTime>
  <Words>620</Words>
  <Application>Microsoft Office PowerPoint</Application>
  <PresentationFormat>Widescreen</PresentationFormat>
  <Paragraphs>13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Calibri</vt:lpstr>
      <vt:lpstr>Calibri Light</vt:lpstr>
      <vt:lpstr>Cambria Math</vt:lpstr>
      <vt:lpstr>NewBaskerville-Italic</vt:lpstr>
      <vt:lpstr>NewBaskerville-Roman</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akabir</dc:creator>
  <cp:lastModifiedBy>akabir</cp:lastModifiedBy>
  <cp:revision>6</cp:revision>
  <dcterms:created xsi:type="dcterms:W3CDTF">2022-12-24T11:36:06Z</dcterms:created>
  <dcterms:modified xsi:type="dcterms:W3CDTF">2025-04-13T16:34:58Z</dcterms:modified>
</cp:coreProperties>
</file>