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8FAF-68BD-C1B8-8B8A-8E2A3012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B39A-FFBD-EC9D-C44A-E5A853FF8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7B1B-0D6D-B021-A6DB-D09DA9D0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FE31-66D9-E219-DC48-65943CBD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BBCC4-2E1F-20F0-8656-B353E18F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B1AC-C152-D5D0-838B-04BD9AC4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AE659-F1D8-6582-D2C7-A0E9DD481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16A0-052A-37A4-7DAE-035AE8B9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BDCA-2BA4-E95E-3EB7-BA7B6E6D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4213-05B6-C19B-9778-5922FEF6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50549-1193-224A-E914-8CD6F3A78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50EA5-4873-4EAF-76A2-3C8617189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DDC2-6E67-3011-3962-C9E849C2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51CD-8EFD-EDC9-B2FE-B867181C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3A74-927B-C3A0-BD67-3ECA1E3A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60C6-0811-BC8C-62D6-FAF2E265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594C-0712-5A61-5237-731992C4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9584-35A7-BB2D-8D6E-06117F31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50BF-1E2F-F48D-DFCA-734314DE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7FBA-8548-C1CD-7FC5-043C5640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8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28A6-0214-BC81-9469-D5A6E447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2B3A-6F54-317A-1D42-0996E7A86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64B2-78DB-5421-FE24-D9BBF6DD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2D3D-E186-1B13-FFD6-AF7370B7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A215-C1F5-D896-1F08-9FC48851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A7EA-E950-81D2-D0DB-3EBEBB4A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23E9A-CE2A-CA92-C1A3-1C30D10E7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CE9B-3275-D100-0A62-6E68B1B7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AB45-23B4-D056-F7CB-9EAC09C8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55F3B-F2D8-BE38-B513-83A32E5D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60C3-5209-86EF-76AD-B3FAFA21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43F0-F779-C6F7-7B0C-2E00E68E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AC40-9396-C62E-C685-CB7178D6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03D9C-7809-50E5-084F-E80DC8C5A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C7167-E65D-AAE9-34D1-88E841E35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75496-51C8-AD65-D0B4-3295F3432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702E2-FE31-4793-EE52-381E6D78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D2D1A-D1E3-3EF2-3F87-F3FEE40E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75BAC-A261-B112-AA4E-8F553308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7E81-0DD7-4BC1-4A0E-E9243E69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33084-E118-091E-A5B9-3F65B3AF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5557C-FA54-CB65-7E14-02C6C39E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BFB64-D295-93F0-58D2-45C9785D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813A4-D47F-F9C1-EE59-DFBD47C8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EF16-2D0B-035E-E2D9-F06F06C7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45B7A-5AC3-F622-50E5-8FE13E1C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F039-DE50-7CCC-A911-7030A143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6347-FE72-A03D-78DB-36915AEF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7F4A9-0F42-8374-6F2B-A862BA3F4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89966-B925-C5D5-690D-F7EEABDC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EFE73-E39D-5021-5F26-CA1C48ED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9DBEC-C443-4FEE-C0C2-36BB8C04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B691-61CA-9D0C-6BFF-C111F23F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630FA-4219-2458-2600-7EBBB306F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E7109-4DDE-C074-78C4-E6262D9C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95E4B-5A06-02C1-A7D6-7CFF920A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E757A-67CF-8B9C-D981-D94435F2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35F63-9E83-4614-BC93-1824D9D8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CE139-5EB1-48A3-5E8E-B9F0B3F7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59B8-ABFB-DD93-BDBA-F4E17F849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8D49-E6D8-3F95-7200-52FBF9C92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8F6B1-A84B-461B-82C7-9052CE05F9D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6EBC-28DA-023D-3ABD-C61E81C23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A980-DE39-E6C4-BBD2-AC35793E2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DDBDF-DFB2-4540-BFBA-DDA859B5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9C637-0163-C096-40D1-A9B43CF3508D}"/>
                  </a:ext>
                </a:extLst>
              </p:cNvPr>
              <p:cNvSpPr txBox="1"/>
              <p:nvPr/>
            </p:nvSpPr>
            <p:spPr>
              <a:xfrm>
                <a:off x="663912" y="321412"/>
                <a:ext cx="1024079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electric flux through a sphere that has a radius of 1.00 m and carries a charge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+1.0 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its center?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D9C637-0163-C096-40D1-A9B43CF35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2" y="321412"/>
                <a:ext cx="10240794" cy="830997"/>
              </a:xfrm>
              <a:prstGeom prst="rect">
                <a:avLst/>
              </a:prstGeom>
              <a:blipFill>
                <a:blip r:embed="rId2"/>
                <a:stretch>
                  <a:fillRect l="-952" t="-5882" r="-47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86B9722-6A12-90C3-151D-FB21F29D7BE1}"/>
              </a:ext>
            </a:extLst>
          </p:cNvPr>
          <p:cNvGrpSpPr/>
          <p:nvPr/>
        </p:nvGrpSpPr>
        <p:grpSpPr>
          <a:xfrm>
            <a:off x="663912" y="1927632"/>
            <a:ext cx="10367254" cy="4320226"/>
            <a:chOff x="663912" y="1927632"/>
            <a:chExt cx="10367254" cy="4320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26606FB-9407-1114-AB4F-9CEB2C71CC1C}"/>
                    </a:ext>
                  </a:extLst>
                </p:cNvPr>
                <p:cNvSpPr txBox="1"/>
                <p:nvPr/>
              </p:nvSpPr>
              <p:spPr>
                <a:xfrm>
                  <a:off x="663912" y="1927632"/>
                  <a:ext cx="10367254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0" i="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Consider a uniform electric field </a:t>
                  </a:r>
                  <a:r>
                    <a:rPr lang="en-US" sz="2400" b="1" i="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 </a:t>
                  </a:r>
                  <a:r>
                    <a:rPr lang="en-US" sz="2400" b="0" i="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oriented in the </a:t>
                  </a:r>
                  <a:r>
                    <a:rPr lang="en-US" sz="2400" b="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 </a:t>
                  </a:r>
                  <a:r>
                    <a:rPr lang="en-US" sz="2400" b="0" i="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direction. Find the net electric flux through the surface of a cube of edge length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</m:oMath>
                  </a14:m>
                  <a:r>
                    <a:rPr lang="en-US" sz="2400" b="0" i="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oriented as shown in Figure.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26606FB-9407-1114-AB4F-9CEB2C71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12" y="1927632"/>
                  <a:ext cx="10367254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941" t="-5839" r="-118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578536-3B0C-E017-D096-CF33044F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2621" y="3032901"/>
              <a:ext cx="3971418" cy="3214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139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D17EB0-3FB2-563F-FF66-BA27C59372CE}"/>
                  </a:ext>
                </a:extLst>
              </p:cNvPr>
              <p:cNvSpPr txBox="1"/>
              <p:nvPr/>
            </p:nvSpPr>
            <p:spPr>
              <a:xfrm>
                <a:off x="721468" y="425825"/>
                <a:ext cx="10749063" cy="1614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shows a Gaussian surface in the form of a closed cylinder (a Gaussian cylinder or G-cylinder) of radius R. It lies in a uniform electric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cylinder’s central axis (along the length of the cylinder) parallel to the field. What is the net flux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electric field through the cylinder?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D17EB0-3FB2-563F-FF66-BA27C593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68" y="425825"/>
                <a:ext cx="10749063" cy="1614416"/>
              </a:xfrm>
              <a:prstGeom prst="rect">
                <a:avLst/>
              </a:prstGeom>
              <a:blipFill>
                <a:blip r:embed="rId2"/>
                <a:stretch>
                  <a:fillRect l="-850" t="-3019" r="-680" b="-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DBB5198-F479-DB98-66EF-26F137AD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2438400"/>
            <a:ext cx="5257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6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1EB00-6FD1-61B8-E217-0D16A8F5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878473"/>
            <a:ext cx="5219700" cy="3381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0B49-B300-5546-722A-1618E740419B}"/>
                  </a:ext>
                </a:extLst>
              </p:cNvPr>
              <p:cNvSpPr txBox="1"/>
              <p:nvPr/>
            </p:nvSpPr>
            <p:spPr>
              <a:xfrm>
                <a:off x="1394298" y="253185"/>
                <a:ext cx="10492902" cy="1245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nonuniform electric field given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=3.0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+4.0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pierces the Gaussian cube shown in Fig. (E is in newtons per coulomb and x is in meters.) What is the electric flux through all the faces?</a:t>
                </a:r>
                <a:r>
                  <a:rPr lang="en-US" sz="24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 the amount of charges </a:t>
                </a:r>
                <a:r>
                  <a:rPr lang="en-US" sz="240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inside the cube.</a:t>
                </a:r>
                <a:r>
                  <a:rPr lang="en-US" sz="2400" b="0" i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0B49-B300-5546-722A-1618E7404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298" y="253185"/>
                <a:ext cx="10492902" cy="1245084"/>
              </a:xfrm>
              <a:prstGeom prst="rect">
                <a:avLst/>
              </a:prstGeom>
              <a:blipFill>
                <a:blip r:embed="rId3"/>
                <a:stretch>
                  <a:fillRect l="-930" r="-116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53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F6A05-1DFC-5BCB-E7CA-37536F52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08" y="1850889"/>
            <a:ext cx="3057525" cy="2533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1943B8-AE89-F65C-593B-A8F312D29C16}"/>
                  </a:ext>
                </a:extLst>
              </p:cNvPr>
              <p:cNvSpPr txBox="1"/>
              <p:nvPr/>
            </p:nvSpPr>
            <p:spPr>
              <a:xfrm>
                <a:off x="770917" y="121358"/>
                <a:ext cx="9929509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shows, in cross-section, a plastic, spherical shell with uniform charge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=−16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radius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=10 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cm. A particle with charge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=+5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4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at the center. What is the electric field (magnitude and direction) at (a) point P</a:t>
                </a:r>
                <a:r>
                  <a:rPr lang="en-US" sz="2400" b="0" i="0" baseline="-2500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radial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=6.00</m:t>
                    </m:r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 and (b) point P</a:t>
                </a:r>
                <a:r>
                  <a:rPr lang="en-US" sz="2400" b="0" i="0" baseline="-2500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radial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sz="24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.00</m:t>
                    </m:r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cm?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1943B8-AE89-F65C-593B-A8F312D29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7" y="121358"/>
                <a:ext cx="9929509" cy="1569660"/>
              </a:xfrm>
              <a:prstGeom prst="rect">
                <a:avLst/>
              </a:prstGeom>
              <a:blipFill>
                <a:blip r:embed="rId3"/>
                <a:stretch>
                  <a:fillRect l="-921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8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15D8D-23E8-64C1-8FB6-41C50BF3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2257425"/>
            <a:ext cx="2181225" cy="2343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3A36CC-1607-E84A-7793-6F7A07C66388}"/>
                  </a:ext>
                </a:extLst>
              </p:cNvPr>
              <p:cNvSpPr txBox="1"/>
              <p:nvPr/>
            </p:nvSpPr>
            <p:spPr>
              <a:xfrm>
                <a:off x="1083012" y="188003"/>
                <a:ext cx="1021080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Figure, shows portions of two large, parallel, nonconducting sheets, each with a fixed uniform charge on one side. The magnitudes of the surface charge densities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=6.8 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positively charged sheet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sz="24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4.3</m:t>
                    </m:r>
                    <m:r>
                      <a:rPr lang="en-US" sz="24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negatively charged sheet. Find the electric field (a) to the left of the sheets,</a:t>
                </a:r>
                <a:b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0" i="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between the sheets, and (c) to the right of the sheets.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3A36CC-1607-E84A-7793-6F7A07C6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12" y="188003"/>
                <a:ext cx="10210801" cy="1938992"/>
              </a:xfrm>
              <a:prstGeom prst="rect">
                <a:avLst/>
              </a:prstGeom>
              <a:blipFill>
                <a:blip r:embed="rId3"/>
                <a:stretch>
                  <a:fillRect l="-955" t="-2516" r="-89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41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230AE-8D4A-87D5-B3EC-47B257DBE6A0}"/>
                  </a:ext>
                </a:extLst>
              </p:cNvPr>
              <p:cNvSpPr txBox="1"/>
              <p:nvPr/>
            </p:nvSpPr>
            <p:spPr>
              <a:xfrm>
                <a:off x="1033563" y="384881"/>
                <a:ext cx="1026025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solid conducting sphere of radius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carries a net positive charge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 conducting spherical shell of inner radius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outer radius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concentric with the solid sphere and carries a net charge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Using Gauss’s law, find the electric</a:t>
                </a:r>
                <a:b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in the regions labeled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1, 2, 3, 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4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Figure and the charge distribution on the shell when the entire system is in electrostatic equilibrium.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230AE-8D4A-87D5-B3EC-47B257DBE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63" y="384881"/>
                <a:ext cx="10260250" cy="1938992"/>
              </a:xfrm>
              <a:prstGeom prst="rect">
                <a:avLst/>
              </a:prstGeom>
              <a:blipFill>
                <a:blip r:embed="rId2"/>
                <a:stretch>
                  <a:fillRect l="-951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7A3A81-5357-C587-61B2-6B0F7C37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58" y="2423652"/>
            <a:ext cx="2822831" cy="2645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1F62FD-3826-0570-CA1A-33FAB98EC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919" y="3189254"/>
            <a:ext cx="3248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akabir</dc:creator>
  <cp:lastModifiedBy>akabir</cp:lastModifiedBy>
  <cp:revision>7</cp:revision>
  <dcterms:created xsi:type="dcterms:W3CDTF">2025-04-09T16:45:06Z</dcterms:created>
  <dcterms:modified xsi:type="dcterms:W3CDTF">2025-04-12T17:27:07Z</dcterms:modified>
</cp:coreProperties>
</file>