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3FAF-E6E3-C410-03C5-B3125CE3F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7942C-A39A-270D-2EEE-7327E7692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7DBD2-181C-26F1-C56C-9392DA90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F262-51A2-44F7-B164-BDE8E26C9B7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6947C-E52D-5944-12C3-4361BAC3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61F57-0EF5-2BF5-AF6A-CD7874B8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653F-3EF7-4611-BD9C-ECB8F836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9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61AB-67D4-3756-F3B7-D3C4AE9F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64CC6-67CB-1C69-F803-0D8A55D61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47862-FF7F-1693-BB91-F20D7C21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F262-51A2-44F7-B164-BDE8E26C9B7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04962-1DEB-144C-3502-9A088EC6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032CD-7E68-9B10-278C-182769D4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653F-3EF7-4611-BD9C-ECB8F836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8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7FDA6-0BD4-4570-7043-0E3F441E1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C2A3E-18B3-6D48-55D4-1B8868D4E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B8753-6CF4-2434-3E1F-032F3300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F262-51A2-44F7-B164-BDE8E26C9B7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F06D-DC38-E0C9-D964-81D48D3F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182E-D83E-D670-F9DC-BE4671B0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653F-3EF7-4611-BD9C-ECB8F836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7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4F10-7476-3A3E-BD58-0DC421BB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46FC7-168D-EA1E-ED72-EBF5D8585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7C112-D2E2-E064-700B-73A04EC4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F262-51A2-44F7-B164-BDE8E26C9B7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9A6C2-6D88-950E-C9AC-6FCFDD1C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0C88-80FF-A455-4B1A-6E03D1BA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653F-3EF7-4611-BD9C-ECB8F836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6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711-F86E-3A10-01AC-2BC117D1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B4E6E-E67B-26CD-A187-914319337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D544C-F8E3-3914-CCFF-8016AC63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F262-51A2-44F7-B164-BDE8E26C9B7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11FB0-174E-915C-80A9-2F9E16DC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EF3E3-42E3-9B1A-AE63-438D60A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653F-3EF7-4611-BD9C-ECB8F836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7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AC11-7032-134C-BF58-AF56351A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2323-119B-F271-4BF6-82AE2BEED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3D17E-101B-AE61-CF72-08E442103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481DE-FC4E-1D3E-A175-569670F1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F262-51A2-44F7-B164-BDE8E26C9B7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46909-D306-5317-45D0-9FF0CB61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62B69-EB68-F90F-FEB1-B23FE4E1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653F-3EF7-4611-BD9C-ECB8F836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0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19C1-8BD3-229A-912C-AC8BF8FC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D72C3-0484-3CC0-C01C-3AB27327D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A04E3-34F8-8F75-3309-09FBB4E8C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996A6-9286-E3B2-3AE6-CB83A80AD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5D6DD-0B3B-8BB2-47FF-49987E10B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0801F-6CCC-2F94-A2A1-5B21A50F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F262-51A2-44F7-B164-BDE8E26C9B7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CB594-3E27-C9EB-5DBC-0B5F2C1D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A56E5-0D24-B133-E5D5-7EA7C34D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653F-3EF7-4611-BD9C-ECB8F836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C4B7-0156-A00F-5A06-652AFD7D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1ED5B-1648-C534-692E-C80F9C46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F262-51A2-44F7-B164-BDE8E26C9B7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682D6-007C-D3EF-6997-2B448D2D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DE2E4-8B36-1D54-C6D2-FE0BD704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653F-3EF7-4611-BD9C-ECB8F836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9371C-9725-53A6-4A2A-BC230589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F262-51A2-44F7-B164-BDE8E26C9B7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9BDC6-1939-02A4-4B82-AE377F26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EEA1F-D8E3-E4EF-DE52-9E6BF832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653F-3EF7-4611-BD9C-ECB8F836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1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B2DD-32AA-1D06-F1D9-DB1983AE8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0457-F981-3C34-F51C-192A7A1EE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7FD64-F0F0-8F40-A2DE-FAAD72349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9C212-0F34-35A6-B042-35468629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F262-51A2-44F7-B164-BDE8E26C9B7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1592F-C9F1-DA79-5BA0-2F258573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CF329-EB11-BC25-35B8-6D6046B2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653F-3EF7-4611-BD9C-ECB8F836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1DEE-558B-CDF3-FE63-D1495C69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0087D-DC69-5B04-C4EB-7F5972FF4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01FFB-1D97-8A93-8871-4583ED8C0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B3916-5C96-71E1-6664-28ABB116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F262-51A2-44F7-B164-BDE8E26C9B7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70D31-2E07-3D42-BBA8-394B475E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F2469-311C-F439-DAE5-5F5B9647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653F-3EF7-4611-BD9C-ECB8F836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0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E9A3B-D6F2-2789-2804-DF023E53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11822-A198-23DC-2061-462CC31A3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F741-DDA1-ECF1-46DD-F567CBABA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95F262-51A2-44F7-B164-BDE8E26C9B7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2FD9A-3BAF-B143-7FEF-ACE416D04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65BC0-6A87-A61D-F5ED-3A21F324E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4653F-3EF7-4611-BD9C-ECB8F836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7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763120-9121-7D1F-CAC6-4F5BC5DB154A}"/>
                  </a:ext>
                </a:extLst>
              </p:cNvPr>
              <p:cNvSpPr txBox="1"/>
              <p:nvPr/>
            </p:nvSpPr>
            <p:spPr>
              <a:xfrm>
                <a:off x="284533" y="382012"/>
                <a:ext cx="1121356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Fig., switch S is closed to connect the uncharged capacitor of capacitance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=0.25 </m:t>
                    </m:r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battery of potential difference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=12 </m:t>
                    </m:r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 The lower capacitor plate has thickness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=0.50</m:t>
                    </m:r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cm and face area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2.0</m:t>
                        </m:r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×10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US" sz="2400" b="0" i="0" baseline="3000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it consists of copper, in which the density of conduction electrons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8.49</m:t>
                        </m:r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×10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electrons/m</a:t>
                </a:r>
                <a:r>
                  <a:rPr lang="en-US" sz="2400" b="0" i="0" baseline="3000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From what depth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br>
                  <a:rPr lang="en-US" sz="2400" b="0" i="1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within the plate (Fig. </a:t>
                </a:r>
                <a:r>
                  <a:rPr lang="en-US" sz="2400" b="0" i="1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must electrons move to the plate face as the capacitor becomes charged?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763120-9121-7D1F-CAC6-4F5BC5DB1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3" y="382012"/>
                <a:ext cx="11213561" cy="2308324"/>
              </a:xfrm>
              <a:prstGeom prst="rect">
                <a:avLst/>
              </a:prstGeom>
              <a:blipFill>
                <a:blip r:embed="rId2"/>
                <a:stretch>
                  <a:fillRect l="-870" t="-2116" r="-816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A874770-BD82-CB19-CEB0-2AE21E144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497" y="2736078"/>
            <a:ext cx="4138181" cy="143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65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62548C-2EF1-5BED-C8B3-B382952E33F1}"/>
              </a:ext>
            </a:extLst>
          </p:cNvPr>
          <p:cNvSpPr txBox="1"/>
          <p:nvPr/>
        </p:nvSpPr>
        <p:spPr>
          <a:xfrm>
            <a:off x="995464" y="536723"/>
            <a:ext cx="1032753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parallel-plate capacitor has a plate separation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plate area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An uncharged metallic slab of thickness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inserted midway between the plates.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UcParenBoth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the capacitance of the device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lphaUcParenBoth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ewBaskerville-Roman"/>
              </a:rPr>
              <a:t>Show that the capacitance of the original capacitor is unaffected by the insertion of the metallic slab if the slab is infinitesimally thin.</a:t>
            </a:r>
            <a:r>
              <a:rPr lang="en-US" sz="2400" dirty="0"/>
              <a:t> </a:t>
            </a:r>
          </a:p>
          <a:p>
            <a:pPr marL="457200" indent="-457200">
              <a:buAutoNum type="alphaUcParenBoth"/>
            </a:pPr>
            <a:r>
              <a:rPr lang="en-US" sz="2400" dirty="0"/>
              <a:t>What if the metallic slab in part (A) is not midway between the plates? How does this affect the capacitance?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C8596-D810-AFED-624B-3D7129CFD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670" y="1621377"/>
            <a:ext cx="2614605" cy="203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3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E16BAF-8DE8-8473-D2FE-830B4AFEDF24}"/>
                  </a:ext>
                </a:extLst>
              </p:cNvPr>
              <p:cNvSpPr txBox="1"/>
              <p:nvPr/>
            </p:nvSpPr>
            <p:spPr>
              <a:xfrm>
                <a:off x="1150296" y="475899"/>
                <a:ext cx="10231066" cy="1354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parallel-plate capacitor with a plate separation </a:t>
                </a:r>
                <a:r>
                  <a:rPr lang="en-US" sz="24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a capacitance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absence of a dielectric. What is the capacitance when a slab of dielectric material of dielectric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𝜅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thickness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inserted between the plates.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E16BAF-8DE8-8473-D2FE-830B4AFED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96" y="475899"/>
                <a:ext cx="10231066" cy="1354410"/>
              </a:xfrm>
              <a:prstGeom prst="rect">
                <a:avLst/>
              </a:prstGeom>
              <a:blipFill>
                <a:blip r:embed="rId2"/>
                <a:stretch>
                  <a:fillRect l="-954" t="-3604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11F3991-1168-B150-D281-634C33DBD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366" y="2085367"/>
            <a:ext cx="173355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5A870-A242-FE9A-F423-A50C5EAA1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967" y="2085367"/>
            <a:ext cx="1828800" cy="2219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60E97C-C253-C0CB-5405-6E3B0F353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017" y="3799867"/>
            <a:ext cx="34099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2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629C03-F856-C2E5-21BB-F86A6453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392" y="1645999"/>
            <a:ext cx="2680807" cy="2113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8DAA47-1156-15E7-CC66-B6784FEB81CF}"/>
                  </a:ext>
                </a:extLst>
              </p:cNvPr>
              <p:cNvSpPr txBox="1"/>
              <p:nvPr/>
            </p:nvSpPr>
            <p:spPr>
              <a:xfrm>
                <a:off x="917643" y="348268"/>
                <a:ext cx="922830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Find the equivalent capacitance for the combination of capacitances shown in Fig. 25-10</a:t>
                </a:r>
                <a:r>
                  <a:rPr lang="en-US" sz="2400" b="0" i="1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across which potential difference </a:t>
                </a:r>
                <a:r>
                  <a:rPr lang="en-US" sz="2400" b="0" i="1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applied.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=12.0 </m:t>
                    </m:r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=5.3 </m:t>
                    </m:r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=4.5 </m:t>
                    </m:r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8DAA47-1156-15E7-CC66-B6784FEB8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43" y="348268"/>
                <a:ext cx="9228306" cy="1200329"/>
              </a:xfrm>
              <a:prstGeom prst="rect">
                <a:avLst/>
              </a:prstGeom>
              <a:blipFill>
                <a:blip r:embed="rId3"/>
                <a:stretch>
                  <a:fillRect l="-1058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71ED63-D59C-CB21-D279-1A58035A3EAB}"/>
                  </a:ext>
                </a:extLst>
              </p:cNvPr>
              <p:cNvSpPr txBox="1"/>
              <p:nvPr/>
            </p:nvSpPr>
            <p:spPr>
              <a:xfrm>
                <a:off x="1247571" y="4411782"/>
                <a:ext cx="982250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potential difference applied to the input terminals in Fig.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=12.5</m:t>
                    </m:r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V. What is the charge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71ED63-D59C-CB21-D279-1A58035A3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571" y="4411782"/>
                <a:ext cx="9822505" cy="830997"/>
              </a:xfrm>
              <a:prstGeom prst="rect">
                <a:avLst/>
              </a:prstGeom>
              <a:blipFill>
                <a:blip r:embed="rId4"/>
                <a:stretch>
                  <a:fillRect l="-993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45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ED469-AC2E-AD1D-B4DB-F0CFE44EA761}"/>
                  </a:ext>
                </a:extLst>
              </p:cNvPr>
              <p:cNvSpPr txBox="1"/>
              <p:nvPr/>
            </p:nvSpPr>
            <p:spPr>
              <a:xfrm>
                <a:off x="914400" y="422787"/>
                <a:ext cx="1011739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Capacitor 1,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=3.55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charged to a potential difference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=6.30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V, using a battery. The battery is then removed, and the capacitor is connected as in Fig. to an uncharged capacitor 2,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switch S is closed, charge flows between the capacitors. Find the charge on each capacitor when equilibrium is reached.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ED469-AC2E-AD1D-B4DB-F0CFE44EA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22787"/>
                <a:ext cx="10117394" cy="1938992"/>
              </a:xfrm>
              <a:prstGeom prst="rect">
                <a:avLst/>
              </a:prstGeom>
              <a:blipFill>
                <a:blip r:embed="rId2"/>
                <a:stretch>
                  <a:fillRect l="-904" t="-2516" r="-1084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D8ECA85-75EA-E5DE-5078-F33FB9ACD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209" y="2581274"/>
            <a:ext cx="3169923" cy="19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2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7B4CC2-52B3-EACB-BBB5-F36766CB0777}"/>
                  </a:ext>
                </a:extLst>
              </p:cNvPr>
              <p:cNvSpPr txBox="1"/>
              <p:nvPr/>
            </p:nvSpPr>
            <p:spPr>
              <a:xfrm>
                <a:off x="382621" y="403006"/>
                <a:ext cx="1090146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isolated conducting sphere whose radius R is 6.85 cm has a charge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=1.25 </m:t>
                    </m:r>
                  </m:oMath>
                </a14:m>
                <a:r>
                  <a:rPr lang="en-US" sz="2400" b="0" i="0" dirty="0" err="1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nC</a:t>
                </a:r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How much potential energy is stored in the electric field of this charged conductor?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What is the energy density at the surface of the sphere?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7B4CC2-52B3-EACB-BBB5-F36766CB0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21" y="403006"/>
                <a:ext cx="10901464" cy="1200329"/>
              </a:xfrm>
              <a:prstGeom prst="rect">
                <a:avLst/>
              </a:prstGeom>
              <a:blipFill>
                <a:blip r:embed="rId2"/>
                <a:stretch>
                  <a:fillRect l="-895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87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D4CB6C-B5D8-7524-AEF2-EA49C1718462}"/>
                  </a:ext>
                </a:extLst>
              </p:cNvPr>
              <p:cNvSpPr txBox="1"/>
              <p:nvPr/>
            </p:nvSpPr>
            <p:spPr>
              <a:xfrm>
                <a:off x="615273" y="370371"/>
                <a:ext cx="11164922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parallel-plate capacitor whose capacitance C is 13.5 pF is charged by a battery to a potential difference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=12.5 </m:t>
                    </m:r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between its plates. The charging battery is now disconnected, and a porcelain slab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𝜅</m:t>
                    </m:r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=6.50</m:t>
                    </m:r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slipped between the plates.</a:t>
                </a:r>
                <a:b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What is the potential energy of the capacitor before the slab is inserted?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CIDFont+F40"/>
                  </a:rPr>
                  <a:t>What is the potential energy of the capacitor–slab device after the slab is inserted?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D4CB6C-B5D8-7524-AEF2-EA49C1718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73" y="370371"/>
                <a:ext cx="11164922" cy="1938992"/>
              </a:xfrm>
              <a:prstGeom prst="rect">
                <a:avLst/>
              </a:prstGeom>
              <a:blipFill>
                <a:blip r:embed="rId2"/>
                <a:stretch>
                  <a:fillRect l="-874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04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A34AB3-171A-304E-5F4D-215DC9814E7A}"/>
                  </a:ext>
                </a:extLst>
              </p:cNvPr>
              <p:cNvSpPr txBox="1"/>
              <p:nvPr/>
            </p:nvSpPr>
            <p:spPr>
              <a:xfrm>
                <a:off x="693094" y="347126"/>
                <a:ext cx="1113573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capacitors </a:t>
                </a:r>
                <a:r>
                  <a:rPr lang="en-US" sz="24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and </a:t>
                </a:r>
                <a:r>
                  <a:rPr lang="en-US" sz="24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(where </a:t>
                </a:r>
                <a:r>
                  <a:rPr lang="en-US" sz="24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1 , </a:t>
                </a:r>
                <a:r>
                  <a:rPr lang="en-US" sz="24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are charged to the same initial potential difference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charged capacitors are removed from the battery, and their plates</a:t>
                </a:r>
                <a:b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connected with opposite polarity as in Figure-a. The switches S1 and S2 are then closed, as in Figure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A34AB3-171A-304E-5F4D-215DC9814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4" y="347126"/>
                <a:ext cx="11135739" cy="1569660"/>
              </a:xfrm>
              <a:prstGeom prst="rect">
                <a:avLst/>
              </a:prstGeom>
              <a:blipFill>
                <a:blip r:embed="rId2"/>
                <a:stretch>
                  <a:fillRect l="-876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F30CD21-2CC3-180D-6F55-D6C0CB146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339" y="1586419"/>
            <a:ext cx="4621321" cy="23727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66EE9-68D0-C1D5-1466-42B73E64A702}"/>
                  </a:ext>
                </a:extLst>
              </p:cNvPr>
              <p:cNvSpPr txBox="1"/>
              <p:nvPr/>
            </p:nvSpPr>
            <p:spPr>
              <a:xfrm>
                <a:off x="973746" y="3959157"/>
                <a:ext cx="11010731" cy="1229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lphaLcParenBoth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final potential difference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</a:t>
                </a:r>
                <a:r>
                  <a:rPr lang="en-US" sz="24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4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the switches are closed.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NewBaskerville-Roman"/>
                  </a:rPr>
                  <a:t>Find the total energy stored in the capacitors before and after the switches are closed and the ratio of the final energy to the initial energy.</a:t>
                </a:r>
                <a:r>
                  <a:rPr lang="en-US" sz="2400" dirty="0"/>
                  <a:t>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66EE9-68D0-C1D5-1466-42B73E64A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6" y="3959157"/>
                <a:ext cx="11010731" cy="1229952"/>
              </a:xfrm>
              <a:prstGeom prst="rect">
                <a:avLst/>
              </a:prstGeom>
              <a:blipFill>
                <a:blip r:embed="rId4"/>
                <a:stretch>
                  <a:fillRect l="-775" t="-3960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01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627B5-F8B5-D6C3-B2ED-B8B25275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58" y="113926"/>
            <a:ext cx="3962462" cy="6630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2728EA-8557-4F7A-30A1-F6D08ADA1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328" y="644167"/>
            <a:ext cx="4182524" cy="318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6580C-7C42-A9E2-4DE6-B08BE83FF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555" y="62932"/>
            <a:ext cx="3942735" cy="655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4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57515B-53D5-BB55-1B0C-9FD2F880F7B3}"/>
                  </a:ext>
                </a:extLst>
              </p:cNvPr>
              <p:cNvSpPr txBox="1"/>
              <p:nvPr/>
            </p:nvSpPr>
            <p:spPr>
              <a:xfrm>
                <a:off x="641213" y="0"/>
                <a:ext cx="11528089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shows a parallel-plate capacitor of plate area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plate separation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 potential difference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applied between the plates by connecting a battery between them. The battery is then disconnected, and a dielectric slab of thickness b and dielectric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𝜅</m:t>
                    </m:r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placed between the plates as shown. Assume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=115 </m:t>
                    </m:r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</a:t>
                </a:r>
                <a:r>
                  <a:rPr lang="en-US" sz="2400" b="0" i="0" baseline="3000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=1.24 </m:t>
                    </m:r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85.5 V,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=0.780 </m:t>
                    </m:r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cm,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𝜅</m:t>
                    </m:r>
                    <m:r>
                      <a:rPr lang="en-US" sz="2400" b="0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=2.61</m:t>
                    </m:r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What is the capacitance C</a:t>
                </a:r>
                <a:r>
                  <a:rPr lang="en-US" sz="2400" b="0" i="0" baseline="-2500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before the dielectric slab is inserted?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CIDFont+F40"/>
                  </a:rPr>
                  <a:t>(b) What free charge appears on the plates?</a:t>
                </a:r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(c) What is the electric field E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 in the gaps between the plates and the dielectric slab?</a:t>
                </a:r>
              </a:p>
              <a:p>
                <a:r>
                  <a:rPr lang="en-US" sz="2400" dirty="0"/>
                  <a:t>(d) What is the electric field E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in the dielectric slab?</a:t>
                </a:r>
              </a:p>
              <a:p>
                <a:r>
                  <a:rPr lang="en-US" sz="2400" dirty="0"/>
                  <a:t>(e) </a:t>
                </a:r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CIDFont+F40"/>
                  </a:rPr>
                  <a:t>What is the potential difference </a:t>
                </a:r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CIDFont+F6"/>
                  </a:rPr>
                  <a:t>V </a:t>
                </a:r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CIDFont+F40"/>
                  </a:rPr>
                  <a:t>between the plates after the slab has been introduced?</a:t>
                </a:r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(f) </a:t>
                </a:r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CIDFont+F40"/>
                  </a:rPr>
                  <a:t>What is the capacitance with the slab in place?</a:t>
                </a:r>
                <a:r>
                  <a:rPr lang="en-US" sz="2400" dirty="0"/>
                  <a:t>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57515B-53D5-BB55-1B0C-9FD2F880F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13" y="0"/>
                <a:ext cx="11528089" cy="4524315"/>
              </a:xfrm>
              <a:prstGeom prst="rect">
                <a:avLst/>
              </a:prstGeom>
              <a:blipFill>
                <a:blip r:embed="rId2"/>
                <a:stretch>
                  <a:fillRect l="-793" t="-1078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31BDF08-FCE2-83FA-F720-FF3702CBA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63" y="3832698"/>
            <a:ext cx="4852989" cy="25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7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773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CIDFont+F40</vt:lpstr>
      <vt:lpstr>CIDFont+F6</vt:lpstr>
      <vt:lpstr>NewBaskerville-Roman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akabir</dc:creator>
  <cp:lastModifiedBy>akabir</cp:lastModifiedBy>
  <cp:revision>7</cp:revision>
  <dcterms:created xsi:type="dcterms:W3CDTF">2025-04-13T16:35:37Z</dcterms:created>
  <dcterms:modified xsi:type="dcterms:W3CDTF">2025-04-14T16:42:50Z</dcterms:modified>
</cp:coreProperties>
</file>