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27"/>
  </p:notesMasterIdLst>
  <p:handoutMasterIdLst>
    <p:handoutMasterId r:id="rId28"/>
  </p:handoutMasterIdLst>
  <p:sldIdLst>
    <p:sldId id="716" r:id="rId5"/>
    <p:sldId id="730" r:id="rId6"/>
    <p:sldId id="765" r:id="rId7"/>
    <p:sldId id="766" r:id="rId8"/>
    <p:sldId id="745" r:id="rId9"/>
    <p:sldId id="746" r:id="rId10"/>
    <p:sldId id="747" r:id="rId11"/>
    <p:sldId id="748" r:id="rId12"/>
    <p:sldId id="749" r:id="rId13"/>
    <p:sldId id="750" r:id="rId14"/>
    <p:sldId id="751" r:id="rId15"/>
    <p:sldId id="752" r:id="rId16"/>
    <p:sldId id="753" r:id="rId17"/>
    <p:sldId id="754" r:id="rId18"/>
    <p:sldId id="755" r:id="rId19"/>
    <p:sldId id="756" r:id="rId20"/>
    <p:sldId id="757" r:id="rId21"/>
    <p:sldId id="758" r:id="rId22"/>
    <p:sldId id="759" r:id="rId23"/>
    <p:sldId id="762" r:id="rId24"/>
    <p:sldId id="763" r:id="rId25"/>
    <p:sldId id="744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jid Choudhury" initials="SC" lastIdx="1" clrIdx="0">
    <p:extLst>
      <p:ext uri="{19B8F6BF-5375-455C-9EA6-DF929625EA0E}">
        <p15:presenceInfo xmlns:p15="http://schemas.microsoft.com/office/powerpoint/2012/main" userId="a37f0bd66b0f64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C1F24"/>
    <a:srgbClr val="78161B"/>
    <a:srgbClr val="EE7422"/>
    <a:srgbClr val="959595"/>
    <a:srgbClr val="550F12"/>
    <a:srgbClr val="E46A70"/>
    <a:srgbClr val="FBC1B7"/>
    <a:srgbClr val="002647"/>
    <a:srgbClr val="796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DA0C4-BE06-4352-BBDA-6ACD412AB27E}" v="1" dt="2022-08-08T10:34:07.210"/>
    <p1510:client id="{2083CA99-21B7-423C-A57E-0358ED162DA4}" v="2" dt="2022-08-11T15:05:59.508"/>
    <p1510:client id="{3968BA5E-B298-468E-8AC5-1643DE546A8C}" v="5" dt="2022-08-08T10:43:56.521"/>
    <p1510:client id="{6393F610-D738-4C8D-B24C-4830822B1128}" v="4" dt="2022-08-08T10:27:24.316"/>
    <p1510:client id="{9E762BF5-60AD-21B9-BF21-4B90499AAA4F}" v="1" dt="2022-08-08T11:32:53.099"/>
    <p1510:client id="{A30B90C7-EFBC-4718-876D-64524D254EEE}" v="1" dt="2022-08-08T10:22:58.221"/>
    <p1510:client id="{B85EE617-2E10-4E96-B257-17EFE1E79033}" v="3" dt="2022-08-08T10:29:28.710"/>
    <p1510:client id="{D4F5A17B-3158-4A20-B6D7-4D98A91607EA}" v="3" dt="2022-08-07T18:30:20.00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1099" autoAdjust="0"/>
  </p:normalViewPr>
  <p:slideViewPr>
    <p:cSldViewPr snapToGrid="0">
      <p:cViewPr varScale="1">
        <p:scale>
          <a:sx n="76" d="100"/>
          <a:sy n="76" d="100"/>
        </p:scale>
        <p:origin x="10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C5C332-2A0C-4949-A007-0703FCFB73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56114-8C83-4092-8FF6-0490165C87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F6BC1-FAE7-4FA7-BEAF-28E2E63651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99B7D-5F02-4847-BE7B-7C82CC4A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3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DDDF9-FAC0-844A-A387-E34BC680FAD9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13B1-6429-0743-902B-AF6BE210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0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0" y="1295178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C9C879-EF2D-BA4E-B6A9-D4377737278E}"/>
              </a:ext>
            </a:extLst>
          </p:cNvPr>
          <p:cNvSpPr/>
          <p:nvPr userDrawn="1"/>
        </p:nvSpPr>
        <p:spPr>
          <a:xfrm>
            <a:off x="0" y="0"/>
            <a:ext cx="9144000" cy="1171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9F171-C7B2-464A-9215-BF73CD557175}"/>
              </a:ext>
            </a:extLst>
          </p:cNvPr>
          <p:cNvSpPr/>
          <p:nvPr userDrawn="1"/>
        </p:nvSpPr>
        <p:spPr>
          <a:xfrm>
            <a:off x="314772" y="-21170"/>
            <a:ext cx="1939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D" sz="3600" b="1" dirty="0">
                <a:solidFill>
                  <a:srgbClr val="FFFF00"/>
                </a:solidFill>
              </a:rPr>
              <a:t>EEE </a:t>
            </a:r>
            <a:r>
              <a:rPr lang="en-US" sz="3600" b="1" dirty="0">
                <a:solidFill>
                  <a:srgbClr val="FFFF00"/>
                </a:solidFill>
              </a:rPr>
              <a:t>155</a:t>
            </a:r>
            <a:r>
              <a:rPr lang="en-BD" sz="3600" b="1" dirty="0">
                <a:solidFill>
                  <a:srgbClr val="FFFF00"/>
                </a:solidFill>
              </a:rPr>
              <a:t> </a:t>
            </a:r>
            <a:endParaRPr lang="en-BD" sz="3200" b="1" dirty="0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141F23-D23B-4A2C-B6E8-FA5C6116777B}"/>
              </a:ext>
            </a:extLst>
          </p:cNvPr>
          <p:cNvSpPr txBox="1"/>
          <p:nvPr userDrawn="1"/>
        </p:nvSpPr>
        <p:spPr>
          <a:xfrm>
            <a:off x="1939834" y="24553"/>
            <a:ext cx="73029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B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</a:t>
            </a:r>
            <a:r>
              <a:rPr lang="en-US" sz="32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Engineering Fundamentals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B1273E-90DC-4CD0-B011-43358BFC4AA2}"/>
              </a:ext>
            </a:extLst>
          </p:cNvPr>
          <p:cNvSpPr txBox="1"/>
          <p:nvPr userDrawn="1"/>
        </p:nvSpPr>
        <p:spPr>
          <a:xfrm>
            <a:off x="910790" y="555161"/>
            <a:ext cx="7156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2024)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BEDDD-593A-21EC-32F4-2F64FA354A3B}"/>
              </a:ext>
            </a:extLst>
          </p:cNvPr>
          <p:cNvSpPr txBox="1"/>
          <p:nvPr userDrawn="1"/>
        </p:nvSpPr>
        <p:spPr>
          <a:xfrm>
            <a:off x="816549" y="4457374"/>
            <a:ext cx="7156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 Term Presentation </a:t>
            </a:r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(April 2021)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29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44CA-61CE-5F42-A0DC-C4D9BB1F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3D4F6-CC0D-1C4C-BC76-42CF3D1A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D781-2B55-784A-90D2-AE276842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6588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9B83F-D379-5D42-8702-B0DE5743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3CFA8A-A295-F64D-947D-6C77CD936C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955965"/>
            <a:ext cx="7886700" cy="369858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716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503B-F972-FE42-81DB-C5040BD0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7083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D0A6A-3B9F-964B-9BA4-242587B0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EDC7B3-1D8F-7349-8032-340328F0BF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073069"/>
            <a:ext cx="3943350" cy="367355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</a:t>
            </a:r>
          </a:p>
          <a:p>
            <a:pPr lvl="0"/>
            <a:r>
              <a:rPr lang="en-US"/>
              <a:t>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9947FE-9442-B24C-BAE3-3C653CE6410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4401" y="1073069"/>
            <a:ext cx="3790950" cy="367355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56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23A7E-737C-3C48-A4A9-1B332E46453F}"/>
              </a:ext>
            </a:extLst>
          </p:cNvPr>
          <p:cNvSpPr/>
          <p:nvPr userDrawn="1"/>
        </p:nvSpPr>
        <p:spPr>
          <a:xfrm>
            <a:off x="0" y="4795520"/>
            <a:ext cx="9144000" cy="3479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C12A287-0DAF-D244-9924-30862E04B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2371" y="4745845"/>
            <a:ext cx="638173" cy="286210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346B5-8A76-40F1-A58F-EA0E3C7C8797}"/>
              </a:ext>
            </a:extLst>
          </p:cNvPr>
          <p:cNvSpPr txBox="1"/>
          <p:nvPr userDrawn="1"/>
        </p:nvSpPr>
        <p:spPr>
          <a:xfrm>
            <a:off x="-29260" y="4825521"/>
            <a:ext cx="6838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EEE 155 (Jan 2024) – Electrical</a:t>
            </a:r>
            <a:r>
              <a:rPr lang="en-US" sz="1400" b="0" i="0" baseline="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Engineering Fundamentals: Week 1</a:t>
            </a:r>
            <a:endParaRPr lang="en-US" sz="1600" b="0" i="0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809509" y="4815621"/>
            <a:ext cx="161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kern="1200" dirty="0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 ©</a:t>
            </a:r>
            <a:r>
              <a:rPr lang="en-US" sz="1400" b="0" i="0" kern="1200" baseline="0" dirty="0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1400" b="0" i="0" kern="1200" baseline="0" dirty="0" err="1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Shafin</a:t>
            </a:r>
            <a:r>
              <a:rPr lang="en-US" sz="1400" b="0" i="0" kern="1200" baseline="0" dirty="0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Bin Hamid</a:t>
            </a:r>
            <a:endParaRPr lang="en-US" sz="1400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5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03" r:id="rId2"/>
    <p:sldLayoutId id="2147483704" r:id="rId3"/>
    <p:sldLayoutId id="214748370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DB0A29F-DEFC-4743-8518-92CE77EE2D59}"/>
              </a:ext>
            </a:extLst>
          </p:cNvPr>
          <p:cNvSpPr txBox="1">
            <a:spLocks/>
          </p:cNvSpPr>
          <p:nvPr/>
        </p:nvSpPr>
        <p:spPr>
          <a:xfrm>
            <a:off x="446723" y="1258499"/>
            <a:ext cx="8250554" cy="1066691"/>
          </a:xfrm>
        </p:spPr>
        <p:txBody>
          <a:bodyPr tIns="45720" bIns="4572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cap="none" dirty="0"/>
              <a:t>Week - 3</a:t>
            </a:r>
            <a:endParaRPr lang="en-BD" sz="28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1136A-13BA-E646-8086-579F88429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98" y="1263846"/>
            <a:ext cx="63500" cy="76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E1EBA-D18E-40A9-9E2B-273AB5A88879}"/>
              </a:ext>
            </a:extLst>
          </p:cNvPr>
          <p:cNvSpPr/>
          <p:nvPr/>
        </p:nvSpPr>
        <p:spPr>
          <a:xfrm>
            <a:off x="-2007220" y="3021976"/>
            <a:ext cx="9025054" cy="172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07394" indent="0" algn="l">
              <a:tabLst/>
            </a:pPr>
            <a:r>
              <a:rPr lang="en-US" sz="1800" b="0" dirty="0">
                <a:solidFill>
                  <a:schemeClr val="tx1"/>
                </a:solidFill>
              </a:rPr>
              <a:t>Presented by:</a:t>
            </a:r>
          </a:p>
          <a:p>
            <a:pPr marL="2007394" indent="0" algn="l">
              <a:tabLst/>
            </a:pPr>
            <a:r>
              <a:rPr lang="en-US" sz="2400" b="1" dirty="0">
                <a:solidFill>
                  <a:srgbClr val="0070C0"/>
                </a:solidFill>
              </a:rPr>
              <a:t>Shafin Bin Hamid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</a:p>
          <a:p>
            <a:pPr marL="2007394" indent="0" algn="l">
              <a:tabLst/>
            </a:pPr>
            <a:r>
              <a:rPr lang="en-US" sz="1800" dirty="0">
                <a:solidFill>
                  <a:schemeClr val="tx1"/>
                </a:solidFill>
              </a:rPr>
              <a:t>Lecturer</a:t>
            </a:r>
          </a:p>
          <a:p>
            <a:pPr marL="2007394" indent="0" algn="l">
              <a:tabLst/>
            </a:pPr>
            <a:r>
              <a:rPr lang="en-BD" sz="1800" dirty="0">
                <a:solidFill>
                  <a:schemeClr val="tx1"/>
                </a:solidFill>
              </a:rPr>
              <a:t>Department of Electrical and Electronics Engineering</a:t>
            </a:r>
          </a:p>
          <a:p>
            <a:pPr marL="2007394" indent="0" algn="l">
              <a:tabLst/>
            </a:pPr>
            <a:r>
              <a:rPr lang="en-BD" sz="1800" dirty="0">
                <a:solidFill>
                  <a:schemeClr val="tx1"/>
                </a:solidFill>
              </a:rPr>
              <a:t>Bangladesh University of Engineering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79683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00" y="840524"/>
            <a:ext cx="3592800" cy="22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00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Thevenin’s</a:t>
            </a:r>
            <a:r>
              <a:rPr lang="en-US" dirty="0"/>
              <a:t> theorem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49" y="840524"/>
            <a:ext cx="7413702" cy="1772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0618"/>
          <a:stretch/>
        </p:blipFill>
        <p:spPr>
          <a:xfrm>
            <a:off x="361149" y="2753859"/>
            <a:ext cx="4451957" cy="2016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3093"/>
          <a:stretch/>
        </p:blipFill>
        <p:spPr>
          <a:xfrm>
            <a:off x="4466349" y="2804387"/>
            <a:ext cx="4451957" cy="191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2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Thevenin’s</a:t>
            </a:r>
            <a:r>
              <a:rPr lang="en-US" dirty="0"/>
              <a:t> theorem: V</a:t>
            </a:r>
            <a:r>
              <a:rPr lang="en-US" baseline="-25000" dirty="0"/>
              <a:t>th</a:t>
            </a:r>
            <a:r>
              <a:rPr lang="en-US" dirty="0"/>
              <a:t> and </a:t>
            </a:r>
            <a:r>
              <a:rPr lang="en-US" dirty="0" err="1"/>
              <a:t>R</a:t>
            </a:r>
            <a:r>
              <a:rPr lang="en-US" baseline="-25000" dirty="0" err="1"/>
              <a:t>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4" y="952800"/>
            <a:ext cx="8793186" cy="22518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1200" y="3376800"/>
            <a:ext cx="7961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Finding V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very simple. Just find the open circuit voltage at terminals a-b and that is equal to V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093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Thevenin’s</a:t>
            </a:r>
            <a:r>
              <a:rPr lang="en-US" dirty="0"/>
              <a:t> theorem: Finding </a:t>
            </a:r>
            <a:r>
              <a:rPr lang="en-US" dirty="0" err="1"/>
              <a:t>R</a:t>
            </a:r>
            <a:r>
              <a:rPr lang="en-US" baseline="-25000" dirty="0" err="1"/>
              <a:t>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937" y="1006302"/>
            <a:ext cx="5593463" cy="3263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47" y="1231200"/>
            <a:ext cx="2982490" cy="187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12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Thevenin’s</a:t>
            </a:r>
            <a:r>
              <a:rPr lang="en-US" dirty="0"/>
              <a:t> theorem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921599"/>
            <a:ext cx="3367339" cy="2071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25" y="974700"/>
            <a:ext cx="43243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4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" y="1135724"/>
            <a:ext cx="4116310" cy="1908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599" y="932525"/>
            <a:ext cx="5272945" cy="75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1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" y="706881"/>
            <a:ext cx="3658771" cy="23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553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Norton’s theorem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246" y="840524"/>
            <a:ext cx="7120125" cy="17465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632" y="2648616"/>
            <a:ext cx="3828825" cy="19028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50618"/>
          <a:stretch/>
        </p:blipFill>
        <p:spPr>
          <a:xfrm>
            <a:off x="460351" y="2592029"/>
            <a:ext cx="4451957" cy="20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41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Norton’s theorem: Finding I</a:t>
            </a:r>
            <a:r>
              <a:rPr lang="en-US" baseline="-25000" dirty="0"/>
              <a:t>N</a:t>
            </a:r>
            <a:r>
              <a:rPr lang="en-US" dirty="0"/>
              <a:t> and R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169" y="840524"/>
            <a:ext cx="4143375" cy="3505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75" y="2658896"/>
            <a:ext cx="3828825" cy="19028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75" y="840524"/>
            <a:ext cx="3166200" cy="156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3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0524"/>
            <a:ext cx="3322040" cy="183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1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2844-721F-B76A-209E-C32412B8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B9D8F1-020F-C9F5-ACD6-F2F90B6B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9892-0136-8B4F-98DC-BD6FAF3DFF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Supernode</a:t>
            </a:r>
            <a:r>
              <a:rPr lang="en-US" dirty="0"/>
              <a:t> and </a:t>
            </a:r>
            <a:r>
              <a:rPr lang="en-US" dirty="0" err="1"/>
              <a:t>Supermesh</a:t>
            </a:r>
            <a:endParaRPr lang="en-US" dirty="0"/>
          </a:p>
          <a:p>
            <a:r>
              <a:rPr lang="en-US" dirty="0"/>
              <a:t>Linearity property</a:t>
            </a:r>
          </a:p>
          <a:p>
            <a:r>
              <a:rPr lang="en-US" dirty="0"/>
              <a:t>Superposition theorem</a:t>
            </a:r>
          </a:p>
          <a:p>
            <a:r>
              <a:rPr lang="en-US" dirty="0"/>
              <a:t>Source transformation</a:t>
            </a:r>
          </a:p>
          <a:p>
            <a:r>
              <a:rPr lang="en-US" dirty="0" err="1"/>
              <a:t>Thevenin</a:t>
            </a:r>
            <a:r>
              <a:rPr lang="en-US" dirty="0"/>
              <a:t> theorem</a:t>
            </a:r>
          </a:p>
          <a:p>
            <a:r>
              <a:rPr lang="en-US" dirty="0"/>
              <a:t>Norton theorem</a:t>
            </a:r>
          </a:p>
          <a:p>
            <a:r>
              <a:rPr lang="en-US" dirty="0"/>
              <a:t>Maximum power transfer theorem</a:t>
            </a:r>
          </a:p>
        </p:txBody>
      </p:sp>
    </p:spTree>
    <p:extLst>
      <p:ext uri="{BB962C8B-B14F-4D97-AF65-F5344CB8AC3E}">
        <p14:creationId xmlns:p14="http://schemas.microsoft.com/office/powerpoint/2010/main" val="3428476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power transfer theorem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80" y="1223835"/>
            <a:ext cx="3428588" cy="22977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465" y="803938"/>
            <a:ext cx="3608025" cy="1058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981" y="1708527"/>
            <a:ext cx="4371563" cy="16276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3865" y="3282187"/>
            <a:ext cx="2949737" cy="13171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624" y="3904865"/>
            <a:ext cx="5229062" cy="5985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8818" y="3749838"/>
            <a:ext cx="1449567" cy="9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96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" y="840524"/>
            <a:ext cx="4570975" cy="17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40C57-32A4-C4FE-8554-2B09CEA9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098" name="Picture 2" descr="Diabetes PowerPoint Thank You Slide - SlideModel">
            <a:extLst>
              <a:ext uri="{FF2B5EF4-FFF2-40B4-BE49-F238E27FC236}">
                <a16:creationId xmlns:a16="http://schemas.microsoft.com/office/drawing/2014/main" id="{ABA7F23E-9642-07DD-9211-85B9C770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2" y="15121"/>
            <a:ext cx="8410175" cy="47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97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Supernode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99160"/>
            <a:ext cx="3795474" cy="28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11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Supermesh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8" y="840524"/>
            <a:ext cx="5018382" cy="28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92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property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71" y="840524"/>
            <a:ext cx="7859329" cy="919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162" y="1850399"/>
            <a:ext cx="3548188" cy="21561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70" y="1924986"/>
            <a:ext cx="3736781" cy="184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5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Superposition theorem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30" y="840524"/>
            <a:ext cx="7043779" cy="1391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50" y="2405210"/>
            <a:ext cx="5453250" cy="20530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800" y="2534400"/>
            <a:ext cx="2961437" cy="134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1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3" y="840524"/>
            <a:ext cx="2915737" cy="235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5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transformation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79520"/>
            <a:ext cx="8261195" cy="128282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9200" y="4200176"/>
            <a:ext cx="6736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Source transformation also applies to dependent sources.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738" y="1030397"/>
            <a:ext cx="5475017" cy="141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0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7692"/>
            <a:ext cx="3566316" cy="13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2384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5B2B199F6E3742BB45540A436C0437" ma:contentTypeVersion="0" ma:contentTypeDescription="Create a new document." ma:contentTypeScope="" ma:versionID="af27326ad1ca4367ce56d10dbdae9f8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4FF2DC-C8E8-4204-B539-1F3E144650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77265-E368-4E09-8D41-FC2BB4E61404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a2bdb69b-d3be-44ab-aaeb-c9d714957197"/>
    <ds:schemaRef ds:uri="57ab0883-ca7b-4c4d-a597-5481ffb3aec5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3E40D86-EC06-47E5-B095-45B924C1146F}"/>
</file>

<file path=docProps/app.xml><?xml version="1.0" encoding="utf-8"?>
<Properties xmlns="http://schemas.openxmlformats.org/officeDocument/2006/extended-properties" xmlns:vt="http://schemas.openxmlformats.org/officeDocument/2006/docPropsVTypes">
  <TotalTime>11418</TotalTime>
  <Words>134</Words>
  <Application>Microsoft Office PowerPoint</Application>
  <PresentationFormat>On-screen Show (16:9)</PresentationFormat>
  <Paragraphs>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Narrow</vt:lpstr>
      <vt:lpstr>Calibri</vt:lpstr>
      <vt:lpstr>Century Gothic</vt:lpstr>
      <vt:lpstr>Content Slide 4</vt:lpstr>
      <vt:lpstr>PowerPoint Presentation</vt:lpstr>
      <vt:lpstr>Outline</vt:lpstr>
      <vt:lpstr>Supernode</vt:lpstr>
      <vt:lpstr>Supermesh</vt:lpstr>
      <vt:lpstr>Linearity property</vt:lpstr>
      <vt:lpstr>Superposition theorem</vt:lpstr>
      <vt:lpstr>Problems</vt:lpstr>
      <vt:lpstr>Source transformation</vt:lpstr>
      <vt:lpstr>Problems</vt:lpstr>
      <vt:lpstr>Problems</vt:lpstr>
      <vt:lpstr>Thevenin’s theorem</vt:lpstr>
      <vt:lpstr>Thevenin’s theorem: Vth and Rth</vt:lpstr>
      <vt:lpstr>Thevenin’s theorem: Finding Rth</vt:lpstr>
      <vt:lpstr>Thevenin’s theorem</vt:lpstr>
      <vt:lpstr>Problems</vt:lpstr>
      <vt:lpstr>Problems</vt:lpstr>
      <vt:lpstr>Norton’s theorem</vt:lpstr>
      <vt:lpstr>Norton’s theorem: Finding IN and RN</vt:lpstr>
      <vt:lpstr>Problems</vt:lpstr>
      <vt:lpstr>Maximum power transfer theorem</vt:lpstr>
      <vt:lpstr>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Experiment-8  Programmable Peripheral Interface, Stepper Motor and 7Segment Display</dc:title>
  <dc:creator>Sajid Choudhury</dc:creator>
  <cp:lastModifiedBy>Shafin-Bin-Hamid</cp:lastModifiedBy>
  <cp:revision>115</cp:revision>
  <cp:lastPrinted>2021-06-23T04:29:08Z</cp:lastPrinted>
  <dcterms:created xsi:type="dcterms:W3CDTF">2021-04-06T06:07:56Z</dcterms:created>
  <dcterms:modified xsi:type="dcterms:W3CDTF">2025-03-02T03:23:05Z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0x010100605B2B199F6E3742BB45540A436C0437</vt:lpwstr>
  </property>
</Properties>
</file>