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27"/>
  </p:notesMasterIdLst>
  <p:handoutMasterIdLst>
    <p:handoutMasterId r:id="rId28"/>
  </p:handoutMasterIdLst>
  <p:sldIdLst>
    <p:sldId id="716" r:id="rId5"/>
    <p:sldId id="730" r:id="rId6"/>
    <p:sldId id="771" r:id="rId7"/>
    <p:sldId id="772" r:id="rId8"/>
    <p:sldId id="773" r:id="rId9"/>
    <p:sldId id="774" r:id="rId10"/>
    <p:sldId id="775" r:id="rId11"/>
    <p:sldId id="776" r:id="rId12"/>
    <p:sldId id="777" r:id="rId13"/>
    <p:sldId id="778" r:id="rId14"/>
    <p:sldId id="779" r:id="rId15"/>
    <p:sldId id="780" r:id="rId16"/>
    <p:sldId id="782" r:id="rId17"/>
    <p:sldId id="783" r:id="rId18"/>
    <p:sldId id="784" r:id="rId19"/>
    <p:sldId id="786" r:id="rId20"/>
    <p:sldId id="785" r:id="rId21"/>
    <p:sldId id="787" r:id="rId22"/>
    <p:sldId id="788" r:id="rId23"/>
    <p:sldId id="789" r:id="rId24"/>
    <p:sldId id="790" r:id="rId25"/>
    <p:sldId id="744" r:id="rId2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jid Choudhury" initials="SC" lastIdx="1" clrIdx="0">
    <p:extLst>
      <p:ext uri="{19B8F6BF-5375-455C-9EA6-DF929625EA0E}">
        <p15:presenceInfo xmlns:p15="http://schemas.microsoft.com/office/powerpoint/2012/main" userId="a37f0bd66b0f64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C1F24"/>
    <a:srgbClr val="78161B"/>
    <a:srgbClr val="EE7422"/>
    <a:srgbClr val="959595"/>
    <a:srgbClr val="550F12"/>
    <a:srgbClr val="E46A70"/>
    <a:srgbClr val="FBC1B7"/>
    <a:srgbClr val="002647"/>
    <a:srgbClr val="796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DA0C4-BE06-4352-BBDA-6ACD412AB27E}" v="1" dt="2022-08-08T10:34:07.210"/>
    <p1510:client id="{2083CA99-21B7-423C-A57E-0358ED162DA4}" v="2" dt="2022-08-11T15:05:59.508"/>
    <p1510:client id="{3968BA5E-B298-468E-8AC5-1643DE546A8C}" v="5" dt="2022-08-08T10:43:56.521"/>
    <p1510:client id="{6393F610-D738-4C8D-B24C-4830822B1128}" v="4" dt="2022-08-08T10:27:24.316"/>
    <p1510:client id="{9E762BF5-60AD-21B9-BF21-4B90499AAA4F}" v="1" dt="2022-08-08T11:32:53.099"/>
    <p1510:client id="{A30B90C7-EFBC-4718-876D-64524D254EEE}" v="1" dt="2022-08-08T10:22:58.221"/>
    <p1510:client id="{B85EE617-2E10-4E96-B257-17EFE1E79033}" v="3" dt="2022-08-08T10:29:28.710"/>
    <p1510:client id="{D4F5A17B-3158-4A20-B6D7-4D98A91607EA}" v="3" dt="2022-08-07T18:30:20.001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1099" autoAdjust="0"/>
  </p:normalViewPr>
  <p:slideViewPr>
    <p:cSldViewPr snapToGrid="0">
      <p:cViewPr varScale="1">
        <p:scale>
          <a:sx n="77" d="100"/>
          <a:sy n="77" d="100"/>
        </p:scale>
        <p:origin x="10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C5C332-2A0C-4949-A007-0703FCFB73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56114-8C83-4092-8FF6-0490165C87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F6BC1-FAE7-4FA7-BEAF-28E2E63651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99B7D-5F02-4847-BE7B-7C82CC4AB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93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DDDF9-FAC0-844A-A387-E34BC680FAD9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A13B1-6429-0743-902B-AF6BE210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03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0" y="1295178"/>
            <a:ext cx="6801440" cy="19431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5400" b="0" kern="1200" cap="all" spc="-75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3511547"/>
            <a:ext cx="6803136" cy="3429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6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90422" y="3908295"/>
            <a:ext cx="4429125" cy="17145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3909060"/>
            <a:ext cx="1583911" cy="1714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C9C879-EF2D-BA4E-B6A9-D4377737278E}"/>
              </a:ext>
            </a:extLst>
          </p:cNvPr>
          <p:cNvSpPr/>
          <p:nvPr userDrawn="1"/>
        </p:nvSpPr>
        <p:spPr>
          <a:xfrm>
            <a:off x="0" y="0"/>
            <a:ext cx="9144000" cy="1171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D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F9F171-C7B2-464A-9215-BF73CD557175}"/>
              </a:ext>
            </a:extLst>
          </p:cNvPr>
          <p:cNvSpPr/>
          <p:nvPr userDrawn="1"/>
        </p:nvSpPr>
        <p:spPr>
          <a:xfrm>
            <a:off x="314772" y="-21170"/>
            <a:ext cx="19399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D" sz="3600" b="1" dirty="0">
                <a:solidFill>
                  <a:srgbClr val="FFFF00"/>
                </a:solidFill>
              </a:rPr>
              <a:t>EEE </a:t>
            </a:r>
            <a:r>
              <a:rPr lang="en-US" sz="3600" b="1" dirty="0">
                <a:solidFill>
                  <a:srgbClr val="FFFF00"/>
                </a:solidFill>
              </a:rPr>
              <a:t>155</a:t>
            </a:r>
            <a:r>
              <a:rPr lang="en-BD" sz="3600" b="1" dirty="0">
                <a:solidFill>
                  <a:srgbClr val="FFFF00"/>
                </a:solidFill>
              </a:rPr>
              <a:t> </a:t>
            </a:r>
            <a:endParaRPr lang="en-BD" sz="3200" b="1" dirty="0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141F23-D23B-4A2C-B6E8-FA5C6116777B}"/>
              </a:ext>
            </a:extLst>
          </p:cNvPr>
          <p:cNvSpPr txBox="1"/>
          <p:nvPr userDrawn="1"/>
        </p:nvSpPr>
        <p:spPr>
          <a:xfrm>
            <a:off x="1939834" y="24553"/>
            <a:ext cx="73029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B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Electrical</a:t>
            </a:r>
            <a:r>
              <a:rPr lang="en-US" sz="32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Engineering Fundamentals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B1273E-90DC-4CD0-B011-43358BFC4AA2}"/>
              </a:ext>
            </a:extLst>
          </p:cNvPr>
          <p:cNvSpPr txBox="1"/>
          <p:nvPr userDrawn="1"/>
        </p:nvSpPr>
        <p:spPr>
          <a:xfrm>
            <a:off x="910790" y="555161"/>
            <a:ext cx="71561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2024)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BEDDD-593A-21EC-32F4-2F64FA354A3B}"/>
              </a:ext>
            </a:extLst>
          </p:cNvPr>
          <p:cNvSpPr txBox="1"/>
          <p:nvPr userDrawn="1"/>
        </p:nvSpPr>
        <p:spPr>
          <a:xfrm>
            <a:off x="816549" y="4457374"/>
            <a:ext cx="71561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 Term Presentation </a:t>
            </a:r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(April 2021)</a:t>
            </a:r>
            <a:endParaRPr lang="en-US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929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44CA-61CE-5F42-A0DC-C4D9BB1F9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3D4F6-CC0D-1C4C-BC76-42CF3D1A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1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D781-2B55-784A-90D2-AE276842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56588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9B83F-D379-5D42-8702-B0DE5743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3CFA8A-A295-F64D-947D-6C77CD936C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955965"/>
            <a:ext cx="7886700" cy="3698586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716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503B-F972-FE42-81DB-C5040BD0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7083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D0A6A-3B9F-964B-9BA4-242587B0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EDC7B3-1D8F-7349-8032-340328F0BF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073069"/>
            <a:ext cx="3943350" cy="3673556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</a:t>
            </a:r>
          </a:p>
          <a:p>
            <a:pPr lvl="0"/>
            <a:r>
              <a:rPr lang="en-US"/>
              <a:t>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9947FE-9442-B24C-BAE3-3C653CE6410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4401" y="1073069"/>
            <a:ext cx="3790950" cy="3673556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563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23A7E-737C-3C48-A4A9-1B332E46453F}"/>
              </a:ext>
            </a:extLst>
          </p:cNvPr>
          <p:cNvSpPr/>
          <p:nvPr userDrawn="1"/>
        </p:nvSpPr>
        <p:spPr>
          <a:xfrm>
            <a:off x="0" y="4795520"/>
            <a:ext cx="9144000" cy="3479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C12A287-0DAF-D244-9924-30862E04B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2371" y="4745845"/>
            <a:ext cx="638173" cy="286210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fld id="{77A17C51-14D8-4645-A883-06E5A4811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346B5-8A76-40F1-A58F-EA0E3C7C8797}"/>
              </a:ext>
            </a:extLst>
          </p:cNvPr>
          <p:cNvSpPr txBox="1"/>
          <p:nvPr userDrawn="1"/>
        </p:nvSpPr>
        <p:spPr>
          <a:xfrm>
            <a:off x="-29260" y="4825521"/>
            <a:ext cx="68387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EEE 155 (Jan 2024) – Electrical</a:t>
            </a:r>
            <a:r>
              <a:rPr lang="en-US" sz="1400" b="0" i="0" baseline="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Engineering Fundamentals: Week 7</a:t>
            </a:r>
            <a:endParaRPr lang="en-US" sz="1600" b="0" i="0" dirty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809509" y="4815621"/>
            <a:ext cx="161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kern="1200" dirty="0">
                <a:solidFill>
                  <a:schemeClr val="accent4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 ©</a:t>
            </a:r>
            <a:r>
              <a:rPr lang="en-US" sz="1400" b="0" i="0" kern="1200" baseline="0" dirty="0">
                <a:solidFill>
                  <a:schemeClr val="accent4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1400" b="0" i="0" kern="1200" baseline="0" dirty="0" err="1">
                <a:solidFill>
                  <a:schemeClr val="accent4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Shafin</a:t>
            </a:r>
            <a:r>
              <a:rPr lang="en-US" sz="1400" b="0" i="0" kern="1200" baseline="0" dirty="0">
                <a:solidFill>
                  <a:schemeClr val="accent4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 Bin Hamid</a:t>
            </a:r>
            <a:endParaRPr lang="en-US" sz="1400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5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03" r:id="rId2"/>
    <p:sldLayoutId id="2147483704" r:id="rId3"/>
    <p:sldLayoutId id="214748370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2DB0A29F-DEFC-4743-8518-92CE77EE2D59}"/>
              </a:ext>
            </a:extLst>
          </p:cNvPr>
          <p:cNvSpPr txBox="1">
            <a:spLocks/>
          </p:cNvSpPr>
          <p:nvPr/>
        </p:nvSpPr>
        <p:spPr>
          <a:xfrm>
            <a:off x="446723" y="1258499"/>
            <a:ext cx="8250554" cy="1066691"/>
          </a:xfrm>
        </p:spPr>
        <p:txBody>
          <a:bodyPr tIns="45720" bIns="4572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54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cap="none" dirty="0"/>
              <a:t>Week </a:t>
            </a:r>
            <a:r>
              <a:rPr lang="en-US" sz="2800" cap="none"/>
              <a:t>- </a:t>
            </a:r>
            <a:r>
              <a:rPr lang="en-US" sz="2800" cap="none" smtClean="0"/>
              <a:t>6</a:t>
            </a:r>
            <a:endParaRPr lang="en-BD" sz="28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1136A-13BA-E646-8086-579F88429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98" y="1263846"/>
            <a:ext cx="63500" cy="76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E1EBA-D18E-40A9-9E2B-273AB5A88879}"/>
              </a:ext>
            </a:extLst>
          </p:cNvPr>
          <p:cNvSpPr/>
          <p:nvPr/>
        </p:nvSpPr>
        <p:spPr>
          <a:xfrm>
            <a:off x="-2007220" y="3021976"/>
            <a:ext cx="9025054" cy="1721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07394" indent="0" algn="l">
              <a:tabLst/>
            </a:pPr>
            <a:r>
              <a:rPr lang="en-US" sz="1800" b="0" dirty="0">
                <a:solidFill>
                  <a:schemeClr val="tx1"/>
                </a:solidFill>
              </a:rPr>
              <a:t>Presented by:</a:t>
            </a:r>
          </a:p>
          <a:p>
            <a:pPr marL="2007394" indent="0" algn="l">
              <a:tabLst/>
            </a:pPr>
            <a:r>
              <a:rPr lang="en-US" sz="2400" b="1" dirty="0">
                <a:solidFill>
                  <a:srgbClr val="0070C0"/>
                </a:solidFill>
              </a:rPr>
              <a:t>Shafin Bin Hamid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</a:p>
          <a:p>
            <a:pPr marL="2007394" indent="0" algn="l">
              <a:tabLst/>
            </a:pPr>
            <a:r>
              <a:rPr lang="en-US" sz="1800" dirty="0">
                <a:solidFill>
                  <a:schemeClr val="tx1"/>
                </a:solidFill>
              </a:rPr>
              <a:t>Lecturer</a:t>
            </a:r>
          </a:p>
          <a:p>
            <a:pPr marL="2007394" indent="0" algn="l">
              <a:tabLst/>
            </a:pPr>
            <a:r>
              <a:rPr lang="en-BD" sz="1800" dirty="0">
                <a:solidFill>
                  <a:schemeClr val="tx1"/>
                </a:solidFill>
              </a:rPr>
              <a:t>Department of Electrical and Electronics Engineering</a:t>
            </a:r>
          </a:p>
          <a:p>
            <a:pPr marL="2007394" indent="0" algn="l">
              <a:tabLst/>
            </a:pPr>
            <a:r>
              <a:rPr lang="en-BD" sz="1800" dirty="0">
                <a:solidFill>
                  <a:schemeClr val="tx1"/>
                </a:solidFill>
              </a:rPr>
              <a:t>Bangladesh University of Engineering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79683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9EB70-E6E3-DE9D-D29E-157209394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3E6E-92D2-C0A3-EAA1-8526715E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1" y="130813"/>
            <a:ext cx="7886700" cy="565885"/>
          </a:xfrm>
        </p:spPr>
        <p:txBody>
          <a:bodyPr/>
          <a:lstStyle/>
          <a:p>
            <a:r>
              <a:rPr lang="en-US" dirty="0"/>
              <a:t>Power in AC circuit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8A5CC-DF8B-71B3-FF79-36485A63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DC7540-BB49-FDCE-0B7F-D44E3993F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68" y="873809"/>
            <a:ext cx="2710528" cy="1173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D4664E-8151-1978-EEF4-54980EAEC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68" y="3161933"/>
            <a:ext cx="7825014" cy="11077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3379CA-5702-853C-2018-CC45DF020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404" y="111445"/>
            <a:ext cx="5003140" cy="21842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77ACA3-1ADC-5989-430A-769A74DEF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715" y="2046914"/>
            <a:ext cx="3710949" cy="136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4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77E8C-B312-DE3B-33D6-986529A19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02C00-5D26-2B09-75A1-3E49D23FA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99" y="83385"/>
            <a:ext cx="7886700" cy="565885"/>
          </a:xfrm>
        </p:spPr>
        <p:txBody>
          <a:bodyPr/>
          <a:lstStyle/>
          <a:p>
            <a:r>
              <a:rPr lang="en-US" dirty="0"/>
              <a:t>Average power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74D5E6-0396-FF20-DF66-A7DFF24F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A7FA3-B204-84FC-A55C-68363BFDD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42" y="1620947"/>
            <a:ext cx="2395684" cy="11906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604B70-3F98-E7B3-0756-2BEB59385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18" y="3429440"/>
            <a:ext cx="4194932" cy="12128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C5AFE5-BEF6-CA24-AFD3-6E778D241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483" y="1335813"/>
            <a:ext cx="4741061" cy="31295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190843-64E5-816B-A87D-3ACA4082A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5951" y="470821"/>
            <a:ext cx="5210231" cy="73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5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7890B-EBCB-EDA8-555D-D7EA426AA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28B39-D89A-32D8-371D-A42B3618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99" y="83385"/>
            <a:ext cx="7886700" cy="565885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E8C79E-9D15-19F3-0A1B-7DA84D9A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604347-7475-38DF-9C39-FEC1E9CAC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0" y="649270"/>
            <a:ext cx="5452621" cy="13053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E09DD8-130C-D319-2153-B9D97687A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043" y="508281"/>
            <a:ext cx="3437957" cy="138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13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44DAB-791D-8C3C-E2BA-2FFD2CDC9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F1F1-B13C-CE10-AEFD-B9844180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99" y="83385"/>
            <a:ext cx="7886700" cy="565885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F593A8-F1E7-9FC2-7BB6-FD5CB73E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9A2B00-442E-6FA6-E85E-33A6FB44A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31" y="649270"/>
            <a:ext cx="3891618" cy="14960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C5CA56-D95C-BA2D-5773-D19338F5B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57" y="74219"/>
            <a:ext cx="5553512" cy="78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81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DFAB6-A30C-B9AF-F383-10BAE3AF4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C2AD-ABCA-B9FF-2772-869BBEAD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99" y="83385"/>
            <a:ext cx="7886700" cy="565885"/>
          </a:xfrm>
        </p:spPr>
        <p:txBody>
          <a:bodyPr/>
          <a:lstStyle/>
          <a:p>
            <a:r>
              <a:rPr lang="en-US" dirty="0"/>
              <a:t>Maximum average power transfer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3D8C6D-ECB9-42CB-8D7E-497B6509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D4918-DEB7-3C75-8AC3-4783728DD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85" y="649270"/>
            <a:ext cx="3068261" cy="1592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CFD6AF-BCE8-03F9-AA9C-0C0CC9999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596" y="620433"/>
            <a:ext cx="5219569" cy="9675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26495E-5728-D228-FCC6-D35A224BB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995" y="1604188"/>
            <a:ext cx="5169170" cy="967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58DA25-EEDF-EAD0-6F62-B12174972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9201" y="2706293"/>
            <a:ext cx="5702256" cy="169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27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92950-6638-06D9-05B4-B586CD46B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065A-FCA0-707E-F544-35FA460B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599" y="83385"/>
            <a:ext cx="7886700" cy="565885"/>
          </a:xfrm>
        </p:spPr>
        <p:txBody>
          <a:bodyPr/>
          <a:lstStyle/>
          <a:p>
            <a:r>
              <a:rPr lang="en-US" dirty="0"/>
              <a:t>Maximum average power transfer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A66B88-7FE6-BB0A-A984-6683BEDB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82079-3F50-E499-A217-B2C32A458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7" y="649270"/>
            <a:ext cx="3068261" cy="15926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2FBCBA-8094-EFB4-A599-067DAD8B8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288" y="649270"/>
            <a:ext cx="5064083" cy="15083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B76CF2-E75C-86A0-9877-2832AD05A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07" y="3840796"/>
            <a:ext cx="4227612" cy="848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D98F9B-7D86-72EB-7C51-8B7354DEF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0243" y="2113128"/>
            <a:ext cx="4521644" cy="14438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60ED73-2143-1E99-11F6-0C6F0574C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4121" y="3784666"/>
            <a:ext cx="1635853" cy="96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8B953-194D-673D-1873-47B041B0F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B35D-31DC-AF6A-8DCA-0AA398C0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3904B1-5C52-DD52-6648-2B4F2DB8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642BF-2C24-8EC4-419C-F4A2292D6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259" y="111445"/>
            <a:ext cx="5947794" cy="881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76ECA9-CCCF-D89E-30A2-73B458FD5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51" y="1156161"/>
            <a:ext cx="3744986" cy="15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77F42-5B01-1BF5-0D50-2222F15F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EFAFF-0FB0-BE9B-A7B5-C108DD03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37BB7-F3D4-EDFB-B3A5-31E8474FC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8" y="763398"/>
            <a:ext cx="3440723" cy="1652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4EB974-982D-B870-B9EB-3B60DD173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383" y="116873"/>
            <a:ext cx="5784320" cy="7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09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FDD61-542B-AAB8-BDCD-A4ECA77C4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4A8A-C6D1-399E-9755-39947D5B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Effective/RMS Value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1B6A2-8838-ADF9-BDBF-611F2564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83A0B-DFC9-0BB9-D6CA-12B708827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74" y="957438"/>
            <a:ext cx="6971251" cy="8625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1AC49B-3FDC-0857-6207-86B04B49F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034231"/>
            <a:ext cx="2812716" cy="1572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56A998-7287-BA72-77EC-8722C6C16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2759" y="1936896"/>
            <a:ext cx="3679753" cy="9997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4CAFCD-7DAB-C03A-E06A-E724897AD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0142" y="2936598"/>
            <a:ext cx="1724987" cy="686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9D6E44-4466-280E-40A8-B74916580E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6799" y="3606872"/>
            <a:ext cx="2511673" cy="10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2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2D5C5-C2F1-3811-E965-91232F8AB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D302-4514-1347-F837-88684916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Effective/RMS Value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DC3E74-7339-9FDF-0E14-210FE15B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CB062-F406-769D-7B28-59DAB32D3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27" y="1002398"/>
            <a:ext cx="3718683" cy="15693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1B57F3-4FAD-3F39-EF72-C62EC4066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27" y="2823210"/>
            <a:ext cx="5671526" cy="13178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053645-B17E-D5CC-5944-DB522ECB3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759" y="3046122"/>
            <a:ext cx="2649785" cy="101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4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2844-721F-B76A-209E-C32412B8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B9D8F1-020F-C9F5-ACD6-F2F90B6B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9892-0136-8B4F-98DC-BD6FAF3DFF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Nodal analysis</a:t>
            </a:r>
          </a:p>
          <a:p>
            <a:r>
              <a:rPr lang="en-US" dirty="0"/>
              <a:t>Mesh analysis</a:t>
            </a:r>
          </a:p>
          <a:p>
            <a:r>
              <a:rPr lang="en-US" dirty="0"/>
              <a:t>Superposition</a:t>
            </a:r>
          </a:p>
          <a:p>
            <a:r>
              <a:rPr lang="en-US" dirty="0"/>
              <a:t>Source Transformation</a:t>
            </a:r>
          </a:p>
          <a:p>
            <a:r>
              <a:rPr lang="en-US" dirty="0"/>
              <a:t>Thevenin equivalent circuit</a:t>
            </a:r>
          </a:p>
          <a:p>
            <a:r>
              <a:rPr lang="en-US" dirty="0"/>
              <a:t>Power in AC circuit</a:t>
            </a:r>
          </a:p>
          <a:p>
            <a:r>
              <a:rPr lang="en-US" dirty="0"/>
              <a:t>Maximum average power transfer</a:t>
            </a:r>
          </a:p>
          <a:p>
            <a:r>
              <a:rPr lang="en-US" dirty="0"/>
              <a:t>Effective/RMS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476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B58D5-3CBB-6242-F9ED-12A5550E7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CCE0-520F-0517-17C4-0F6B60B7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01324D-4C22-667F-CA3D-7CE8978F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FD90F-B3A4-B85B-EB0F-8B5CABAC8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794013"/>
            <a:ext cx="3548477" cy="2378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6B3A1E-4B94-359E-5E16-A675DA18E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947" y="274639"/>
            <a:ext cx="5402510" cy="80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53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5FFDD-FA46-F426-3EAD-730FD396B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87D7-7927-0F7C-4495-8BA71183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E3DE12-9201-FFD4-133A-EFEC3EAA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41425-F391-4343-76B8-39931A839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911254"/>
            <a:ext cx="3249240" cy="16604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9C1835-EE97-DC7A-2E29-269235C75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090" y="274639"/>
            <a:ext cx="5729681" cy="88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9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F40C57-32A4-C4FE-8554-2B09CEA9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098" name="Picture 2" descr="Diabetes PowerPoint Thank You Slide - SlideModel">
            <a:extLst>
              <a:ext uri="{FF2B5EF4-FFF2-40B4-BE49-F238E27FC236}">
                <a16:creationId xmlns:a16="http://schemas.microsoft.com/office/drawing/2014/main" id="{ABA7F23E-9642-07DD-9211-85B9C7704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82" y="15121"/>
            <a:ext cx="8410175" cy="473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97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Nodal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17C7B6-54C6-72F2-32BD-112F83F97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567" y="184103"/>
            <a:ext cx="4713783" cy="6564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49EAAA-333D-B6D7-0CDF-B61DB79C5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0" y="840524"/>
            <a:ext cx="4239037" cy="162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7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EBAA9-96FA-F9FE-A741-B7C06B25A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5595-08EA-DE59-6197-D8AA779B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Nodal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B8FC78-02AA-2943-2721-1417887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772C1-D1A2-425C-8183-E8A8300B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1" y="840524"/>
            <a:ext cx="3548543" cy="20804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5FFCDF-EA4E-5278-3BF0-461B624AD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567" y="184103"/>
            <a:ext cx="4713783" cy="65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9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17B9A-4521-0A07-2D30-14209B56B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C161-AAFC-C300-859E-D9BA9F45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E8622A-58D8-B401-D8D5-E27DC685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E1B8C-1E9C-F55C-109F-1B8D598C3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26" y="783881"/>
            <a:ext cx="3905493" cy="2127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1E743E-CD6D-5676-7182-2E7E44C0F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149" y="138727"/>
            <a:ext cx="5741701" cy="49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E1DBD-E490-272B-1391-CBCD6FC5B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F6E7-32FF-9905-E25E-2F82717E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155C4-AD20-7A86-B82E-0E64C6EA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28366C-E31F-3436-AD28-2F1108064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52" y="840524"/>
            <a:ext cx="3918998" cy="212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4F85F7-23CF-EEF5-A76F-CCE7B4DBF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206" y="104694"/>
            <a:ext cx="5712741" cy="56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1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2A528-E36E-AB90-90E2-DE277B6ED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9350-FCC4-5262-37B8-738CEF8E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Superposition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D871B-18A3-ADE0-A3CF-66323423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A5A5F-213B-5DB6-C9A1-DD5F024E7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87" y="711972"/>
            <a:ext cx="3776662" cy="2081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776CFE-4A8A-94FF-1CB3-426074229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837" y="158180"/>
            <a:ext cx="5889276" cy="49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10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2EBE7-3558-AF15-C0BD-261414D64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0F7F-6EC2-5B8D-92CF-6E7EF41F4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813"/>
            <a:ext cx="7886700" cy="565885"/>
          </a:xfrm>
        </p:spPr>
        <p:txBody>
          <a:bodyPr/>
          <a:lstStyle/>
          <a:p>
            <a:r>
              <a:rPr lang="en-US" dirty="0"/>
              <a:t>Source Transformation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1720AC-6FC7-AE54-B33B-7C3BA4F2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79DEB1-5F49-D495-6BD2-3B0B3ECCB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9767"/>
            <a:ext cx="3862512" cy="1731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9FAD96-2C0B-C969-55CD-FD0BB13C6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340" y="193307"/>
            <a:ext cx="5049527" cy="60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5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E7EE5-7599-4E55-A2D3-399E27C97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F5A0-D6DA-FB31-309F-D212097B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813"/>
            <a:ext cx="7886700" cy="565885"/>
          </a:xfrm>
        </p:spPr>
        <p:txBody>
          <a:bodyPr/>
          <a:lstStyle/>
          <a:p>
            <a:r>
              <a:rPr lang="en-US" dirty="0"/>
              <a:t>Thevenin equivalent circuit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A980F7-B26F-4AB0-D763-64A41091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14099-3FAE-EE20-CDCF-F4F9BCB4C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2" y="629586"/>
            <a:ext cx="3947152" cy="166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53621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5B2B199F6E3742BB45540A436C0437" ma:contentTypeVersion="3" ma:contentTypeDescription="Create a new document." ma:contentTypeScope="" ma:versionID="e699a63980e3863d43eb1a4c17ef4d4e">
  <xsd:schema xmlns:xsd="http://www.w3.org/2001/XMLSchema" xmlns:xs="http://www.w3.org/2001/XMLSchema" xmlns:p="http://schemas.microsoft.com/office/2006/metadata/properties" xmlns:ns2="1fbabcfb-76fb-4b69-8305-e68767604961" targetNamespace="http://schemas.microsoft.com/office/2006/metadata/properties" ma:root="true" ma:fieldsID="d1c0fe4dd6afcf6ef17d77464dbc9471" ns2:_="">
    <xsd:import namespace="1fbabcfb-76fb-4b69-8305-e687676049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babcfb-76fb-4b69-8305-e687676049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77265-E368-4E09-8D41-FC2BB4E61404}">
  <ds:schemaRefs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a2bdb69b-d3be-44ab-aaeb-c9d714957197"/>
    <ds:schemaRef ds:uri="57ab0883-ca7b-4c4d-a597-5481ffb3aec5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54FF2DC-C8E8-4204-B539-1F3E144650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D79DB3-95AE-4A51-ABA6-9A6CEB69846E}"/>
</file>

<file path=docProps/app.xml><?xml version="1.0" encoding="utf-8"?>
<Properties xmlns="http://schemas.openxmlformats.org/officeDocument/2006/extended-properties" xmlns:vt="http://schemas.openxmlformats.org/officeDocument/2006/docPropsVTypes">
  <TotalTime>12356</TotalTime>
  <Words>102</Words>
  <Application>Microsoft Office PowerPoint</Application>
  <PresentationFormat>On-screen Show (16:9)</PresentationFormat>
  <Paragraphs>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Narrow</vt:lpstr>
      <vt:lpstr>Calibri</vt:lpstr>
      <vt:lpstr>Century Gothic</vt:lpstr>
      <vt:lpstr>Content Slide 4</vt:lpstr>
      <vt:lpstr>PowerPoint Presentation</vt:lpstr>
      <vt:lpstr>Outline</vt:lpstr>
      <vt:lpstr>Nodal analysis</vt:lpstr>
      <vt:lpstr>Nodal analysis</vt:lpstr>
      <vt:lpstr>Mesh analysis</vt:lpstr>
      <vt:lpstr>Mesh analysis</vt:lpstr>
      <vt:lpstr>Superposition</vt:lpstr>
      <vt:lpstr>Source Transformation</vt:lpstr>
      <vt:lpstr>Thevenin equivalent circuit</vt:lpstr>
      <vt:lpstr>Power in AC circuit</vt:lpstr>
      <vt:lpstr>Average power</vt:lpstr>
      <vt:lpstr>Problem</vt:lpstr>
      <vt:lpstr>Problem</vt:lpstr>
      <vt:lpstr>Maximum average power transfer</vt:lpstr>
      <vt:lpstr>Maximum average power transfer</vt:lpstr>
      <vt:lpstr>Problem</vt:lpstr>
      <vt:lpstr>Problem</vt:lpstr>
      <vt:lpstr>Effective/RMS Value</vt:lpstr>
      <vt:lpstr>Effective/RMS Value</vt:lpstr>
      <vt:lpstr>Problem</vt:lpstr>
      <vt:lpstr>Problem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Experiment-8  Programmable Peripheral Interface, Stepper Motor and 7Segment Display</dc:title>
  <dc:creator>Sajid Choudhury</dc:creator>
  <cp:lastModifiedBy>DELL</cp:lastModifiedBy>
  <cp:revision>145</cp:revision>
  <cp:lastPrinted>2021-06-23T04:29:08Z</cp:lastPrinted>
  <dcterms:created xsi:type="dcterms:W3CDTF">2021-04-06T06:07:56Z</dcterms:created>
  <dcterms:modified xsi:type="dcterms:W3CDTF">2025-05-03T17:00:02Z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0x010100605B2B199F6E3742BB45540A436C0437</vt:lpwstr>
  </property>
</Properties>
</file>