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2" r:id="rId2"/>
    <p:sldId id="437" r:id="rId3"/>
    <p:sldId id="438" r:id="rId4"/>
    <p:sldId id="439" r:id="rId5"/>
    <p:sldId id="440" r:id="rId6"/>
    <p:sldId id="443" r:id="rId7"/>
    <p:sldId id="444" r:id="rId8"/>
    <p:sldId id="445" r:id="rId9"/>
    <p:sldId id="469" r:id="rId10"/>
    <p:sldId id="470" r:id="rId11"/>
    <p:sldId id="471" r:id="rId12"/>
    <p:sldId id="466" r:id="rId13"/>
    <p:sldId id="467" r:id="rId14"/>
    <p:sldId id="465" r:id="rId15"/>
  </p:sldIdLst>
  <p:sldSz cx="9144000" cy="6858000" type="letter"/>
  <p:notesSz cx="6858000" cy="9774238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996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98425"/>
            <a:ext cx="55102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Information Management, NTIT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9374188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9F64F3FA-EB53-4126-8BFD-6DA49360C9E1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9284558"/>
            <a:ext cx="2972098" cy="488065"/>
          </a:xfrm>
          <a:prstGeom prst="rect">
            <a:avLst/>
          </a:prstGeom>
          <a:ln/>
        </p:spPr>
        <p:txBody>
          <a:bodyPr/>
          <a:lstStyle/>
          <a:p>
            <a:fld id="{AA81AA91-6AC4-4B17-A6A2-3B8EC18D3D09}" type="slidenum">
              <a:rPr lang="en-US"/>
              <a:pPr/>
              <a:t>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643087"/>
            <a:ext cx="5030391" cy="4397437"/>
          </a:xfrm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2950"/>
            <a:ext cx="19431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56769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2950"/>
            <a:ext cx="7772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486525"/>
            <a:ext cx="40782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CSIE, NDHU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65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5C184AE-D934-4D7A-A78A-FA5743B4AA1C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smtClean="0"/>
              <a:t>Graph-4 </a:t>
            </a:r>
            <a:endParaRPr lang="en-US" altLang="zh-TW" dirty="0" smtClean="0"/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7FB8411-C114-491C-A748-FED79CAF18DC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Minimum Spanning Tree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Consider a connected undirected graph where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node x represents a country x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edge (x, y) has a number which measures the cost of placing telephone line between country x and country y</a:t>
            </a:r>
          </a:p>
          <a:p>
            <a:r>
              <a:rPr lang="en-US" altLang="zh-TW" sz="2800" dirty="0">
                <a:solidFill>
                  <a:srgbClr val="FF3300"/>
                </a:solidFill>
                <a:ea typeface="新細明體" pitchFamily="18" charset="-120"/>
              </a:rPr>
              <a:t>Problem</a:t>
            </a:r>
            <a:r>
              <a:rPr lang="en-US" altLang="zh-TW" sz="2800" dirty="0">
                <a:ea typeface="新細明體" pitchFamily="18" charset="-120"/>
              </a:rPr>
              <a:t>: </a:t>
            </a:r>
            <a:r>
              <a:rPr lang="en-US" altLang="zh-TW" sz="2800" dirty="0" smtClean="0">
                <a:ea typeface="新細明體" pitchFamily="18" charset="-120"/>
              </a:rPr>
              <a:t>Connecting </a:t>
            </a:r>
            <a:r>
              <a:rPr lang="en-US" altLang="zh-TW" sz="2800" dirty="0">
                <a:ea typeface="新細明體" pitchFamily="18" charset="-120"/>
              </a:rPr>
              <a:t>all countries while minimizing the total </a:t>
            </a:r>
            <a:r>
              <a:rPr lang="en-US" altLang="zh-TW" sz="2800" dirty="0" smtClean="0">
                <a:ea typeface="新細明體" pitchFamily="18" charset="-120"/>
              </a:rPr>
              <a:t>cost(any network or road-transportation, connectivity)</a:t>
            </a:r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solidFill>
                  <a:srgbClr val="FF3300"/>
                </a:solidFill>
                <a:ea typeface="新細明體" pitchFamily="18" charset="-120"/>
              </a:rPr>
              <a:t>Solution</a:t>
            </a:r>
            <a:r>
              <a:rPr lang="en-US" altLang="zh-TW" sz="2800" dirty="0">
                <a:ea typeface="新細明體" pitchFamily="18" charset="-120"/>
              </a:rPr>
              <a:t>: </a:t>
            </a:r>
            <a:r>
              <a:rPr lang="en-US" altLang="zh-TW" sz="2800" dirty="0" smtClean="0">
                <a:ea typeface="新細明體" pitchFamily="18" charset="-120"/>
              </a:rPr>
              <a:t>Find </a:t>
            </a:r>
            <a:r>
              <a:rPr lang="en-US" altLang="zh-TW" sz="2800" dirty="0">
                <a:ea typeface="新細明體" pitchFamily="18" charset="-120"/>
              </a:rPr>
              <a:t>a spanning tree with minimum total weight, that is, </a:t>
            </a:r>
            <a:r>
              <a:rPr lang="en-US" altLang="zh-TW" sz="2800" dirty="0">
                <a:solidFill>
                  <a:srgbClr val="FF3300"/>
                </a:solidFill>
                <a:ea typeface="新細明體" pitchFamily="18" charset="-120"/>
              </a:rPr>
              <a:t>minimum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042A466-9AD4-408E-8B51-2930368D936E}" type="slidenum">
              <a:rPr lang="en-US"/>
              <a:pPr/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6205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Formal definition </a:t>
            </a:r>
            <a:r>
              <a:rPr lang="en-US" altLang="zh-TW" dirty="0" smtClean="0">
                <a:ea typeface="新細明體" pitchFamily="18" charset="-120"/>
              </a:rPr>
              <a:t>of MST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Given a connected undirected graph G.</a:t>
            </a:r>
          </a:p>
          <a:p>
            <a:r>
              <a:rPr lang="en-US" altLang="zh-TW" sz="2800" dirty="0">
                <a:ea typeface="新細明體" pitchFamily="18" charset="-120"/>
              </a:rPr>
              <a:t>Let T be a spanning tree of G.</a:t>
            </a:r>
          </a:p>
          <a:p>
            <a:r>
              <a:rPr lang="en-US" altLang="zh-TW" sz="2800" dirty="0">
                <a:ea typeface="新細明體" pitchFamily="18" charset="-120"/>
              </a:rPr>
              <a:t>cost(T) =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</a:t>
            </a:r>
            <a:r>
              <a:rPr lang="en-US" altLang="zh-TW" sz="2800" baseline="-25000" dirty="0" err="1">
                <a:ea typeface="新細明體" pitchFamily="18" charset="-120"/>
                <a:sym typeface="Symbol" pitchFamily="18" charset="2"/>
              </a:rPr>
              <a:t>eT</a:t>
            </a:r>
            <a:r>
              <a:rPr lang="en-US" altLang="zh-TW" sz="2800" dirty="0" err="1">
                <a:ea typeface="新細明體" pitchFamily="18" charset="-120"/>
                <a:sym typeface="Symbol" pitchFamily="18" charset="2"/>
              </a:rPr>
              <a:t>weight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(e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) (weight on the edge)</a:t>
            </a:r>
            <a:endParaRPr lang="en-US" altLang="zh-TW" sz="2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The minimum spanning tree is a spanning tree T which minimizes cost(T)</a:t>
            </a:r>
            <a:endParaRPr lang="en-US" altLang="zh-TW" sz="2800" dirty="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3962400"/>
            <a:ext cx="3886200" cy="2179638"/>
            <a:chOff x="384" y="2736"/>
            <a:chExt cx="2448" cy="1373"/>
          </a:xfrm>
        </p:grpSpPr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498" y="311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2218" y="316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auto">
            <a:xfrm>
              <a:off x="2170" y="3787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1162" y="3691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H="1" flipV="1">
              <a:off x="1738" y="3211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flipH="1" flipV="1">
              <a:off x="1402" y="3787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flipH="1">
              <a:off x="1402" y="3307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H="1">
              <a:off x="1354" y="3307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624" y="325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flipV="1">
              <a:off x="864" y="3259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84" y="2923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902" y="3744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2496" y="2875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2448" y="3643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flipV="1">
              <a:off x="2304" y="3355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1430" y="2736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974" y="309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1913" y="297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92183" name="Text Box 23"/>
            <p:cNvSpPr txBox="1">
              <a:spLocks noChangeArrowheads="1"/>
            </p:cNvSpPr>
            <p:nvPr/>
          </p:nvSpPr>
          <p:spPr bwMode="auto">
            <a:xfrm>
              <a:off x="1687" y="33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2231" y="3425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92185" name="Text Box 25"/>
            <p:cNvSpPr txBox="1">
              <a:spLocks noChangeArrowheads="1"/>
            </p:cNvSpPr>
            <p:nvPr/>
          </p:nvSpPr>
          <p:spPr bwMode="auto">
            <a:xfrm>
              <a:off x="1687" y="365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92186" name="Text Box 26"/>
            <p:cNvSpPr txBox="1">
              <a:spLocks noChangeArrowheads="1"/>
            </p:cNvSpPr>
            <p:nvPr/>
          </p:nvSpPr>
          <p:spPr bwMode="auto">
            <a:xfrm>
              <a:off x="1369" y="328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352800" y="4724400"/>
            <a:ext cx="2362200" cy="914400"/>
            <a:chOff x="3408" y="3307"/>
            <a:chExt cx="1488" cy="576"/>
          </a:xfrm>
        </p:grpSpPr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H="1" flipV="1">
              <a:off x="4282" y="3307"/>
              <a:ext cx="480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H="1">
              <a:off x="3946" y="3403"/>
              <a:ext cx="816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flipV="1">
              <a:off x="3408" y="3355"/>
              <a:ext cx="624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flipV="1">
              <a:off x="4848" y="3451"/>
              <a:ext cx="48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43600" y="4495800"/>
            <a:ext cx="2247900" cy="1187450"/>
            <a:chOff x="3744" y="3120"/>
            <a:chExt cx="1416" cy="748"/>
          </a:xfrm>
        </p:grpSpPr>
        <p:sp>
          <p:nvSpPr>
            <p:cNvPr id="92193" name="Text Box 33"/>
            <p:cNvSpPr txBox="1">
              <a:spLocks noChangeArrowheads="1"/>
            </p:cNvSpPr>
            <p:nvPr/>
          </p:nvSpPr>
          <p:spPr bwMode="auto">
            <a:xfrm>
              <a:off x="4272" y="3120"/>
              <a:ext cx="88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Minimum</a:t>
              </a:r>
            </a:p>
            <a:p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spanning</a:t>
              </a:r>
            </a:p>
            <a:p>
              <a:r>
                <a:rPr kumimoji="1" lang="en-US" altLang="zh-TW" sz="2400">
                  <a:solidFill>
                    <a:schemeClr val="hlink"/>
                  </a:solidFill>
                  <a:latin typeface="Tahoma" pitchFamily="34" charset="0"/>
                </a:rPr>
                <a:t>tree</a:t>
              </a:r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flipH="1">
              <a:off x="3744" y="3504"/>
              <a:ext cx="528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B7BF4F2-D664-4C0F-B796-9F40DA686696}" type="slidenum">
              <a:rPr lang="en-US"/>
              <a:pPr/>
              <a:t>12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Prim’s </a:t>
            </a:r>
            <a:r>
              <a:rPr lang="en-US" altLang="zh-TW" dirty="0" smtClean="0">
                <a:ea typeface="新細明體" pitchFamily="18" charset="-120"/>
              </a:rPr>
              <a:t>Algorithm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8125" y="1295400"/>
            <a:ext cx="2809875" cy="2257425"/>
            <a:chOff x="48" y="1104"/>
            <a:chExt cx="1770" cy="1422"/>
          </a:xfrm>
        </p:grpSpPr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48" y="2160"/>
              <a:ext cx="1728" cy="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Start from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, find the minimum edge attach to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1104"/>
              <a:ext cx="1578" cy="1008"/>
              <a:chOff x="2256" y="1152"/>
              <a:chExt cx="1578" cy="1008"/>
            </a:xfrm>
          </p:grpSpPr>
          <p:sp>
            <p:nvSpPr>
              <p:cNvPr id="93190" name="Text Box 6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191" name="Oval 7"/>
              <p:cNvSpPr>
                <a:spLocks noChangeArrowheads="1"/>
              </p:cNvSpPr>
              <p:nvPr/>
            </p:nvSpPr>
            <p:spPr bwMode="auto">
              <a:xfrm>
                <a:off x="2891" y="1432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2" name="Oval 8"/>
              <p:cNvSpPr>
                <a:spLocks noChangeArrowheads="1"/>
              </p:cNvSpPr>
              <p:nvPr/>
            </p:nvSpPr>
            <p:spPr bwMode="auto">
              <a:xfrm>
                <a:off x="3395" y="1467"/>
                <a:ext cx="173" cy="16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3" name="Oval 9"/>
              <p:cNvSpPr>
                <a:spLocks noChangeArrowheads="1"/>
              </p:cNvSpPr>
              <p:nvPr/>
            </p:nvSpPr>
            <p:spPr bwMode="auto">
              <a:xfrm>
                <a:off x="3362" y="192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4" name="Oval 10"/>
              <p:cNvSpPr>
                <a:spLocks noChangeArrowheads="1"/>
              </p:cNvSpPr>
              <p:nvPr/>
            </p:nvSpPr>
            <p:spPr bwMode="auto">
              <a:xfrm>
                <a:off x="2656" y="1857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5" name="Line 11"/>
              <p:cNvSpPr>
                <a:spLocks noChangeShapeType="1"/>
              </p:cNvSpPr>
              <p:nvPr/>
            </p:nvSpPr>
            <p:spPr bwMode="auto">
              <a:xfrm flipH="1" flipV="1">
                <a:off x="3059" y="1503"/>
                <a:ext cx="33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 flipH="1" flipV="1">
                <a:off x="2824" y="1928"/>
                <a:ext cx="538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7" name="Line 13"/>
              <p:cNvSpPr>
                <a:spLocks noChangeShapeType="1"/>
              </p:cNvSpPr>
              <p:nvPr/>
            </p:nvSpPr>
            <p:spPr bwMode="auto">
              <a:xfrm flipH="1">
                <a:off x="2824" y="1573"/>
                <a:ext cx="57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8" name="Line 14"/>
              <p:cNvSpPr>
                <a:spLocks noChangeShapeType="1"/>
              </p:cNvSpPr>
              <p:nvPr/>
            </p:nvSpPr>
            <p:spPr bwMode="auto">
              <a:xfrm flipH="1">
                <a:off x="2791" y="1573"/>
                <a:ext cx="134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199" name="Oval 15"/>
              <p:cNvSpPr>
                <a:spLocks noChangeArrowheads="1"/>
              </p:cNvSpPr>
              <p:nvPr/>
            </p:nvSpPr>
            <p:spPr bwMode="auto">
              <a:xfrm>
                <a:off x="2280" y="153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3200" name="Line 16"/>
              <p:cNvSpPr>
                <a:spLocks noChangeShapeType="1"/>
              </p:cNvSpPr>
              <p:nvPr/>
            </p:nvSpPr>
            <p:spPr bwMode="auto">
              <a:xfrm flipV="1">
                <a:off x="2448" y="1538"/>
                <a:ext cx="437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01" name="Text Box 17"/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3202" name="Text Box 18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93203" name="Text Box 19"/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04" name="Text Box 20"/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V="1">
                <a:off x="3455" y="1609"/>
                <a:ext cx="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06" name="Text Box 22"/>
              <p:cNvSpPr txBox="1">
                <a:spLocks noChangeArrowheads="1"/>
              </p:cNvSpPr>
              <p:nvPr/>
            </p:nvSpPr>
            <p:spPr bwMode="auto">
              <a:xfrm>
                <a:off x="2525" y="142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07" name="Text Box 23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208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 dirty="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09" name="Text Box 25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93210" name="Text Box 26"/>
              <p:cNvSpPr txBox="1">
                <a:spLocks noChangeArrowheads="1"/>
              </p:cNvSpPr>
              <p:nvPr/>
            </p:nvSpPr>
            <p:spPr bwMode="auto">
              <a:xfrm>
                <a:off x="3072" y="182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93211" name="Text Box 27"/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</p:grpSp>
        <p:sp>
          <p:nvSpPr>
            <p:cNvPr id="93212" name="Oval 28"/>
            <p:cNvSpPr>
              <a:spLocks noChangeArrowheads="1"/>
            </p:cNvSpPr>
            <p:nvPr/>
          </p:nvSpPr>
          <p:spPr bwMode="auto">
            <a:xfrm>
              <a:off x="1344" y="1872"/>
              <a:ext cx="173" cy="16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38525" y="1295400"/>
            <a:ext cx="2505075" cy="2257425"/>
            <a:chOff x="2064" y="1104"/>
            <a:chExt cx="1578" cy="1422"/>
          </a:xfrm>
        </p:grpSpPr>
        <p:sp>
          <p:nvSpPr>
            <p:cNvPr id="93214" name="Text Box 30"/>
            <p:cNvSpPr txBox="1">
              <a:spLocks noChangeArrowheads="1"/>
            </p:cNvSpPr>
            <p:nvPr/>
          </p:nvSpPr>
          <p:spPr bwMode="auto">
            <a:xfrm>
              <a:off x="2064" y="2160"/>
              <a:ext cx="1488" cy="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Find the minimum edge attach to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 and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064" y="1104"/>
              <a:ext cx="1578" cy="1008"/>
              <a:chOff x="2256" y="1152"/>
              <a:chExt cx="1578" cy="1008"/>
            </a:xfrm>
          </p:grpSpPr>
          <p:sp>
            <p:nvSpPr>
              <p:cNvPr id="93216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217" name="Oval 33"/>
              <p:cNvSpPr>
                <a:spLocks noChangeArrowheads="1"/>
              </p:cNvSpPr>
              <p:nvPr/>
            </p:nvSpPr>
            <p:spPr bwMode="auto">
              <a:xfrm>
                <a:off x="2891" y="1432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8" name="Oval 34"/>
              <p:cNvSpPr>
                <a:spLocks noChangeArrowheads="1"/>
              </p:cNvSpPr>
              <p:nvPr/>
            </p:nvSpPr>
            <p:spPr bwMode="auto">
              <a:xfrm>
                <a:off x="3395" y="1467"/>
                <a:ext cx="173" cy="16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9" name="Oval 35"/>
              <p:cNvSpPr>
                <a:spLocks noChangeArrowheads="1"/>
              </p:cNvSpPr>
              <p:nvPr/>
            </p:nvSpPr>
            <p:spPr bwMode="auto">
              <a:xfrm>
                <a:off x="3362" y="192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0" name="Oval 36"/>
              <p:cNvSpPr>
                <a:spLocks noChangeArrowheads="1"/>
              </p:cNvSpPr>
              <p:nvPr/>
            </p:nvSpPr>
            <p:spPr bwMode="auto">
              <a:xfrm>
                <a:off x="2656" y="1857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1" name="Line 37"/>
              <p:cNvSpPr>
                <a:spLocks noChangeShapeType="1"/>
              </p:cNvSpPr>
              <p:nvPr/>
            </p:nvSpPr>
            <p:spPr bwMode="auto">
              <a:xfrm flipH="1" flipV="1">
                <a:off x="3059" y="1503"/>
                <a:ext cx="33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22" name="Line 38"/>
              <p:cNvSpPr>
                <a:spLocks noChangeShapeType="1"/>
              </p:cNvSpPr>
              <p:nvPr/>
            </p:nvSpPr>
            <p:spPr bwMode="auto">
              <a:xfrm flipH="1" flipV="1">
                <a:off x="2824" y="1928"/>
                <a:ext cx="538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23" name="Line 39"/>
              <p:cNvSpPr>
                <a:spLocks noChangeShapeType="1"/>
              </p:cNvSpPr>
              <p:nvPr/>
            </p:nvSpPr>
            <p:spPr bwMode="auto">
              <a:xfrm flipH="1">
                <a:off x="2824" y="1573"/>
                <a:ext cx="57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24" name="Line 40"/>
              <p:cNvSpPr>
                <a:spLocks noChangeShapeType="1"/>
              </p:cNvSpPr>
              <p:nvPr/>
            </p:nvSpPr>
            <p:spPr bwMode="auto">
              <a:xfrm flipH="1">
                <a:off x="2791" y="1573"/>
                <a:ext cx="134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25" name="Oval 41"/>
              <p:cNvSpPr>
                <a:spLocks noChangeArrowheads="1"/>
              </p:cNvSpPr>
              <p:nvPr/>
            </p:nvSpPr>
            <p:spPr bwMode="auto">
              <a:xfrm>
                <a:off x="2280" y="153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3226" name="Line 42"/>
              <p:cNvSpPr>
                <a:spLocks noChangeShapeType="1"/>
              </p:cNvSpPr>
              <p:nvPr/>
            </p:nvSpPr>
            <p:spPr bwMode="auto">
              <a:xfrm flipV="1">
                <a:off x="2448" y="1538"/>
                <a:ext cx="437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27" name="Text Box 43"/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3228" name="Text Box 44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93229" name="Text Box 45"/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30" name="Text Box 46"/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31" name="Line 47"/>
              <p:cNvSpPr>
                <a:spLocks noChangeShapeType="1"/>
              </p:cNvSpPr>
              <p:nvPr/>
            </p:nvSpPr>
            <p:spPr bwMode="auto">
              <a:xfrm flipV="1">
                <a:off x="3455" y="1609"/>
                <a:ext cx="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32" name="Text Box 48"/>
              <p:cNvSpPr txBox="1">
                <a:spLocks noChangeArrowheads="1"/>
              </p:cNvSpPr>
              <p:nvPr/>
            </p:nvSpPr>
            <p:spPr bwMode="auto">
              <a:xfrm>
                <a:off x="2525" y="142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33" name="Text Box 49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234" name="Text Box 50"/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35" name="Text Box 51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93236" name="Text Box 52"/>
              <p:cNvSpPr txBox="1">
                <a:spLocks noChangeArrowheads="1"/>
              </p:cNvSpPr>
              <p:nvPr/>
            </p:nvSpPr>
            <p:spPr bwMode="auto">
              <a:xfrm>
                <a:off x="3072" y="182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93237" name="Text Box 53"/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3168" y="1440"/>
              <a:ext cx="206" cy="623"/>
              <a:chOff x="2355" y="3170"/>
              <a:chExt cx="206" cy="623"/>
            </a:xfrm>
          </p:grpSpPr>
          <p:sp>
            <p:nvSpPr>
              <p:cNvPr id="93239" name="Oval 55"/>
              <p:cNvSpPr>
                <a:spLocks noChangeArrowheads="1"/>
              </p:cNvSpPr>
              <p:nvPr/>
            </p:nvSpPr>
            <p:spPr bwMode="auto">
              <a:xfrm>
                <a:off x="2388" y="3170"/>
                <a:ext cx="173" cy="163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40" name="Oval 56"/>
              <p:cNvSpPr>
                <a:spLocks noChangeArrowheads="1"/>
              </p:cNvSpPr>
              <p:nvPr/>
            </p:nvSpPr>
            <p:spPr bwMode="auto">
              <a:xfrm>
                <a:off x="2355" y="3631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41" name="Line 57"/>
              <p:cNvSpPr>
                <a:spLocks noChangeShapeType="1"/>
              </p:cNvSpPr>
              <p:nvPr/>
            </p:nvSpPr>
            <p:spPr bwMode="auto">
              <a:xfrm flipV="1">
                <a:off x="2448" y="3312"/>
                <a:ext cx="34" cy="31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3514725" y="3733800"/>
            <a:ext cx="2505075" cy="1600200"/>
            <a:chOff x="2112" y="2640"/>
            <a:chExt cx="1578" cy="1008"/>
          </a:xfrm>
        </p:grpSpPr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2112" y="2640"/>
              <a:ext cx="1578" cy="1008"/>
              <a:chOff x="2256" y="1152"/>
              <a:chExt cx="1578" cy="1008"/>
            </a:xfrm>
          </p:grpSpPr>
          <p:sp>
            <p:nvSpPr>
              <p:cNvPr id="93275" name="Text Box 91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276" name="Oval 92"/>
              <p:cNvSpPr>
                <a:spLocks noChangeArrowheads="1"/>
              </p:cNvSpPr>
              <p:nvPr/>
            </p:nvSpPr>
            <p:spPr bwMode="auto">
              <a:xfrm>
                <a:off x="2891" y="1432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7" name="Oval 93"/>
              <p:cNvSpPr>
                <a:spLocks noChangeArrowheads="1"/>
              </p:cNvSpPr>
              <p:nvPr/>
            </p:nvSpPr>
            <p:spPr bwMode="auto">
              <a:xfrm>
                <a:off x="3395" y="1467"/>
                <a:ext cx="173" cy="16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8" name="Oval 94"/>
              <p:cNvSpPr>
                <a:spLocks noChangeArrowheads="1"/>
              </p:cNvSpPr>
              <p:nvPr/>
            </p:nvSpPr>
            <p:spPr bwMode="auto">
              <a:xfrm>
                <a:off x="3362" y="192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9" name="Oval 95"/>
              <p:cNvSpPr>
                <a:spLocks noChangeArrowheads="1"/>
              </p:cNvSpPr>
              <p:nvPr/>
            </p:nvSpPr>
            <p:spPr bwMode="auto">
              <a:xfrm>
                <a:off x="2656" y="1857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80" name="Line 96"/>
              <p:cNvSpPr>
                <a:spLocks noChangeShapeType="1"/>
              </p:cNvSpPr>
              <p:nvPr/>
            </p:nvSpPr>
            <p:spPr bwMode="auto">
              <a:xfrm flipH="1" flipV="1">
                <a:off x="3059" y="1503"/>
                <a:ext cx="33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81" name="Line 97"/>
              <p:cNvSpPr>
                <a:spLocks noChangeShapeType="1"/>
              </p:cNvSpPr>
              <p:nvPr/>
            </p:nvSpPr>
            <p:spPr bwMode="auto">
              <a:xfrm flipH="1" flipV="1">
                <a:off x="2824" y="1928"/>
                <a:ext cx="538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82" name="Line 98"/>
              <p:cNvSpPr>
                <a:spLocks noChangeShapeType="1"/>
              </p:cNvSpPr>
              <p:nvPr/>
            </p:nvSpPr>
            <p:spPr bwMode="auto">
              <a:xfrm flipH="1">
                <a:off x="2824" y="1573"/>
                <a:ext cx="57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83" name="Line 99"/>
              <p:cNvSpPr>
                <a:spLocks noChangeShapeType="1"/>
              </p:cNvSpPr>
              <p:nvPr/>
            </p:nvSpPr>
            <p:spPr bwMode="auto">
              <a:xfrm flipH="1">
                <a:off x="2791" y="1573"/>
                <a:ext cx="134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84" name="Oval 100"/>
              <p:cNvSpPr>
                <a:spLocks noChangeArrowheads="1"/>
              </p:cNvSpPr>
              <p:nvPr/>
            </p:nvSpPr>
            <p:spPr bwMode="auto">
              <a:xfrm>
                <a:off x="2280" y="153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3285" name="Line 101"/>
              <p:cNvSpPr>
                <a:spLocks noChangeShapeType="1"/>
              </p:cNvSpPr>
              <p:nvPr/>
            </p:nvSpPr>
            <p:spPr bwMode="auto">
              <a:xfrm flipV="1">
                <a:off x="2448" y="1538"/>
                <a:ext cx="437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86" name="Text Box 102"/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3287" name="Text Box 103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93288" name="Text Box 104"/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89" name="Text Box 105"/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90" name="Line 106"/>
              <p:cNvSpPr>
                <a:spLocks noChangeShapeType="1"/>
              </p:cNvSpPr>
              <p:nvPr/>
            </p:nvSpPr>
            <p:spPr bwMode="auto">
              <a:xfrm flipV="1">
                <a:off x="3455" y="1609"/>
                <a:ext cx="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291" name="Text Box 107"/>
              <p:cNvSpPr txBox="1">
                <a:spLocks noChangeArrowheads="1"/>
              </p:cNvSpPr>
              <p:nvPr/>
            </p:nvSpPr>
            <p:spPr bwMode="auto">
              <a:xfrm>
                <a:off x="2525" y="142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292" name="Text Box 108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293" name="Text Box 109"/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294" name="Text Box 110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93295" name="Text Box 111"/>
              <p:cNvSpPr txBox="1">
                <a:spLocks noChangeArrowheads="1"/>
              </p:cNvSpPr>
              <p:nvPr/>
            </p:nvSpPr>
            <p:spPr bwMode="auto">
              <a:xfrm>
                <a:off x="3072" y="182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93296" name="Text Box 112"/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</p:grpSp>
        <p:grpSp>
          <p:nvGrpSpPr>
            <p:cNvPr id="9" name="Group 113"/>
            <p:cNvGrpSpPr>
              <a:grpSpLocks/>
            </p:cNvGrpSpPr>
            <p:nvPr/>
          </p:nvGrpSpPr>
          <p:grpSpPr bwMode="auto">
            <a:xfrm>
              <a:off x="2112" y="2928"/>
              <a:ext cx="1288" cy="658"/>
              <a:chOff x="3720" y="3304"/>
              <a:chExt cx="1288" cy="658"/>
            </a:xfrm>
          </p:grpSpPr>
          <p:sp>
            <p:nvSpPr>
              <p:cNvPr id="93298" name="Oval 114"/>
              <p:cNvSpPr>
                <a:spLocks noChangeArrowheads="1"/>
              </p:cNvSpPr>
              <p:nvPr/>
            </p:nvSpPr>
            <p:spPr bwMode="auto">
              <a:xfrm>
                <a:off x="4331" y="3304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99" name="Oval 115"/>
              <p:cNvSpPr>
                <a:spLocks noChangeArrowheads="1"/>
              </p:cNvSpPr>
              <p:nvPr/>
            </p:nvSpPr>
            <p:spPr bwMode="auto">
              <a:xfrm>
                <a:off x="4835" y="3339"/>
                <a:ext cx="173" cy="163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00" name="Oval 116"/>
              <p:cNvSpPr>
                <a:spLocks noChangeArrowheads="1"/>
              </p:cNvSpPr>
              <p:nvPr/>
            </p:nvSpPr>
            <p:spPr bwMode="auto">
              <a:xfrm>
                <a:off x="4802" y="3800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01" name="Oval 117"/>
              <p:cNvSpPr>
                <a:spLocks noChangeArrowheads="1"/>
              </p:cNvSpPr>
              <p:nvPr/>
            </p:nvSpPr>
            <p:spPr bwMode="auto">
              <a:xfrm>
                <a:off x="4096" y="3729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02" name="Line 118"/>
              <p:cNvSpPr>
                <a:spLocks noChangeShapeType="1"/>
              </p:cNvSpPr>
              <p:nvPr/>
            </p:nvSpPr>
            <p:spPr bwMode="auto">
              <a:xfrm flipH="1" flipV="1">
                <a:off x="4499" y="3375"/>
                <a:ext cx="336" cy="3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03" name="Line 119"/>
              <p:cNvSpPr>
                <a:spLocks noChangeShapeType="1"/>
              </p:cNvSpPr>
              <p:nvPr/>
            </p:nvSpPr>
            <p:spPr bwMode="auto">
              <a:xfrm flipH="1">
                <a:off x="4264" y="3445"/>
                <a:ext cx="571" cy="35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04" name="Oval 120"/>
              <p:cNvSpPr>
                <a:spLocks noChangeArrowheads="1"/>
              </p:cNvSpPr>
              <p:nvPr/>
            </p:nvSpPr>
            <p:spPr bwMode="auto">
              <a:xfrm>
                <a:off x="3720" y="3410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3305" name="Line 121"/>
              <p:cNvSpPr>
                <a:spLocks noChangeShapeType="1"/>
              </p:cNvSpPr>
              <p:nvPr/>
            </p:nvSpPr>
            <p:spPr bwMode="auto">
              <a:xfrm flipV="1">
                <a:off x="3888" y="3410"/>
                <a:ext cx="437" cy="7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06" name="Line 122"/>
              <p:cNvSpPr>
                <a:spLocks noChangeShapeType="1"/>
              </p:cNvSpPr>
              <p:nvPr/>
            </p:nvSpPr>
            <p:spPr bwMode="auto">
              <a:xfrm flipV="1">
                <a:off x="4895" y="3481"/>
                <a:ext cx="34" cy="31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390525" y="3810000"/>
            <a:ext cx="2667000" cy="2409825"/>
            <a:chOff x="144" y="2688"/>
            <a:chExt cx="1680" cy="1518"/>
          </a:xfrm>
        </p:grpSpPr>
        <p:grpSp>
          <p:nvGrpSpPr>
            <p:cNvPr id="11" name="Group 124"/>
            <p:cNvGrpSpPr>
              <a:grpSpLocks/>
            </p:cNvGrpSpPr>
            <p:nvPr/>
          </p:nvGrpSpPr>
          <p:grpSpPr bwMode="auto">
            <a:xfrm>
              <a:off x="240" y="2688"/>
              <a:ext cx="1578" cy="1008"/>
              <a:chOff x="2256" y="1152"/>
              <a:chExt cx="1578" cy="1008"/>
            </a:xfrm>
          </p:grpSpPr>
          <p:sp>
            <p:nvSpPr>
              <p:cNvPr id="93309" name="Text Box 125"/>
              <p:cNvSpPr txBox="1">
                <a:spLocks noChangeArrowheads="1"/>
              </p:cNvSpPr>
              <p:nvPr/>
            </p:nvSpPr>
            <p:spPr bwMode="auto">
              <a:xfrm>
                <a:off x="2832" y="115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310" name="Oval 126"/>
              <p:cNvSpPr>
                <a:spLocks noChangeArrowheads="1"/>
              </p:cNvSpPr>
              <p:nvPr/>
            </p:nvSpPr>
            <p:spPr bwMode="auto">
              <a:xfrm>
                <a:off x="2891" y="1432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11" name="Oval 127"/>
              <p:cNvSpPr>
                <a:spLocks noChangeArrowheads="1"/>
              </p:cNvSpPr>
              <p:nvPr/>
            </p:nvSpPr>
            <p:spPr bwMode="auto">
              <a:xfrm>
                <a:off x="3395" y="1467"/>
                <a:ext cx="173" cy="16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12" name="Oval 128"/>
              <p:cNvSpPr>
                <a:spLocks noChangeArrowheads="1"/>
              </p:cNvSpPr>
              <p:nvPr/>
            </p:nvSpPr>
            <p:spPr bwMode="auto">
              <a:xfrm>
                <a:off x="3362" y="192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13" name="Oval 129"/>
              <p:cNvSpPr>
                <a:spLocks noChangeArrowheads="1"/>
              </p:cNvSpPr>
              <p:nvPr/>
            </p:nvSpPr>
            <p:spPr bwMode="auto">
              <a:xfrm>
                <a:off x="2656" y="1857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14" name="Line 130"/>
              <p:cNvSpPr>
                <a:spLocks noChangeShapeType="1"/>
              </p:cNvSpPr>
              <p:nvPr/>
            </p:nvSpPr>
            <p:spPr bwMode="auto">
              <a:xfrm flipH="1" flipV="1">
                <a:off x="3059" y="1503"/>
                <a:ext cx="336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15" name="Line 131"/>
              <p:cNvSpPr>
                <a:spLocks noChangeShapeType="1"/>
              </p:cNvSpPr>
              <p:nvPr/>
            </p:nvSpPr>
            <p:spPr bwMode="auto">
              <a:xfrm flipH="1" flipV="1">
                <a:off x="2824" y="1928"/>
                <a:ext cx="538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16" name="Line 132"/>
              <p:cNvSpPr>
                <a:spLocks noChangeShapeType="1"/>
              </p:cNvSpPr>
              <p:nvPr/>
            </p:nvSpPr>
            <p:spPr bwMode="auto">
              <a:xfrm flipH="1">
                <a:off x="2824" y="1573"/>
                <a:ext cx="571" cy="3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17" name="Line 133"/>
              <p:cNvSpPr>
                <a:spLocks noChangeShapeType="1"/>
              </p:cNvSpPr>
              <p:nvPr/>
            </p:nvSpPr>
            <p:spPr bwMode="auto">
              <a:xfrm flipH="1">
                <a:off x="2791" y="1573"/>
                <a:ext cx="134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18" name="Oval 134"/>
              <p:cNvSpPr>
                <a:spLocks noChangeArrowheads="1"/>
              </p:cNvSpPr>
              <p:nvPr/>
            </p:nvSpPr>
            <p:spPr bwMode="auto">
              <a:xfrm>
                <a:off x="2280" y="1538"/>
                <a:ext cx="173" cy="16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en-US" sz="2400">
                  <a:latin typeface="Tahoma" pitchFamily="34" charset="0"/>
                </a:endParaRPr>
              </a:p>
            </p:txBody>
          </p:sp>
          <p:sp>
            <p:nvSpPr>
              <p:cNvPr id="93319" name="Line 135"/>
              <p:cNvSpPr>
                <a:spLocks noChangeShapeType="1"/>
              </p:cNvSpPr>
              <p:nvPr/>
            </p:nvSpPr>
            <p:spPr bwMode="auto">
              <a:xfrm flipV="1">
                <a:off x="2448" y="1538"/>
                <a:ext cx="437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20" name="Text Box 136"/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3321" name="Text Box 137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93322" name="Text Box 138"/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323" name="Text Box 139"/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2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>
                    <a:solidFill>
                      <a:schemeClr val="folHlink"/>
                    </a:solidFill>
                    <a:latin typeface="Tahoma" pitchFamily="34" charset="0"/>
                  </a:rPr>
                  <a:t>v</a:t>
                </a:r>
                <a:r>
                  <a:rPr kumimoji="1" lang="en-US" altLang="zh-TW" sz="2400" baseline="-250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324" name="Line 140"/>
              <p:cNvSpPr>
                <a:spLocks noChangeShapeType="1"/>
              </p:cNvSpPr>
              <p:nvPr/>
            </p:nvSpPr>
            <p:spPr bwMode="auto">
              <a:xfrm flipV="1">
                <a:off x="3455" y="1609"/>
                <a:ext cx="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25" name="Text Box 141"/>
              <p:cNvSpPr txBox="1">
                <a:spLocks noChangeArrowheads="1"/>
              </p:cNvSpPr>
              <p:nvPr/>
            </p:nvSpPr>
            <p:spPr bwMode="auto">
              <a:xfrm>
                <a:off x="2525" y="142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93326" name="Text Box 142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93327" name="Text Box 143"/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93328" name="Text Box 144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93329" name="Text Box 145"/>
              <p:cNvSpPr txBox="1">
                <a:spLocks noChangeArrowheads="1"/>
              </p:cNvSpPr>
              <p:nvPr/>
            </p:nvSpPr>
            <p:spPr bwMode="auto">
              <a:xfrm>
                <a:off x="3072" y="182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93330" name="Text Box 146"/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sz="2400">
                    <a:solidFill>
                      <a:schemeClr val="folHlink"/>
                    </a:solidFill>
                    <a:latin typeface="Tahoma" pitchFamily="34" charset="0"/>
                  </a:rPr>
                  <a:t>4</a:t>
                </a:r>
              </a:p>
            </p:txBody>
          </p:sp>
        </p:grpSp>
        <p:sp>
          <p:nvSpPr>
            <p:cNvPr id="93331" name="Text Box 147"/>
            <p:cNvSpPr txBox="1">
              <a:spLocks noChangeArrowheads="1"/>
            </p:cNvSpPr>
            <p:nvPr/>
          </p:nvSpPr>
          <p:spPr bwMode="auto">
            <a:xfrm>
              <a:off x="144" y="3840"/>
              <a:ext cx="1680" cy="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Find the minimum edge attach to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,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 ,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 and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grpSp>
          <p:nvGrpSpPr>
            <p:cNvPr id="12" name="Group 148"/>
            <p:cNvGrpSpPr>
              <a:grpSpLocks/>
            </p:cNvGrpSpPr>
            <p:nvPr/>
          </p:nvGrpSpPr>
          <p:grpSpPr bwMode="auto">
            <a:xfrm>
              <a:off x="624" y="2976"/>
              <a:ext cx="912" cy="658"/>
              <a:chOff x="4408" y="3024"/>
              <a:chExt cx="912" cy="658"/>
            </a:xfrm>
          </p:grpSpPr>
          <p:sp>
            <p:nvSpPr>
              <p:cNvPr id="93333" name="Oval 149"/>
              <p:cNvSpPr>
                <a:spLocks noChangeArrowheads="1"/>
              </p:cNvSpPr>
              <p:nvPr/>
            </p:nvSpPr>
            <p:spPr bwMode="auto">
              <a:xfrm>
                <a:off x="4643" y="3024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4" name="Oval 150"/>
              <p:cNvSpPr>
                <a:spLocks noChangeArrowheads="1"/>
              </p:cNvSpPr>
              <p:nvPr/>
            </p:nvSpPr>
            <p:spPr bwMode="auto">
              <a:xfrm>
                <a:off x="5147" y="3059"/>
                <a:ext cx="173" cy="163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5" name="Oval 151"/>
              <p:cNvSpPr>
                <a:spLocks noChangeArrowheads="1"/>
              </p:cNvSpPr>
              <p:nvPr/>
            </p:nvSpPr>
            <p:spPr bwMode="auto">
              <a:xfrm>
                <a:off x="5114" y="3520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6" name="Oval 152"/>
              <p:cNvSpPr>
                <a:spLocks noChangeArrowheads="1"/>
              </p:cNvSpPr>
              <p:nvPr/>
            </p:nvSpPr>
            <p:spPr bwMode="auto">
              <a:xfrm>
                <a:off x="4408" y="3449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7" name="Line 153"/>
              <p:cNvSpPr>
                <a:spLocks noChangeShapeType="1"/>
              </p:cNvSpPr>
              <p:nvPr/>
            </p:nvSpPr>
            <p:spPr bwMode="auto">
              <a:xfrm flipH="1" flipV="1">
                <a:off x="4811" y="3095"/>
                <a:ext cx="336" cy="3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38" name="Line 154"/>
              <p:cNvSpPr>
                <a:spLocks noChangeShapeType="1"/>
              </p:cNvSpPr>
              <p:nvPr/>
            </p:nvSpPr>
            <p:spPr bwMode="auto">
              <a:xfrm flipH="1">
                <a:off x="4576" y="3165"/>
                <a:ext cx="571" cy="35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39" name="Line 155"/>
              <p:cNvSpPr>
                <a:spLocks noChangeShapeType="1"/>
              </p:cNvSpPr>
              <p:nvPr/>
            </p:nvSpPr>
            <p:spPr bwMode="auto">
              <a:xfrm flipV="1">
                <a:off x="5207" y="3201"/>
                <a:ext cx="34" cy="31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3" name="Group 187"/>
          <p:cNvGrpSpPr/>
          <p:nvPr/>
        </p:nvGrpSpPr>
        <p:grpSpPr>
          <a:xfrm>
            <a:off x="6324600" y="1752600"/>
            <a:ext cx="2505075" cy="2257425"/>
            <a:chOff x="6638925" y="1752600"/>
            <a:chExt cx="2505075" cy="2257425"/>
          </a:xfrm>
        </p:grpSpPr>
        <p:sp>
          <p:nvSpPr>
            <p:cNvPr id="160" name="Text Box 30"/>
            <p:cNvSpPr txBox="1">
              <a:spLocks noChangeArrowheads="1"/>
            </p:cNvSpPr>
            <p:nvPr/>
          </p:nvSpPr>
          <p:spPr bwMode="auto">
            <a:xfrm>
              <a:off x="6638925" y="3429000"/>
              <a:ext cx="2362200" cy="581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Find the minimum edge attach </a:t>
              </a:r>
              <a:r>
                <a:rPr lang="en-US" altLang="zh-TW" sz="1600" dirty="0" smtClean="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lang="en-US" altLang="zh-TW" sz="1600" baseline="-25000" dirty="0" smtClean="0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altLang="zh-TW" sz="1600" dirty="0" smtClean="0">
                  <a:solidFill>
                    <a:schemeClr val="folHlink"/>
                  </a:solidFill>
                  <a:latin typeface="Tahoma" pitchFamily="34" charset="0"/>
                </a:rPr>
                <a:t>,v</a:t>
              </a:r>
              <a:r>
                <a:rPr lang="en-US" altLang="zh-TW" sz="1600" baseline="-25000" dirty="0" smtClean="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  <a:r>
                <a:rPr kumimoji="1" lang="en-US" altLang="zh-TW" sz="1600" dirty="0" smtClean="0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  <a:r>
                <a:rPr kumimoji="1" lang="en-US" altLang="zh-TW" sz="1600" dirty="0">
                  <a:solidFill>
                    <a:schemeClr val="folHlink"/>
                  </a:solidFill>
                  <a:latin typeface="Tahoma" pitchFamily="34" charset="0"/>
                </a:rPr>
                <a:t>and v</a:t>
              </a:r>
              <a:r>
                <a:rPr kumimoji="1" lang="en-US" altLang="zh-TW" sz="1600" baseline="-25000" dirty="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66" name="Text Box 32"/>
            <p:cNvSpPr txBox="1">
              <a:spLocks noChangeArrowheads="1"/>
            </p:cNvSpPr>
            <p:nvPr/>
          </p:nvSpPr>
          <p:spPr bwMode="auto">
            <a:xfrm>
              <a:off x="7553325" y="1752600"/>
              <a:ext cx="447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2400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67" name="Oval 33"/>
            <p:cNvSpPr>
              <a:spLocks noChangeArrowheads="1"/>
            </p:cNvSpPr>
            <p:nvPr/>
          </p:nvSpPr>
          <p:spPr bwMode="auto">
            <a:xfrm>
              <a:off x="7646988" y="2197100"/>
              <a:ext cx="274638" cy="2571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34"/>
            <p:cNvSpPr>
              <a:spLocks noChangeArrowheads="1"/>
            </p:cNvSpPr>
            <p:nvPr/>
          </p:nvSpPr>
          <p:spPr bwMode="auto">
            <a:xfrm>
              <a:off x="8447088" y="2252663"/>
              <a:ext cx="274638" cy="2587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35"/>
            <p:cNvSpPr>
              <a:spLocks noChangeArrowheads="1"/>
            </p:cNvSpPr>
            <p:nvPr/>
          </p:nvSpPr>
          <p:spPr bwMode="auto">
            <a:xfrm>
              <a:off x="8394700" y="2984500"/>
              <a:ext cx="274638" cy="257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36"/>
            <p:cNvSpPr>
              <a:spLocks noChangeArrowheads="1"/>
            </p:cNvSpPr>
            <p:nvPr/>
          </p:nvSpPr>
          <p:spPr bwMode="auto">
            <a:xfrm>
              <a:off x="7273925" y="2871788"/>
              <a:ext cx="274638" cy="257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7"/>
            <p:cNvSpPr>
              <a:spLocks noChangeShapeType="1"/>
            </p:cNvSpPr>
            <p:nvPr/>
          </p:nvSpPr>
          <p:spPr bwMode="auto">
            <a:xfrm flipH="1" flipV="1">
              <a:off x="7913688" y="2309813"/>
              <a:ext cx="533400" cy="55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38"/>
            <p:cNvSpPr>
              <a:spLocks noChangeShapeType="1"/>
            </p:cNvSpPr>
            <p:nvPr/>
          </p:nvSpPr>
          <p:spPr bwMode="auto">
            <a:xfrm flipH="1" flipV="1">
              <a:off x="7540625" y="2984500"/>
              <a:ext cx="854075" cy="11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39"/>
            <p:cNvSpPr>
              <a:spLocks noChangeShapeType="1"/>
            </p:cNvSpPr>
            <p:nvPr/>
          </p:nvSpPr>
          <p:spPr bwMode="auto">
            <a:xfrm flipH="1">
              <a:off x="7540625" y="2420938"/>
              <a:ext cx="906463" cy="563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flipH="1">
              <a:off x="7488238" y="2420938"/>
              <a:ext cx="212725" cy="45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" name="Oval 41"/>
            <p:cNvSpPr>
              <a:spLocks noChangeArrowheads="1"/>
            </p:cNvSpPr>
            <p:nvPr/>
          </p:nvSpPr>
          <p:spPr bwMode="auto">
            <a:xfrm>
              <a:off x="6677025" y="2365375"/>
              <a:ext cx="274638" cy="2571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176" name="Line 42"/>
            <p:cNvSpPr>
              <a:spLocks noChangeShapeType="1"/>
            </p:cNvSpPr>
            <p:nvPr/>
          </p:nvSpPr>
          <p:spPr bwMode="auto">
            <a:xfrm flipV="1">
              <a:off x="6943725" y="2365375"/>
              <a:ext cx="693738" cy="11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Text Box 43"/>
            <p:cNvSpPr txBox="1">
              <a:spLocks noChangeArrowheads="1"/>
            </p:cNvSpPr>
            <p:nvPr/>
          </p:nvSpPr>
          <p:spPr bwMode="auto">
            <a:xfrm>
              <a:off x="6638925" y="1905000"/>
              <a:ext cx="447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2400" baseline="-250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8" name="Text Box 44"/>
            <p:cNvSpPr txBox="1">
              <a:spLocks noChangeArrowheads="1"/>
            </p:cNvSpPr>
            <p:nvPr/>
          </p:nvSpPr>
          <p:spPr bwMode="auto">
            <a:xfrm>
              <a:off x="7019925" y="2895600"/>
              <a:ext cx="447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2400" baseline="-250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79" name="Text Box 45"/>
            <p:cNvSpPr txBox="1">
              <a:spLocks noChangeArrowheads="1"/>
            </p:cNvSpPr>
            <p:nvPr/>
          </p:nvSpPr>
          <p:spPr bwMode="auto">
            <a:xfrm>
              <a:off x="8696325" y="2057400"/>
              <a:ext cx="447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2400" baseline="-250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0" name="Text Box 46"/>
            <p:cNvSpPr txBox="1">
              <a:spLocks noChangeArrowheads="1"/>
            </p:cNvSpPr>
            <p:nvPr/>
          </p:nvSpPr>
          <p:spPr bwMode="auto">
            <a:xfrm>
              <a:off x="8620125" y="2895600"/>
              <a:ext cx="447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2400" baseline="-250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1" name="Line 47"/>
            <p:cNvSpPr>
              <a:spLocks noChangeShapeType="1"/>
            </p:cNvSpPr>
            <p:nvPr/>
          </p:nvSpPr>
          <p:spPr bwMode="auto">
            <a:xfrm flipV="1">
              <a:off x="8542338" y="2478088"/>
              <a:ext cx="53975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Text Box 48"/>
            <p:cNvSpPr txBox="1">
              <a:spLocks noChangeArrowheads="1"/>
            </p:cNvSpPr>
            <p:nvPr/>
          </p:nvSpPr>
          <p:spPr bwMode="auto">
            <a:xfrm>
              <a:off x="7065963" y="217805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3" name="Text Box 49"/>
            <p:cNvSpPr txBox="1">
              <a:spLocks noChangeArrowheads="1"/>
            </p:cNvSpPr>
            <p:nvPr/>
          </p:nvSpPr>
          <p:spPr bwMode="auto">
            <a:xfrm>
              <a:off x="8086725" y="205740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84" name="Text Box 50"/>
            <p:cNvSpPr txBox="1">
              <a:spLocks noChangeArrowheads="1"/>
            </p:cNvSpPr>
            <p:nvPr/>
          </p:nvSpPr>
          <p:spPr bwMode="auto">
            <a:xfrm>
              <a:off x="7858125" y="243840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5" name="Text Box 51"/>
            <p:cNvSpPr txBox="1">
              <a:spLocks noChangeArrowheads="1"/>
            </p:cNvSpPr>
            <p:nvPr/>
          </p:nvSpPr>
          <p:spPr bwMode="auto">
            <a:xfrm>
              <a:off x="8391525" y="259080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86" name="Text Box 52"/>
            <p:cNvSpPr txBox="1">
              <a:spLocks noChangeArrowheads="1"/>
            </p:cNvSpPr>
            <p:nvPr/>
          </p:nvSpPr>
          <p:spPr bwMode="auto">
            <a:xfrm>
              <a:off x="7934325" y="281940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87" name="Text Box 53"/>
            <p:cNvSpPr txBox="1">
              <a:spLocks noChangeArrowheads="1"/>
            </p:cNvSpPr>
            <p:nvPr/>
          </p:nvSpPr>
          <p:spPr bwMode="auto">
            <a:xfrm>
              <a:off x="7400925" y="2438400"/>
              <a:ext cx="3508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4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8391525" y="2286000"/>
              <a:ext cx="327025" cy="989013"/>
              <a:chOff x="2355" y="3170"/>
              <a:chExt cx="206" cy="623"/>
            </a:xfrm>
          </p:grpSpPr>
          <p:sp>
            <p:nvSpPr>
              <p:cNvPr id="163" name="Oval 55"/>
              <p:cNvSpPr>
                <a:spLocks noChangeArrowheads="1"/>
              </p:cNvSpPr>
              <p:nvPr/>
            </p:nvSpPr>
            <p:spPr bwMode="auto">
              <a:xfrm>
                <a:off x="2388" y="3170"/>
                <a:ext cx="173" cy="163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56"/>
              <p:cNvSpPr>
                <a:spLocks noChangeArrowheads="1"/>
              </p:cNvSpPr>
              <p:nvPr/>
            </p:nvSpPr>
            <p:spPr bwMode="auto">
              <a:xfrm>
                <a:off x="2355" y="3631"/>
                <a:ext cx="173" cy="162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57"/>
              <p:cNvSpPr>
                <a:spLocks noChangeShapeType="1"/>
              </p:cNvSpPr>
              <p:nvPr/>
            </p:nvSpPr>
            <p:spPr bwMode="auto">
              <a:xfrm flipV="1">
                <a:off x="2448" y="3312"/>
                <a:ext cx="34" cy="31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FBBE6D1-4C88-40D1-84C0-E6C032AEE924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Prim’s </a:t>
            </a:r>
            <a:r>
              <a:rPr lang="en-US" altLang="zh-TW" dirty="0" smtClean="0">
                <a:ea typeface="新細明體" pitchFamily="18" charset="-120"/>
              </a:rPr>
              <a:t>Algorithm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accent2"/>
                </a:solidFill>
                <a:ea typeface="新細明體" pitchFamily="18" charset="-120"/>
              </a:rPr>
              <a:t>Algorithm </a:t>
            </a:r>
            <a:r>
              <a:rPr lang="en-US" altLang="zh-TW" sz="2800" b="1" dirty="0" err="1">
                <a:solidFill>
                  <a:schemeClr val="accent2"/>
                </a:solidFill>
                <a:ea typeface="新細明體" pitchFamily="18" charset="-120"/>
              </a:rPr>
              <a:t>PrimAlgorithm</a:t>
            </a:r>
            <a:r>
              <a:rPr lang="en-US" altLang="zh-TW" sz="2800" b="1" dirty="0">
                <a:solidFill>
                  <a:schemeClr val="accent2"/>
                </a:solidFill>
                <a:ea typeface="新細明體" pitchFamily="18" charset="-120"/>
              </a:rPr>
              <a:t>(v)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Mark 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itchFamily="18" charset="-120"/>
              </a:rPr>
              <a:t>the node </a:t>
            </a:r>
            <a:r>
              <a:rPr lang="en-US" altLang="zh-TW" sz="2800" i="1" dirty="0">
                <a:solidFill>
                  <a:schemeClr val="accent2"/>
                </a:solidFill>
                <a:ea typeface="新細明體" pitchFamily="18" charset="-120"/>
              </a:rPr>
              <a:t>v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 as visited and include it in the minimum spanning tree;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while (there are unvisited nodes) {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find the minimum 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cost edge 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(v, u) between a visited node v and an unvisited node u;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mark u as visited;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add both v and (v, u) to the minimum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7386639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 (Reading </a:t>
            </a:r>
            <a:r>
              <a:rPr lang="en-US" altLang="zh-TW" sz="4000" dirty="0" err="1" smtClean="0"/>
              <a:t>Mateial</a:t>
            </a:r>
            <a:r>
              <a:rPr lang="en-US" altLang="zh-TW" sz="4000" smtClean="0"/>
              <a:t>)</a:t>
            </a: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</a:t>
            </a:r>
            <a:r>
              <a:rPr lang="en-US" altLang="zh-TW" sz="4000" dirty="0" err="1" smtClean="0"/>
              <a:t>Epp</a:t>
            </a:r>
            <a:endParaRPr lang="en-US" altLang="zh-TW" sz="4000" dirty="0"/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Ralph P. </a:t>
            </a:r>
            <a:r>
              <a:rPr lang="en-US" altLang="zh-TW" sz="4000" dirty="0" err="1" smtClean="0"/>
              <a:t>Grimaldi</a:t>
            </a:r>
            <a:r>
              <a:rPr lang="en-US" altLang="zh-TW" sz="4000" dirty="0" smtClean="0"/>
              <a:t>, B. V. </a:t>
            </a:r>
            <a:r>
              <a:rPr lang="en-US" altLang="zh-TW" sz="4000" dirty="0" err="1" smtClean="0"/>
              <a:t>Ramana</a:t>
            </a: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D851183-B662-4FA3-92A5-E8DDD164F41F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Graph Traversal Algorithm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3300"/>
                </a:solidFill>
              </a:rPr>
              <a:t>Graph </a:t>
            </a:r>
            <a:r>
              <a:rPr lang="en-US" sz="2800" dirty="0">
                <a:solidFill>
                  <a:srgbClr val="FF3300"/>
                </a:solidFill>
              </a:rPr>
              <a:t>traversal algorithm</a:t>
            </a:r>
            <a:r>
              <a:rPr lang="en-US" sz="2800" dirty="0"/>
              <a:t> tries to visit all the nodes it can reach.</a:t>
            </a:r>
          </a:p>
          <a:p>
            <a:r>
              <a:rPr lang="en-US" sz="2800" dirty="0"/>
              <a:t>If a graph is disconnected, a graph traversal that begins at a node v will visit only a subset of nodes, that is, the </a:t>
            </a:r>
            <a:r>
              <a:rPr lang="en-US" sz="2800" dirty="0">
                <a:solidFill>
                  <a:srgbClr val="FF3300"/>
                </a:solidFill>
              </a:rPr>
              <a:t>connected component</a:t>
            </a:r>
            <a:r>
              <a:rPr lang="en-US" sz="2800" dirty="0"/>
              <a:t> containing 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A4B8E1C-1B90-4527-A219-69013B2BC74D}" type="slidenum">
              <a:rPr lang="en-US"/>
              <a:pPr/>
              <a:t>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Two basic traversal algorithms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basic graph traversal algorithms:</a:t>
            </a:r>
          </a:p>
          <a:p>
            <a:pPr lvl="1"/>
            <a:r>
              <a:rPr lang="en-US" dirty="0"/>
              <a:t>Depth-first-search (DFS)</a:t>
            </a:r>
          </a:p>
          <a:p>
            <a:pPr lvl="2"/>
            <a:r>
              <a:rPr lang="en-US" dirty="0"/>
              <a:t>After visit node v, DFS strategy proceeds along a path from v as deeply into the graph as possible before backing up</a:t>
            </a:r>
          </a:p>
          <a:p>
            <a:pPr lvl="1"/>
            <a:r>
              <a:rPr lang="en-US" dirty="0"/>
              <a:t>Breadth-first-search (BFS)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After visit node v, BFS strategy visits every node adjacent to v before visiting any other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41F7BD29-EB0A-4204-857D-A1F0D5F6D420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Depth-first search (DFS)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From </a:t>
            </a:r>
            <a:r>
              <a:rPr lang="en-US" altLang="zh-TW" sz="2400" dirty="0">
                <a:ea typeface="新細明體" pitchFamily="18" charset="-120"/>
              </a:rPr>
              <a:t>a given node v, it first visits itself. Then, recursively visit its unvisited </a:t>
            </a:r>
            <a:r>
              <a:rPr lang="en-US" altLang="zh-TW" sz="2400" dirty="0" err="1">
                <a:ea typeface="新細明體" pitchFamily="18" charset="-120"/>
              </a:rPr>
              <a:t>neighbours</a:t>
            </a:r>
            <a:r>
              <a:rPr lang="en-US" altLang="zh-TW" sz="2400" dirty="0">
                <a:ea typeface="新細明體" pitchFamily="18" charset="-120"/>
              </a:rPr>
              <a:t> one by one.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DFS can be defined recursively as follows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DFS strategy looks similar to pre-order of Tree. </a:t>
            </a:r>
          </a:p>
          <a:p>
            <a:pPr>
              <a:lnSpc>
                <a:spcPct val="9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Algorithm </a:t>
            </a:r>
            <a:r>
              <a:rPr lang="en-US" altLang="zh-TW" sz="2400" b="1" dirty="0" err="1">
                <a:solidFill>
                  <a:schemeClr val="accent2"/>
                </a:solidFill>
                <a:ea typeface="新細明體" pitchFamily="18" charset="-120"/>
              </a:rPr>
              <a:t>dfs</a:t>
            </a: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(v)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v;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mark v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for (each unvisited node u adjacent to 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dfs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(u);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5BC4FD6-3458-4DF7-A4C8-43AFF29E90BB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DFS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88106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Start from v</a:t>
            </a:r>
            <a:r>
              <a:rPr lang="en-US" altLang="zh-TW" baseline="-25000">
                <a:ea typeface="新細明體" pitchFamily="18" charset="-120"/>
              </a:rPr>
              <a:t>3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2308225" y="35353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451225" y="36115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3375025" y="46021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1774825" y="44497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 flipV="1">
            <a:off x="2689225" y="3687763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 flipV="1">
            <a:off x="2155825" y="460216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2155825" y="3840163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2079625" y="384016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920750" y="37639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1301750" y="3763963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39750" y="32305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362075" y="45339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3892550" y="31543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3816350" y="43735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V="1">
            <a:off x="3587750" y="391636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200275" y="29337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135188" y="5237163"/>
            <a:ext cx="455612" cy="579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3200" dirty="0">
                <a:solidFill>
                  <a:schemeClr val="folHlink"/>
                </a:solidFill>
                <a:latin typeface="Tahoma" pitchFamily="34" charset="0"/>
              </a:rPr>
              <a:t>G</a:t>
            </a:r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6400800" y="1947863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3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6003925" y="1752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1</a:t>
            </a:r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5715000" y="3014663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2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6019800" y="2405063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5394325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2</a:t>
            </a:r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5334000" y="4081463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1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5638800" y="347186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5089525" y="3810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3</a:t>
            </a:r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6019800" y="4157663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4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6096000" y="3548063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308725" y="3733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4</a:t>
            </a:r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6172200" y="5224463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5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 flipH="1" flipV="1">
            <a:off x="6324600" y="469106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6613525" y="4876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ahoma" pitchFamily="34" charset="0"/>
              </a:rPr>
              <a:t>5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429000" y="3395663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2286000" y="3319463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 dirty="0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838200" y="3548063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1752600" y="4157663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3276600" y="4310063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4792" name="Line 40"/>
          <p:cNvSpPr>
            <a:spLocks noChangeShapeType="1"/>
          </p:cNvSpPr>
          <p:nvPr/>
        </p:nvSpPr>
        <p:spPr bwMode="auto">
          <a:xfrm>
            <a:off x="5486400" y="22526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3" name="Line 41"/>
          <p:cNvSpPr>
            <a:spLocks noChangeShapeType="1"/>
          </p:cNvSpPr>
          <p:nvPr/>
        </p:nvSpPr>
        <p:spPr bwMode="auto">
          <a:xfrm>
            <a:off x="4876800" y="33194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>
            <a:off x="4495800" y="43862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>
            <a:off x="4876800" y="33194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6" name="Line 44"/>
          <p:cNvSpPr>
            <a:spLocks noChangeShapeType="1"/>
          </p:cNvSpPr>
          <p:nvPr/>
        </p:nvSpPr>
        <p:spPr bwMode="auto">
          <a:xfrm flipH="1">
            <a:off x="6705600" y="43862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 flipH="1">
            <a:off x="6858000" y="55292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 flipH="1">
            <a:off x="6705600" y="43862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799" name="Line 47"/>
          <p:cNvSpPr>
            <a:spLocks noChangeShapeType="1"/>
          </p:cNvSpPr>
          <p:nvPr/>
        </p:nvSpPr>
        <p:spPr bwMode="auto">
          <a:xfrm flipH="1">
            <a:off x="6324600" y="33194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800" name="Line 48"/>
          <p:cNvSpPr>
            <a:spLocks noChangeShapeType="1"/>
          </p:cNvSpPr>
          <p:nvPr/>
        </p:nvSpPr>
        <p:spPr bwMode="auto">
          <a:xfrm flipH="1">
            <a:off x="7010400" y="22526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5" grpId="0" animBg="1" autoUpdateAnimBg="0"/>
      <p:bldP spid="74776" grpId="0" animBg="1"/>
      <p:bldP spid="74777" grpId="0" autoUpdateAnimBg="0"/>
      <p:bldP spid="74778" grpId="0" animBg="1" autoUpdateAnimBg="0"/>
      <p:bldP spid="74779" grpId="0" animBg="1"/>
      <p:bldP spid="74780" grpId="0" autoUpdateAnimBg="0"/>
      <p:bldP spid="74781" grpId="0" animBg="1" autoUpdateAnimBg="0"/>
      <p:bldP spid="74782" grpId="0" animBg="1"/>
      <p:bldP spid="74783" grpId="0" autoUpdateAnimBg="0"/>
      <p:bldP spid="74784" grpId="0" animBg="1" autoUpdateAnimBg="0"/>
      <p:bldP spid="74785" grpId="0" animBg="1"/>
      <p:bldP spid="74786" grpId="0" autoUpdateAnimBg="0"/>
      <p:bldP spid="74787" grpId="0" autoUpdateAnimBg="0"/>
      <p:bldP spid="74788" grpId="0" autoUpdateAnimBg="0"/>
      <p:bldP spid="74789" grpId="0" autoUpdateAnimBg="0"/>
      <p:bldP spid="74790" grpId="0" autoUpdateAnimBg="0"/>
      <p:bldP spid="74791" grpId="0" autoUpdateAnimBg="0"/>
      <p:bldP spid="74792" grpId="0" animBg="1"/>
      <p:bldP spid="74793" grpId="0" animBg="1"/>
      <p:bldP spid="74794" grpId="0" animBg="1"/>
      <p:bldP spid="74795" grpId="0" animBg="1"/>
      <p:bldP spid="74796" grpId="0" animBg="1"/>
      <p:bldP spid="74797" grpId="0" animBg="1"/>
      <p:bldP spid="74798" grpId="0" animBg="1"/>
      <p:bldP spid="74799" grpId="0" animBg="1"/>
      <p:bldP spid="748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46D622D-AFA2-4B94-8148-0AFDD3C4E533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Breadth-first search (BFS)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From </a:t>
            </a:r>
            <a:r>
              <a:rPr lang="en-US" altLang="zh-TW" sz="2800" dirty="0">
                <a:ea typeface="新細明體" pitchFamily="18" charset="-120"/>
              </a:rPr>
              <a:t>a given node v, it first visits itself. Then, it visits every node adjacent to v before visiting any other nodes.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1. Visit v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2. Visit all </a:t>
            </a:r>
            <a:r>
              <a:rPr lang="en-US" altLang="zh-TW" sz="2400" dirty="0" err="1">
                <a:ea typeface="新細明體" pitchFamily="18" charset="-120"/>
              </a:rPr>
              <a:t>v’s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neigbours</a:t>
            </a: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3. Visit all </a:t>
            </a:r>
            <a:r>
              <a:rPr lang="en-US" altLang="zh-TW" sz="2400" dirty="0" err="1">
                <a:ea typeface="新細明體" pitchFamily="18" charset="-120"/>
              </a:rPr>
              <a:t>v’s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neighbours’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neighbours</a:t>
            </a:r>
            <a:r>
              <a:rPr lang="en-US" altLang="zh-TW" sz="2400" dirty="0" smtClean="0">
                <a:ea typeface="新細明體" pitchFamily="18" charset="-120"/>
              </a:rPr>
              <a:t>….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BFS strategy looks similar to level-order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Similar to level-order, BFS is based on a queue.</a:t>
            </a:r>
          </a:p>
          <a:p>
            <a:pPr>
              <a:lnSpc>
                <a:spcPct val="90000"/>
              </a:lnSpc>
              <a:buNone/>
            </a:pPr>
            <a:endParaRPr lang="en-US" altLang="zh-TW" sz="2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5CF2C4B-4336-4577-AA43-BF94059460AC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Algorithm for BFS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Algorithm </a:t>
            </a:r>
            <a:r>
              <a:rPr lang="en-US" altLang="zh-TW" sz="2400" b="1" dirty="0" err="1">
                <a:solidFill>
                  <a:schemeClr val="accent2"/>
                </a:solidFill>
                <a:ea typeface="新細明體" pitchFamily="18" charset="-120"/>
              </a:rPr>
              <a:t>bfs</a:t>
            </a:r>
            <a:r>
              <a:rPr lang="en-US" altLang="zh-TW" sz="2400" b="1" dirty="0">
                <a:solidFill>
                  <a:schemeClr val="accent2"/>
                </a:solidFill>
                <a:ea typeface="新細明體" pitchFamily="18" charset="-120"/>
              </a:rPr>
              <a:t>(v)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q.createQueue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q.enqueue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mark v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while(!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q.isEmpty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w =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q.dequeue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for (each unvisited node u adjacent to w)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	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q.enqueue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	mark u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DA6C5A4-1DB4-4555-9049-E01727B15DC1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62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BFS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30238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Start from v</a:t>
            </a:r>
            <a:r>
              <a:rPr lang="en-US" altLang="zh-TW" sz="2800" baseline="-25000" dirty="0">
                <a:ea typeface="新細明體" pitchFamily="18" charset="-120"/>
              </a:rPr>
              <a:t>5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4876800" y="2286000"/>
            <a:ext cx="533400" cy="533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5</a:t>
            </a:r>
            <a:endParaRPr kumimoji="1" lang="en-US" altLang="zh-TW" sz="2400">
              <a:latin typeface="Tahoma" pitchFamily="34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724400" y="19812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ahoma" pitchFamily="34" charset="0"/>
              </a:rPr>
              <a:t>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98925" y="2743200"/>
            <a:ext cx="854075" cy="1066800"/>
            <a:chOff x="3110" y="2064"/>
            <a:chExt cx="538" cy="672"/>
          </a:xfrm>
        </p:grpSpPr>
        <p:sp>
          <p:nvSpPr>
            <p:cNvPr id="79879" name="Oval 7"/>
            <p:cNvSpPr>
              <a:spLocks noChangeArrowheads="1"/>
            </p:cNvSpPr>
            <p:nvPr/>
          </p:nvSpPr>
          <p:spPr bwMode="auto">
            <a:xfrm>
              <a:off x="3264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  <a:endParaRPr kumimoji="1" lang="en-US" altLang="zh-TW" sz="2400">
                <a:latin typeface="Tahoma" pitchFamily="34" charset="0"/>
              </a:endParaRPr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V="1">
              <a:off x="3456" y="20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3110" y="2308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0" y="2743200"/>
            <a:ext cx="763588" cy="1143000"/>
            <a:chOff x="3888" y="2064"/>
            <a:chExt cx="481" cy="720"/>
          </a:xfrm>
        </p:grpSpPr>
        <p:sp>
          <p:nvSpPr>
            <p:cNvPr id="79883" name="Oval 11"/>
            <p:cNvSpPr>
              <a:spLocks noChangeArrowheads="1"/>
            </p:cNvSpPr>
            <p:nvPr/>
          </p:nvSpPr>
          <p:spPr bwMode="auto">
            <a:xfrm>
              <a:off x="388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  <a:endParaRPr kumimoji="1" lang="en-US" altLang="zh-TW" sz="2400">
                <a:latin typeface="Tahoma" pitchFamily="34" charset="0"/>
              </a:endParaRPr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 flipH="1" flipV="1">
              <a:off x="3888" y="20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4166" y="2308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57600" y="3733800"/>
            <a:ext cx="854075" cy="1219200"/>
            <a:chOff x="2822" y="2688"/>
            <a:chExt cx="538" cy="768"/>
          </a:xfrm>
        </p:grpSpPr>
        <p:sp>
          <p:nvSpPr>
            <p:cNvPr id="79887" name="Oval 15"/>
            <p:cNvSpPr>
              <a:spLocks noChangeArrowheads="1"/>
            </p:cNvSpPr>
            <p:nvPr/>
          </p:nvSpPr>
          <p:spPr bwMode="auto">
            <a:xfrm>
              <a:off x="302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endParaRPr kumimoji="1" lang="en-US" altLang="zh-TW" sz="2400">
                <a:latin typeface="Tahoma" pitchFamily="34" charset="0"/>
              </a:endParaRP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 flipV="1">
              <a:off x="3168" y="2688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89" name="Text Box 17"/>
            <p:cNvSpPr txBox="1">
              <a:spLocks noChangeArrowheads="1"/>
            </p:cNvSpPr>
            <p:nvPr/>
          </p:nvSpPr>
          <p:spPr bwMode="auto">
            <a:xfrm>
              <a:off x="2822" y="2980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276600" y="4876800"/>
            <a:ext cx="854075" cy="1219200"/>
            <a:chOff x="2822" y="2688"/>
            <a:chExt cx="538" cy="768"/>
          </a:xfrm>
        </p:grpSpPr>
        <p:sp>
          <p:nvSpPr>
            <p:cNvPr id="79891" name="Oval 19"/>
            <p:cNvSpPr>
              <a:spLocks noChangeArrowheads="1"/>
            </p:cNvSpPr>
            <p:nvPr/>
          </p:nvSpPr>
          <p:spPr bwMode="auto">
            <a:xfrm>
              <a:off x="302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  <a:endParaRPr kumimoji="1" lang="en-US" altLang="zh-TW" sz="2400">
                <a:latin typeface="Tahoma" pitchFamily="34" charset="0"/>
              </a:endParaRPr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 flipV="1">
              <a:off x="3168" y="2688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2822" y="2980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2000">
                  <a:latin typeface="Tahoma" pitchFamily="34" charset="0"/>
                </a:rPr>
                <a:t>5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20675" y="2743200"/>
            <a:ext cx="3032125" cy="2882900"/>
            <a:chOff x="202" y="2064"/>
            <a:chExt cx="1910" cy="1816"/>
          </a:xfrm>
        </p:grpSpPr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240" y="2256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9896" name="Oval 24"/>
            <p:cNvSpPr>
              <a:spLocks noChangeArrowheads="1"/>
            </p:cNvSpPr>
            <p:nvPr/>
          </p:nvSpPr>
          <p:spPr bwMode="auto">
            <a:xfrm>
              <a:off x="1076" y="2443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Oval 25"/>
            <p:cNvSpPr>
              <a:spLocks noChangeArrowheads="1"/>
            </p:cNvSpPr>
            <p:nvPr/>
          </p:nvSpPr>
          <p:spPr bwMode="auto">
            <a:xfrm>
              <a:off x="1796" y="2491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Oval 26"/>
            <p:cNvSpPr>
              <a:spLocks noChangeArrowheads="1"/>
            </p:cNvSpPr>
            <p:nvPr/>
          </p:nvSpPr>
          <p:spPr bwMode="auto">
            <a:xfrm>
              <a:off x="1748" y="3115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9" name="Oval 27"/>
            <p:cNvSpPr>
              <a:spLocks noChangeArrowheads="1"/>
            </p:cNvSpPr>
            <p:nvPr/>
          </p:nvSpPr>
          <p:spPr bwMode="auto">
            <a:xfrm>
              <a:off x="740" y="3019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 flipH="1" flipV="1">
              <a:off x="1316" y="2539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 flipV="1">
              <a:off x="980" y="3115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 flipH="1">
              <a:off x="980" y="2635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932" y="2635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04" name="Oval 32"/>
            <p:cNvSpPr>
              <a:spLocks noChangeArrowheads="1"/>
            </p:cNvSpPr>
            <p:nvPr/>
          </p:nvSpPr>
          <p:spPr bwMode="auto">
            <a:xfrm>
              <a:off x="202" y="2587"/>
              <a:ext cx="247" cy="2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ahoma" pitchFamily="34" charset="0"/>
              </a:endParaRPr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 flipV="1">
              <a:off x="442" y="2587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06" name="Text Box 34"/>
            <p:cNvSpPr txBox="1">
              <a:spLocks noChangeArrowheads="1"/>
            </p:cNvSpPr>
            <p:nvPr/>
          </p:nvSpPr>
          <p:spPr bwMode="auto">
            <a:xfrm>
              <a:off x="528" y="3072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1776" y="2112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1728" y="3264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 flipV="1">
              <a:off x="1882" y="2683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1056" y="2064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3200">
                  <a:solidFill>
                    <a:schemeClr val="folHlink"/>
                  </a:solidFill>
                  <a:latin typeface="Tahoma" pitchFamily="34" charset="0"/>
                </a:rPr>
                <a:t>v</a:t>
              </a:r>
              <a:r>
                <a:rPr kumimoji="1" lang="en-US" altLang="zh-TW" sz="3200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967" y="3515"/>
              <a:ext cx="287" cy="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3200" dirty="0">
                  <a:solidFill>
                    <a:schemeClr val="folHlink"/>
                  </a:solidFill>
                  <a:latin typeface="Tahoma" pitchFamily="34" charset="0"/>
                </a:rPr>
                <a:t>G</a:t>
              </a:r>
            </a:p>
          </p:txBody>
        </p:sp>
      </p:grp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2743200" y="4191000"/>
            <a:ext cx="522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4400" b="1">
                <a:solidFill>
                  <a:schemeClr val="hlink"/>
                </a:solidFill>
                <a:latin typeface="Tahoma" pitchFamily="34" charset="0"/>
              </a:rPr>
              <a:t>x</a:t>
            </a:r>
          </a:p>
        </p:txBody>
      </p:sp>
      <p:graphicFrame>
        <p:nvGraphicFramePr>
          <p:cNvPr id="79913" name="Group 41"/>
          <p:cNvGraphicFramePr>
            <a:graphicFrameLocks noGrp="1"/>
          </p:cNvGraphicFramePr>
          <p:nvPr/>
        </p:nvGraphicFramePr>
        <p:xfrm>
          <a:off x="7010400" y="1371600"/>
          <a:ext cx="2057400" cy="4968240"/>
        </p:xfrm>
        <a:graphic>
          <a:graphicData uri="http://schemas.openxmlformats.org/drawingml/2006/table">
            <a:tbl>
              <a:tblPr/>
              <a:tblGrid>
                <a:gridCol w="715963"/>
                <a:gridCol w="1341437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Visit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Queue (front to back)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v</a:t>
                      </a:r>
                      <a:r>
                        <a:rPr kumimoji="0" lang="en-US" altLang="zh-TW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empty</a:t>
                      </a:r>
                      <a:endParaRPr kumimoji="0" lang="en-US" altLang="zh-TW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1676400" y="3124200"/>
            <a:ext cx="1143000" cy="762000"/>
            <a:chOff x="1056" y="2304"/>
            <a:chExt cx="720" cy="480"/>
          </a:xfrm>
        </p:grpSpPr>
        <p:sp>
          <p:nvSpPr>
            <p:cNvPr id="79952" name="Text Box 80"/>
            <p:cNvSpPr txBox="1">
              <a:spLocks noChangeArrowheads="1"/>
            </p:cNvSpPr>
            <p:nvPr/>
          </p:nvSpPr>
          <p:spPr bwMode="auto">
            <a:xfrm>
              <a:off x="1056" y="2304"/>
              <a:ext cx="3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4400" b="1">
                  <a:solidFill>
                    <a:schemeClr val="hlink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953" name="Line 81"/>
            <p:cNvSpPr>
              <a:spLocks noChangeShapeType="1"/>
            </p:cNvSpPr>
            <p:nvPr/>
          </p:nvSpPr>
          <p:spPr bwMode="auto">
            <a:xfrm flipH="1" flipV="1">
              <a:off x="1296" y="2544"/>
              <a:ext cx="480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1143000" y="4038600"/>
            <a:ext cx="1676400" cy="762000"/>
            <a:chOff x="720" y="2880"/>
            <a:chExt cx="1056" cy="480"/>
          </a:xfrm>
        </p:grpSpPr>
        <p:sp>
          <p:nvSpPr>
            <p:cNvPr id="79955" name="Text Box 83"/>
            <p:cNvSpPr txBox="1">
              <a:spLocks noChangeArrowheads="1"/>
            </p:cNvSpPr>
            <p:nvPr/>
          </p:nvSpPr>
          <p:spPr bwMode="auto">
            <a:xfrm>
              <a:off x="720" y="2880"/>
              <a:ext cx="3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4400" b="1">
                  <a:solidFill>
                    <a:schemeClr val="hlink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956" name="Line 84"/>
            <p:cNvSpPr>
              <a:spLocks noChangeShapeType="1"/>
            </p:cNvSpPr>
            <p:nvPr/>
          </p:nvSpPr>
          <p:spPr bwMode="auto">
            <a:xfrm flipH="1" flipV="1">
              <a:off x="1008" y="3120"/>
              <a:ext cx="768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228600" y="3352800"/>
            <a:ext cx="1524000" cy="762000"/>
            <a:chOff x="144" y="2448"/>
            <a:chExt cx="960" cy="480"/>
          </a:xfrm>
        </p:grpSpPr>
        <p:sp>
          <p:nvSpPr>
            <p:cNvPr id="79958" name="Text Box 86"/>
            <p:cNvSpPr txBox="1">
              <a:spLocks noChangeArrowheads="1"/>
            </p:cNvSpPr>
            <p:nvPr/>
          </p:nvSpPr>
          <p:spPr bwMode="auto">
            <a:xfrm>
              <a:off x="144" y="2448"/>
              <a:ext cx="3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4400" b="1">
                  <a:solidFill>
                    <a:schemeClr val="hlink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959" name="Line 87"/>
            <p:cNvSpPr>
              <a:spLocks noChangeShapeType="1"/>
            </p:cNvSpPr>
            <p:nvPr/>
          </p:nvSpPr>
          <p:spPr bwMode="auto">
            <a:xfrm flipV="1">
              <a:off x="480" y="2592"/>
              <a:ext cx="624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743200" y="3124200"/>
            <a:ext cx="522288" cy="1295400"/>
            <a:chOff x="1728" y="2304"/>
            <a:chExt cx="329" cy="816"/>
          </a:xfrm>
        </p:grpSpPr>
        <p:sp>
          <p:nvSpPr>
            <p:cNvPr id="79961" name="Text Box 89"/>
            <p:cNvSpPr txBox="1">
              <a:spLocks noChangeArrowheads="1"/>
            </p:cNvSpPr>
            <p:nvPr/>
          </p:nvSpPr>
          <p:spPr bwMode="auto">
            <a:xfrm>
              <a:off x="1728" y="2304"/>
              <a:ext cx="3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TW" sz="4400" b="1">
                  <a:solidFill>
                    <a:schemeClr val="hlink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962" name="Line 90"/>
            <p:cNvSpPr>
              <a:spLocks noChangeShapeType="1"/>
            </p:cNvSpPr>
            <p:nvPr/>
          </p:nvSpPr>
          <p:spPr bwMode="auto">
            <a:xfrm flipV="1">
              <a:off x="1872" y="2688"/>
              <a:ext cx="48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63" name="Line 91"/>
          <p:cNvSpPr>
            <a:spLocks noChangeShapeType="1"/>
          </p:cNvSpPr>
          <p:nvPr/>
        </p:nvSpPr>
        <p:spPr bwMode="auto">
          <a:xfrm>
            <a:off x="6400800" y="2590800"/>
            <a:ext cx="533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64" name="Line 92"/>
          <p:cNvSpPr>
            <a:spLocks noChangeShapeType="1"/>
          </p:cNvSpPr>
          <p:nvPr/>
        </p:nvSpPr>
        <p:spPr bwMode="auto">
          <a:xfrm>
            <a:off x="6400800" y="3352800"/>
            <a:ext cx="533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65" name="Line 93"/>
          <p:cNvSpPr>
            <a:spLocks noChangeShapeType="1"/>
          </p:cNvSpPr>
          <p:nvPr/>
        </p:nvSpPr>
        <p:spPr bwMode="auto">
          <a:xfrm>
            <a:off x="6400800" y="3733800"/>
            <a:ext cx="533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66" name="Line 94"/>
          <p:cNvSpPr>
            <a:spLocks noChangeShapeType="1"/>
          </p:cNvSpPr>
          <p:nvPr/>
        </p:nvSpPr>
        <p:spPr bwMode="auto">
          <a:xfrm>
            <a:off x="6400800" y="4572000"/>
            <a:ext cx="533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67" name="Line 95"/>
          <p:cNvSpPr>
            <a:spLocks noChangeShapeType="1"/>
          </p:cNvSpPr>
          <p:nvPr/>
        </p:nvSpPr>
        <p:spPr bwMode="auto">
          <a:xfrm>
            <a:off x="6400800" y="5715000"/>
            <a:ext cx="533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 autoUpdateAnimBg="0"/>
      <p:bldP spid="79912" grpId="0" autoUpdateAnimBg="0"/>
      <p:bldP spid="79963" grpId="0" animBg="1"/>
      <p:bldP spid="79964" grpId="0" animBg="1"/>
      <p:bldP spid="79965" grpId="0" animBg="1"/>
      <p:bldP spid="79966" grpId="0" animBg="1"/>
      <p:bldP spid="799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659ED64-3AEE-4D47-BC1C-D293050F440B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366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Spanning Tree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Given a connected undirected graph G, a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spanning tree</a:t>
            </a:r>
            <a:r>
              <a:rPr lang="en-US" altLang="zh-TW" dirty="0">
                <a:ea typeface="新細明體" pitchFamily="18" charset="-120"/>
              </a:rPr>
              <a:t> of G is a </a:t>
            </a:r>
            <a:r>
              <a:rPr lang="en-US" altLang="zh-TW" dirty="0" err="1">
                <a:ea typeface="新細明體" pitchFamily="18" charset="-120"/>
              </a:rPr>
              <a:t>subgraph</a:t>
            </a:r>
            <a:r>
              <a:rPr lang="en-US" altLang="zh-TW" dirty="0">
                <a:ea typeface="新細明體" pitchFamily="18" charset="-120"/>
              </a:rPr>
              <a:t> of G that contains all of G’s nodes and </a:t>
            </a:r>
            <a:r>
              <a:rPr lang="en-US" altLang="zh-TW" dirty="0" smtClean="0">
                <a:ea typeface="新細明體" pitchFamily="18" charset="-120"/>
              </a:rPr>
              <a:t>its connecting edges </a:t>
            </a:r>
            <a:r>
              <a:rPr lang="en-US" altLang="zh-TW" dirty="0">
                <a:ea typeface="新細明體" pitchFamily="18" charset="-120"/>
              </a:rPr>
              <a:t>to form a tree.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4441825" y="39544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5584825" y="40306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5508625" y="50212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3908425" y="48688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H="1" flipV="1">
            <a:off x="4822825" y="4106863"/>
            <a:ext cx="762000" cy="7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H="1" flipV="1">
            <a:off x="4289425" y="5021263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4289425" y="4259263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H="1">
            <a:off x="4213225" y="4259263"/>
            <a:ext cx="3048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3054350" y="4183063"/>
            <a:ext cx="392113" cy="3492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V="1">
            <a:off x="3435350" y="4183063"/>
            <a:ext cx="990600" cy="152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2673350" y="36496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495675" y="49530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6026150" y="35734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5949950" y="47926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5721350" y="4335463"/>
            <a:ext cx="7620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4333875" y="3352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3200">
                <a:solidFill>
                  <a:schemeClr val="folHlink"/>
                </a:solidFill>
                <a:latin typeface="Tahoma" pitchFamily="34" charset="0"/>
              </a:rPr>
              <a:t>v</a:t>
            </a:r>
            <a:r>
              <a:rPr kumimoji="1" lang="en-US" altLang="zh-TW" sz="3200" baseline="-25000">
                <a:solidFill>
                  <a:schemeClr val="folHlin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447800" y="5168900"/>
            <a:ext cx="1539875" cy="822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folHlink"/>
                </a:solidFill>
                <a:latin typeface="Tahoma" pitchFamily="34" charset="0"/>
              </a:rPr>
              <a:t>Spanning tree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V="1">
            <a:off x="2895600" y="4483100"/>
            <a:ext cx="914400" cy="7620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556125" y="5507038"/>
            <a:ext cx="399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ahoma" pitchFamily="34" charset="0"/>
              </a:rPr>
              <a:t>Spanning tree is not unique!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1098</TotalTime>
  <Pages>53</Pages>
  <Words>724</Words>
  <Application>Microsoft PowerPoint 4.0</Application>
  <PresentationFormat>Letter Paper (8.5x11 in)</PresentationFormat>
  <Paragraphs>224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shadbarb</vt:lpstr>
      <vt:lpstr>Graph-4 </vt:lpstr>
      <vt:lpstr>Graph Traversal Algorithm</vt:lpstr>
      <vt:lpstr>Two basic traversal algorithms</vt:lpstr>
      <vt:lpstr>Depth-first search (DFS)</vt:lpstr>
      <vt:lpstr>DFS example</vt:lpstr>
      <vt:lpstr>Breadth-first search (BFS)</vt:lpstr>
      <vt:lpstr>Algorithm for BFS</vt:lpstr>
      <vt:lpstr>BFS example</vt:lpstr>
      <vt:lpstr>Spanning Tree</vt:lpstr>
      <vt:lpstr>Minimum Spanning Tree</vt:lpstr>
      <vt:lpstr>Formal definition of MST</vt:lpstr>
      <vt:lpstr>Prim’s Algorithm</vt:lpstr>
      <vt:lpstr>Prim’s Algorithm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Mahmuda Naznin</dc:creator>
  <cp:lastModifiedBy>star_sky</cp:lastModifiedBy>
  <cp:revision>151</cp:revision>
  <cp:lastPrinted>1994-11-09T06:15:52Z</cp:lastPrinted>
  <dcterms:created xsi:type="dcterms:W3CDTF">1994-10-31T09:15:56Z</dcterms:created>
  <dcterms:modified xsi:type="dcterms:W3CDTF">2023-02-05T21:24:27Z</dcterms:modified>
</cp:coreProperties>
</file>