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10" r:id="rId3"/>
    <p:sldId id="284" r:id="rId4"/>
    <p:sldId id="285" r:id="rId5"/>
    <p:sldId id="315" r:id="rId6"/>
    <p:sldId id="316" r:id="rId7"/>
    <p:sldId id="317" r:id="rId8"/>
    <p:sldId id="318" r:id="rId9"/>
    <p:sldId id="311" r:id="rId10"/>
    <p:sldId id="286" r:id="rId11"/>
    <p:sldId id="314" r:id="rId12"/>
    <p:sldId id="320" r:id="rId13"/>
    <p:sldId id="321" r:id="rId14"/>
    <p:sldId id="287" r:id="rId15"/>
    <p:sldId id="327" r:id="rId16"/>
    <p:sldId id="319" r:id="rId17"/>
    <p:sldId id="288" r:id="rId18"/>
    <p:sldId id="289" r:id="rId19"/>
    <p:sldId id="337" r:id="rId20"/>
    <p:sldId id="322" r:id="rId21"/>
    <p:sldId id="338" r:id="rId22"/>
    <p:sldId id="323" r:id="rId23"/>
    <p:sldId id="326" r:id="rId24"/>
    <p:sldId id="324" r:id="rId25"/>
    <p:sldId id="343" r:id="rId26"/>
    <p:sldId id="330" r:id="rId27"/>
    <p:sldId id="344" r:id="rId28"/>
    <p:sldId id="279" r:id="rId29"/>
    <p:sldId id="291" r:id="rId30"/>
    <p:sldId id="293" r:id="rId31"/>
    <p:sldId id="294" r:id="rId32"/>
    <p:sldId id="328" r:id="rId33"/>
    <p:sldId id="329" r:id="rId34"/>
    <p:sldId id="339" r:id="rId35"/>
    <p:sldId id="312" r:id="rId36"/>
    <p:sldId id="340" r:id="rId37"/>
    <p:sldId id="281" r:id="rId38"/>
    <p:sldId id="303" r:id="rId39"/>
    <p:sldId id="304" r:id="rId40"/>
    <p:sldId id="296" r:id="rId41"/>
    <p:sldId id="298" r:id="rId42"/>
    <p:sldId id="305" r:id="rId43"/>
    <p:sldId id="309" r:id="rId44"/>
    <p:sldId id="292" r:id="rId45"/>
    <p:sldId id="331" r:id="rId46"/>
    <p:sldId id="282" r:id="rId47"/>
    <p:sldId id="332" r:id="rId48"/>
    <p:sldId id="335" r:id="rId49"/>
    <p:sldId id="341" r:id="rId50"/>
    <p:sldId id="283" r:id="rId51"/>
    <p:sldId id="306" r:id="rId52"/>
    <p:sldId id="333" r:id="rId53"/>
    <p:sldId id="334" r:id="rId54"/>
    <p:sldId id="336" r:id="rId55"/>
    <p:sldId id="313" r:id="rId56"/>
    <p:sldId id="307" r:id="rId57"/>
  </p:sldIdLst>
  <p:sldSz cx="9144000" cy="6858000" type="screen4x3"/>
  <p:notesSz cx="6858000" cy="9144000"/>
  <p:custDataLst>
    <p:tags r:id="rId59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6600"/>
    <a:srgbClr val="CCECFF"/>
    <a:srgbClr val="CCFFCC"/>
    <a:srgbClr val="FFFFCC"/>
    <a:srgbClr val="A50021"/>
    <a:srgbClr val="66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8FDFE3-6D6A-492B-84DA-D611BF1FBA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4609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DC6F908B-04B7-4540-BB19-7C5DA1E6C250}" type="slidenum">
              <a:rPr lang="en-US" altLang="zh-TW"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3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FDFE3-6D6A-492B-84DA-D611BF1FBA25}" type="slidenum">
              <a:rPr lang="en-US" altLang="zh-TW" smtClean="0"/>
              <a:pPr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45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163C4-EBD5-4F54-ADAD-32AD60DE76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4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1A566-02AC-4C58-A72A-83BB09F3A7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205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95F9A-34AC-43D8-A233-E6D2F54CCC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557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0AF89-9019-4A91-868B-6959E0D228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3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51DAF-6A44-40D4-A95B-3F2003E6EA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91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AB804-4097-4F1F-9A34-3EB702DDE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23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BAA40-9744-466B-81EC-D47C097C15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04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FE826-7001-4C39-8DF3-E34B3E036C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459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F5A31-938A-4607-B3DF-91D5E460C4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8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C5EAD-D380-4195-8082-C29964A1CC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2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CD5EB-F70D-460E-9945-DD76DC5161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683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D971EA-92B6-4303-9AB7-08C7C03A07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672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A68124B0-2EB8-423F-A5B0-73AD8C62A79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7.png"/><Relationship Id="rId5" Type="http://schemas.openxmlformats.org/officeDocument/2006/relationships/tags" Target="../tags/tag14.xml"/><Relationship Id="rId10" Type="http://schemas.openxmlformats.org/officeDocument/2006/relationships/image" Target="../media/image16.png"/><Relationship Id="rId4" Type="http://schemas.openxmlformats.org/officeDocument/2006/relationships/tags" Target="../tags/tag13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21.png"/><Relationship Id="rId26" Type="http://schemas.openxmlformats.org/officeDocument/2006/relationships/image" Target="../media/image28.png"/><Relationship Id="rId3" Type="http://schemas.openxmlformats.org/officeDocument/2006/relationships/tags" Target="../tags/tag19.xml"/><Relationship Id="rId21" Type="http://schemas.openxmlformats.org/officeDocument/2006/relationships/image" Target="../media/image24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2" Type="http://schemas.openxmlformats.org/officeDocument/2006/relationships/tags" Target="../tags/tag1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6.png"/><Relationship Id="rId5" Type="http://schemas.openxmlformats.org/officeDocument/2006/relationships/tags" Target="../tags/tag21.xml"/><Relationship Id="rId15" Type="http://schemas.openxmlformats.org/officeDocument/2006/relationships/image" Target="../media/image18.png"/><Relationship Id="rId23" Type="http://schemas.openxmlformats.org/officeDocument/2006/relationships/image" Target="../media/image11.png"/><Relationship Id="rId10" Type="http://schemas.openxmlformats.org/officeDocument/2006/relationships/tags" Target="../tags/tag26.xml"/><Relationship Id="rId19" Type="http://schemas.openxmlformats.org/officeDocument/2006/relationships/image" Target="../media/image22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Q6Hhu0xSaE?si=S2Ui1H6E2aB2GsoM" TargetMode="External"/><Relationship Id="rId2" Type="http://schemas.openxmlformats.org/officeDocument/2006/relationships/hyperlink" Target="https://youtu.be/ccz-w2JMsTM?si=8jotUGCUF_jiwiu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4.png"/><Relationship Id="rId5" Type="http://schemas.openxmlformats.org/officeDocument/2006/relationships/tags" Target="../tags/tag35.xml"/><Relationship Id="rId10" Type="http://schemas.openxmlformats.org/officeDocument/2006/relationships/image" Target="../media/image33.png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37.png"/><Relationship Id="rId3" Type="http://schemas.openxmlformats.org/officeDocument/2006/relationships/tags" Target="../tags/tag40.xml"/><Relationship Id="rId21" Type="http://schemas.openxmlformats.org/officeDocument/2006/relationships/image" Target="../media/image40.png"/><Relationship Id="rId7" Type="http://schemas.openxmlformats.org/officeDocument/2006/relationships/tags" Target="../tags/tag44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36.png"/><Relationship Id="rId2" Type="http://schemas.openxmlformats.org/officeDocument/2006/relationships/tags" Target="../tags/tag39.xml"/><Relationship Id="rId16" Type="http://schemas.openxmlformats.org/officeDocument/2006/relationships/image" Target="../media/image4.wmf"/><Relationship Id="rId20" Type="http://schemas.openxmlformats.org/officeDocument/2006/relationships/image" Target="../media/image39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47.xml"/><Relationship Id="rId19" Type="http://schemas.openxmlformats.org/officeDocument/2006/relationships/image" Target="../media/image38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56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4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4.png"/><Relationship Id="rId4" Type="http://schemas.openxmlformats.org/officeDocument/2006/relationships/tags" Target="../tags/tag57.xml"/><Relationship Id="rId9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image" Target="../media/image52.png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image" Target="../media/image51.png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image" Target="../media/image54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image" Target="../media/image50.png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image" Target="../media/image48.png"/><Relationship Id="rId27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image" Target="../media/image50.png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59.emf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image" Target="../media/image49.png"/><Relationship Id="rId33" Type="http://schemas.openxmlformats.org/officeDocument/2006/relationships/image" Target="../media/image58.emf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image" Target="../media/image2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image" Target="../media/image48.png"/><Relationship Id="rId32" Type="http://schemas.openxmlformats.org/officeDocument/2006/relationships/image" Target="../media/image57.emf"/><Relationship Id="rId37" Type="http://schemas.openxmlformats.org/officeDocument/2006/relationships/image" Target="../media/image62.emf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image" Target="../media/image56.png"/><Relationship Id="rId28" Type="http://schemas.openxmlformats.org/officeDocument/2006/relationships/image" Target="../media/image52.png"/><Relationship Id="rId36" Type="http://schemas.openxmlformats.org/officeDocument/2006/relationships/image" Target="../media/image61.emf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image" Target="../media/image54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image" Target="../media/image55.png"/><Relationship Id="rId27" Type="http://schemas.openxmlformats.org/officeDocument/2006/relationships/image" Target="../media/image51.png"/><Relationship Id="rId30" Type="http://schemas.openxmlformats.org/officeDocument/2006/relationships/image" Target="../media/image53.png"/><Relationship Id="rId35" Type="http://schemas.openxmlformats.org/officeDocument/2006/relationships/image" Target="../media/image60.emf"/><Relationship Id="rId8" Type="http://schemas.openxmlformats.org/officeDocument/2006/relationships/tags" Target="../tags/tag87.xml"/><Relationship Id="rId3" Type="http://schemas.openxmlformats.org/officeDocument/2006/relationships/tags" Target="../tags/tag8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49.png"/><Relationship Id="rId18" Type="http://schemas.openxmlformats.org/officeDocument/2006/relationships/image" Target="../media/image65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48.png"/><Relationship Id="rId17" Type="http://schemas.openxmlformats.org/officeDocument/2006/relationships/image" Target="../media/image2.png"/><Relationship Id="rId2" Type="http://schemas.openxmlformats.org/officeDocument/2006/relationships/tags" Target="../tags/tag101.xml"/><Relationship Id="rId16" Type="http://schemas.openxmlformats.org/officeDocument/2006/relationships/image" Target="../media/image64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4.xml"/><Relationship Id="rId15" Type="http://schemas.openxmlformats.org/officeDocument/2006/relationships/image" Target="../media/image63.png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66.emf"/><Relationship Id="rId18" Type="http://schemas.openxmlformats.org/officeDocument/2006/relationships/image" Target="../media/image52.png"/><Relationship Id="rId3" Type="http://schemas.openxmlformats.org/officeDocument/2006/relationships/tags" Target="../tags/tag112.xml"/><Relationship Id="rId21" Type="http://schemas.openxmlformats.org/officeDocument/2006/relationships/image" Target="../media/image2.png"/><Relationship Id="rId7" Type="http://schemas.openxmlformats.org/officeDocument/2006/relationships/tags" Target="../tags/tag116.xml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" Type="http://schemas.openxmlformats.org/officeDocument/2006/relationships/tags" Target="../tags/tag111.xml"/><Relationship Id="rId16" Type="http://schemas.openxmlformats.org/officeDocument/2006/relationships/image" Target="../media/image48.png"/><Relationship Id="rId20" Type="http://schemas.openxmlformats.org/officeDocument/2006/relationships/image" Target="../media/image64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4.xml"/><Relationship Id="rId15" Type="http://schemas.openxmlformats.org/officeDocument/2006/relationships/image" Target="../media/image67.emf"/><Relationship Id="rId23" Type="http://schemas.openxmlformats.org/officeDocument/2006/relationships/image" Target="../media/image68.emf"/><Relationship Id="rId10" Type="http://schemas.openxmlformats.org/officeDocument/2006/relationships/tags" Target="../tags/tag119.xml"/><Relationship Id="rId19" Type="http://schemas.openxmlformats.org/officeDocument/2006/relationships/image" Target="../media/image63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55.png"/><Relationship Id="rId22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122.xml"/><Relationship Id="rId7" Type="http://schemas.openxmlformats.org/officeDocument/2006/relationships/image" Target="../media/image70.emf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56.png"/><Relationship Id="rId11" Type="http://schemas.openxmlformats.org/officeDocument/2006/relationships/image" Target="../media/image7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1.png"/><Relationship Id="rId4" Type="http://schemas.openxmlformats.org/officeDocument/2006/relationships/tags" Target="../tags/tag123.xml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26.xml"/><Relationship Id="rId7" Type="http://schemas.openxmlformats.org/officeDocument/2006/relationships/image" Target="../media/image49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48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Comic Sans MS" panose="030F0702030302020204" pitchFamily="66" charset="0"/>
              </a:rPr>
              <a:t>Propositional Logic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6248400"/>
            <a:ext cx="30480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2000">
              <a:latin typeface="Comic Sans MS" panose="030F0702030302020204" pitchFamily="66" charset="0"/>
            </a:endParaRPr>
          </a:p>
        </p:txBody>
      </p:sp>
      <p:pic>
        <p:nvPicPr>
          <p:cNvPr id="7172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43125"/>
            <a:ext cx="2571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8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If-Then as Or</a:t>
            </a:r>
          </a:p>
        </p:txBody>
      </p:sp>
      <p:pic>
        <p:nvPicPr>
          <p:cNvPr id="2052" name="Picture 3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49"/>
          <p:cNvGrpSpPr>
            <a:grpSpLocks/>
          </p:cNvGrpSpPr>
          <p:nvPr/>
        </p:nvGrpSpPr>
        <p:grpSpPr bwMode="auto">
          <a:xfrm>
            <a:off x="2520950" y="1912938"/>
            <a:ext cx="2051050" cy="2659062"/>
            <a:chOff x="1707" y="1902"/>
            <a:chExt cx="1292" cy="1675"/>
          </a:xfrm>
        </p:grpSpPr>
        <p:sp>
          <p:nvSpPr>
            <p:cNvPr id="2086" name="Rectangle 50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solidFill>
                    <a:srgbClr val="0066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7" name="Rectangle 51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solidFill>
                    <a:srgbClr val="0066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8" name="Rectangle 52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solidFill>
                    <a:srgbClr val="A5002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89" name="Rectangle 53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solidFill>
                    <a:srgbClr val="0066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90" name="Rectangle 54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P  </a:t>
              </a:r>
              <a:r>
                <a:rPr lang="en-US" altLang="en-US" sz="3200">
                  <a:latin typeface="Arial" panose="020B0604020202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3200" i="1"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endParaRPr lang="en-US" altLang="en-US" sz="3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054" name="Group 55"/>
          <p:cNvGrpSpPr>
            <a:grpSpLocks/>
          </p:cNvGrpSpPr>
          <p:nvPr/>
        </p:nvGrpSpPr>
        <p:grpSpPr bwMode="auto">
          <a:xfrm>
            <a:off x="750888" y="1912938"/>
            <a:ext cx="1770062" cy="2659062"/>
            <a:chOff x="592" y="1902"/>
            <a:chExt cx="1115" cy="1675"/>
          </a:xfrm>
        </p:grpSpPr>
        <p:sp>
          <p:nvSpPr>
            <p:cNvPr id="2076" name="Rectangle 5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77" name="Rectangle 5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78" name="Rectangle 58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79" name="Rectangle 59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80" name="Rectangle 60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81" name="Rectangle 61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2" name="Rectangle 62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3" name="Rectangle 63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4" name="Rectangle 64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085" name="Rectangle 65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 dirty="0"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2055" name="Group 66"/>
          <p:cNvGrpSpPr>
            <a:grpSpLocks/>
          </p:cNvGrpSpPr>
          <p:nvPr/>
        </p:nvGrpSpPr>
        <p:grpSpPr bwMode="auto">
          <a:xfrm>
            <a:off x="1589088" y="1912938"/>
            <a:ext cx="931862" cy="2659062"/>
            <a:chOff x="1120" y="1902"/>
            <a:chExt cx="587" cy="1675"/>
          </a:xfrm>
        </p:grpSpPr>
        <p:sp>
          <p:nvSpPr>
            <p:cNvPr id="2074" name="Line 6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6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6" name="Group 69"/>
          <p:cNvGrpSpPr>
            <a:grpSpLocks/>
          </p:cNvGrpSpPr>
          <p:nvPr/>
        </p:nvGrpSpPr>
        <p:grpSpPr bwMode="auto">
          <a:xfrm>
            <a:off x="750888" y="1900238"/>
            <a:ext cx="3821112" cy="2659062"/>
            <a:chOff x="592" y="1894"/>
            <a:chExt cx="2407" cy="1675"/>
          </a:xfrm>
        </p:grpSpPr>
        <p:grpSp>
          <p:nvGrpSpPr>
            <p:cNvPr id="2063" name="Group 70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2070" name="Line 71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" name="Line 72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" name="Line 73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" name="Line 74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4" name="Group 75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2065" name="Group 76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2067" name="Line 77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8" name="Line 78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" name="Line 79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66" name="Line 80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050" name="Object 81"/>
          <p:cNvGraphicFramePr>
            <a:graphicFrameLocks noChangeAspect="1"/>
          </p:cNvGraphicFramePr>
          <p:nvPr/>
        </p:nvGraphicFramePr>
        <p:xfrm>
          <a:off x="4325938" y="22336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2336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8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116138"/>
            <a:ext cx="46831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43" name="Text Box 83"/>
          <p:cNvSpPr txBox="1">
            <a:spLocks noChangeArrowheads="1"/>
          </p:cNvSpPr>
          <p:nvPr/>
        </p:nvSpPr>
        <p:spPr bwMode="auto">
          <a:xfrm>
            <a:off x="5062538" y="2241550"/>
            <a:ext cx="354806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2: Look at the false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</a:t>
            </a:r>
            <a:r>
              <a:rPr lang="en-US" altLang="zh-TW">
                <a:solidFill>
                  <a:srgbClr val="A50021"/>
                </a:solidFill>
              </a:rPr>
              <a:t>negate</a:t>
            </a:r>
            <a:r>
              <a:rPr lang="en-US" altLang="zh-TW"/>
              <a:t> and take the </a:t>
            </a:r>
            <a:r>
              <a:rPr lang="en-US" altLang="zh-TW" b="1">
                <a:solidFill>
                  <a:srgbClr val="A50021"/>
                </a:solidFill>
              </a:rPr>
              <a:t>“and”.</a:t>
            </a:r>
          </a:p>
        </p:txBody>
      </p:sp>
      <p:pic>
        <p:nvPicPr>
          <p:cNvPr id="66645" name="Picture 8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84550"/>
            <a:ext cx="185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49" name="Picture 8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16875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50" name="Text Box 90"/>
          <p:cNvSpPr txBox="1">
            <a:spLocks noChangeArrowheads="1"/>
          </p:cNvSpPr>
          <p:nvPr/>
        </p:nvSpPr>
        <p:spPr bwMode="auto">
          <a:xfrm>
            <a:off x="1274763" y="4799013"/>
            <a:ext cx="66167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If you don’t give me all your money, then I will kill you.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Either you give me all your money or I will kill you (or both).</a:t>
            </a:r>
          </a:p>
        </p:txBody>
      </p:sp>
      <p:sp>
        <p:nvSpPr>
          <p:cNvPr id="66651" name="Text Box 91"/>
          <p:cNvSpPr txBox="1">
            <a:spLocks noChangeArrowheads="1"/>
          </p:cNvSpPr>
          <p:nvPr/>
        </p:nvSpPr>
        <p:spPr bwMode="auto">
          <a:xfrm>
            <a:off x="990600" y="5788025"/>
            <a:ext cx="7226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you talk to her, then you can never talk to me.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Either you don’t talk to her or you can never talk to me (or both).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857071"/>
            <a:ext cx="3398520" cy="3181529"/>
            <a:chOff x="5715000" y="857071"/>
            <a:chExt cx="3398520" cy="3181529"/>
          </a:xfrm>
        </p:grpSpPr>
        <p:sp>
          <p:nvSpPr>
            <p:cNvPr id="2" name="TextBox 1"/>
            <p:cNvSpPr txBox="1"/>
            <p:nvPr/>
          </p:nvSpPr>
          <p:spPr>
            <a:xfrm>
              <a:off x="5715000" y="857071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implication is </a:t>
              </a:r>
              <a:r>
                <a:rPr lang="en-US" b="1" i="1" dirty="0"/>
                <a:t>true</a:t>
              </a:r>
              <a:r>
                <a:rPr lang="en-US" i="1" dirty="0"/>
                <a:t> </a:t>
              </a:r>
              <a:r>
                <a:rPr lang="en-US" dirty="0"/>
                <a:t>provided </a:t>
              </a:r>
              <a:r>
                <a:rPr lang="en-US" i="1" dirty="0"/>
                <a:t>P </a:t>
              </a:r>
              <a:r>
                <a:rPr lang="en-US" dirty="0"/>
                <a:t>is false or </a:t>
              </a:r>
              <a:r>
                <a:rPr lang="en-US" i="1" dirty="0"/>
                <a:t>Q </a:t>
              </a:r>
              <a:r>
                <a:rPr lang="en-US" dirty="0"/>
                <a:t>is true (or both), and </a:t>
              </a:r>
              <a:r>
                <a:rPr lang="en-US" b="1" i="1" dirty="0"/>
                <a:t>false</a:t>
              </a:r>
              <a:r>
                <a:rPr lang="en-US" i="1" dirty="0"/>
                <a:t> </a:t>
              </a:r>
              <a:r>
                <a:rPr lang="en-US" dirty="0"/>
                <a:t>otherwise.</a:t>
              </a:r>
            </a:p>
          </p:txBody>
        </p:sp>
        <p:sp>
          <p:nvSpPr>
            <p:cNvPr id="3" name="Freeform 2"/>
            <p:cNvSpPr/>
            <p:nvPr/>
          </p:nvSpPr>
          <p:spPr bwMode="auto">
            <a:xfrm>
              <a:off x="7132320" y="1626500"/>
              <a:ext cx="1981200" cy="2412100"/>
            </a:xfrm>
            <a:custGeom>
              <a:avLst/>
              <a:gdLst>
                <a:gd name="connsiteX0" fmla="*/ 0 w 1981200"/>
                <a:gd name="connsiteY0" fmla="*/ 2412100 h 2412100"/>
                <a:gd name="connsiteX1" fmla="*/ 137160 w 1981200"/>
                <a:gd name="connsiteY1" fmla="*/ 2396860 h 2412100"/>
                <a:gd name="connsiteX2" fmla="*/ 198120 w 1981200"/>
                <a:gd name="connsiteY2" fmla="*/ 2381620 h 2412100"/>
                <a:gd name="connsiteX3" fmla="*/ 411480 w 1981200"/>
                <a:gd name="connsiteY3" fmla="*/ 2305420 h 2412100"/>
                <a:gd name="connsiteX4" fmla="*/ 472440 w 1981200"/>
                <a:gd name="connsiteY4" fmla="*/ 2290180 h 2412100"/>
                <a:gd name="connsiteX5" fmla="*/ 563880 w 1981200"/>
                <a:gd name="connsiteY5" fmla="*/ 2259700 h 2412100"/>
                <a:gd name="connsiteX6" fmla="*/ 609600 w 1981200"/>
                <a:gd name="connsiteY6" fmla="*/ 2244460 h 2412100"/>
                <a:gd name="connsiteX7" fmla="*/ 716280 w 1981200"/>
                <a:gd name="connsiteY7" fmla="*/ 2213980 h 2412100"/>
                <a:gd name="connsiteX8" fmla="*/ 762000 w 1981200"/>
                <a:gd name="connsiteY8" fmla="*/ 2183500 h 2412100"/>
                <a:gd name="connsiteX9" fmla="*/ 807720 w 1981200"/>
                <a:gd name="connsiteY9" fmla="*/ 2168260 h 2412100"/>
                <a:gd name="connsiteX10" fmla="*/ 899160 w 1981200"/>
                <a:gd name="connsiteY10" fmla="*/ 2107300 h 2412100"/>
                <a:gd name="connsiteX11" fmla="*/ 990600 w 1981200"/>
                <a:gd name="connsiteY11" fmla="*/ 2046340 h 2412100"/>
                <a:gd name="connsiteX12" fmla="*/ 1036320 w 1981200"/>
                <a:gd name="connsiteY12" fmla="*/ 2015860 h 2412100"/>
                <a:gd name="connsiteX13" fmla="*/ 1082040 w 1981200"/>
                <a:gd name="connsiteY13" fmla="*/ 1985380 h 2412100"/>
                <a:gd name="connsiteX14" fmla="*/ 1143000 w 1981200"/>
                <a:gd name="connsiteY14" fmla="*/ 1924420 h 2412100"/>
                <a:gd name="connsiteX15" fmla="*/ 1188720 w 1981200"/>
                <a:gd name="connsiteY15" fmla="*/ 1909180 h 2412100"/>
                <a:gd name="connsiteX16" fmla="*/ 1234440 w 1981200"/>
                <a:gd name="connsiteY16" fmla="*/ 1878700 h 2412100"/>
                <a:gd name="connsiteX17" fmla="*/ 1325880 w 1981200"/>
                <a:gd name="connsiteY17" fmla="*/ 1802500 h 2412100"/>
                <a:gd name="connsiteX18" fmla="*/ 1356360 w 1981200"/>
                <a:gd name="connsiteY18" fmla="*/ 1756780 h 2412100"/>
                <a:gd name="connsiteX19" fmla="*/ 1402080 w 1981200"/>
                <a:gd name="connsiteY19" fmla="*/ 1726300 h 2412100"/>
                <a:gd name="connsiteX20" fmla="*/ 1463040 w 1981200"/>
                <a:gd name="connsiteY20" fmla="*/ 1680580 h 2412100"/>
                <a:gd name="connsiteX21" fmla="*/ 1554480 w 1981200"/>
                <a:gd name="connsiteY21" fmla="*/ 1619620 h 2412100"/>
                <a:gd name="connsiteX22" fmla="*/ 1645920 w 1981200"/>
                <a:gd name="connsiteY22" fmla="*/ 1512940 h 2412100"/>
                <a:gd name="connsiteX23" fmla="*/ 1676400 w 1981200"/>
                <a:gd name="connsiteY23" fmla="*/ 1467220 h 2412100"/>
                <a:gd name="connsiteX24" fmla="*/ 1752600 w 1981200"/>
                <a:gd name="connsiteY24" fmla="*/ 1360540 h 2412100"/>
                <a:gd name="connsiteX25" fmla="*/ 1767840 w 1981200"/>
                <a:gd name="connsiteY25" fmla="*/ 1314820 h 2412100"/>
                <a:gd name="connsiteX26" fmla="*/ 1798320 w 1981200"/>
                <a:gd name="connsiteY26" fmla="*/ 1269100 h 2412100"/>
                <a:gd name="connsiteX27" fmla="*/ 1813560 w 1981200"/>
                <a:gd name="connsiteY27" fmla="*/ 1223380 h 2412100"/>
                <a:gd name="connsiteX28" fmla="*/ 1844040 w 1981200"/>
                <a:gd name="connsiteY28" fmla="*/ 1177660 h 2412100"/>
                <a:gd name="connsiteX29" fmla="*/ 1889760 w 1981200"/>
                <a:gd name="connsiteY29" fmla="*/ 1055740 h 2412100"/>
                <a:gd name="connsiteX30" fmla="*/ 1935480 w 1981200"/>
                <a:gd name="connsiteY30" fmla="*/ 949060 h 2412100"/>
                <a:gd name="connsiteX31" fmla="*/ 1981200 w 1981200"/>
                <a:gd name="connsiteY31" fmla="*/ 766180 h 2412100"/>
                <a:gd name="connsiteX32" fmla="*/ 1965960 w 1981200"/>
                <a:gd name="connsiteY32" fmla="*/ 430900 h 2412100"/>
                <a:gd name="connsiteX33" fmla="*/ 1950720 w 1981200"/>
                <a:gd name="connsiteY33" fmla="*/ 339460 h 2412100"/>
                <a:gd name="connsiteX34" fmla="*/ 1905000 w 1981200"/>
                <a:gd name="connsiteY34" fmla="*/ 171820 h 2412100"/>
                <a:gd name="connsiteX35" fmla="*/ 1889760 w 1981200"/>
                <a:gd name="connsiteY35" fmla="*/ 126100 h 2412100"/>
                <a:gd name="connsiteX36" fmla="*/ 1844040 w 1981200"/>
                <a:gd name="connsiteY36" fmla="*/ 80380 h 2412100"/>
                <a:gd name="connsiteX37" fmla="*/ 1783080 w 1981200"/>
                <a:gd name="connsiteY37" fmla="*/ 34660 h 2412100"/>
                <a:gd name="connsiteX38" fmla="*/ 1737360 w 1981200"/>
                <a:gd name="connsiteY38" fmla="*/ 4180 h 2412100"/>
                <a:gd name="connsiteX39" fmla="*/ 1158240 w 1981200"/>
                <a:gd name="connsiteY39" fmla="*/ 4180 h 24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81200" h="2412100">
                  <a:moveTo>
                    <a:pt x="0" y="2412100"/>
                  </a:moveTo>
                  <a:cubicBezTo>
                    <a:pt x="45720" y="2407020"/>
                    <a:pt x="91694" y="2403855"/>
                    <a:pt x="137160" y="2396860"/>
                  </a:cubicBezTo>
                  <a:cubicBezTo>
                    <a:pt x="157862" y="2393675"/>
                    <a:pt x="178058" y="2387639"/>
                    <a:pt x="198120" y="2381620"/>
                  </a:cubicBezTo>
                  <a:cubicBezTo>
                    <a:pt x="338767" y="2339426"/>
                    <a:pt x="248628" y="2359704"/>
                    <a:pt x="411480" y="2305420"/>
                  </a:cubicBezTo>
                  <a:cubicBezTo>
                    <a:pt x="431351" y="2298796"/>
                    <a:pt x="452378" y="2296199"/>
                    <a:pt x="472440" y="2290180"/>
                  </a:cubicBezTo>
                  <a:cubicBezTo>
                    <a:pt x="503214" y="2280948"/>
                    <a:pt x="533400" y="2269860"/>
                    <a:pt x="563880" y="2259700"/>
                  </a:cubicBezTo>
                  <a:cubicBezTo>
                    <a:pt x="579120" y="2254620"/>
                    <a:pt x="594015" y="2248356"/>
                    <a:pt x="609600" y="2244460"/>
                  </a:cubicBezTo>
                  <a:cubicBezTo>
                    <a:pt x="629132" y="2239577"/>
                    <a:pt x="694416" y="2224912"/>
                    <a:pt x="716280" y="2213980"/>
                  </a:cubicBezTo>
                  <a:cubicBezTo>
                    <a:pt x="732663" y="2205789"/>
                    <a:pt x="745617" y="2191691"/>
                    <a:pt x="762000" y="2183500"/>
                  </a:cubicBezTo>
                  <a:cubicBezTo>
                    <a:pt x="776368" y="2176316"/>
                    <a:pt x="793677" y="2176062"/>
                    <a:pt x="807720" y="2168260"/>
                  </a:cubicBezTo>
                  <a:cubicBezTo>
                    <a:pt x="839742" y="2150470"/>
                    <a:pt x="868680" y="2127620"/>
                    <a:pt x="899160" y="2107300"/>
                  </a:cubicBezTo>
                  <a:lnTo>
                    <a:pt x="990600" y="2046340"/>
                  </a:lnTo>
                  <a:lnTo>
                    <a:pt x="1036320" y="2015860"/>
                  </a:lnTo>
                  <a:cubicBezTo>
                    <a:pt x="1051560" y="2005700"/>
                    <a:pt x="1069088" y="1998332"/>
                    <a:pt x="1082040" y="1985380"/>
                  </a:cubicBezTo>
                  <a:cubicBezTo>
                    <a:pt x="1102360" y="1965060"/>
                    <a:pt x="1119616" y="1941123"/>
                    <a:pt x="1143000" y="1924420"/>
                  </a:cubicBezTo>
                  <a:cubicBezTo>
                    <a:pt x="1156072" y="1915083"/>
                    <a:pt x="1174352" y="1916364"/>
                    <a:pt x="1188720" y="1909180"/>
                  </a:cubicBezTo>
                  <a:cubicBezTo>
                    <a:pt x="1205103" y="1900989"/>
                    <a:pt x="1220369" y="1890426"/>
                    <a:pt x="1234440" y="1878700"/>
                  </a:cubicBezTo>
                  <a:cubicBezTo>
                    <a:pt x="1351783" y="1780914"/>
                    <a:pt x="1212366" y="1878176"/>
                    <a:pt x="1325880" y="1802500"/>
                  </a:cubicBezTo>
                  <a:cubicBezTo>
                    <a:pt x="1336040" y="1787260"/>
                    <a:pt x="1343408" y="1769732"/>
                    <a:pt x="1356360" y="1756780"/>
                  </a:cubicBezTo>
                  <a:cubicBezTo>
                    <a:pt x="1369312" y="1743828"/>
                    <a:pt x="1387175" y="1736946"/>
                    <a:pt x="1402080" y="1726300"/>
                  </a:cubicBezTo>
                  <a:cubicBezTo>
                    <a:pt x="1422749" y="1711537"/>
                    <a:pt x="1442232" y="1695146"/>
                    <a:pt x="1463040" y="1680580"/>
                  </a:cubicBezTo>
                  <a:cubicBezTo>
                    <a:pt x="1493050" y="1659573"/>
                    <a:pt x="1532501" y="1648926"/>
                    <a:pt x="1554480" y="1619620"/>
                  </a:cubicBezTo>
                  <a:cubicBezTo>
                    <a:pt x="1725704" y="1391322"/>
                    <a:pt x="1486719" y="1703982"/>
                    <a:pt x="1645920" y="1512940"/>
                  </a:cubicBezTo>
                  <a:cubicBezTo>
                    <a:pt x="1657646" y="1498869"/>
                    <a:pt x="1665754" y="1482125"/>
                    <a:pt x="1676400" y="1467220"/>
                  </a:cubicBezTo>
                  <a:cubicBezTo>
                    <a:pt x="1687905" y="1451113"/>
                    <a:pt x="1740628" y="1384484"/>
                    <a:pt x="1752600" y="1360540"/>
                  </a:cubicBezTo>
                  <a:cubicBezTo>
                    <a:pt x="1759784" y="1346172"/>
                    <a:pt x="1760656" y="1329188"/>
                    <a:pt x="1767840" y="1314820"/>
                  </a:cubicBezTo>
                  <a:cubicBezTo>
                    <a:pt x="1776031" y="1298437"/>
                    <a:pt x="1790129" y="1285483"/>
                    <a:pt x="1798320" y="1269100"/>
                  </a:cubicBezTo>
                  <a:cubicBezTo>
                    <a:pt x="1805504" y="1254732"/>
                    <a:pt x="1806376" y="1237748"/>
                    <a:pt x="1813560" y="1223380"/>
                  </a:cubicBezTo>
                  <a:cubicBezTo>
                    <a:pt x="1821751" y="1206997"/>
                    <a:pt x="1835849" y="1194043"/>
                    <a:pt x="1844040" y="1177660"/>
                  </a:cubicBezTo>
                  <a:cubicBezTo>
                    <a:pt x="1884725" y="1096290"/>
                    <a:pt x="1863380" y="1121690"/>
                    <a:pt x="1889760" y="1055740"/>
                  </a:cubicBezTo>
                  <a:cubicBezTo>
                    <a:pt x="1904128" y="1019819"/>
                    <a:pt x="1923830" y="985952"/>
                    <a:pt x="1935480" y="949060"/>
                  </a:cubicBezTo>
                  <a:cubicBezTo>
                    <a:pt x="1954402" y="889141"/>
                    <a:pt x="1981200" y="766180"/>
                    <a:pt x="1981200" y="766180"/>
                  </a:cubicBezTo>
                  <a:cubicBezTo>
                    <a:pt x="1976120" y="654420"/>
                    <a:pt x="1973931" y="542491"/>
                    <a:pt x="1965960" y="430900"/>
                  </a:cubicBezTo>
                  <a:cubicBezTo>
                    <a:pt x="1963758" y="400078"/>
                    <a:pt x="1956248" y="369862"/>
                    <a:pt x="1950720" y="339460"/>
                  </a:cubicBezTo>
                  <a:cubicBezTo>
                    <a:pt x="1933487" y="244680"/>
                    <a:pt x="1938328" y="271803"/>
                    <a:pt x="1905000" y="171820"/>
                  </a:cubicBezTo>
                  <a:cubicBezTo>
                    <a:pt x="1899920" y="156580"/>
                    <a:pt x="1901119" y="137459"/>
                    <a:pt x="1889760" y="126100"/>
                  </a:cubicBezTo>
                  <a:cubicBezTo>
                    <a:pt x="1874520" y="110860"/>
                    <a:pt x="1860404" y="94406"/>
                    <a:pt x="1844040" y="80380"/>
                  </a:cubicBezTo>
                  <a:cubicBezTo>
                    <a:pt x="1824755" y="63850"/>
                    <a:pt x="1803749" y="49423"/>
                    <a:pt x="1783080" y="34660"/>
                  </a:cubicBezTo>
                  <a:cubicBezTo>
                    <a:pt x="1768175" y="24014"/>
                    <a:pt x="1755654" y="5072"/>
                    <a:pt x="1737360" y="4180"/>
                  </a:cubicBezTo>
                  <a:cubicBezTo>
                    <a:pt x="1544549" y="-5225"/>
                    <a:pt x="1351280" y="4180"/>
                    <a:pt x="1158240" y="4180"/>
                  </a:cubicBezTo>
                </a:path>
              </a:pathLst>
            </a:cu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391400" y="3886200"/>
            <a:ext cx="149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DeMorgan’s</a:t>
            </a:r>
            <a:r>
              <a:rPr lang="en-US" dirty="0"/>
              <a:t> </a:t>
            </a:r>
          </a:p>
          <a:p>
            <a:r>
              <a:rPr lang="en-US" dirty="0"/>
              <a:t>Laws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8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If-Then as Or</a:t>
            </a:r>
          </a:p>
        </p:txBody>
      </p:sp>
      <p:sp>
        <p:nvSpPr>
          <p:cNvPr id="43" name="Text Box 90"/>
          <p:cNvSpPr txBox="1">
            <a:spLocks noChangeArrowheads="1"/>
          </p:cNvSpPr>
          <p:nvPr/>
        </p:nvSpPr>
        <p:spPr bwMode="auto">
          <a:xfrm>
            <a:off x="1274763" y="2435225"/>
            <a:ext cx="66167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If you don’t give me all your money, then I will kill you.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Either you give me all your money or I will kill you (or both).</a:t>
            </a:r>
          </a:p>
        </p:txBody>
      </p: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1155700" y="5029200"/>
            <a:ext cx="7226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you talk to her, then you can never talk to me.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Either you don’t talk to her or you can never talk to me (or both).</a:t>
            </a:r>
          </a:p>
        </p:txBody>
      </p:sp>
      <p:sp>
        <p:nvSpPr>
          <p:cNvPr id="11275" name="Rectangle 53"/>
          <p:cNvSpPr>
            <a:spLocks noChangeArrowheads="1"/>
          </p:cNvSpPr>
          <p:nvPr/>
        </p:nvSpPr>
        <p:spPr bwMode="auto">
          <a:xfrm>
            <a:off x="3048000" y="914400"/>
            <a:ext cx="3124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800" dirty="0"/>
              <a:t>P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/>
              <a:t>Q </a:t>
            </a:r>
            <a:r>
              <a:rPr lang="en-US" altLang="en-US" sz="2800" dirty="0">
                <a:sym typeface="Symbol" panose="05050102010706020507" pitchFamily="18" charset="2"/>
              </a:rPr>
              <a:t> ~P or Q</a:t>
            </a:r>
            <a:endParaRPr lang="en-US" alt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4114800"/>
            <a:ext cx="4876800" cy="1143000"/>
            <a:chOff x="1600200" y="4114800"/>
            <a:chExt cx="4876800" cy="1143000"/>
          </a:xfrm>
        </p:grpSpPr>
        <p:sp>
          <p:nvSpPr>
            <p:cNvPr id="11270" name="Rectangle 46"/>
            <p:cNvSpPr>
              <a:spLocks noChangeArrowheads="1"/>
            </p:cNvSpPr>
            <p:nvPr/>
          </p:nvSpPr>
          <p:spPr bwMode="auto">
            <a:xfrm>
              <a:off x="1676400" y="41148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11271" name="Rectangle 47"/>
            <p:cNvSpPr>
              <a:spLocks noChangeArrowheads="1"/>
            </p:cNvSpPr>
            <p:nvPr/>
          </p:nvSpPr>
          <p:spPr bwMode="auto">
            <a:xfrm>
              <a:off x="5181600" y="42672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/>
                <a:t>Q</a:t>
              </a:r>
            </a:p>
          </p:txBody>
        </p:sp>
        <p:sp>
          <p:nvSpPr>
            <p:cNvPr id="11278" name="Right Brace 58"/>
            <p:cNvSpPr>
              <a:spLocks/>
            </p:cNvSpPr>
            <p:nvPr/>
          </p:nvSpPr>
          <p:spPr bwMode="auto">
            <a:xfrm rot="-5400000">
              <a:off x="2209800" y="4191000"/>
              <a:ext cx="381000" cy="1600200"/>
            </a:xfrm>
            <a:prstGeom prst="rightBrace">
              <a:avLst>
                <a:gd name="adj1" fmla="val 834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9" name="Right Brace 59"/>
            <p:cNvSpPr>
              <a:spLocks/>
            </p:cNvSpPr>
            <p:nvPr/>
          </p:nvSpPr>
          <p:spPr bwMode="auto">
            <a:xfrm rot="-5400000">
              <a:off x="4991100" y="3771900"/>
              <a:ext cx="381000" cy="2590800"/>
            </a:xfrm>
            <a:prstGeom prst="rightBrace">
              <a:avLst>
                <a:gd name="adj1" fmla="val 8343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52600" y="1600200"/>
            <a:ext cx="5410200" cy="1066800"/>
            <a:chOff x="1752600" y="1600200"/>
            <a:chExt cx="5410200" cy="1066800"/>
          </a:xfrm>
        </p:grpSpPr>
        <p:sp>
          <p:nvSpPr>
            <p:cNvPr id="11269" name="Rectangle 45"/>
            <p:cNvSpPr>
              <a:spLocks noChangeArrowheads="1"/>
            </p:cNvSpPr>
            <p:nvPr/>
          </p:nvSpPr>
          <p:spPr bwMode="auto">
            <a:xfrm>
              <a:off x="2743200" y="16002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11272" name="Rectangle 48"/>
            <p:cNvSpPr>
              <a:spLocks noChangeArrowheads="1"/>
            </p:cNvSpPr>
            <p:nvPr/>
          </p:nvSpPr>
          <p:spPr bwMode="auto">
            <a:xfrm>
              <a:off x="6553200" y="16764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Q</a:t>
              </a:r>
            </a:p>
          </p:txBody>
        </p:sp>
        <p:sp>
          <p:nvSpPr>
            <p:cNvPr id="11277" name="Right Brace 57"/>
            <p:cNvSpPr>
              <a:spLocks/>
            </p:cNvSpPr>
            <p:nvPr/>
          </p:nvSpPr>
          <p:spPr bwMode="auto">
            <a:xfrm rot="-5400000">
              <a:off x="3238500" y="723900"/>
              <a:ext cx="381000" cy="3352800"/>
            </a:xfrm>
            <a:prstGeom prst="rightBrace">
              <a:avLst>
                <a:gd name="adj1" fmla="val 835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0" name="Right Brace 60"/>
            <p:cNvSpPr>
              <a:spLocks/>
            </p:cNvSpPr>
            <p:nvPr/>
          </p:nvSpPr>
          <p:spPr bwMode="auto">
            <a:xfrm rot="-5400000">
              <a:off x="6286500" y="1790700"/>
              <a:ext cx="381000" cy="1371600"/>
            </a:xfrm>
            <a:prstGeom prst="rightBrace">
              <a:avLst>
                <a:gd name="adj1" fmla="val 8333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47888" y="3124200"/>
            <a:ext cx="2819400" cy="990600"/>
            <a:chOff x="2147888" y="3124200"/>
            <a:chExt cx="2819400" cy="990600"/>
          </a:xfrm>
        </p:grpSpPr>
        <p:sp>
          <p:nvSpPr>
            <p:cNvPr id="11273" name="Rectangle 49"/>
            <p:cNvSpPr>
              <a:spLocks noChangeArrowheads="1"/>
            </p:cNvSpPr>
            <p:nvPr/>
          </p:nvSpPr>
          <p:spPr bwMode="auto">
            <a:xfrm>
              <a:off x="2819400" y="3429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/>
                <a:t>~P</a:t>
              </a:r>
            </a:p>
          </p:txBody>
        </p:sp>
        <p:sp>
          <p:nvSpPr>
            <p:cNvPr id="11281" name="Right Brace 61"/>
            <p:cNvSpPr>
              <a:spLocks/>
            </p:cNvSpPr>
            <p:nvPr/>
          </p:nvSpPr>
          <p:spPr bwMode="auto">
            <a:xfrm rot="5400000">
              <a:off x="3367088" y="1905000"/>
              <a:ext cx="381000" cy="2819400"/>
            </a:xfrm>
            <a:prstGeom prst="rightBrace">
              <a:avLst>
                <a:gd name="adj1" fmla="val 8325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33600" y="5791200"/>
            <a:ext cx="2133600" cy="990600"/>
            <a:chOff x="2133600" y="5791200"/>
            <a:chExt cx="2133600" cy="990600"/>
          </a:xfrm>
        </p:grpSpPr>
        <p:sp>
          <p:nvSpPr>
            <p:cNvPr id="11274" name="Rectangle 51"/>
            <p:cNvSpPr>
              <a:spLocks noChangeArrowheads="1"/>
            </p:cNvSpPr>
            <p:nvPr/>
          </p:nvSpPr>
          <p:spPr bwMode="auto">
            <a:xfrm>
              <a:off x="2286000" y="6096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/>
                <a:t>~P</a:t>
              </a:r>
            </a:p>
          </p:txBody>
        </p:sp>
        <p:sp>
          <p:nvSpPr>
            <p:cNvPr id="11282" name="Right Brace 62"/>
            <p:cNvSpPr>
              <a:spLocks/>
            </p:cNvSpPr>
            <p:nvPr/>
          </p:nvSpPr>
          <p:spPr bwMode="auto">
            <a:xfrm rot="5400000">
              <a:off x="3009900" y="4914900"/>
              <a:ext cx="381000" cy="2133600"/>
            </a:xfrm>
            <a:prstGeom prst="rightBrace">
              <a:avLst>
                <a:gd name="adj1" fmla="val 832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proofs of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To prove an implication </a:t>
            </a:r>
            <a:r>
              <a:rPr lang="en-US" i="1" dirty="0"/>
              <a:t>P </a:t>
            </a:r>
            <a:r>
              <a:rPr lang="en-US" dirty="0"/>
              <a:t>→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is enough to assume </a:t>
            </a:r>
            <a:r>
              <a:rPr lang="en-US" i="1" dirty="0"/>
              <a:t>P</a:t>
            </a:r>
            <a:r>
              <a:rPr lang="en-US" dirty="0"/>
              <a:t>, and from it, deduce </a:t>
            </a:r>
            <a:r>
              <a:rPr lang="en-US" i="1" dirty="0"/>
              <a:t>Q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i.e., you must explain why </a:t>
            </a:r>
            <a:r>
              <a:rPr lang="en-US" i="1" dirty="0"/>
              <a:t>Q </a:t>
            </a:r>
            <a:r>
              <a:rPr lang="en-US" dirty="0"/>
              <a:t>is true, but you </a:t>
            </a:r>
            <a:r>
              <a:rPr lang="en-US" i="1" dirty="0"/>
              <a:t>get to </a:t>
            </a:r>
            <a:r>
              <a:rPr lang="en-US" dirty="0"/>
              <a:t>assume </a:t>
            </a:r>
            <a:r>
              <a:rPr lang="en-US" i="1" dirty="0"/>
              <a:t>P </a:t>
            </a:r>
            <a:r>
              <a:rPr lang="en-US" dirty="0"/>
              <a:t>is true first. </a:t>
            </a:r>
          </a:p>
          <a:p>
            <a:r>
              <a:rPr lang="en-US" dirty="0"/>
              <a:t>Direct proof is the easiest style of proof and has the advantage that such a proof often does a great job of explaining </a:t>
            </a:r>
            <a:r>
              <a:rPr lang="en-US" i="1" dirty="0"/>
              <a:t>why </a:t>
            </a:r>
            <a:r>
              <a:rPr lang="en-US" dirty="0"/>
              <a:t>the statement is true.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Direct proofs of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95400"/>
            <a:ext cx="7010400" cy="5105400"/>
          </a:xfrm>
        </p:spPr>
        <p:txBody>
          <a:bodyPr/>
          <a:lstStyle/>
          <a:p>
            <a:r>
              <a:rPr lang="en-US" sz="2800" dirty="0"/>
              <a:t>If two numbers </a:t>
            </a:r>
            <a:r>
              <a:rPr lang="en-US" sz="2800" i="1" dirty="0"/>
              <a:t>a </a:t>
            </a:r>
            <a:r>
              <a:rPr lang="en-US" sz="2800" dirty="0"/>
              <a:t>and </a:t>
            </a:r>
            <a:r>
              <a:rPr lang="en-US" sz="2800" i="1" dirty="0"/>
              <a:t>b </a:t>
            </a:r>
            <a:r>
              <a:rPr lang="en-US" sz="2800" dirty="0"/>
              <a:t>are even, then their sum </a:t>
            </a:r>
            <a:r>
              <a:rPr lang="en-US" sz="2800" i="1" dirty="0"/>
              <a:t>a </a:t>
            </a:r>
            <a:r>
              <a:rPr lang="en-US" sz="2800" dirty="0"/>
              <a:t>+ </a:t>
            </a:r>
            <a:r>
              <a:rPr lang="en-US" sz="2800" i="1" dirty="0"/>
              <a:t>b </a:t>
            </a:r>
            <a:r>
              <a:rPr lang="en-US" sz="2800" dirty="0"/>
              <a:t>is even.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Proof:</a:t>
            </a:r>
          </a:p>
          <a:p>
            <a:r>
              <a:rPr lang="en-US" sz="2800" dirty="0"/>
              <a:t>Suppose the numbers </a:t>
            </a:r>
            <a:r>
              <a:rPr lang="en-US" sz="2800" i="1" dirty="0"/>
              <a:t>a </a:t>
            </a:r>
            <a:r>
              <a:rPr lang="en-US" sz="2800" dirty="0"/>
              <a:t>and </a:t>
            </a:r>
            <a:r>
              <a:rPr lang="en-US" sz="2800" i="1" dirty="0"/>
              <a:t>b </a:t>
            </a:r>
            <a:r>
              <a:rPr lang="en-US" sz="2800" dirty="0"/>
              <a:t>are even.</a:t>
            </a:r>
          </a:p>
          <a:p>
            <a:r>
              <a:rPr lang="en-US" sz="2800" dirty="0"/>
              <a:t>This means that </a:t>
            </a:r>
            <a:r>
              <a:rPr lang="en-US" sz="2800" i="1" dirty="0"/>
              <a:t>a </a:t>
            </a:r>
            <a:r>
              <a:rPr lang="en-US" sz="2800" dirty="0"/>
              <a:t>= 2</a:t>
            </a:r>
            <a:r>
              <a:rPr lang="en-US" sz="2800" i="1" dirty="0"/>
              <a:t>k </a:t>
            </a:r>
            <a:r>
              <a:rPr lang="en-US" sz="2800" dirty="0"/>
              <a:t>and </a:t>
            </a:r>
            <a:r>
              <a:rPr lang="en-US" sz="2800" i="1" dirty="0"/>
              <a:t>b </a:t>
            </a:r>
            <a:r>
              <a:rPr lang="en-US" sz="2800" dirty="0"/>
              <a:t>= 2</a:t>
            </a:r>
            <a:r>
              <a:rPr lang="en-US" sz="2800" i="1" dirty="0"/>
              <a:t>j </a:t>
            </a:r>
            <a:r>
              <a:rPr lang="en-US" sz="2800" dirty="0"/>
              <a:t>for some integers </a:t>
            </a:r>
            <a:r>
              <a:rPr lang="en-US" sz="2800" i="1" dirty="0"/>
              <a:t>k </a:t>
            </a:r>
            <a:r>
              <a:rPr lang="en-US" sz="2800" dirty="0"/>
              <a:t>and </a:t>
            </a:r>
            <a:r>
              <a:rPr lang="en-US" sz="2800" i="1" dirty="0"/>
              <a:t>j</a:t>
            </a:r>
            <a:r>
              <a:rPr lang="en-US" sz="2800" dirty="0"/>
              <a:t>. </a:t>
            </a:r>
          </a:p>
          <a:p>
            <a:r>
              <a:rPr lang="en-US" sz="2800" dirty="0"/>
              <a:t>The sum is then </a:t>
            </a:r>
            <a:r>
              <a:rPr lang="en-US" sz="2800" i="1" dirty="0"/>
              <a:t>a </a:t>
            </a:r>
            <a:r>
              <a:rPr lang="en-US" sz="2800" dirty="0"/>
              <a:t>+ </a:t>
            </a:r>
            <a:r>
              <a:rPr lang="en-US" sz="2800" i="1" dirty="0"/>
              <a:t>b </a:t>
            </a:r>
            <a:r>
              <a:rPr lang="en-US" sz="2800" dirty="0"/>
              <a:t>= 2</a:t>
            </a:r>
            <a:r>
              <a:rPr lang="en-US" sz="2800" i="1" dirty="0"/>
              <a:t>k </a:t>
            </a:r>
            <a:r>
              <a:rPr lang="en-US" sz="2800" dirty="0"/>
              <a:t>+ 2</a:t>
            </a:r>
            <a:r>
              <a:rPr lang="en-US" sz="2800" i="1" dirty="0"/>
              <a:t>j </a:t>
            </a:r>
            <a:r>
              <a:rPr lang="en-US" sz="2800" dirty="0"/>
              <a:t>= 2(</a:t>
            </a:r>
            <a:r>
              <a:rPr lang="en-US" sz="2800" i="1" dirty="0"/>
              <a:t>k </a:t>
            </a:r>
            <a:r>
              <a:rPr lang="en-US" sz="2800" dirty="0"/>
              <a:t>+ </a:t>
            </a:r>
            <a:r>
              <a:rPr lang="en-US" sz="2800" i="1" dirty="0"/>
              <a:t>j</a:t>
            </a:r>
            <a:r>
              <a:rPr lang="en-US" sz="2800" dirty="0"/>
              <a:t>).</a:t>
            </a:r>
          </a:p>
          <a:p>
            <a:r>
              <a:rPr lang="en-US" sz="2800" dirty="0"/>
              <a:t>Since </a:t>
            </a:r>
            <a:r>
              <a:rPr lang="en-US" sz="2800" i="1" dirty="0"/>
              <a:t>k </a:t>
            </a:r>
            <a:r>
              <a:rPr lang="en-US" sz="2800" dirty="0"/>
              <a:t>+ </a:t>
            </a:r>
            <a:r>
              <a:rPr lang="en-US" sz="2800" i="1" dirty="0"/>
              <a:t>j </a:t>
            </a:r>
            <a:r>
              <a:rPr lang="en-US" sz="2800" dirty="0"/>
              <a:t>is an integer, this means that</a:t>
            </a:r>
            <a:br>
              <a:rPr lang="en-US" sz="2800" dirty="0"/>
            </a:br>
            <a:r>
              <a:rPr lang="en-US" sz="2800" i="1" dirty="0"/>
              <a:t>a </a:t>
            </a:r>
            <a:r>
              <a:rPr lang="en-US" sz="2800" dirty="0"/>
              <a:t>+ </a:t>
            </a:r>
            <a:r>
              <a:rPr lang="en-US" sz="2800" i="1" dirty="0"/>
              <a:t>b </a:t>
            </a:r>
            <a:r>
              <a:rPr lang="en-US" sz="2800" dirty="0"/>
              <a:t>is even.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6400800" y="2362200"/>
            <a:ext cx="609600" cy="685800"/>
          </a:xfrm>
          <a:prstGeom prst="rect">
            <a:avLst/>
          </a:prstGeom>
          <a:solidFill>
            <a:srgbClr val="00B0F0">
              <a:alpha val="4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4000" dirty="0"/>
              <a:t>P</a:t>
            </a: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848600" y="2362200"/>
            <a:ext cx="609600" cy="685800"/>
          </a:xfrm>
          <a:prstGeom prst="rect">
            <a:avLst/>
          </a:prstGeom>
          <a:solidFill>
            <a:srgbClr val="00B050">
              <a:alpha val="4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4000" dirty="0"/>
              <a:t>Q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086600" y="26670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743200" y="1249680"/>
            <a:ext cx="4876800" cy="533400"/>
          </a:xfrm>
          <a:prstGeom prst="rect">
            <a:avLst/>
          </a:prstGeom>
          <a:solidFill>
            <a:srgbClr val="00B0F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62200" y="1752600"/>
            <a:ext cx="3810000" cy="533400"/>
          </a:xfrm>
          <a:prstGeom prst="rect">
            <a:avLst/>
          </a:prstGeom>
          <a:solidFill>
            <a:srgbClr val="0066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3307080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assume </a:t>
            </a:r>
            <a:r>
              <a:rPr lang="en-US" sz="2800" i="1" dirty="0"/>
              <a:t>P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 bwMode="auto">
          <a:xfrm>
            <a:off x="762000" y="3830300"/>
            <a:ext cx="381000" cy="18847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5801380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Deduce </a:t>
            </a:r>
            <a:r>
              <a:rPr lang="en-US" sz="2800" i="1" dirty="0"/>
              <a:t>Q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00" y="6324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02082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/>
      <p:bldP spid="13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Negation of If-Then</a:t>
            </a:r>
          </a:p>
        </p:txBody>
      </p:sp>
      <p:pic>
        <p:nvPicPr>
          <p:cNvPr id="12293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44600"/>
            <a:ext cx="3022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438400"/>
            <a:ext cx="3659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Symbol" panose="05050102010706020507" pitchFamily="18" charset="2"/>
              </a:rPr>
              <a:t></a:t>
            </a:r>
            <a:r>
              <a:rPr lang="en-US" sz="3600" dirty="0"/>
              <a:t>(if p then q) </a:t>
            </a:r>
            <a:r>
              <a:rPr lang="en-US" sz="3600" dirty="0">
                <a:sym typeface="Symbol" panose="05050102010706020507" pitchFamily="18" charset="2"/>
              </a:rPr>
              <a:t> 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316069"/>
            <a:ext cx="378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 (if </a:t>
            </a:r>
            <a:r>
              <a:rPr lang="en-US" sz="3600" dirty="0">
                <a:sym typeface="Symbol" panose="05050102010706020507" pitchFamily="18" charset="2"/>
              </a:rPr>
              <a:t></a:t>
            </a:r>
            <a:r>
              <a:rPr lang="en-US" sz="3600" dirty="0"/>
              <a:t>p then q) 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pic>
        <p:nvPicPr>
          <p:cNvPr id="14" name="Picture 2" descr="Image result for why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44282"/>
            <a:ext cx="892175" cy="75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531792" y="4078069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 (if </a:t>
            </a:r>
            <a:r>
              <a:rPr lang="en-US" sz="3600" dirty="0">
                <a:sym typeface="Symbol" panose="05050102010706020507" pitchFamily="18" charset="2"/>
              </a:rPr>
              <a:t></a:t>
            </a:r>
            <a:r>
              <a:rPr lang="en-US" sz="3600" dirty="0"/>
              <a:t>p then </a:t>
            </a:r>
            <a:r>
              <a:rPr lang="en-US" sz="3600" dirty="0">
                <a:sym typeface="Symbol" panose="05050102010706020507" pitchFamily="18" charset="2"/>
              </a:rPr>
              <a:t> </a:t>
            </a:r>
            <a:r>
              <a:rPr lang="en-US" sz="3600" dirty="0"/>
              <a:t>q) 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4763869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 (if p then </a:t>
            </a:r>
            <a:r>
              <a:rPr lang="en-US" sz="3600" dirty="0">
                <a:sym typeface="Symbol" panose="05050102010706020507" pitchFamily="18" charset="2"/>
              </a:rPr>
              <a:t> </a:t>
            </a:r>
            <a:r>
              <a:rPr lang="en-US" sz="3600" dirty="0"/>
              <a:t>q) 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76200" y="6248400"/>
            <a:ext cx="3124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800" dirty="0"/>
              <a:t>p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/>
              <a:t>q </a:t>
            </a:r>
            <a:r>
              <a:rPr lang="en-US" altLang="en-US" sz="2800" dirty="0">
                <a:sym typeface="Symbol" panose="05050102010706020507" pitchFamily="18" charset="2"/>
              </a:rPr>
              <a:t> p q</a:t>
            </a:r>
            <a:endParaRPr lang="en-US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85422" y="3429000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ym typeface="Symbol" panose="05050102010706020507" pitchFamily="18" charset="2"/>
              </a:rPr>
              <a:t>p q </a:t>
            </a:r>
            <a:endParaRPr lang="en-US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029602" y="4114800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ym typeface="Symbol" panose="05050102010706020507" pitchFamily="18" charset="2"/>
              </a:rPr>
              <a:t>p  q </a:t>
            </a:r>
            <a:endParaRPr lang="en-US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600" y="480060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ym typeface="Symbol" panose="05050102010706020507" pitchFamily="18" charset="2"/>
              </a:rPr>
              <a:t>p  q </a:t>
            </a:r>
            <a:endParaRPr lang="en-US" alt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944" y="3200401"/>
            <a:ext cx="654327" cy="7070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73" y="4035177"/>
            <a:ext cx="654327" cy="707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73" y="4869953"/>
            <a:ext cx="654327" cy="707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7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Negation of If-Then</a:t>
            </a:r>
          </a:p>
        </p:txBody>
      </p:sp>
      <p:pic>
        <p:nvPicPr>
          <p:cNvPr id="12293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44600"/>
            <a:ext cx="3022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2" name="Picture 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2276475"/>
            <a:ext cx="177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4" name="Picture 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2822575"/>
            <a:ext cx="225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7" name="Picture 4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3360737"/>
            <a:ext cx="21986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9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843337"/>
            <a:ext cx="16859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5368925" y="2792412"/>
            <a:ext cx="16414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previous slide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5368925" y="3325812"/>
            <a:ext cx="1273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DeMorgan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0" grpId="0" animBg="1"/>
      <p:bldP spid="676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Negation of If-Then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66800" y="2362200"/>
            <a:ext cx="648607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If you eat an apple everyday, then you have no toothache.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You eat an apple everyday but you have toothache.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 dirty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922338" y="4835525"/>
            <a:ext cx="72993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 dirty="0"/>
              <a:t>If my computer is not working, then I cannot finish my homework.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 dirty="0"/>
              <a:t>My computer is not working but I can finish my homework.</a:t>
            </a:r>
          </a:p>
        </p:txBody>
      </p:sp>
      <p:pic>
        <p:nvPicPr>
          <p:cNvPr id="12293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3022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9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47737"/>
            <a:ext cx="230178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3886200"/>
            <a:ext cx="6646863" cy="1143000"/>
            <a:chOff x="920766" y="4114800"/>
            <a:chExt cx="5556234" cy="1143000"/>
          </a:xfrm>
        </p:grpSpPr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1676400" y="41148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5181600" y="42672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/>
                <a:t>Q</a:t>
              </a:r>
            </a:p>
          </p:txBody>
        </p:sp>
        <p:sp>
          <p:nvSpPr>
            <p:cNvPr id="16" name="Right Brace 58"/>
            <p:cNvSpPr>
              <a:spLocks/>
            </p:cNvSpPr>
            <p:nvPr/>
          </p:nvSpPr>
          <p:spPr bwMode="auto">
            <a:xfrm rot="16200000">
              <a:off x="1880218" y="3841148"/>
              <a:ext cx="424428" cy="2343331"/>
            </a:xfrm>
            <a:prstGeom prst="rightBrace">
              <a:avLst>
                <a:gd name="adj1" fmla="val 834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Right Brace 59"/>
            <p:cNvSpPr>
              <a:spLocks/>
            </p:cNvSpPr>
            <p:nvPr/>
          </p:nvSpPr>
          <p:spPr bwMode="auto">
            <a:xfrm rot="-5400000">
              <a:off x="4991100" y="3771900"/>
              <a:ext cx="381000" cy="2590800"/>
            </a:xfrm>
            <a:prstGeom prst="rightBrace">
              <a:avLst>
                <a:gd name="adj1" fmla="val 8343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1600200"/>
            <a:ext cx="5765800" cy="990601"/>
            <a:chOff x="1752600" y="1600200"/>
            <a:chExt cx="5765800" cy="990601"/>
          </a:xfrm>
        </p:grpSpPr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2743200" y="16002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20" name="Rectangle 48"/>
            <p:cNvSpPr>
              <a:spLocks noChangeArrowheads="1"/>
            </p:cNvSpPr>
            <p:nvPr/>
          </p:nvSpPr>
          <p:spPr bwMode="auto">
            <a:xfrm>
              <a:off x="6553200" y="16764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Q</a:t>
              </a:r>
            </a:p>
          </p:txBody>
        </p:sp>
        <p:sp>
          <p:nvSpPr>
            <p:cNvPr id="21" name="Right Brace 57"/>
            <p:cNvSpPr>
              <a:spLocks/>
            </p:cNvSpPr>
            <p:nvPr/>
          </p:nvSpPr>
          <p:spPr bwMode="auto">
            <a:xfrm rot="16200000">
              <a:off x="2971800" y="990600"/>
              <a:ext cx="381000" cy="2819400"/>
            </a:xfrm>
            <a:prstGeom prst="rightBrace">
              <a:avLst>
                <a:gd name="adj1" fmla="val 835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ight Brace 60"/>
            <p:cNvSpPr>
              <a:spLocks/>
            </p:cNvSpPr>
            <p:nvPr/>
          </p:nvSpPr>
          <p:spPr bwMode="auto">
            <a:xfrm rot="16200000">
              <a:off x="6223000" y="1295401"/>
              <a:ext cx="304800" cy="2286000"/>
            </a:xfrm>
            <a:prstGeom prst="rightBrace">
              <a:avLst>
                <a:gd name="adj1" fmla="val 8333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19600" y="3124200"/>
            <a:ext cx="2057400" cy="990600"/>
            <a:chOff x="2147888" y="3124200"/>
            <a:chExt cx="2057400" cy="990600"/>
          </a:xfrm>
        </p:grpSpPr>
        <p:sp>
          <p:nvSpPr>
            <p:cNvPr id="24" name="Rectangle 49"/>
            <p:cNvSpPr>
              <a:spLocks noChangeArrowheads="1"/>
            </p:cNvSpPr>
            <p:nvPr/>
          </p:nvSpPr>
          <p:spPr bwMode="auto">
            <a:xfrm>
              <a:off x="2819400" y="3429000"/>
              <a:ext cx="1004888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~Q</a:t>
              </a:r>
            </a:p>
          </p:txBody>
        </p:sp>
        <p:sp>
          <p:nvSpPr>
            <p:cNvPr id="25" name="Right Brace 61"/>
            <p:cNvSpPr>
              <a:spLocks/>
            </p:cNvSpPr>
            <p:nvPr/>
          </p:nvSpPr>
          <p:spPr bwMode="auto">
            <a:xfrm rot="5400000">
              <a:off x="2973386" y="2298702"/>
              <a:ext cx="406403" cy="2057400"/>
            </a:xfrm>
            <a:prstGeom prst="rightBrace">
              <a:avLst>
                <a:gd name="adj1" fmla="val 8325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95800" y="5600700"/>
            <a:ext cx="2778448" cy="990600"/>
            <a:chOff x="2133600" y="5791200"/>
            <a:chExt cx="2133600" cy="990600"/>
          </a:xfrm>
        </p:grpSpPr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2286000" y="6096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~Q</a:t>
              </a:r>
            </a:p>
          </p:txBody>
        </p:sp>
        <p:sp>
          <p:nvSpPr>
            <p:cNvPr id="28" name="Right Brace 62"/>
            <p:cNvSpPr>
              <a:spLocks/>
            </p:cNvSpPr>
            <p:nvPr/>
          </p:nvSpPr>
          <p:spPr bwMode="auto">
            <a:xfrm rot="5400000">
              <a:off x="3009900" y="4914900"/>
              <a:ext cx="381000" cy="2133600"/>
            </a:xfrm>
            <a:prstGeom prst="rightBrace">
              <a:avLst>
                <a:gd name="adj1" fmla="val 832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31448" y="5105400"/>
            <a:ext cx="1260152" cy="1066800"/>
            <a:chOff x="7731448" y="5105400"/>
            <a:chExt cx="1260152" cy="1066800"/>
          </a:xfrm>
        </p:grpSpPr>
        <p:grpSp>
          <p:nvGrpSpPr>
            <p:cNvPr id="10" name="Group 9"/>
            <p:cNvGrpSpPr/>
            <p:nvPr/>
          </p:nvGrpSpPr>
          <p:grpSpPr>
            <a:xfrm>
              <a:off x="7731448" y="5105400"/>
              <a:ext cx="1260152" cy="533400"/>
              <a:chOff x="7274248" y="2590800"/>
              <a:chExt cx="1260152" cy="533400"/>
            </a:xfrm>
          </p:grpSpPr>
          <p:cxnSp>
            <p:nvCxnSpPr>
              <p:cNvPr id="5" name="Straight Connector 4"/>
              <p:cNvCxnSpPr/>
              <p:nvPr/>
            </p:nvCxnSpPr>
            <p:spPr bwMode="auto">
              <a:xfrm>
                <a:off x="7696200" y="2590800"/>
                <a:ext cx="8382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>
                <a:off x="8534400" y="25908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flipH="1">
                <a:off x="7274248" y="3124200"/>
                <a:ext cx="1260152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7991749" y="58028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negate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15200" y="2667000"/>
            <a:ext cx="1260152" cy="1066800"/>
            <a:chOff x="7731448" y="5105400"/>
            <a:chExt cx="1260152" cy="1066800"/>
          </a:xfrm>
        </p:grpSpPr>
        <p:grpSp>
          <p:nvGrpSpPr>
            <p:cNvPr id="40" name="Group 39"/>
            <p:cNvGrpSpPr/>
            <p:nvPr/>
          </p:nvGrpSpPr>
          <p:grpSpPr>
            <a:xfrm>
              <a:off x="7731448" y="5105400"/>
              <a:ext cx="1260152" cy="533400"/>
              <a:chOff x="7274248" y="2590800"/>
              <a:chExt cx="1260152" cy="533400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7696200" y="2590800"/>
                <a:ext cx="8382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8534400" y="25908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 flipH="1">
                <a:off x="7274248" y="3124200"/>
                <a:ext cx="1260152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1" name="TextBox 40"/>
            <p:cNvSpPr txBox="1"/>
            <p:nvPr/>
          </p:nvSpPr>
          <p:spPr>
            <a:xfrm>
              <a:off x="7991749" y="58028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negate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7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55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Contrapositive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677988" y="12192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</a:t>
            </a:r>
            <a:r>
              <a:rPr lang="en-US" altLang="zh-TW">
                <a:solidFill>
                  <a:srgbClr val="A50021"/>
                </a:solidFill>
              </a:rPr>
              <a:t>contrapositive</a:t>
            </a:r>
            <a:r>
              <a:rPr lang="en-US" altLang="zh-TW"/>
              <a:t> of “if p then q” is “if ~q then ~p”.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854200" y="4114800"/>
            <a:ext cx="43132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</a:t>
            </a:r>
            <a:r>
              <a:rPr lang="en-US" altLang="zh-TW"/>
              <a:t>If x</a:t>
            </a:r>
            <a:r>
              <a:rPr lang="en-US" altLang="zh-TW" baseline="30000"/>
              <a:t>2</a:t>
            </a:r>
            <a:r>
              <a:rPr lang="en-US" altLang="zh-TW"/>
              <a:t> is an even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    then x is an even number.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233613" y="1981200"/>
            <a:ext cx="49815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you are a CS year 1 student,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  then you are taking CSC 2110.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554163" y="5029200"/>
            <a:ext cx="46577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x is an odd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       then 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is an odd number</a:t>
            </a:r>
            <a:r>
              <a:rPr lang="en-US" altLang="en-US"/>
              <a:t>.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852613" y="3030538"/>
            <a:ext cx="591978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you are not taking CSC 2110,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       then you are not a CS year 1 student.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79438" y="5791200"/>
            <a:ext cx="798512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Fact:</a:t>
            </a:r>
            <a:r>
              <a:rPr lang="en-US" altLang="zh-TW" dirty="0"/>
              <a:t> A conditional statement is logically equivalent to its contrapositive.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740" y="6336268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Often it is easier to analyze the contrapositive.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6" grpId="0"/>
      <p:bldP spid="68617" grpId="0"/>
      <p:bldP spid="68618" grpId="0"/>
      <p:bldP spid="68619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89388" y="4572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Proofs</a:t>
            </a:r>
          </a:p>
        </p:txBody>
      </p:sp>
      <p:sp>
        <p:nvSpPr>
          <p:cNvPr id="14339" name="Text Box 29"/>
          <p:cNvSpPr txBox="1">
            <a:spLocks noChangeArrowheads="1"/>
          </p:cNvSpPr>
          <p:nvPr/>
        </p:nvSpPr>
        <p:spPr bwMode="auto">
          <a:xfrm>
            <a:off x="2216150" y="1233488"/>
            <a:ext cx="291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P, then Q</a:t>
            </a:r>
          </a:p>
        </p:txBody>
      </p:sp>
      <p:sp>
        <p:nvSpPr>
          <p:cNvPr id="14340" name="Text Box 30"/>
          <p:cNvSpPr txBox="1">
            <a:spLocks noChangeArrowheads="1"/>
          </p:cNvSpPr>
          <p:nvPr/>
        </p:nvSpPr>
        <p:spPr bwMode="auto">
          <a:xfrm>
            <a:off x="1828800" y="1752600"/>
            <a:ext cx="3843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   Q, then     P.</a:t>
            </a:r>
          </a:p>
        </p:txBody>
      </p:sp>
      <p:pic>
        <p:nvPicPr>
          <p:cNvPr id="14341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17780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17780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33"/>
          <p:cNvSpPr>
            <a:spLocks noChangeArrowheads="1"/>
          </p:cNvSpPr>
          <p:nvPr/>
        </p:nvSpPr>
        <p:spPr bwMode="auto">
          <a:xfrm>
            <a:off x="1295400" y="1066800"/>
            <a:ext cx="65532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4344" name="Picture 3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304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44775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1143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6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09850"/>
            <a:ext cx="5715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6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609850"/>
            <a:ext cx="571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6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632075"/>
            <a:ext cx="1660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733" name="Group 101"/>
          <p:cNvGraphicFramePr>
            <a:graphicFrameLocks noGrp="1"/>
          </p:cNvGraphicFramePr>
          <p:nvPr/>
        </p:nvGraphicFramePr>
        <p:xfrm>
          <a:off x="4648200" y="2514600"/>
          <a:ext cx="3657600" cy="29718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734" name="Group 102"/>
          <p:cNvGraphicFramePr>
            <a:graphicFrameLocks noGrp="1"/>
          </p:cNvGraphicFramePr>
          <p:nvPr/>
        </p:nvGraphicFramePr>
        <p:xfrm>
          <a:off x="1600200" y="2514600"/>
          <a:ext cx="3048000" cy="297180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760" name="Rectangle 128"/>
          <p:cNvSpPr>
            <a:spLocks noChangeArrowheads="1"/>
          </p:cNvSpPr>
          <p:nvPr/>
        </p:nvSpPr>
        <p:spPr bwMode="auto">
          <a:xfrm>
            <a:off x="33528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761" name="Rectangle 129"/>
          <p:cNvSpPr>
            <a:spLocks noChangeArrowheads="1"/>
          </p:cNvSpPr>
          <p:nvPr/>
        </p:nvSpPr>
        <p:spPr bwMode="auto">
          <a:xfrm>
            <a:off x="68580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9768" name="Picture 13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" y="6324600"/>
            <a:ext cx="11731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70" name="Picture 13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24600"/>
            <a:ext cx="16859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72" name="Picture 140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345238"/>
            <a:ext cx="17049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74" name="Picture 142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45238"/>
            <a:ext cx="16859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76" name="Picture 144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6429375"/>
            <a:ext cx="2746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16200000">
            <a:off x="-548234" y="3760302"/>
            <a:ext cx="316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using the Truth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5879068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 using logical rules…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60" grpId="0" animBg="1"/>
      <p:bldP spid="69761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kern="0" dirty="0"/>
              <a:t>Inverse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The </a:t>
            </a:r>
            <a:r>
              <a:rPr lang="en-US" b="1" kern="0" dirty="0"/>
              <a:t>Inverse </a:t>
            </a:r>
            <a:r>
              <a:rPr lang="en-US" kern="0" dirty="0"/>
              <a:t>of an implication </a:t>
            </a:r>
            <a:r>
              <a:rPr lang="en-US" i="1" kern="0" dirty="0"/>
              <a:t>P </a:t>
            </a:r>
            <a:r>
              <a:rPr lang="en-US" kern="0" dirty="0"/>
              <a:t>→ </a:t>
            </a:r>
            <a:r>
              <a:rPr lang="en-US" i="1" kern="0" dirty="0"/>
              <a:t>Q </a:t>
            </a:r>
            <a:r>
              <a:rPr lang="en-US" kern="0" dirty="0"/>
              <a:t>is the implication ~</a:t>
            </a:r>
            <a:r>
              <a:rPr lang="en-US" i="1" kern="0" dirty="0"/>
              <a:t>P</a:t>
            </a:r>
            <a:r>
              <a:rPr lang="en-US" kern="0" dirty="0"/>
              <a:t> → ~</a:t>
            </a:r>
            <a:r>
              <a:rPr lang="en-US" i="1" kern="0" dirty="0"/>
              <a:t>Q </a:t>
            </a:r>
            <a:r>
              <a:rPr lang="en-US" kern="0" dirty="0"/>
              <a:t>. </a:t>
            </a:r>
          </a:p>
          <a:p>
            <a:r>
              <a:rPr lang="en-US" kern="0" dirty="0"/>
              <a:t>The inverse is NOT logically equivalent to the original implication. </a:t>
            </a:r>
          </a:p>
          <a:p>
            <a:pPr lvl="1"/>
            <a:r>
              <a:rPr lang="en-US" kern="0" dirty="0"/>
              <a:t>That is, whether the inverse of an implication is true is independent of the truth of the implication 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4081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8195" name="Text Box 12"/>
          <p:cNvSpPr txBox="1">
            <a:spLocks noChangeArrowheads="1"/>
          </p:cNvSpPr>
          <p:nvPr/>
        </p:nvSpPr>
        <p:spPr bwMode="auto">
          <a:xfrm>
            <a:off x="2667000" y="3689350"/>
            <a:ext cx="3746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Conditional Statements</a:t>
            </a:r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endParaRPr lang="en-US" altLang="zh-TW" sz="2400"/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Arguments</a:t>
            </a:r>
          </a:p>
        </p:txBody>
      </p:sp>
      <p:sp>
        <p:nvSpPr>
          <p:cNvPr id="8196" name="Text Box 13"/>
          <p:cNvSpPr txBox="1">
            <a:spLocks noChangeArrowheads="1"/>
          </p:cNvSpPr>
          <p:nvPr/>
        </p:nvSpPr>
        <p:spPr bwMode="auto">
          <a:xfrm>
            <a:off x="1477963" y="1735138"/>
            <a:ext cx="621823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the last lecture we introduced logic formulas.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 this lecture we are going to use logic to derive things.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two important components in this lecture are: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converse </a:t>
            </a:r>
            <a:r>
              <a:rPr lang="en-US" dirty="0"/>
              <a:t>of an implication </a:t>
            </a:r>
            <a:r>
              <a:rPr lang="en-US" i="1" dirty="0"/>
              <a:t>P </a:t>
            </a:r>
            <a:r>
              <a:rPr lang="en-US" dirty="0"/>
              <a:t>→ </a:t>
            </a:r>
            <a:r>
              <a:rPr lang="en-US" i="1" dirty="0"/>
              <a:t>Q </a:t>
            </a:r>
            <a:r>
              <a:rPr lang="en-US" dirty="0"/>
              <a:t>is the implication </a:t>
            </a:r>
            <a:r>
              <a:rPr lang="en-US" i="1" dirty="0"/>
              <a:t>Q </a:t>
            </a:r>
            <a:r>
              <a:rPr lang="en-US" dirty="0"/>
              <a:t>→ 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r>
              <a:rPr lang="en-US" dirty="0"/>
              <a:t>The converse is NOT logically equivalent to the original implication. </a:t>
            </a:r>
          </a:p>
          <a:p>
            <a:pPr lvl="1"/>
            <a:r>
              <a:rPr lang="en-US" dirty="0"/>
              <a:t>That is, whether the converse of an implication is true is independent of the truth of the implication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2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and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Converse and Inverse of a statement are logically equivalent to each other…</a:t>
            </a:r>
          </a:p>
          <a:p>
            <a:r>
              <a:rPr lang="en-US" dirty="0"/>
              <a:t>Why/How?</a:t>
            </a:r>
          </a:p>
          <a:p>
            <a:pPr lvl="1"/>
            <a:r>
              <a:rPr lang="en-US" dirty="0"/>
              <a:t>P -&gt; Q</a:t>
            </a:r>
          </a:p>
          <a:p>
            <a:pPr lvl="1"/>
            <a:r>
              <a:rPr lang="en-US" dirty="0"/>
              <a:t>Inverse: ~P -&gt; ~Q</a:t>
            </a:r>
          </a:p>
          <a:p>
            <a:pPr lvl="1"/>
            <a:r>
              <a:rPr lang="en-US" dirty="0"/>
              <a:t>Converse: Q -&gt; P</a:t>
            </a:r>
          </a:p>
          <a:p>
            <a:pPr lvl="1"/>
            <a:r>
              <a:rPr lang="en-US" dirty="0"/>
              <a:t>Contrapositive of ~P -&gt; ~Q is ~~Q -&gt; ~~P, i.e., Q -&gt; P.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124200" y="4800600"/>
            <a:ext cx="304800" cy="5334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4406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r>
              <a:rPr lang="en-US" sz="2800" dirty="0"/>
              <a:t>Mathematics is overflowing with examples of true implications which have a false converse. </a:t>
            </a:r>
          </a:p>
          <a:p>
            <a:pPr lvl="1"/>
            <a:r>
              <a:rPr lang="en-US" dirty="0"/>
              <a:t>If a number greater than 2 is prime, then that</a:t>
            </a:r>
            <a:br>
              <a:rPr lang="en-US" dirty="0"/>
            </a:br>
            <a:r>
              <a:rPr lang="en-US" dirty="0"/>
              <a:t>number is odd. </a:t>
            </a:r>
          </a:p>
          <a:p>
            <a:pPr lvl="2"/>
            <a:r>
              <a:rPr lang="en-US" dirty="0"/>
              <a:t>CONVERSE: If a number (&gt;2) is odd, then it is a prime</a:t>
            </a:r>
          </a:p>
          <a:p>
            <a:pPr lvl="2"/>
            <a:r>
              <a:rPr lang="en-US" dirty="0"/>
              <a:t>However, just because a number is odd does not mean it is prime. </a:t>
            </a:r>
          </a:p>
          <a:p>
            <a:pPr lvl="1"/>
            <a:r>
              <a:rPr lang="en-US" dirty="0"/>
              <a:t>If a shape is a square, then it is a rectangle.</a:t>
            </a:r>
          </a:p>
          <a:p>
            <a:pPr lvl="2"/>
            <a:r>
              <a:rPr lang="en-US" dirty="0"/>
              <a:t>CONVERSE: If a shape is a rectangle, then it is a square</a:t>
            </a:r>
          </a:p>
          <a:p>
            <a:pPr lvl="2"/>
            <a:r>
              <a:rPr lang="en-US" dirty="0"/>
              <a:t>But it is false that if a shape is a rectangle, then it is a square.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3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47" y="-215062"/>
            <a:ext cx="8229600" cy="1143000"/>
          </a:xfrm>
        </p:spPr>
        <p:txBody>
          <a:bodyPr/>
          <a:lstStyle/>
          <a:p>
            <a:r>
              <a:rPr lang="en-GB" dirty="0"/>
              <a:t>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47" y="457200"/>
            <a:ext cx="8229600" cy="4525963"/>
          </a:xfrm>
        </p:spPr>
        <p:txBody>
          <a:bodyPr/>
          <a:lstStyle/>
          <a:p>
            <a:r>
              <a:rPr lang="en-US" dirty="0"/>
              <a:t>Sometimes the converse of a true statement is also true. </a:t>
            </a:r>
          </a:p>
          <a:p>
            <a:r>
              <a:rPr lang="en-US" dirty="0"/>
              <a:t>For example, the Pythagorean theorem has a true converse: Suppose, a, b, c are the three sides of a triangle. if </a:t>
            </a:r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baseline="30000" dirty="0"/>
              <a:t>2</a:t>
            </a:r>
            <a:r>
              <a:rPr lang="en-US" dirty="0"/>
              <a:t>, then the triangle with sides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 </a:t>
            </a:r>
            <a:r>
              <a:rPr lang="en-US" dirty="0"/>
              <a:t>is a </a:t>
            </a:r>
            <a:r>
              <a:rPr lang="en-US" i="1" dirty="0"/>
              <a:t>right </a:t>
            </a:r>
            <a:r>
              <a:rPr lang="en-US" dirty="0"/>
              <a:t>triangle. </a:t>
            </a:r>
          </a:p>
          <a:p>
            <a:r>
              <a:rPr lang="en-US" dirty="0"/>
              <a:t>Whenever you encounter an implication in mathematics, it is always reasonable to ask whether the converse is true.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638800"/>
            <a:ext cx="8229600" cy="12003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When both </a:t>
            </a:r>
            <a:r>
              <a:rPr lang="en-US" sz="2400" i="1" dirty="0"/>
              <a:t>P </a:t>
            </a:r>
            <a:r>
              <a:rPr lang="en-US" sz="2400" dirty="0"/>
              <a:t>→ </a:t>
            </a:r>
            <a:r>
              <a:rPr lang="en-US" sz="2400" i="1" dirty="0"/>
              <a:t>Q </a:t>
            </a:r>
            <a:r>
              <a:rPr lang="en-US" sz="2400" dirty="0"/>
              <a:t>and </a:t>
            </a:r>
            <a:r>
              <a:rPr lang="en-US" sz="2400" i="1" dirty="0"/>
              <a:t>Q </a:t>
            </a:r>
            <a:r>
              <a:rPr lang="en-US" sz="2400" dirty="0"/>
              <a:t>→ </a:t>
            </a:r>
            <a:r>
              <a:rPr lang="en-US" sz="2400" i="1" dirty="0"/>
              <a:t>P </a:t>
            </a:r>
            <a:r>
              <a:rPr lang="en-US" sz="2400" dirty="0"/>
              <a:t>are true, we say that </a:t>
            </a:r>
            <a:r>
              <a:rPr lang="en-US" sz="2400" i="1" dirty="0"/>
              <a:t>P </a:t>
            </a:r>
            <a:r>
              <a:rPr lang="en-US" sz="2400" dirty="0"/>
              <a:t>and </a:t>
            </a:r>
            <a:r>
              <a:rPr lang="en-US" sz="2400" i="1" dirty="0"/>
              <a:t>Q </a:t>
            </a:r>
            <a:r>
              <a:rPr lang="en-US" sz="2400" dirty="0"/>
              <a:t>are equivalent and write </a:t>
            </a:r>
            <a:r>
              <a:rPr lang="en-US" sz="2400" i="1" dirty="0"/>
              <a:t>P </a:t>
            </a:r>
            <a:r>
              <a:rPr lang="en-US" sz="2400" dirty="0"/>
              <a:t>↔ </a:t>
            </a:r>
            <a:r>
              <a:rPr lang="en-US" sz="2400" i="1" dirty="0"/>
              <a:t>Q</a:t>
            </a:r>
            <a:r>
              <a:rPr lang="en-US" sz="2400" dirty="0"/>
              <a:t>. This is also called the </a:t>
            </a:r>
            <a:r>
              <a:rPr lang="en-US" sz="2400" dirty="0" err="1"/>
              <a:t>biconditional</a:t>
            </a:r>
            <a:r>
              <a:rPr lang="en-US" sz="2400" dirty="0"/>
              <a:t>.  We will come back to this soon….</a:t>
            </a:r>
          </a:p>
        </p:txBody>
      </p:sp>
    </p:spTree>
    <p:extLst>
      <p:ext uri="{BB962C8B-B14F-4D97-AF65-F5344CB8AC3E}">
        <p14:creationId xmlns:p14="http://schemas.microsoft.com/office/powerpoint/2010/main" val="91212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why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2" y="1921276"/>
            <a:ext cx="1400175" cy="118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Implication and Converse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5181600"/>
          </a:xfrm>
        </p:spPr>
        <p:txBody>
          <a:bodyPr/>
          <a:lstStyle/>
          <a:p>
            <a:r>
              <a:rPr lang="en-US" dirty="0"/>
              <a:t>True or False: If you draw any nine playing cards from a regular deck, then you will have at least three cards all of the same suit. </a:t>
            </a:r>
          </a:p>
          <a:p>
            <a:r>
              <a:rPr lang="en-US" dirty="0"/>
              <a:t>contrapositive: If you </a:t>
            </a:r>
            <a:r>
              <a:rPr lang="en-US" i="1" dirty="0"/>
              <a:t>don’t </a:t>
            </a:r>
            <a:r>
              <a:rPr lang="en-US" dirty="0"/>
              <a:t>have at least three cards all of the same suit, then you don’t have nine cards. </a:t>
            </a:r>
          </a:p>
          <a:p>
            <a:r>
              <a:rPr lang="en-US" dirty="0"/>
              <a:t>True: you can at most have two cards of each of the four suits, for a total of eight cards (or fewer).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82900" y="663714"/>
            <a:ext cx="4580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and contrapositive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52399"/>
            <a:ext cx="2318293" cy="67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68" y="971550"/>
            <a:ext cx="1266825" cy="5334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600200" y="914400"/>
            <a:ext cx="2057400" cy="685800"/>
            <a:chOff x="3276600" y="914400"/>
            <a:chExt cx="2057400" cy="685800"/>
          </a:xfrm>
        </p:grpSpPr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3276600" y="914400"/>
              <a:ext cx="609600" cy="685800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4724400" y="914400"/>
              <a:ext cx="609600" cy="68580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Q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3962400" y="121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"/>
            <a:ext cx="8229600" cy="1143000"/>
          </a:xfrm>
        </p:spPr>
        <p:txBody>
          <a:bodyPr/>
          <a:lstStyle/>
          <a:p>
            <a:r>
              <a:rPr lang="en-US" dirty="0"/>
              <a:t>Understanding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3837"/>
            <a:ext cx="8229600" cy="4525963"/>
          </a:xfrm>
        </p:spPr>
        <p:txBody>
          <a:bodyPr/>
          <a:lstStyle/>
          <a:p>
            <a:r>
              <a:rPr lang="en-US" sz="2800" dirty="0"/>
              <a:t>Suppose I tell </a:t>
            </a:r>
            <a:r>
              <a:rPr lang="en-US" sz="2800" dirty="0" err="1"/>
              <a:t>Rimpi</a:t>
            </a:r>
            <a:r>
              <a:rPr lang="en-US" sz="2800" dirty="0"/>
              <a:t> that </a:t>
            </a:r>
            <a:r>
              <a:rPr lang="en-US" sz="2800" b="1" dirty="0">
                <a:solidFill>
                  <a:srgbClr val="C00000"/>
                </a:solidFill>
              </a:rPr>
              <a:t>if she gets a 93% on her final</a:t>
            </a:r>
            <a:r>
              <a:rPr lang="en-US" sz="2800" dirty="0"/>
              <a:t>, then </a:t>
            </a:r>
            <a:r>
              <a:rPr lang="en-US" sz="2800" b="1" dirty="0">
                <a:solidFill>
                  <a:srgbClr val="006600"/>
                </a:solidFill>
              </a:rPr>
              <a:t>she will get an A in the class</a:t>
            </a:r>
            <a:r>
              <a:rPr lang="en-US" sz="2800" dirty="0"/>
              <a:t>. Assuming that what I said is true, what can you conclude in the following cases: </a:t>
            </a:r>
          </a:p>
          <a:p>
            <a:r>
              <a:rPr lang="en-US" sz="2800" dirty="0" err="1"/>
              <a:t>Rimpi</a:t>
            </a:r>
            <a:r>
              <a:rPr lang="en-US" sz="2800" dirty="0"/>
              <a:t> gets a 93% on her final.</a:t>
            </a:r>
          </a:p>
          <a:p>
            <a:pPr lvl="1"/>
            <a:r>
              <a:rPr lang="en-US" sz="2000" dirty="0" err="1"/>
              <a:t>Rimpi</a:t>
            </a:r>
            <a:r>
              <a:rPr lang="en-US" sz="2000" dirty="0"/>
              <a:t> gets an A.</a:t>
            </a:r>
          </a:p>
          <a:p>
            <a:r>
              <a:rPr lang="en-US" sz="2800" dirty="0" err="1"/>
              <a:t>Rimpi</a:t>
            </a:r>
            <a:r>
              <a:rPr lang="en-US" sz="2800" dirty="0"/>
              <a:t> gets an A in the class.</a:t>
            </a:r>
          </a:p>
          <a:p>
            <a:pPr lvl="1"/>
            <a:r>
              <a:rPr lang="en-US" sz="2000" dirty="0"/>
              <a:t>Cannot conclude anything.</a:t>
            </a:r>
          </a:p>
          <a:p>
            <a:r>
              <a:rPr lang="en-US" sz="2800" dirty="0" err="1"/>
              <a:t>Rimpi</a:t>
            </a:r>
            <a:r>
              <a:rPr lang="en-US" sz="2800" dirty="0"/>
              <a:t> does not get a 93% on her final. </a:t>
            </a:r>
          </a:p>
          <a:p>
            <a:pPr lvl="1"/>
            <a:r>
              <a:rPr lang="en-US" sz="2000" dirty="0"/>
              <a:t>Cannot conclude anything.</a:t>
            </a:r>
          </a:p>
          <a:p>
            <a:r>
              <a:rPr lang="en-US" sz="2800" dirty="0" err="1"/>
              <a:t>Rimpi</a:t>
            </a:r>
            <a:r>
              <a:rPr lang="en-US" sz="2800" dirty="0"/>
              <a:t> does not get an A in the class.</a:t>
            </a:r>
          </a:p>
          <a:p>
            <a:pPr lvl="1"/>
            <a:r>
              <a:rPr lang="en-US" sz="2400" dirty="0"/>
              <a:t> </a:t>
            </a:r>
            <a:r>
              <a:rPr lang="en-US" sz="2000" dirty="0" err="1"/>
              <a:t>Rimpi</a:t>
            </a:r>
            <a:r>
              <a:rPr lang="en-US" sz="2000" dirty="0"/>
              <a:t> does not get a 93% on her final.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172200" y="1066800"/>
            <a:ext cx="838200" cy="685800"/>
            <a:chOff x="6172200" y="1066800"/>
            <a:chExt cx="838200" cy="685800"/>
          </a:xfrm>
        </p:grpSpPr>
        <p:sp>
          <p:nvSpPr>
            <p:cNvPr id="5" name="Rectangle 45"/>
            <p:cNvSpPr>
              <a:spLocks noChangeArrowheads="1"/>
            </p:cNvSpPr>
            <p:nvPr/>
          </p:nvSpPr>
          <p:spPr bwMode="auto">
            <a:xfrm>
              <a:off x="6477000" y="1066800"/>
              <a:ext cx="5334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cxnSp>
          <p:nvCxnSpPr>
            <p:cNvPr id="9" name="Straight Arrow Connector 8"/>
            <p:cNvCxnSpPr>
              <a:stCxn id="5" idx="1"/>
            </p:cNvCxnSpPr>
            <p:nvPr/>
          </p:nvCxnSpPr>
          <p:spPr bwMode="auto">
            <a:xfrm flipH="1">
              <a:off x="6172200" y="1409700"/>
              <a:ext cx="304800" cy="3429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7620000" y="1965960"/>
            <a:ext cx="792480" cy="685800"/>
            <a:chOff x="8305800" y="1981200"/>
            <a:chExt cx="792480" cy="685800"/>
          </a:xfrm>
        </p:grpSpPr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8564880" y="1981200"/>
              <a:ext cx="5334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Q</a:t>
              </a:r>
            </a:p>
          </p:txBody>
        </p:sp>
        <p:cxnSp>
          <p:nvCxnSpPr>
            <p:cNvPr id="12" name="Straight Arrow Connector 11"/>
            <p:cNvCxnSpPr>
              <a:stCxn id="10" idx="1"/>
            </p:cNvCxnSpPr>
            <p:nvPr/>
          </p:nvCxnSpPr>
          <p:spPr bwMode="auto">
            <a:xfrm flipH="1">
              <a:off x="8305800" y="2324100"/>
              <a:ext cx="25908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1" name="Right Arrow 20"/>
          <p:cNvSpPr/>
          <p:nvPr/>
        </p:nvSpPr>
        <p:spPr bwMode="auto">
          <a:xfrm>
            <a:off x="5288280" y="338328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3124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is true; since P </a:t>
            </a:r>
            <a:r>
              <a:rPr lang="en-US" dirty="0">
                <a:sym typeface="Symbol" panose="05050102010706020507" pitchFamily="18" charset="2"/>
              </a:rPr>
              <a:t> Q is true; Q must be true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4953000" y="4343399"/>
            <a:ext cx="335280" cy="2985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078069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is true; P </a:t>
            </a:r>
            <a:r>
              <a:rPr lang="en-US" dirty="0">
                <a:sym typeface="Symbol" panose="05050102010706020507" pitchFamily="18" charset="2"/>
              </a:rPr>
              <a:t> Q is given true; But P still can be both true or false.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6553200" y="5181600"/>
            <a:ext cx="23938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0" y="46482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is false; P </a:t>
            </a:r>
            <a:r>
              <a:rPr lang="en-US" dirty="0">
                <a:sym typeface="Symbol" panose="05050102010706020507" pitchFamily="18" charset="2"/>
              </a:rPr>
              <a:t> Q is (automatically) true; Q can be both true or false.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 bwMode="auto">
          <a:xfrm>
            <a:off x="6248400" y="6096000"/>
            <a:ext cx="271297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1" y="5867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is false; P </a:t>
            </a:r>
            <a:r>
              <a:rPr lang="en-US" dirty="0">
                <a:sym typeface="Symbol" panose="05050102010706020507" pitchFamily="18" charset="2"/>
              </a:rPr>
              <a:t> Q is given true; P then must be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Implies, if, only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090" y="1138237"/>
            <a:ext cx="5310710" cy="4500563"/>
          </a:xfrm>
        </p:spPr>
        <p:txBody>
          <a:bodyPr/>
          <a:lstStyle/>
          <a:p>
            <a:r>
              <a:rPr lang="en-US" dirty="0"/>
              <a:t>We can say: Q if P (i.e., if P then Q)</a:t>
            </a:r>
          </a:p>
          <a:p>
            <a:pPr lvl="1"/>
            <a:r>
              <a:rPr lang="en-US" dirty="0"/>
              <a:t>P is a sufficient condition for Q</a:t>
            </a:r>
          </a:p>
          <a:p>
            <a:r>
              <a:rPr lang="en-US" dirty="0"/>
              <a:t>Or we can say P only if Q.</a:t>
            </a:r>
          </a:p>
          <a:p>
            <a:pPr lvl="1"/>
            <a:r>
              <a:rPr lang="en-US" dirty="0"/>
              <a:t>i.e., if not q, then not p.</a:t>
            </a:r>
          </a:p>
          <a:p>
            <a:pPr lvl="2"/>
            <a:r>
              <a:rPr lang="en-US" dirty="0"/>
              <a:t>(i.e., </a:t>
            </a:r>
            <a:r>
              <a:rPr lang="en-US" dirty="0" err="1"/>
              <a:t>contrapositively</a:t>
            </a:r>
            <a:r>
              <a:rPr lang="en-US" dirty="0"/>
              <a:t>: if p then q.)</a:t>
            </a:r>
          </a:p>
          <a:p>
            <a:pPr lvl="1"/>
            <a:r>
              <a:rPr lang="en-US" dirty="0"/>
              <a:t>Q is a necessary condition for P</a:t>
            </a:r>
          </a:p>
          <a:p>
            <a:pPr lvl="1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17488" y="1828800"/>
            <a:ext cx="2830512" cy="2209800"/>
            <a:chOff x="228600" y="1900238"/>
            <a:chExt cx="3821112" cy="2671762"/>
          </a:xfrm>
        </p:grpSpPr>
        <p:grpSp>
          <p:nvGrpSpPr>
            <p:cNvPr id="53" name="Group 49"/>
            <p:cNvGrpSpPr>
              <a:grpSpLocks/>
            </p:cNvGrpSpPr>
            <p:nvPr/>
          </p:nvGrpSpPr>
          <p:grpSpPr bwMode="auto">
            <a:xfrm>
              <a:off x="1998662" y="1912938"/>
              <a:ext cx="2051050" cy="2659062"/>
              <a:chOff x="1707" y="1902"/>
              <a:chExt cx="1292" cy="1675"/>
            </a:xfrm>
          </p:grpSpPr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2236" y="3251"/>
                <a:ext cx="7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80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2236" y="2925"/>
                <a:ext cx="7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80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2236" y="2599"/>
                <a:ext cx="7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800">
                    <a:solidFill>
                      <a:srgbClr val="A50021"/>
                    </a:solidFill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2236" y="2266"/>
                <a:ext cx="76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80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1707" y="1902"/>
                <a:ext cx="129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3200" i="1">
                    <a:latin typeface="Arial" panose="020B0604020202020204" pitchFamily="34" charset="0"/>
                  </a:rPr>
                  <a:t>P  </a:t>
                </a:r>
                <a:r>
                  <a:rPr lang="en-US" altLang="en-US" sz="3200">
                    <a:latin typeface="Arial" panose="020B0604020202020204" pitchFamily="34" charset="0"/>
                    <a:sym typeface="Symbol" panose="05050102010706020507" pitchFamily="18" charset="2"/>
                  </a:rPr>
                  <a:t>   </a:t>
                </a:r>
                <a:r>
                  <a:rPr lang="en-US" altLang="en-US" sz="3200" i="1">
                    <a:latin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endParaRPr lang="en-US" altLang="en-US" sz="32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9" name="Group 55"/>
            <p:cNvGrpSpPr>
              <a:grpSpLocks/>
            </p:cNvGrpSpPr>
            <p:nvPr/>
          </p:nvGrpSpPr>
          <p:grpSpPr bwMode="auto">
            <a:xfrm>
              <a:off x="228600" y="1912938"/>
              <a:ext cx="1770062" cy="2659062"/>
              <a:chOff x="592" y="1902"/>
              <a:chExt cx="1115" cy="1675"/>
            </a:xfrm>
          </p:grpSpPr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1120" y="3251"/>
                <a:ext cx="58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92" y="3251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1120" y="2925"/>
                <a:ext cx="58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92" y="2925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1120" y="2599"/>
                <a:ext cx="58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92" y="2599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1120" y="2266"/>
                <a:ext cx="58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92" y="2266"/>
                <a:ext cx="528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68" name="Rectangle 64"/>
              <p:cNvSpPr>
                <a:spLocks noChangeArrowheads="1"/>
              </p:cNvSpPr>
              <p:nvPr/>
            </p:nvSpPr>
            <p:spPr bwMode="auto">
              <a:xfrm>
                <a:off x="1120" y="1902"/>
                <a:ext cx="58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3200" i="1">
                    <a:latin typeface="Arial" panose="020B0604020202020204" pitchFamily="34" charset="0"/>
                  </a:rPr>
                  <a:t>Q</a:t>
                </a:r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592" y="1902"/>
                <a:ext cx="528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3200" i="1" dirty="0">
                    <a:latin typeface="Arial" panose="020B0604020202020204" pitchFamily="34" charset="0"/>
                  </a:rPr>
                  <a:t>P</a:t>
                </a:r>
              </a:p>
            </p:txBody>
          </p:sp>
        </p:grpSp>
        <p:grpSp>
          <p:nvGrpSpPr>
            <p:cNvPr id="70" name="Group 66"/>
            <p:cNvGrpSpPr>
              <a:grpSpLocks/>
            </p:cNvGrpSpPr>
            <p:nvPr/>
          </p:nvGrpSpPr>
          <p:grpSpPr bwMode="auto">
            <a:xfrm>
              <a:off x="1066800" y="1912938"/>
              <a:ext cx="931862" cy="2659062"/>
              <a:chOff x="1120" y="1902"/>
              <a:chExt cx="587" cy="1675"/>
            </a:xfrm>
          </p:grpSpPr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120" y="1902"/>
                <a:ext cx="0" cy="1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68"/>
              <p:cNvSpPr>
                <a:spLocks noChangeShapeType="1"/>
              </p:cNvSpPr>
              <p:nvPr/>
            </p:nvSpPr>
            <p:spPr bwMode="auto">
              <a:xfrm>
                <a:off x="1707" y="1902"/>
                <a:ext cx="0" cy="1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3" name="Group 69"/>
            <p:cNvGrpSpPr>
              <a:grpSpLocks/>
            </p:cNvGrpSpPr>
            <p:nvPr/>
          </p:nvGrpSpPr>
          <p:grpSpPr bwMode="auto">
            <a:xfrm>
              <a:off x="228600" y="1900238"/>
              <a:ext cx="3821112" cy="2659062"/>
              <a:chOff x="592" y="1894"/>
              <a:chExt cx="2407" cy="1675"/>
            </a:xfrm>
          </p:grpSpPr>
          <p:grpSp>
            <p:nvGrpSpPr>
              <p:cNvPr id="74" name="Group 70"/>
              <p:cNvGrpSpPr>
                <a:grpSpLocks/>
              </p:cNvGrpSpPr>
              <p:nvPr/>
            </p:nvGrpSpPr>
            <p:grpSpPr bwMode="auto">
              <a:xfrm>
                <a:off x="592" y="2266"/>
                <a:ext cx="2407" cy="985"/>
                <a:chOff x="592" y="2266"/>
                <a:chExt cx="2407" cy="985"/>
              </a:xfrm>
            </p:grpSpPr>
            <p:sp>
              <p:nvSpPr>
                <p:cNvPr id="81" name="Line 71"/>
                <p:cNvSpPr>
                  <a:spLocks noChangeShapeType="1"/>
                </p:cNvSpPr>
                <p:nvPr/>
              </p:nvSpPr>
              <p:spPr bwMode="auto">
                <a:xfrm>
                  <a:off x="592" y="2266"/>
                  <a:ext cx="24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72"/>
                <p:cNvSpPr>
                  <a:spLocks noChangeShapeType="1"/>
                </p:cNvSpPr>
                <p:nvPr/>
              </p:nvSpPr>
              <p:spPr bwMode="auto">
                <a:xfrm>
                  <a:off x="592" y="2599"/>
                  <a:ext cx="24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73"/>
                <p:cNvSpPr>
                  <a:spLocks noChangeShapeType="1"/>
                </p:cNvSpPr>
                <p:nvPr/>
              </p:nvSpPr>
              <p:spPr bwMode="auto">
                <a:xfrm>
                  <a:off x="592" y="2925"/>
                  <a:ext cx="24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74"/>
                <p:cNvSpPr>
                  <a:spLocks noChangeShapeType="1"/>
                </p:cNvSpPr>
                <p:nvPr/>
              </p:nvSpPr>
              <p:spPr bwMode="auto">
                <a:xfrm>
                  <a:off x="592" y="3251"/>
                  <a:ext cx="24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75"/>
              <p:cNvGrpSpPr>
                <a:grpSpLocks/>
              </p:cNvGrpSpPr>
              <p:nvPr/>
            </p:nvGrpSpPr>
            <p:grpSpPr bwMode="auto">
              <a:xfrm>
                <a:off x="592" y="1894"/>
                <a:ext cx="2407" cy="1675"/>
                <a:chOff x="592" y="1806"/>
                <a:chExt cx="2407" cy="1675"/>
              </a:xfrm>
            </p:grpSpPr>
            <p:grpSp>
              <p:nvGrpSpPr>
                <p:cNvPr id="76" name="Group 76"/>
                <p:cNvGrpSpPr>
                  <a:grpSpLocks/>
                </p:cNvGrpSpPr>
                <p:nvPr/>
              </p:nvGrpSpPr>
              <p:grpSpPr bwMode="auto">
                <a:xfrm>
                  <a:off x="592" y="1806"/>
                  <a:ext cx="2407" cy="1675"/>
                  <a:chOff x="592" y="1902"/>
                  <a:chExt cx="2407" cy="1675"/>
                </a:xfrm>
              </p:grpSpPr>
              <p:sp>
                <p:nvSpPr>
                  <p:cNvPr id="78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1902"/>
                    <a:ext cx="2407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3577"/>
                    <a:ext cx="2407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1902"/>
                    <a:ext cx="0" cy="16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Line 80"/>
                <p:cNvSpPr>
                  <a:spLocks noChangeShapeType="1"/>
                </p:cNvSpPr>
                <p:nvPr/>
              </p:nvSpPr>
              <p:spPr bwMode="auto">
                <a:xfrm>
                  <a:off x="2999" y="1806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85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8267579"/>
                </p:ext>
              </p:extLst>
            </p:nvPr>
          </p:nvGraphicFramePr>
          <p:xfrm>
            <a:off x="3803650" y="2233613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120" imgH="177480" progId="Equation.DSMT4">
                    <p:embed/>
                  </p:oleObj>
                </mc:Choice>
                <mc:Fallback>
                  <p:oleObj name="Equation" r:id="rId3" imgW="114120" imgH="177480" progId="Equation.DSMT4">
                    <p:embed/>
                    <p:pic>
                      <p:nvPicPr>
                        <p:cNvPr id="205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650" y="2233613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6" name="Picture 82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662" y="2116138"/>
              <a:ext cx="4683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18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20BB-15F9-0472-9D7A-370FC9CF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3DB6-1BDF-1C8A-2B1D-97F762AD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https://youtu.be/ccz-w2JMsTM?si=8jotUGCUF_jiwiuS</a:t>
            </a:r>
            <a:endParaRPr lang="en-US" dirty="0"/>
          </a:p>
          <a:p>
            <a:r>
              <a:rPr lang="en-US" dirty="0">
                <a:hlinkClick r:id="rId3"/>
              </a:rPr>
              <a:t>https://youtu.be/mQ6Hhu0xSaE?si=S2Ui1H6E2aB2GsoM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09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3581400" y="4572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If, Only-If</a:t>
            </a:r>
          </a:p>
        </p:txBody>
      </p:sp>
      <p:sp>
        <p:nvSpPr>
          <p:cNvPr id="15363" name="Text Box 93"/>
          <p:cNvSpPr txBox="1">
            <a:spLocks noChangeArrowheads="1"/>
          </p:cNvSpPr>
          <p:nvPr/>
        </p:nvSpPr>
        <p:spPr bwMode="auto">
          <a:xfrm>
            <a:off x="2362200" y="1143000"/>
            <a:ext cx="435133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You will succeed </a:t>
            </a:r>
            <a:r>
              <a:rPr lang="en-US" altLang="zh-TW" dirty="0">
                <a:solidFill>
                  <a:srgbClr val="A50021"/>
                </a:solidFill>
              </a:rPr>
              <a:t>if</a:t>
            </a:r>
            <a:r>
              <a:rPr lang="en-US" altLang="zh-TW" dirty="0"/>
              <a:t> you work hard.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You will succeed </a:t>
            </a:r>
            <a:r>
              <a:rPr lang="en-US" altLang="zh-TW" dirty="0">
                <a:solidFill>
                  <a:srgbClr val="A50021"/>
                </a:solidFill>
              </a:rPr>
              <a:t>only if</a:t>
            </a:r>
            <a:r>
              <a:rPr lang="en-US" altLang="zh-TW" dirty="0"/>
              <a:t> you work hard.</a:t>
            </a:r>
          </a:p>
        </p:txBody>
      </p:sp>
      <p:sp>
        <p:nvSpPr>
          <p:cNvPr id="60510" name="Text Box 94"/>
          <p:cNvSpPr txBox="1">
            <a:spLocks noChangeArrowheads="1"/>
          </p:cNvSpPr>
          <p:nvPr/>
        </p:nvSpPr>
        <p:spPr bwMode="auto">
          <a:xfrm>
            <a:off x="1476375" y="2351088"/>
            <a:ext cx="6143625" cy="9255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R if S means “</a:t>
            </a:r>
            <a:r>
              <a:rPr lang="en-US" altLang="zh-TW" b="1" dirty="0"/>
              <a:t>if S then R</a:t>
            </a:r>
            <a:r>
              <a:rPr lang="en-US" altLang="zh-TW" dirty="0"/>
              <a:t>” or equivalently “</a:t>
            </a:r>
            <a:r>
              <a:rPr lang="en-US" altLang="zh-TW" b="1" dirty="0"/>
              <a:t>S implies R</a:t>
            </a:r>
            <a:r>
              <a:rPr lang="en-US" altLang="zh-TW" dirty="0"/>
              <a:t>”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We also say S is a </a:t>
            </a:r>
            <a:r>
              <a:rPr lang="en-US" altLang="zh-TW" dirty="0">
                <a:solidFill>
                  <a:schemeClr val="accent2"/>
                </a:solidFill>
              </a:rPr>
              <a:t>sufficient condition</a:t>
            </a:r>
            <a:r>
              <a:rPr lang="en-US" altLang="zh-TW" dirty="0"/>
              <a:t> for R.</a:t>
            </a:r>
          </a:p>
        </p:txBody>
      </p:sp>
      <p:sp>
        <p:nvSpPr>
          <p:cNvPr id="60511" name="Text Box 95"/>
          <p:cNvSpPr txBox="1">
            <a:spLocks noChangeArrowheads="1"/>
          </p:cNvSpPr>
          <p:nvPr/>
        </p:nvSpPr>
        <p:spPr bwMode="auto">
          <a:xfrm>
            <a:off x="2097088" y="5105400"/>
            <a:ext cx="494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You will succeed </a:t>
            </a:r>
            <a:r>
              <a:rPr lang="en-US" altLang="zh-TW">
                <a:solidFill>
                  <a:srgbClr val="A50021"/>
                </a:solidFill>
              </a:rPr>
              <a:t>if and only if</a:t>
            </a:r>
            <a:r>
              <a:rPr lang="en-US" altLang="zh-TW"/>
              <a:t> you work hard.</a:t>
            </a:r>
          </a:p>
        </p:txBody>
      </p:sp>
      <p:sp>
        <p:nvSpPr>
          <p:cNvPr id="60512" name="Text Box 96"/>
          <p:cNvSpPr txBox="1">
            <a:spLocks noChangeArrowheads="1"/>
          </p:cNvSpPr>
          <p:nvPr/>
        </p:nvSpPr>
        <p:spPr bwMode="auto">
          <a:xfrm>
            <a:off x="1314450" y="5791200"/>
            <a:ext cx="66802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 if and only if (iff) Q means P and Q are logically equivalent.</a:t>
            </a:r>
          </a:p>
        </p:txBody>
      </p:sp>
      <p:sp>
        <p:nvSpPr>
          <p:cNvPr id="60514" name="Text Box 98"/>
          <p:cNvSpPr txBox="1">
            <a:spLocks noChangeArrowheads="1"/>
          </p:cNvSpPr>
          <p:nvPr/>
        </p:nvSpPr>
        <p:spPr bwMode="auto">
          <a:xfrm>
            <a:off x="1447800" y="3733800"/>
            <a:ext cx="6632575" cy="9255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R only if S means “</a:t>
            </a:r>
            <a:r>
              <a:rPr lang="en-US" altLang="zh-TW" b="1" dirty="0"/>
              <a:t>if R then S</a:t>
            </a:r>
            <a:r>
              <a:rPr lang="en-US" altLang="zh-TW" dirty="0"/>
              <a:t>” or equivalently “</a:t>
            </a:r>
            <a:r>
              <a:rPr lang="en-US" altLang="zh-TW" b="1" dirty="0"/>
              <a:t>R implies S</a:t>
            </a:r>
            <a:r>
              <a:rPr lang="en-US" altLang="zh-TW" dirty="0"/>
              <a:t>”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We also say S is a </a:t>
            </a:r>
            <a:r>
              <a:rPr lang="en-US" altLang="zh-TW" dirty="0">
                <a:solidFill>
                  <a:schemeClr val="accent2"/>
                </a:solidFill>
              </a:rPr>
              <a:t>necessary condition</a:t>
            </a:r>
            <a:r>
              <a:rPr lang="en-US" altLang="zh-TW" dirty="0"/>
              <a:t> for R.</a:t>
            </a:r>
          </a:p>
        </p:txBody>
      </p:sp>
      <p:sp>
        <p:nvSpPr>
          <p:cNvPr id="60515" name="Text Box 99"/>
          <p:cNvSpPr txBox="1">
            <a:spLocks noChangeArrowheads="1"/>
          </p:cNvSpPr>
          <p:nvPr/>
        </p:nvSpPr>
        <p:spPr bwMode="auto">
          <a:xfrm>
            <a:off x="1295400" y="6324600"/>
            <a:ext cx="3998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That is, P implies Q and Q implies P.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600200" y="1524000"/>
            <a:ext cx="15240" cy="15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457200" y="1143000"/>
            <a:ext cx="1639888" cy="4191000"/>
            <a:chOff x="457200" y="1143000"/>
            <a:chExt cx="1639888" cy="4191000"/>
          </a:xfrm>
        </p:grpSpPr>
        <p:sp>
          <p:nvSpPr>
            <p:cNvPr id="2" name="Left Brace 1"/>
            <p:cNvSpPr/>
            <p:nvPr/>
          </p:nvSpPr>
          <p:spPr bwMode="auto">
            <a:xfrm>
              <a:off x="1905000" y="1143000"/>
              <a:ext cx="192088" cy="917575"/>
            </a:xfrm>
            <a:prstGeom prst="leftBrace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457200" y="1752600"/>
              <a:ext cx="131064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57200" y="1752600"/>
              <a:ext cx="0" cy="3581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457200" y="530352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1" name="Rectangle 45"/>
          <p:cNvSpPr>
            <a:spLocks noChangeArrowheads="1"/>
          </p:cNvSpPr>
          <p:nvPr/>
        </p:nvSpPr>
        <p:spPr bwMode="auto">
          <a:xfrm>
            <a:off x="7010400" y="609600"/>
            <a:ext cx="1981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 dirty="0"/>
              <a:t>R = you will succeed </a:t>
            </a:r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auto">
          <a:xfrm>
            <a:off x="7010400" y="1447800"/>
            <a:ext cx="1981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 dirty="0"/>
              <a:t>S = you work hard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065338" y="609600"/>
            <a:ext cx="830262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 Box 93"/>
          <p:cNvSpPr txBox="1">
            <a:spLocks noChangeArrowheads="1"/>
          </p:cNvSpPr>
          <p:nvPr/>
        </p:nvSpPr>
        <p:spPr bwMode="auto">
          <a:xfrm>
            <a:off x="-76200" y="76200"/>
            <a:ext cx="39196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 dirty="0">
                <a:solidFill>
                  <a:srgbClr val="A50021"/>
                </a:solidFill>
              </a:rPr>
              <a:t>If</a:t>
            </a:r>
            <a:r>
              <a:rPr lang="en-US" altLang="zh-TW" dirty="0"/>
              <a:t> you </a:t>
            </a:r>
            <a:r>
              <a:rPr lang="en-US" altLang="zh-TW"/>
              <a:t>work hard</a:t>
            </a:r>
            <a:r>
              <a:rPr lang="en-US" altLang="zh-TW" dirty="0"/>
              <a:t>., you will succeed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GB" altLang="zh-TW" dirty="0"/>
              <a:t>S </a:t>
            </a:r>
            <a:r>
              <a:rPr lang="en-GB" altLang="zh-TW" dirty="0">
                <a:sym typeface="Symbol" panose="05050102010706020507" pitchFamily="18" charset="2"/>
              </a:rPr>
              <a:t> R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0" grpId="0" animBg="1"/>
      <p:bldP spid="60511" grpId="0"/>
      <p:bldP spid="60512" grpId="0" animBg="1"/>
      <p:bldP spid="60514" grpId="0" animBg="1"/>
      <p:bldP spid="605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82950" y="457200"/>
            <a:ext cx="250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Math vs English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11238" y="1371600"/>
            <a:ext cx="7065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00"/>
                </a:solidFill>
              </a:rPr>
              <a:t>Parent:</a:t>
            </a:r>
            <a:r>
              <a:rPr lang="en-US" altLang="en-US"/>
              <a:t> if you don’t clean your room, then you can’t watch a DVD.</a:t>
            </a:r>
          </a:p>
        </p:txBody>
      </p:sp>
      <p:sp>
        <p:nvSpPr>
          <p:cNvPr id="71684" name="AutoShape 4"/>
          <p:cNvSpPr>
            <a:spLocks/>
          </p:cNvSpPr>
          <p:nvPr/>
        </p:nvSpPr>
        <p:spPr bwMode="auto">
          <a:xfrm rot="5400000">
            <a:off x="3924300" y="110490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886200" y="213360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71686" name="AutoShape 6"/>
          <p:cNvSpPr>
            <a:spLocks/>
          </p:cNvSpPr>
          <p:nvPr/>
        </p:nvSpPr>
        <p:spPr bwMode="auto">
          <a:xfrm rot="5400000">
            <a:off x="7128668" y="1185068"/>
            <a:ext cx="296863" cy="14478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010400" y="2133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616075" y="2757488"/>
            <a:ext cx="219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sentence says</a:t>
            </a:r>
          </a:p>
        </p:txBody>
      </p:sp>
      <p:pic>
        <p:nvPicPr>
          <p:cNvPr id="7168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2843213"/>
            <a:ext cx="12795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631950" y="3352800"/>
            <a:ext cx="2784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 real life it also means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511648" y="3562008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57200" y="4205288"/>
            <a:ext cx="72882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A50021"/>
                </a:solidFill>
              </a:rPr>
              <a:t>Mathematician: </a:t>
            </a:r>
            <a:r>
              <a:rPr lang="en-US" altLang="en-US" dirty="0"/>
              <a:t>if a number x greater than 2 is not an odd number,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                         then x is not a prime number.</a:t>
            </a:r>
          </a:p>
        </p:txBody>
      </p:sp>
      <p:pic>
        <p:nvPicPr>
          <p:cNvPr id="7169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3429000"/>
            <a:ext cx="8985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1382712" y="5257800"/>
            <a:ext cx="219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This sentence says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419225" y="5791200"/>
            <a:ext cx="330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But of course it doesn’t mean</a:t>
            </a:r>
          </a:p>
        </p:txBody>
      </p:sp>
      <p:pic>
        <p:nvPicPr>
          <p:cNvPr id="71698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636" y="3638208"/>
            <a:ext cx="8985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2" y="5343525"/>
            <a:ext cx="12652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0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2" y="5867400"/>
            <a:ext cx="8842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0676" y="3212442"/>
            <a:ext cx="654327" cy="7070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32473" y="3407704"/>
            <a:ext cx="654327" cy="70709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486400" y="2529840"/>
            <a:ext cx="2729575" cy="582692"/>
            <a:chOff x="5486400" y="2529840"/>
            <a:chExt cx="2729575" cy="582692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5566569" y="2940844"/>
              <a:ext cx="14800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486400" y="2529840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contrapositive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59650" y="27432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 </a:t>
              </a:r>
              <a:r>
                <a:rPr lang="en-US" dirty="0">
                  <a:sym typeface="Symbol" panose="05050102010706020507" pitchFamily="18" charset="2"/>
                </a:rPr>
                <a:t> C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48400" y="4724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000" dirty="0"/>
              <a:t>O = x &gt; 2 is an odd number                      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5410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P = x &gt; 2 is a prime number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/>
      <p:bldP spid="71686" grpId="0" animBg="1"/>
      <p:bldP spid="71687" grpId="0"/>
      <p:bldP spid="71688" grpId="0"/>
      <p:bldP spid="71690" grpId="0"/>
      <p:bldP spid="71691" grpId="0"/>
      <p:bldP spid="71692" grpId="0"/>
      <p:bldP spid="71694" grpId="0"/>
      <p:bldP spid="71696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457200"/>
            <a:ext cx="5458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Conditional Statement (Implication)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879600" y="1371600"/>
            <a:ext cx="13652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</a:t>
            </a:r>
          </a:p>
        </p:txBody>
      </p:sp>
      <p:pic>
        <p:nvPicPr>
          <p:cNvPr id="922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3716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751013" y="2133600"/>
            <a:ext cx="5649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 is called the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; q is called the </a:t>
            </a:r>
            <a:r>
              <a:rPr lang="en-US" altLang="zh-TW">
                <a:solidFill>
                  <a:srgbClr val="A50021"/>
                </a:solidFill>
              </a:rPr>
              <a:t>conclusion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6061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“If your GPA is 4.0, then you will have full scholarship.”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52400" y="2895600"/>
            <a:ext cx="250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The department says: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620963" y="3505200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When is the above sentence false?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79660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 It is false when your GPA is 4.0 but you don’t receive full scholarship.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 But it is not false if your GPA is below 4.0.</a:t>
            </a:r>
          </a:p>
          <a:p>
            <a:pPr marL="285750" eaLnBrk="1" hangingPunct="1">
              <a:lnSpc>
                <a:spcPct val="15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altLang="zh-TW" dirty="0"/>
              <a:t>So, if your GPA is below 4.0, it is true irrespective of whether you receive full scholarship or not.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69875" y="5913437"/>
            <a:ext cx="849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Another example: “If there is a match of Bangladesh, then there is no class.”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20963" y="6405562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When is the above sentence false?</a:t>
            </a: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5942013" y="1371600"/>
            <a:ext cx="12969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 implies 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00" y="251460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antecedent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2477869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consequent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 animBg="1"/>
      <p:bldP spid="64524" grpId="0"/>
      <p:bldP spid="64525" grpId="0" animBg="1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00263" y="76200"/>
            <a:ext cx="491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Necessary, Sufficient Condition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914400" y="928688"/>
            <a:ext cx="72882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A50021"/>
                </a:solidFill>
              </a:rPr>
              <a:t>Mathematician: </a:t>
            </a:r>
            <a:r>
              <a:rPr lang="en-US" altLang="en-US" dirty="0"/>
              <a:t>if a number x greater than 2 is not an odd number,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                         then x is not a prime number.</a:t>
            </a:r>
          </a:p>
        </p:txBody>
      </p:sp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2133600" y="2057400"/>
            <a:ext cx="219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This sentence says</a:t>
            </a:r>
          </a:p>
        </p:txBody>
      </p: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2170113" y="2590800"/>
            <a:ext cx="330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But of course it doesn’t mean</a:t>
            </a:r>
          </a:p>
        </p:txBody>
      </p:sp>
      <p:pic>
        <p:nvPicPr>
          <p:cNvPr id="17414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143125"/>
            <a:ext cx="12652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2667000"/>
            <a:ext cx="8842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3"/>
          <p:cNvSpPr txBox="1">
            <a:spLocks noChangeArrowheads="1"/>
          </p:cNvSpPr>
          <p:nvPr/>
        </p:nvSpPr>
        <p:spPr bwMode="auto">
          <a:xfrm>
            <a:off x="377825" y="4064675"/>
            <a:ext cx="8507457" cy="2031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Being an odd number &gt; 2 is a </a:t>
            </a:r>
            <a:r>
              <a:rPr lang="en-US" altLang="zh-TW" dirty="0">
                <a:solidFill>
                  <a:schemeClr val="accent2"/>
                </a:solidFill>
              </a:rPr>
              <a:t>necessary condition</a:t>
            </a:r>
            <a:r>
              <a:rPr lang="en-US" altLang="zh-TW" dirty="0"/>
              <a:t> for this number to be prime.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Being a prime number &gt; 2 is a </a:t>
            </a:r>
            <a:r>
              <a:rPr lang="en-US" altLang="zh-TW" dirty="0">
                <a:solidFill>
                  <a:schemeClr val="accent2"/>
                </a:solidFill>
              </a:rPr>
              <a:t>sufficient condition</a:t>
            </a:r>
            <a:r>
              <a:rPr lang="en-US" altLang="zh-TW" dirty="0"/>
              <a:t> for this number to be odd.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000" dirty="0"/>
              <a:t>O = x &gt; 2 is an odd number                      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14478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P = x &gt; 2 is a prime number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only if 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965" y="54218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if P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38200" y="3259138"/>
            <a:ext cx="7032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A50021"/>
                </a:solidFill>
              </a:rPr>
              <a:t>Mathematician: </a:t>
            </a:r>
            <a:r>
              <a:rPr lang="en-US" altLang="en-US" dirty="0"/>
              <a:t>if a number x greater than 2 is a prime number </a:t>
            </a:r>
          </a:p>
          <a:p>
            <a:pPr eaLnBrk="1" hangingPunct="1"/>
            <a:r>
              <a:rPr lang="en-US" altLang="en-US" dirty="0"/>
              <a:t>                         then x is a odd number.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400" y="1066800"/>
            <a:ext cx="914400" cy="2362200"/>
            <a:chOff x="152400" y="1066800"/>
            <a:chExt cx="914400" cy="2362200"/>
          </a:xfrm>
        </p:grpSpPr>
        <p:cxnSp>
          <p:nvCxnSpPr>
            <p:cNvPr id="4" name="Straight Connector 3"/>
            <p:cNvCxnSpPr/>
            <p:nvPr/>
          </p:nvCxnSpPr>
          <p:spPr bwMode="auto">
            <a:xfrm flipH="1">
              <a:off x="152400" y="1066800"/>
              <a:ext cx="9144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152400" y="1066800"/>
              <a:ext cx="0" cy="236220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152400" y="3429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228600" y="3059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Contrapositive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0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Necessary AND Sufficient Condition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3494088" y="1192213"/>
          <a:ext cx="213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85800" imgH="203040" progId="Equation.3">
                  <p:embed/>
                </p:oleObj>
              </mc:Choice>
              <mc:Fallback>
                <p:oleObj name="Equation" r:id="rId13" imgW="6858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192213"/>
                        <a:ext cx="2133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10"/>
          <p:cNvGrpSpPr>
            <a:grpSpLocks/>
          </p:cNvGrpSpPr>
          <p:nvPr/>
        </p:nvGrpSpPr>
        <p:grpSpPr bwMode="auto">
          <a:xfrm>
            <a:off x="4578350" y="1989138"/>
            <a:ext cx="2051050" cy="2659062"/>
            <a:chOff x="1707" y="1902"/>
            <a:chExt cx="1292" cy="1675"/>
          </a:xfrm>
        </p:grpSpPr>
        <p:sp>
          <p:nvSpPr>
            <p:cNvPr id="3119" name="Rectangle 11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20" name="Rectangle 12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21" name="Rectangle 13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22" name="Rectangle 14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23" name="Rectangle 15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P  </a:t>
              </a:r>
              <a:r>
                <a:rPr lang="en-US" altLang="en-US" sz="3200">
                  <a:latin typeface="Arial" panose="020B0604020202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3200" i="1"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endParaRPr lang="en-US" altLang="en-US" sz="3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078" name="Group 16"/>
          <p:cNvGrpSpPr>
            <a:grpSpLocks/>
          </p:cNvGrpSpPr>
          <p:nvPr/>
        </p:nvGrpSpPr>
        <p:grpSpPr bwMode="auto">
          <a:xfrm>
            <a:off x="2808288" y="1989138"/>
            <a:ext cx="1770062" cy="2659062"/>
            <a:chOff x="592" y="1902"/>
            <a:chExt cx="1115" cy="1675"/>
          </a:xfrm>
        </p:grpSpPr>
        <p:sp>
          <p:nvSpPr>
            <p:cNvPr id="3109" name="Rectangle 17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10" name="Rectangle 18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11" name="Rectangle 1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12" name="Rectangle 2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13" name="Rectangle 21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14" name="Rectangle 22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15" name="Rectangle 23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16" name="Rectangle 24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17" name="Rectangle 25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118" name="Rectangle 26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3079" name="Group 27"/>
          <p:cNvGrpSpPr>
            <a:grpSpLocks/>
          </p:cNvGrpSpPr>
          <p:nvPr/>
        </p:nvGrpSpPr>
        <p:grpSpPr bwMode="auto">
          <a:xfrm>
            <a:off x="3646488" y="1989138"/>
            <a:ext cx="931862" cy="2659062"/>
            <a:chOff x="1120" y="1902"/>
            <a:chExt cx="587" cy="1675"/>
          </a:xfrm>
        </p:grpSpPr>
        <p:sp>
          <p:nvSpPr>
            <p:cNvPr id="3107" name="Line 28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29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0"/>
          <p:cNvGrpSpPr>
            <a:grpSpLocks/>
          </p:cNvGrpSpPr>
          <p:nvPr/>
        </p:nvGrpSpPr>
        <p:grpSpPr bwMode="auto">
          <a:xfrm>
            <a:off x="2808288" y="1976438"/>
            <a:ext cx="3821112" cy="2659062"/>
            <a:chOff x="592" y="1894"/>
            <a:chExt cx="2407" cy="1675"/>
          </a:xfrm>
        </p:grpSpPr>
        <p:grpSp>
          <p:nvGrpSpPr>
            <p:cNvPr id="3096" name="Group 31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3103" name="Line 32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" name="Line 33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" name="Line 34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" name="Line 35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97" name="Group 36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3098" name="Group 37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3100" name="Line 38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1" name="Line 39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2" name="Line 4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99" name="Line 41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075" name="Object 42"/>
          <p:cNvGraphicFramePr>
            <a:graphicFrameLocks noChangeAspect="1"/>
          </p:cNvGraphicFramePr>
          <p:nvPr/>
        </p:nvGraphicFramePr>
        <p:xfrm>
          <a:off x="6383338" y="23098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120" imgH="177480" progId="Equation.DSMT4">
                  <p:embed/>
                </p:oleObj>
              </mc:Choice>
              <mc:Fallback>
                <p:oleObj name="Equation" r:id="rId15" imgW="114120" imgH="177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3098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2187575"/>
            <a:ext cx="4683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600200" y="4891088"/>
            <a:ext cx="5945188" cy="366712"/>
            <a:chOff x="758" y="3770"/>
            <a:chExt cx="3745" cy="231"/>
          </a:xfrm>
        </p:grpSpPr>
        <p:sp>
          <p:nvSpPr>
            <p:cNvPr id="3091" name="Text Box 45"/>
            <p:cNvSpPr txBox="1">
              <a:spLocks noChangeArrowheads="1"/>
            </p:cNvSpPr>
            <p:nvPr/>
          </p:nvSpPr>
          <p:spPr bwMode="auto">
            <a:xfrm>
              <a:off x="758" y="3770"/>
              <a:ext cx="37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</a:rPr>
                <a:t>Note:</a:t>
              </a:r>
              <a:r>
                <a:rPr lang="en-US" altLang="en-US"/>
                <a:t>  P        Q is equivalent to (P       Q)     (Q        P) </a:t>
              </a:r>
            </a:p>
          </p:txBody>
        </p:sp>
        <p:pic>
          <p:nvPicPr>
            <p:cNvPr id="3092" name="Picture 46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840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Picture 47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840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4" name="Picture 48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840"/>
              <a:ext cx="8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5" name="Picture 49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840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1601788" y="5348288"/>
            <a:ext cx="6423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Note:</a:t>
            </a:r>
            <a:r>
              <a:rPr lang="en-US" altLang="en-US"/>
              <a:t>  P        Q is equivalent to (P       Q)     (    P           Q) </a:t>
            </a:r>
          </a:p>
        </p:txBody>
      </p:sp>
      <p:pic>
        <p:nvPicPr>
          <p:cNvPr id="74803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5459413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4" name="Picture 5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5459413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5" name="Picture 5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5459413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6" name="Picture 5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88" y="5459413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7" name="Picture 5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5486400"/>
            <a:ext cx="1635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8" name="Picture 5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486400"/>
            <a:ext cx="1635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152400" y="6096000"/>
            <a:ext cx="86883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Is the statement “x is an even number if and only if x</a:t>
            </a:r>
            <a:r>
              <a:rPr lang="en-US" altLang="zh-TW" baseline="30000" dirty="0"/>
              <a:t>2</a:t>
            </a:r>
            <a:r>
              <a:rPr lang="en-US" altLang="zh-TW" dirty="0"/>
              <a:t> is an even number” true?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2" grpId="0"/>
      <p:bldP spid="7480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is an even number if and only if x</a:t>
            </a:r>
            <a:r>
              <a:rPr lang="en-US" altLang="zh-TW" baseline="30000" dirty="0"/>
              <a:t>2</a:t>
            </a:r>
            <a:r>
              <a:rPr lang="en-US" altLang="zh-TW" dirty="0"/>
              <a:t> is an even number.</a:t>
            </a:r>
          </a:p>
          <a:p>
            <a:r>
              <a:rPr lang="en-US" dirty="0"/>
              <a:t>p = </a:t>
            </a:r>
            <a:r>
              <a:rPr lang="en-US" altLang="zh-TW" dirty="0"/>
              <a:t>x is an even number</a:t>
            </a:r>
          </a:p>
          <a:p>
            <a:r>
              <a:rPr lang="en-US" dirty="0"/>
              <a:t>q = </a:t>
            </a:r>
            <a:r>
              <a:rPr lang="en-US" altLang="zh-TW" dirty="0"/>
              <a:t>x</a:t>
            </a:r>
            <a:r>
              <a:rPr lang="en-US" altLang="zh-TW" baseline="30000" dirty="0"/>
              <a:t>2</a:t>
            </a:r>
            <a:r>
              <a:rPr lang="en-US" altLang="zh-TW" dirty="0"/>
              <a:t> is an even number</a:t>
            </a:r>
          </a:p>
          <a:p>
            <a:r>
              <a:rPr lang="en-US" dirty="0"/>
              <a:t>So we need to prove: p </a:t>
            </a:r>
            <a:r>
              <a:rPr lang="en-US" dirty="0">
                <a:sym typeface="Symbol" panose="05050102010706020507" pitchFamily="18" charset="2"/>
              </a:rPr>
              <a:t></a:t>
            </a:r>
            <a:r>
              <a:rPr lang="en-US" dirty="0"/>
              <a:t> q</a:t>
            </a:r>
          </a:p>
          <a:p>
            <a:pPr lvl="1"/>
            <a:r>
              <a:rPr lang="en-US" dirty="0"/>
              <a:t>i.e., 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 and q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408616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81000"/>
            <a:ext cx="793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 is an even number if and only if 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an even number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73302" y="914400"/>
            <a:ext cx="3618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= </a:t>
            </a:r>
            <a:r>
              <a:rPr lang="en-US" altLang="zh-TW" sz="2400" dirty="0"/>
              <a:t>x is an even number</a:t>
            </a:r>
          </a:p>
          <a:p>
            <a:r>
              <a:rPr lang="en-US" sz="2400" dirty="0"/>
              <a:t>q = </a:t>
            </a:r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an even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" y="83820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255693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a. p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q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346" y="294132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b. q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p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1865293"/>
            <a:ext cx="56060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is even </a:t>
            </a:r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x = 2k</a:t>
            </a:r>
          </a:p>
          <a:p>
            <a:r>
              <a:rPr lang="en-US" sz="2800" dirty="0">
                <a:sym typeface="Symbol" panose="05050102010706020507" pitchFamily="18" charset="2"/>
              </a:rPr>
              <a:t> x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(2k)</a:t>
            </a:r>
            <a:r>
              <a:rPr lang="en-US" sz="2800" baseline="30000" dirty="0">
                <a:sym typeface="Symbol" panose="05050102010706020507" pitchFamily="18" charset="2"/>
              </a:rPr>
              <a:t> 2</a:t>
            </a:r>
            <a:r>
              <a:rPr lang="en-US" sz="2800" dirty="0">
                <a:sym typeface="Symbol" panose="05050102010706020507" pitchFamily="18" charset="2"/>
              </a:rPr>
              <a:t> = 4k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, which is even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338" y="3465493"/>
            <a:ext cx="3599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x</a:t>
            </a:r>
            <a:r>
              <a:rPr lang="en-US" sz="2800" baseline="30000" dirty="0">
                <a:sym typeface="Symbol" panose="05050102010706020507" pitchFamily="18" charset="2"/>
              </a:rPr>
              <a:t>2 </a:t>
            </a:r>
            <a:r>
              <a:rPr lang="en-US" sz="2800" dirty="0"/>
              <a:t>is even </a:t>
            </a:r>
            <a:r>
              <a:rPr lang="en-US" sz="2800" dirty="0">
                <a:sym typeface="Symbol" panose="05050102010706020507" pitchFamily="18" charset="2"/>
              </a:rPr>
              <a:t> x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/>
              <a:t> = 2k</a:t>
            </a:r>
          </a:p>
          <a:p>
            <a:r>
              <a:rPr lang="en-US" sz="2800" dirty="0">
                <a:sym typeface="Symbol" panose="05050102010706020507" pitchFamily="18" charset="2"/>
              </a:rPr>
              <a:t> x = √(2k) =</a:t>
            </a:r>
            <a:endParaRPr lang="en-US" sz="2800" dirty="0"/>
          </a:p>
        </p:txBody>
      </p:sp>
      <p:pic>
        <p:nvPicPr>
          <p:cNvPr id="17" name="Picture 2" descr="Image result for why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892175" cy="75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 bwMode="auto">
          <a:xfrm flipV="1">
            <a:off x="533400" y="3200400"/>
            <a:ext cx="3482975" cy="1441918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47786" y="4724400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b. q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p </a:t>
            </a:r>
            <a:r>
              <a:rPr lang="en-US" sz="2400" dirty="0">
                <a:sym typeface="Symbol" panose="05050102010706020507" pitchFamily="18" charset="2"/>
              </a:rPr>
              <a:t> p  q</a:t>
            </a:r>
            <a:r>
              <a:rPr lang="en-US" sz="24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2400" y="4842748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CONTRAPOSITIVE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5294293"/>
            <a:ext cx="84321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is NOT even </a:t>
            </a:r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x = 2k + 1</a:t>
            </a:r>
          </a:p>
          <a:p>
            <a:r>
              <a:rPr lang="en-US" sz="2800" dirty="0">
                <a:sym typeface="Symbol" panose="05050102010706020507" pitchFamily="18" charset="2"/>
              </a:rPr>
              <a:t> x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(2k + 1)</a:t>
            </a:r>
            <a:r>
              <a:rPr lang="en-US" sz="2800" baseline="30000" dirty="0">
                <a:sym typeface="Symbol" panose="05050102010706020507" pitchFamily="18" charset="2"/>
              </a:rPr>
              <a:t> 2</a:t>
            </a:r>
            <a:r>
              <a:rPr lang="en-US" sz="2800" dirty="0">
                <a:sym typeface="Symbol" panose="05050102010706020507" pitchFamily="18" charset="2"/>
              </a:rPr>
              <a:t> = 4k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+ 2k + 1, which is NOT even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33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r>
              <a:rPr lang="en-US" dirty="0"/>
              <a:t>If 1 = -1, then I am the King of the world</a:t>
            </a:r>
          </a:p>
          <a:p>
            <a:r>
              <a:rPr lang="en-US" dirty="0"/>
              <a:t>If computers are machines, then </a:t>
            </a:r>
            <a:r>
              <a:rPr lang="en-US" dirty="0" err="1"/>
              <a:t>Mashrafi</a:t>
            </a:r>
            <a:r>
              <a:rPr lang="en-US" dirty="0"/>
              <a:t> is a Cricket Player</a:t>
            </a:r>
          </a:p>
          <a:p>
            <a:r>
              <a:rPr lang="en-US" dirty="0"/>
              <a:t>If 2+2 = 5, then Chandler is a girl.</a:t>
            </a:r>
          </a:p>
          <a:p>
            <a:r>
              <a:rPr lang="en-US" dirty="0"/>
              <a:t>But for meaningful statements, we formulate an implication when there is a relation between the hypothesis and conclusion.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1194" y="955973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May not be related</a:t>
            </a:r>
          </a:p>
        </p:txBody>
      </p:sp>
    </p:spTree>
    <p:extLst>
      <p:ext uri="{BB962C8B-B14F-4D97-AF65-F5344CB8AC3E}">
        <p14:creationId xmlns:p14="http://schemas.microsoft.com/office/powerpoint/2010/main" val="14333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00213" y="1600200"/>
            <a:ext cx="57562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Conditional Statements</a:t>
            </a:r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endParaRPr lang="en-US" altLang="zh-TW" sz="2400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 sz="2000"/>
              <a:t>	The meaning of IF and its logical forms</a:t>
            </a:r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endParaRPr lang="en-US" altLang="zh-TW" sz="2000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 sz="2000"/>
              <a:t>	Contrapositive </a:t>
            </a:r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endParaRPr lang="en-US" altLang="zh-TW" sz="2000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 sz="2000"/>
              <a:t>	If, only if, if and only if</a:t>
            </a:r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endParaRPr lang="en-US" altLang="zh-TW" sz="2000"/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Arguments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066800" y="4267200"/>
            <a:ext cx="633413" cy="3492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51263" y="457200"/>
            <a:ext cx="2465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Argument </a:t>
            </a:r>
            <a:r>
              <a:rPr lang="en-US" altLang="zh-TW" sz="2400" b="1" dirty="0">
                <a:solidFill>
                  <a:srgbClr val="00B050"/>
                </a:solidFill>
              </a:rPr>
              <a:t>Form</a:t>
            </a:r>
          </a:p>
        </p:txBody>
      </p:sp>
      <p:sp>
        <p:nvSpPr>
          <p:cNvPr id="19459" name="Text Box 13"/>
          <p:cNvSpPr txBox="1">
            <a:spLocks noChangeArrowheads="1"/>
          </p:cNvSpPr>
          <p:nvPr/>
        </p:nvSpPr>
        <p:spPr bwMode="auto">
          <a:xfrm>
            <a:off x="760413" y="954375"/>
            <a:ext cx="8231187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dirty="0"/>
              <a:t>An argument is a sequence of statements </a:t>
            </a:r>
            <a:r>
              <a:rPr lang="en-US" altLang="zh-TW" dirty="0">
                <a:solidFill>
                  <a:srgbClr val="00B050"/>
                </a:solidFill>
              </a:rPr>
              <a:t>forms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All statement </a:t>
            </a:r>
            <a:r>
              <a:rPr lang="en-US" altLang="zh-TW" dirty="0">
                <a:solidFill>
                  <a:srgbClr val="00B050"/>
                </a:solidFill>
              </a:rPr>
              <a:t>forms </a:t>
            </a:r>
            <a:r>
              <a:rPr lang="en-US" altLang="zh-TW" dirty="0"/>
              <a:t>but the final one are called </a:t>
            </a:r>
            <a:r>
              <a:rPr lang="en-US" altLang="zh-TW" dirty="0">
                <a:solidFill>
                  <a:srgbClr val="A50021"/>
                </a:solidFill>
              </a:rPr>
              <a:t>assumptions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A50021"/>
                </a:solidFill>
              </a:rPr>
              <a:t>hypothesis or premises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 final statement </a:t>
            </a:r>
            <a:r>
              <a:rPr lang="en-US" altLang="zh-TW" dirty="0">
                <a:solidFill>
                  <a:srgbClr val="00B050"/>
                </a:solidFill>
              </a:rPr>
              <a:t>form </a:t>
            </a:r>
            <a:r>
              <a:rPr lang="en-US" altLang="zh-TW" dirty="0"/>
              <a:t>is called the </a:t>
            </a:r>
            <a:r>
              <a:rPr lang="en-US" altLang="zh-TW" dirty="0">
                <a:solidFill>
                  <a:srgbClr val="006600"/>
                </a:solidFill>
              </a:rPr>
              <a:t>conclusion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An argument </a:t>
            </a:r>
            <a:r>
              <a:rPr lang="en-US" altLang="zh-TW" dirty="0">
                <a:solidFill>
                  <a:srgbClr val="00B050"/>
                </a:solidFill>
              </a:rPr>
              <a:t>form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chemeClr val="accent2"/>
                </a:solidFill>
              </a:rPr>
              <a:t>valid </a:t>
            </a:r>
            <a:r>
              <a:rPr lang="en-US" altLang="zh-TW" dirty="0">
                <a:solidFill>
                  <a:schemeClr val="tx2"/>
                </a:solidFill>
              </a:rPr>
              <a:t>if:</a:t>
            </a:r>
            <a:r>
              <a:rPr lang="en-US" altLang="zh-TW" dirty="0"/>
              <a:t>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914400" y="3205163"/>
            <a:ext cx="6553200" cy="1708353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dirty="0"/>
              <a:t>No matter what particular statements are substituted for the statement variables in its premises,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whenever all the assumptions are true, then the conclusion is true.</a:t>
            </a:r>
          </a:p>
        </p:txBody>
      </p:sp>
    </p:spTree>
    <p:extLst>
      <p:ext uri="{BB962C8B-B14F-4D97-AF65-F5344CB8AC3E}">
        <p14:creationId xmlns:p14="http://schemas.microsoft.com/office/powerpoint/2010/main" val="23075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51263" y="457200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Argument</a:t>
            </a:r>
          </a:p>
        </p:txBody>
      </p:sp>
      <p:sp>
        <p:nvSpPr>
          <p:cNvPr id="19459" name="Text Box 13"/>
          <p:cNvSpPr txBox="1">
            <a:spLocks noChangeArrowheads="1"/>
          </p:cNvSpPr>
          <p:nvPr/>
        </p:nvSpPr>
        <p:spPr bwMode="auto">
          <a:xfrm>
            <a:off x="760413" y="1295400"/>
            <a:ext cx="76231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An argument is a sequence of statements.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All statements but the final one are called </a:t>
            </a:r>
            <a:r>
              <a:rPr lang="en-US" altLang="zh-TW">
                <a:solidFill>
                  <a:srgbClr val="A50021"/>
                </a:solidFill>
              </a:rPr>
              <a:t>assumptions </a:t>
            </a:r>
            <a:r>
              <a:rPr lang="en-US" altLang="zh-TW"/>
              <a:t>or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final statement is called the </a:t>
            </a:r>
            <a:r>
              <a:rPr lang="en-US" altLang="zh-TW">
                <a:solidFill>
                  <a:srgbClr val="006600"/>
                </a:solidFill>
              </a:rPr>
              <a:t>conclusion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 argument is </a:t>
            </a:r>
            <a:r>
              <a:rPr lang="en-US" altLang="zh-TW">
                <a:solidFill>
                  <a:schemeClr val="accent2"/>
                </a:solidFill>
              </a:rPr>
              <a:t>valid </a:t>
            </a:r>
            <a:r>
              <a:rPr lang="en-US" altLang="zh-TW">
                <a:solidFill>
                  <a:schemeClr val="tx2"/>
                </a:solidFill>
              </a:rPr>
              <a:t>if:</a:t>
            </a:r>
            <a:r>
              <a:rPr lang="en-US" altLang="zh-TW"/>
              <a:t>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3424525" y="2669143"/>
            <a:ext cx="1939955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its form is valid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754188" y="3429000"/>
            <a:ext cx="56356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If today is Wednesday, then yesterday is Tuesday.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Today is Wednesday.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Yesterday is Tuesday.</a:t>
            </a:r>
          </a:p>
        </p:txBody>
      </p:sp>
      <p:pic>
        <p:nvPicPr>
          <p:cNvPr id="58386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05338"/>
            <a:ext cx="2286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4188" y="5562600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valid, because its form is valid: See next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animBg="1"/>
      <p:bldP spid="583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19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Modus Ponens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1711325" y="1184275"/>
            <a:ext cx="141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p</a:t>
            </a:r>
          </a:p>
          <a:p>
            <a:pPr eaLnBrk="1" hangingPunct="1"/>
            <a:r>
              <a:rPr lang="en-US" altLang="zh-TW"/>
              <a:t>q</a:t>
            </a:r>
          </a:p>
        </p:txBody>
      </p:sp>
      <p:graphicFrame>
        <p:nvGraphicFramePr>
          <p:cNvPr id="91184" name="Group 48"/>
          <p:cNvGraphicFramePr>
            <a:graphicFrameLocks noGrp="1"/>
          </p:cNvGraphicFramePr>
          <p:nvPr/>
        </p:nvGraphicFramePr>
        <p:xfrm>
          <a:off x="1981200" y="29718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185" name="Text Box 49"/>
          <p:cNvSpPr txBox="1">
            <a:spLocks noChangeArrowheads="1"/>
          </p:cNvSpPr>
          <p:nvPr/>
        </p:nvSpPr>
        <p:spPr bwMode="auto">
          <a:xfrm>
            <a:off x="1624013" y="6100763"/>
            <a:ext cx="590391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Modus ponens is Latin meaning “method of affirming”.</a:t>
            </a:r>
          </a:p>
        </p:txBody>
      </p:sp>
      <p:pic>
        <p:nvPicPr>
          <p:cNvPr id="20523" name="Picture 5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87" name="Rectangle 51"/>
          <p:cNvSpPr>
            <a:spLocks noChangeArrowheads="1"/>
          </p:cNvSpPr>
          <p:nvPr/>
        </p:nvSpPr>
        <p:spPr bwMode="auto">
          <a:xfrm>
            <a:off x="4267200" y="3581400"/>
            <a:ext cx="26670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88" name="AutoShape 52"/>
          <p:cNvSpPr>
            <a:spLocks/>
          </p:cNvSpPr>
          <p:nvPr/>
        </p:nvSpPr>
        <p:spPr bwMode="auto">
          <a:xfrm rot="-5400000">
            <a:off x="4914900" y="18669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89" name="Text Box 53"/>
          <p:cNvSpPr txBox="1">
            <a:spLocks noChangeArrowheads="1"/>
          </p:cNvSpPr>
          <p:nvPr/>
        </p:nvSpPr>
        <p:spPr bwMode="auto">
          <a:xfrm>
            <a:off x="4343400" y="2251075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91190" name="Text Box 54"/>
          <p:cNvSpPr txBox="1">
            <a:spLocks noChangeArrowheads="1"/>
          </p:cNvSpPr>
          <p:nvPr/>
        </p:nvSpPr>
        <p:spPr bwMode="auto">
          <a:xfrm>
            <a:off x="6096000" y="22860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20528" name="Rectangle 55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1193" name="Picture 5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3898900" y="1217613"/>
            <a:ext cx="3644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typhoon, then class cancelled.</a:t>
            </a:r>
          </a:p>
          <a:p>
            <a:pPr eaLnBrk="1" hangingPunct="1"/>
            <a:r>
              <a:rPr lang="en-US" altLang="zh-TW"/>
              <a:t>Typhoon.</a:t>
            </a:r>
          </a:p>
          <a:p>
            <a:pPr eaLnBrk="1" hangingPunct="1"/>
            <a:r>
              <a:rPr lang="en-US" altLang="zh-TW"/>
              <a:t>Class cancelled.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5" grpId="0" animBg="1"/>
      <p:bldP spid="91187" grpId="0" animBg="1"/>
      <p:bldP spid="91188" grpId="0" animBg="1"/>
      <p:bldP spid="91189" grpId="0"/>
      <p:bldP spid="91190" grpId="0"/>
      <p:bldP spid="91194" grpId="0" animBg="1"/>
      <p:bldP spid="911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Modus Tollens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87525" y="1184275"/>
            <a:ext cx="141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~q</a:t>
            </a:r>
          </a:p>
          <a:p>
            <a:pPr eaLnBrk="1" hangingPunct="1"/>
            <a:r>
              <a:rPr lang="en-US" altLang="zh-TW"/>
              <a:t>~p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/>
        </p:nvGraphicFramePr>
        <p:xfrm>
          <a:off x="1981200" y="31242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1676400" y="6100763"/>
            <a:ext cx="569277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Modus tollens is Latin meaning “method of denying”.</a:t>
            </a:r>
          </a:p>
        </p:txBody>
      </p:sp>
      <p:pic>
        <p:nvPicPr>
          <p:cNvPr id="21547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191000" y="52578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73" name="AutoShape 45"/>
          <p:cNvSpPr>
            <a:spLocks/>
          </p:cNvSpPr>
          <p:nvPr/>
        </p:nvSpPr>
        <p:spPr bwMode="auto">
          <a:xfrm rot="-5400000">
            <a:off x="4914900" y="20193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343400" y="2403475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6096000" y="24384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21552" name="Rectangle 49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9379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81" name="Text Box 53"/>
          <p:cNvSpPr txBox="1">
            <a:spLocks noChangeArrowheads="1"/>
          </p:cNvSpPr>
          <p:nvPr/>
        </p:nvSpPr>
        <p:spPr bwMode="auto">
          <a:xfrm>
            <a:off x="3886200" y="1217613"/>
            <a:ext cx="3644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typhoon, then class cancelled.</a:t>
            </a:r>
          </a:p>
          <a:p>
            <a:pPr eaLnBrk="1" hangingPunct="1"/>
            <a:r>
              <a:rPr lang="en-US" altLang="zh-TW"/>
              <a:t>Class not cancelled.</a:t>
            </a:r>
          </a:p>
          <a:p>
            <a:pPr eaLnBrk="1" hangingPunct="1"/>
            <a:r>
              <a:rPr lang="en-US" altLang="zh-TW"/>
              <a:t>No typhoon.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0" grpId="0" animBg="1"/>
      <p:bldP spid="99372" grpId="0" animBg="1"/>
      <p:bldP spid="99373" grpId="0" animBg="1"/>
      <p:bldP spid="99374" grpId="0"/>
      <p:bldP spid="99375" grpId="0"/>
      <p:bldP spid="99380" grpId="0" animBg="1"/>
      <p:bldP spid="993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73400" y="1452563"/>
          <a:ext cx="2971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203040" progId="Equation.3">
                  <p:embed/>
                </p:oleObj>
              </mc:Choice>
              <mc:Fallback>
                <p:oleObj name="Equation" r:id="rId3" imgW="10411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452563"/>
                        <a:ext cx="2971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39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Logic Operator</a:t>
            </a:r>
          </a:p>
        </p:txBody>
      </p:sp>
      <p:sp>
        <p:nvSpPr>
          <p:cNvPr id="1058" name="Rectangle 6"/>
          <p:cNvSpPr>
            <a:spLocks noChangeArrowheads="1"/>
          </p:cNvSpPr>
          <p:nvPr/>
        </p:nvSpPr>
        <p:spPr bwMode="auto">
          <a:xfrm>
            <a:off x="5302251" y="4364038"/>
            <a:ext cx="12112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059" name="Rectangle 7"/>
          <p:cNvSpPr>
            <a:spLocks noChangeArrowheads="1"/>
          </p:cNvSpPr>
          <p:nvPr/>
        </p:nvSpPr>
        <p:spPr bwMode="auto">
          <a:xfrm>
            <a:off x="5302251" y="3846513"/>
            <a:ext cx="12112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060" name="Rectangle 8"/>
          <p:cNvSpPr>
            <a:spLocks noChangeArrowheads="1"/>
          </p:cNvSpPr>
          <p:nvPr/>
        </p:nvSpPr>
        <p:spPr bwMode="auto">
          <a:xfrm>
            <a:off x="5302251" y="3328988"/>
            <a:ext cx="12112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A50021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061" name="Rectangle 9"/>
          <p:cNvSpPr>
            <a:spLocks noChangeArrowheads="1"/>
          </p:cNvSpPr>
          <p:nvPr/>
        </p:nvSpPr>
        <p:spPr bwMode="auto">
          <a:xfrm>
            <a:off x="5302251" y="2800350"/>
            <a:ext cx="121126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062" name="Rectangle 10"/>
          <p:cNvSpPr>
            <a:spLocks noChangeArrowheads="1"/>
          </p:cNvSpPr>
          <p:nvPr/>
        </p:nvSpPr>
        <p:spPr bwMode="auto">
          <a:xfrm>
            <a:off x="4462463" y="2222500"/>
            <a:ext cx="20510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3200" i="1">
                <a:latin typeface="Arial" panose="020B0604020202020204" pitchFamily="34" charset="0"/>
              </a:rPr>
              <a:t>P  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320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endParaRPr lang="en-US" altLang="en-US" sz="32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030" name="Group 11"/>
          <p:cNvGrpSpPr>
            <a:grpSpLocks/>
          </p:cNvGrpSpPr>
          <p:nvPr/>
        </p:nvGrpSpPr>
        <p:grpSpPr bwMode="auto">
          <a:xfrm>
            <a:off x="2692400" y="2222500"/>
            <a:ext cx="1770063" cy="2659063"/>
            <a:chOff x="592" y="1902"/>
            <a:chExt cx="1115" cy="1675"/>
          </a:xfrm>
        </p:grpSpPr>
        <p:sp>
          <p:nvSpPr>
            <p:cNvPr id="1048" name="Rectangle 12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49" name="Rectangle 13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50" name="Rectangle 14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51" name="Rectangle 15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52" name="Rectangle 16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53" name="Rectangle 17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54" name="Rectangle 18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55" name="Rectangle 19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56" name="Rectangle 20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057" name="Rectangle 21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1031" name="Group 22"/>
          <p:cNvGrpSpPr>
            <a:grpSpLocks/>
          </p:cNvGrpSpPr>
          <p:nvPr/>
        </p:nvGrpSpPr>
        <p:grpSpPr bwMode="auto">
          <a:xfrm>
            <a:off x="3530600" y="2222500"/>
            <a:ext cx="931863" cy="2659063"/>
            <a:chOff x="1120" y="1902"/>
            <a:chExt cx="587" cy="1675"/>
          </a:xfrm>
        </p:grpSpPr>
        <p:sp>
          <p:nvSpPr>
            <p:cNvPr id="1046" name="Line 23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24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2" name="Group 25"/>
          <p:cNvGrpSpPr>
            <a:grpSpLocks/>
          </p:cNvGrpSpPr>
          <p:nvPr/>
        </p:nvGrpSpPr>
        <p:grpSpPr bwMode="auto">
          <a:xfrm>
            <a:off x="2692400" y="2209800"/>
            <a:ext cx="3821113" cy="2659063"/>
            <a:chOff x="592" y="1894"/>
            <a:chExt cx="2407" cy="1675"/>
          </a:xfrm>
        </p:grpSpPr>
        <p:grpSp>
          <p:nvGrpSpPr>
            <p:cNvPr id="1035" name="Group 26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1042" name="Line 27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28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29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30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" name="Group 31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037" name="Group 32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039" name="Line 33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0" name="Line 34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1" name="Line 35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8" name="Line 36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027" name="Object 37"/>
          <p:cNvGraphicFramePr>
            <a:graphicFrameLocks noChangeAspect="1"/>
          </p:cNvGraphicFramePr>
          <p:nvPr/>
        </p:nvGraphicFramePr>
        <p:xfrm>
          <a:off x="6267450" y="25431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25431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381000" y="5338763"/>
            <a:ext cx="841851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A50021"/>
                </a:solidFill>
              </a:rPr>
              <a:t>Convention</a:t>
            </a:r>
            <a:r>
              <a:rPr lang="en-US" altLang="en-US" dirty="0"/>
              <a:t>: if we don’t say anything wrong, then it is not false, and thus true.</a:t>
            </a:r>
          </a:p>
        </p:txBody>
      </p:sp>
      <p:pic>
        <p:nvPicPr>
          <p:cNvPr id="1034" name="Picture 3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2425700"/>
            <a:ext cx="4683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9436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implication is </a:t>
            </a:r>
            <a:r>
              <a:rPr lang="en-US" sz="2000" b="1" i="1" dirty="0"/>
              <a:t>true</a:t>
            </a:r>
            <a:r>
              <a:rPr lang="en-US" sz="2000" i="1" dirty="0"/>
              <a:t> </a:t>
            </a:r>
            <a:r>
              <a:rPr lang="en-US" sz="2000" dirty="0"/>
              <a:t>provided </a:t>
            </a:r>
            <a:r>
              <a:rPr lang="en-US" sz="2000" i="1" dirty="0"/>
              <a:t>P </a:t>
            </a:r>
            <a:r>
              <a:rPr lang="en-US" sz="2000" dirty="0"/>
              <a:t>is false or </a:t>
            </a:r>
            <a:r>
              <a:rPr lang="en-US" sz="2000" i="1" dirty="0"/>
              <a:t>Q </a:t>
            </a:r>
            <a:r>
              <a:rPr lang="en-US" sz="2000" dirty="0"/>
              <a:t>is true (or both), and </a:t>
            </a:r>
            <a:r>
              <a:rPr lang="en-US" sz="2000" b="1" i="1" dirty="0"/>
              <a:t>false</a:t>
            </a:r>
            <a:r>
              <a:rPr lang="en-US" sz="2000" i="1" dirty="0"/>
              <a:t> </a:t>
            </a:r>
            <a:r>
              <a:rPr lang="en-US" sz="2000" dirty="0"/>
              <a:t>otherwise.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8914" y="4191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is 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0600" y="28310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is true: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828800" y="4038600"/>
            <a:ext cx="10668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920240" y="4390906"/>
            <a:ext cx="931862" cy="18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243136" y="2968228"/>
            <a:ext cx="1490664" cy="35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301240" y="3168134"/>
            <a:ext cx="1399224" cy="870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895600" y="3846513"/>
            <a:ext cx="4114800" cy="2097087"/>
            <a:chOff x="2895600" y="3846513"/>
            <a:chExt cx="4114800" cy="209708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895600" y="3846513"/>
              <a:ext cx="1295400" cy="517525"/>
            </a:xfrm>
            <a:prstGeom prst="rect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191000" y="4191000"/>
              <a:ext cx="2819400" cy="175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0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" grpId="0"/>
      <p:bldP spid="1059" grpId="0"/>
      <p:bldP spid="1059" grpId="1"/>
      <p:bldP spid="1061" grpId="0"/>
      <p:bldP spid="65574" grpId="0" animBg="1"/>
      <p:bldP spid="2" grpId="0"/>
      <p:bldP spid="4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762000" y="5410200"/>
          <a:ext cx="4724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19040" progId="Equation.DSMT4">
                  <p:embed/>
                </p:oleObj>
              </mc:Choice>
              <mc:Fallback>
                <p:oleObj name="Equation" r:id="rId2" imgW="187956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4724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625850" y="457200"/>
            <a:ext cx="183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Equivalence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85800" y="1392238"/>
            <a:ext cx="777240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A student is trying to prove that propositions </a:t>
            </a:r>
            <a:r>
              <a:rPr kumimoji="0" lang="en-US" altLang="en-US" i="1"/>
              <a:t>P</a:t>
            </a:r>
            <a:r>
              <a:rPr kumimoji="0" lang="en-US" altLang="en-US"/>
              <a:t>, </a:t>
            </a:r>
            <a:r>
              <a:rPr kumimoji="0" lang="en-US" altLang="en-US" i="1"/>
              <a:t>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 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 altLang="en-US"/>
              <a:t>She proceeds as follows. 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 altLang="en-US"/>
              <a:t>First, she proves three facts: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P</a:t>
            </a:r>
            <a:r>
              <a:rPr kumimoji="0" lang="en-US" altLang="en-US"/>
              <a:t> implies </a:t>
            </a:r>
            <a:r>
              <a:rPr kumimoji="0" lang="en-US" altLang="en-US" i="1"/>
              <a:t>Q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Q implies </a:t>
            </a:r>
            <a:r>
              <a:rPr kumimoji="0" lang="en-US" altLang="en-US" i="1"/>
              <a:t>R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R</a:t>
            </a:r>
            <a:r>
              <a:rPr kumimoji="0" lang="en-US" altLang="en-US"/>
              <a:t> implies </a:t>
            </a:r>
            <a:r>
              <a:rPr kumimoji="0" lang="en-US" altLang="en-US" i="1"/>
              <a:t>P</a:t>
            </a:r>
            <a:r>
              <a:rPr kumimoji="0" lang="en-US" altLang="en-US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 altLang="en-US"/>
              <a:t>Then she concludes,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 altLang="en-US"/>
              <a:t>      ``Thus  </a:t>
            </a:r>
            <a:r>
              <a:rPr kumimoji="0" lang="en-US" altLang="en-US" i="1"/>
              <a:t>P, 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true.''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6125" y="4805363"/>
            <a:ext cx="22907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Proposed argument: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883400" y="5562600"/>
            <a:ext cx="1346200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it valid?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394325" y="4841875"/>
            <a:ext cx="136366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410200" y="6248400"/>
            <a:ext cx="126365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49530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 flipV="1">
            <a:off x="4267200" y="6248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7" grpId="0" animBg="1"/>
      <p:bldP spid="7680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30"/>
          <p:cNvSpPr txBox="1">
            <a:spLocks noChangeArrowheads="1"/>
          </p:cNvSpPr>
          <p:nvPr/>
        </p:nvSpPr>
        <p:spPr bwMode="auto">
          <a:xfrm>
            <a:off x="3254375" y="0"/>
            <a:ext cx="261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Valid Argument?</a:t>
            </a:r>
          </a:p>
        </p:txBody>
      </p:sp>
      <p:sp>
        <p:nvSpPr>
          <p:cNvPr id="81028" name="Text Box 132"/>
          <p:cNvSpPr txBox="1">
            <a:spLocks noChangeArrowheads="1"/>
          </p:cNvSpPr>
          <p:nvPr/>
        </p:nvSpPr>
        <p:spPr bwMode="auto">
          <a:xfrm>
            <a:off x="3429000" y="16002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81029" name="Text Box 133"/>
          <p:cNvSpPr txBox="1">
            <a:spLocks noChangeArrowheads="1"/>
          </p:cNvSpPr>
          <p:nvPr/>
        </p:nvSpPr>
        <p:spPr bwMode="auto">
          <a:xfrm>
            <a:off x="6400800" y="16002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graphicFrame>
        <p:nvGraphicFramePr>
          <p:cNvPr id="81080" name="Group 18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0054416"/>
              </p:ext>
            </p:extLst>
          </p:nvPr>
        </p:nvGraphicFramePr>
        <p:xfrm>
          <a:off x="762000" y="2057400"/>
          <a:ext cx="1143000" cy="3292479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1261" name="Group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08505"/>
              </p:ext>
            </p:extLst>
          </p:nvPr>
        </p:nvGraphicFramePr>
        <p:xfrm>
          <a:off x="2743200" y="2057400"/>
          <a:ext cx="2743200" cy="329247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1311" name="Group 4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81648"/>
              </p:ext>
            </p:extLst>
          </p:nvPr>
        </p:nvGraphicFramePr>
        <p:xfrm>
          <a:off x="6400800" y="2057400"/>
          <a:ext cx="2133600" cy="329247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OK?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1300" name="Text Box 404"/>
          <p:cNvSpPr txBox="1">
            <a:spLocks noChangeArrowheads="1"/>
          </p:cNvSpPr>
          <p:nvPr/>
        </p:nvSpPr>
        <p:spPr bwMode="auto">
          <a:xfrm>
            <a:off x="617538" y="6405562"/>
            <a:ext cx="799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To prove an argument is not valid, we just need to find a counterexample.</a:t>
            </a:r>
          </a:p>
        </p:txBody>
      </p:sp>
      <p:graphicFrame>
        <p:nvGraphicFramePr>
          <p:cNvPr id="5122" name="Object 4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29342"/>
              </p:ext>
            </p:extLst>
          </p:nvPr>
        </p:nvGraphicFramePr>
        <p:xfrm>
          <a:off x="762000" y="623888"/>
          <a:ext cx="47244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79560" imgH="419040" progId="Equation.DSMT4">
                  <p:embed/>
                </p:oleObj>
              </mc:Choice>
              <mc:Fallback>
                <p:oleObj name="Equation" r:id="rId7" imgW="1879560" imgH="419040" progId="Equation.DSMT4">
                  <p:embed/>
                  <p:pic>
                    <p:nvPicPr>
                      <p:cNvPr id="0" name="Object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23888"/>
                        <a:ext cx="47244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" name="Text Box 406"/>
          <p:cNvSpPr txBox="1">
            <a:spLocks noChangeArrowheads="1"/>
          </p:cNvSpPr>
          <p:nvPr/>
        </p:nvSpPr>
        <p:spPr bwMode="auto">
          <a:xfrm>
            <a:off x="6883400" y="776288"/>
            <a:ext cx="134620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it valid?</a:t>
            </a:r>
          </a:p>
        </p:txBody>
      </p:sp>
      <p:pic>
        <p:nvPicPr>
          <p:cNvPr id="81304" name="Picture 40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59000"/>
            <a:ext cx="6826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07" name="Picture 4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59000"/>
            <a:ext cx="6937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08" name="Picture 4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181225"/>
            <a:ext cx="6826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10" name="Picture 4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59000"/>
            <a:ext cx="1012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312" name="Rectangle 416"/>
          <p:cNvSpPr>
            <a:spLocks noChangeArrowheads="1"/>
          </p:cNvSpPr>
          <p:nvPr/>
        </p:nvSpPr>
        <p:spPr bwMode="auto">
          <a:xfrm>
            <a:off x="6172200" y="5029200"/>
            <a:ext cx="2743200" cy="2286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2682875" y="5349879"/>
            <a:ext cx="5013325" cy="817559"/>
            <a:chOff x="2682875" y="5349879"/>
            <a:chExt cx="5013325" cy="817559"/>
          </a:xfrm>
        </p:grpSpPr>
        <p:grpSp>
          <p:nvGrpSpPr>
            <p:cNvPr id="17" name="Group 16"/>
            <p:cNvGrpSpPr/>
            <p:nvPr/>
          </p:nvGrpSpPr>
          <p:grpSpPr>
            <a:xfrm>
              <a:off x="2682875" y="5394321"/>
              <a:ext cx="5013325" cy="773117"/>
              <a:chOff x="4648200" y="3930642"/>
              <a:chExt cx="5013325" cy="773117"/>
            </a:xfrm>
          </p:grpSpPr>
          <p:sp>
            <p:nvSpPr>
              <p:cNvPr id="18" name="Text Box 90"/>
              <p:cNvSpPr txBox="1">
                <a:spLocks noChangeArrowheads="1"/>
              </p:cNvSpPr>
              <p:nvPr/>
            </p:nvSpPr>
            <p:spPr bwMode="auto">
              <a:xfrm>
                <a:off x="4648200" y="4327521"/>
                <a:ext cx="5013325" cy="376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Assumptions are true, but not the conclusion.</a:t>
                </a:r>
              </a:p>
            </p:txBody>
          </p:sp>
          <p:sp>
            <p:nvSpPr>
              <p:cNvPr id="19" name="Line 91"/>
              <p:cNvSpPr>
                <a:spLocks noChangeShapeType="1"/>
              </p:cNvSpPr>
              <p:nvPr/>
            </p:nvSpPr>
            <p:spPr bwMode="auto">
              <a:xfrm flipH="1" flipV="1">
                <a:off x="6392863" y="3930642"/>
                <a:ext cx="84137" cy="3968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 bwMode="auto">
            <a:xfrm flipV="1">
              <a:off x="5867400" y="5349879"/>
              <a:ext cx="838200" cy="441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8" grpId="0"/>
      <p:bldP spid="81029" grpId="0"/>
      <p:bldP spid="81300" grpId="0" animBg="1"/>
      <p:bldP spid="813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49325" y="2741613"/>
            <a:ext cx="14128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q</a:t>
            </a:r>
          </a:p>
          <a:p>
            <a:pPr eaLnBrk="1" hangingPunct="1"/>
            <a:r>
              <a:rPr lang="en-US" altLang="zh-TW"/>
              <a:t>p</a:t>
            </a:r>
          </a:p>
        </p:txBody>
      </p:sp>
      <p:pic>
        <p:nvPicPr>
          <p:cNvPr id="100395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6138"/>
            <a:ext cx="2286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98" name="Text Box 46"/>
          <p:cNvSpPr txBox="1">
            <a:spLocks noChangeArrowheads="1"/>
          </p:cNvSpPr>
          <p:nvPr/>
        </p:nvSpPr>
        <p:spPr bwMode="auto">
          <a:xfrm>
            <a:off x="2362200" y="5484813"/>
            <a:ext cx="43545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are a fish, then you drink water.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drink water.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are a fish.</a:t>
            </a:r>
          </a:p>
        </p:txBody>
      </p:sp>
      <p:graphicFrame>
        <p:nvGraphicFramePr>
          <p:cNvPr id="100400" name="Group 48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438" name="Rectangle 86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439" name="AutoShape 87"/>
          <p:cNvSpPr>
            <a:spLocks/>
          </p:cNvSpPr>
          <p:nvPr/>
        </p:nvSpPr>
        <p:spPr bwMode="auto">
          <a:xfrm rot="-54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440" name="Text Box 88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100441" name="Text Box 89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5200" y="3886200"/>
            <a:ext cx="5013325" cy="1290638"/>
            <a:chOff x="3505200" y="3886200"/>
            <a:chExt cx="5013325" cy="1290638"/>
          </a:xfrm>
        </p:grpSpPr>
        <p:sp>
          <p:nvSpPr>
            <p:cNvPr id="100442" name="Text Box 90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5013325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Assumptions are true, but not the conclusion.</a:t>
              </a:r>
            </a:p>
          </p:txBody>
        </p:sp>
        <p:sp>
          <p:nvSpPr>
            <p:cNvPr id="100443" name="Line 91"/>
            <p:cNvSpPr>
              <a:spLocks noChangeShapeType="1"/>
            </p:cNvSpPr>
            <p:nvPr/>
          </p:nvSpPr>
          <p:spPr bwMode="auto">
            <a:xfrm flipV="1">
              <a:off x="6477000" y="3886200"/>
              <a:ext cx="152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066800" y="3886200"/>
            <a:ext cx="1143000" cy="18288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5695950"/>
            <a:ext cx="1856088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98" grpId="0"/>
      <p:bldP spid="100438" grpId="0" animBg="1"/>
      <p:bldP spid="100439" grpId="0" animBg="1"/>
      <p:bldP spid="100440" grpId="0"/>
      <p:bldP spid="1004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949325" y="2743200"/>
            <a:ext cx="141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~p</a:t>
            </a:r>
          </a:p>
          <a:p>
            <a:pPr eaLnBrk="1" hangingPunct="1"/>
            <a:r>
              <a:rPr lang="en-US" altLang="zh-TW"/>
              <a:t>~q</a:t>
            </a:r>
          </a:p>
        </p:txBody>
      </p:sp>
      <p:pic>
        <p:nvPicPr>
          <p:cNvPr id="10547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7725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362200" y="5410200"/>
            <a:ext cx="435451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are a fish, then you drink water.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are not a fish.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do not drink water.</a:t>
            </a:r>
          </a:p>
        </p:txBody>
      </p:sp>
      <p:graphicFrame>
        <p:nvGraphicFramePr>
          <p:cNvPr id="105481" name="Group 9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19" name="Rectangle 47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520" name="AutoShape 48"/>
          <p:cNvSpPr>
            <a:spLocks/>
          </p:cNvSpPr>
          <p:nvPr/>
        </p:nvSpPr>
        <p:spPr bwMode="auto">
          <a:xfrm rot="-54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05200" y="3886200"/>
            <a:ext cx="5013325" cy="1290638"/>
            <a:chOff x="3505200" y="3886200"/>
            <a:chExt cx="5013325" cy="1290638"/>
          </a:xfrm>
        </p:grpSpPr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5013325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Assumptions are true, but not the conclusion.</a:t>
              </a: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 flipV="1">
              <a:off x="6477000" y="3886200"/>
              <a:ext cx="152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066800" y="3886200"/>
            <a:ext cx="1143000" cy="18288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5695950"/>
            <a:ext cx="1856088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80" grpId="0"/>
      <p:bldP spid="105519" grpId="0" animBg="1"/>
      <p:bldP spid="105520" grpId="0" animBg="1"/>
      <p:bldP spid="105521" grpId="0"/>
      <p:bldP spid="1055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24579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97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46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780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22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03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48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6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702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7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98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8" name="Picture 2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97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0" name="Picture 2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1" name="Picture 2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2" name="Picture 2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56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4" name="Picture 30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88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5" name="Picture 31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88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7" name="Picture 33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546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8" name="Picture 34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05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2" name="Picture 38" descr="txp_fi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3561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3" name="Picture 39" descr="txp_fi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27600"/>
            <a:ext cx="132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5" name="Picture 41" descr="txp_fi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537200"/>
            <a:ext cx="137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01029" y="5885258"/>
            <a:ext cx="956147" cy="7018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19200" y="908161"/>
            <a:ext cx="1089333" cy="7996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29524" y="761737"/>
            <a:ext cx="1087276" cy="1087276"/>
          </a:xfrm>
          <a:prstGeom prst="rect">
            <a:avLst/>
          </a:prstGeom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24579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97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46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80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22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27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03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48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6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02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7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798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8" name="Picture 2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97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0" name="Picture 2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29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1" name="Picture 2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19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2" name="Picture 2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658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4" name="Picture 30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1976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5" name="Picture 31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78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7" name="Picture 33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642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8" name="Picture 34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658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2" name="Picture 38" descr="txp_fi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65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3" name="Picture 39" descr="txp_fi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88000"/>
            <a:ext cx="132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5" name="Picture 41" descr="txp_fi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197600"/>
            <a:ext cx="137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15760" y="718364"/>
            <a:ext cx="737040" cy="1643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737225" y="699247"/>
            <a:ext cx="739775" cy="1649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89815" y="2528876"/>
            <a:ext cx="1062985" cy="1901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429717" y="2362200"/>
            <a:ext cx="1047283" cy="1747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05400" y="4191000"/>
            <a:ext cx="1705777" cy="25880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4267" y="3352800"/>
            <a:ext cx="1089333" cy="79961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7000" y="2590800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058503" y="4690107"/>
            <a:ext cx="1597720" cy="183769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10400" y="4304488"/>
            <a:ext cx="956147" cy="7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5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More Exercises</a:t>
            </a:r>
          </a:p>
        </p:txBody>
      </p:sp>
      <p:pic>
        <p:nvPicPr>
          <p:cNvPr id="25603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08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4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66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358900"/>
            <a:ext cx="1701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78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590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1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113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2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828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3" name="Picture 3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974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4" name="Picture 4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97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6" name="Picture 4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4521200"/>
            <a:ext cx="1346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4875" y="1877300"/>
            <a:ext cx="1087276" cy="1087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6018" y="1324673"/>
            <a:ext cx="2071163" cy="21080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920" y="5461000"/>
            <a:ext cx="1089333" cy="799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00" y="4826092"/>
            <a:ext cx="1954219" cy="1989045"/>
          </a:xfrm>
          <a:prstGeom prst="rect">
            <a:avLst/>
          </a:prstGeom>
        </p:spPr>
      </p:pic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5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More Exercises</a:t>
            </a:r>
          </a:p>
        </p:txBody>
      </p:sp>
      <p:pic>
        <p:nvPicPr>
          <p:cNvPr id="25603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08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66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58900"/>
            <a:ext cx="1701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78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590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1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113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2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828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3" name="Picture 3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3815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4" name="Picture 4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6" name="Picture 4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305300"/>
            <a:ext cx="1346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2676525" y="5638800"/>
            <a:ext cx="39116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Valid argument       True conclusion</a:t>
            </a: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44958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495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 flipV="1">
            <a:off x="44196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6" name="Text Box 52"/>
          <p:cNvSpPr txBox="1">
            <a:spLocks noChangeArrowheads="1"/>
          </p:cNvSpPr>
          <p:nvPr/>
        </p:nvSpPr>
        <p:spPr bwMode="auto">
          <a:xfrm>
            <a:off x="2667000" y="6172200"/>
            <a:ext cx="39116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True conclusion       Valid argument</a:t>
            </a:r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4486275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H="1">
            <a:off x="4486275" y="6172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 flipH="1" flipV="1">
            <a:off x="4410075" y="617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7667" y="2260600"/>
            <a:ext cx="1089333" cy="799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36655" y="1888074"/>
            <a:ext cx="1766363" cy="16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2" grpId="0" animBg="1"/>
      <p:bldP spid="573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/>
          <p:cNvSpPr txBox="1">
            <a:spLocks noChangeArrowheads="1"/>
          </p:cNvSpPr>
          <p:nvPr/>
        </p:nvSpPr>
        <p:spPr bwMode="auto">
          <a:xfrm>
            <a:off x="2447925" y="228600"/>
            <a:ext cx="382188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Valid argument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dirty="0"/>
              <a:t>True conclusion</a:t>
            </a:r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2438400" y="3429000"/>
            <a:ext cx="382188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True conclusion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dirty="0"/>
              <a:t>Valid argument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914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John Lennon was a Rock Star, then John Lennon had red hair.</a:t>
            </a:r>
          </a:p>
          <a:p>
            <a:r>
              <a:rPr lang="en-US" dirty="0"/>
              <a:t>John Lennon was a Rock Star.</a:t>
            </a:r>
          </a:p>
          <a:p>
            <a:pPr marL="285750" indent="-285750">
              <a:buFont typeface="Symbol" panose="05050102010706020507" pitchFamily="18" charset="2"/>
              <a:buChar char="\"/>
            </a:pPr>
            <a:r>
              <a:rPr lang="en-US" dirty="0"/>
              <a:t>John Lennon had red hair</a:t>
            </a:r>
          </a:p>
        </p:txBody>
      </p:sp>
      <p:pic>
        <p:nvPicPr>
          <p:cNvPr id="48130" name="Picture 2" descr="Image result for John Lenn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204885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347676"/>
            <a:ext cx="1089333" cy="799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9480" y="15240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2438400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Conclusion is False!!!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2209800" y="19812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676400" y="4641294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New York is a big city, then New York has tall buildings.</a:t>
            </a:r>
          </a:p>
          <a:p>
            <a:r>
              <a:rPr lang="en-US" dirty="0"/>
              <a:t>New York has tall buildings.</a:t>
            </a:r>
          </a:p>
          <a:p>
            <a:r>
              <a:rPr lang="en-US" dirty="0">
                <a:sym typeface="Symbol" panose="05050102010706020507" pitchFamily="18" charset="2"/>
              </a:rPr>
              <a:t> </a:t>
            </a:r>
            <a:r>
              <a:rPr lang="en-US" dirty="0"/>
              <a:t>New York is a big city.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557" y="5117426"/>
            <a:ext cx="1087276" cy="1087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7400" y="5726668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But Conclusion is True!!!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065" y="210256"/>
            <a:ext cx="416202" cy="4497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065" y="3352800"/>
            <a:ext cx="416202" cy="4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7" grpId="0"/>
      <p:bldP spid="10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3152140"/>
            <a:ext cx="1087276" cy="1087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76" y="2667000"/>
            <a:ext cx="669105" cy="1927860"/>
          </a:xfrm>
          <a:prstGeom prst="rect">
            <a:avLst/>
          </a:prstGeom>
        </p:spPr>
      </p:pic>
      <p:pic>
        <p:nvPicPr>
          <p:cNvPr id="6" name="Picture 2" descr="Image result for why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92" y="723900"/>
            <a:ext cx="892175" cy="75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1210" y="302343"/>
            <a:ext cx="1089333" cy="799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267" y="1101959"/>
            <a:ext cx="1087276" cy="10872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7925" y="206906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form is this?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77754" y="533400"/>
            <a:ext cx="3694446" cy="980420"/>
            <a:chOff x="2477754" y="533400"/>
            <a:chExt cx="3694446" cy="980420"/>
          </a:xfrm>
        </p:grpSpPr>
        <p:pic>
          <p:nvPicPr>
            <p:cNvPr id="3" name="Picture 4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900" y="533400"/>
              <a:ext cx="1752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4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500" y="1155700"/>
              <a:ext cx="31877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477754" y="990600"/>
              <a:ext cx="4940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ym typeface="Symbol" panose="05050102010706020507" pitchFamily="18" charset="2"/>
                </a:rPr>
                <a:t></a:t>
              </a:r>
              <a:endParaRPr lang="en-US" sz="28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89234" y="2555587"/>
            <a:ext cx="4806966" cy="1269018"/>
            <a:chOff x="2889234" y="2555587"/>
            <a:chExt cx="4806966" cy="1269018"/>
          </a:xfrm>
        </p:grpSpPr>
        <p:grpSp>
          <p:nvGrpSpPr>
            <p:cNvPr id="13" name="Group 12"/>
            <p:cNvGrpSpPr/>
            <p:nvPr/>
          </p:nvGrpSpPr>
          <p:grpSpPr>
            <a:xfrm>
              <a:off x="3429000" y="2555587"/>
              <a:ext cx="2637971" cy="584775"/>
              <a:chOff x="2327729" y="2555587"/>
              <a:chExt cx="2637971" cy="584775"/>
            </a:xfrm>
          </p:grpSpPr>
          <p:pic>
            <p:nvPicPr>
              <p:cNvPr id="10" name="Picture 46" descr="txp_fig"/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100" y="2657475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327729" y="2555587"/>
                <a:ext cx="8066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 </a:t>
                </a:r>
                <a:r>
                  <a:rPr lang="en-US" sz="3200" b="1" dirty="0">
                    <a:sym typeface="Symbol" panose="05050102010706020507" pitchFamily="18" charset="2"/>
                  </a:rPr>
                  <a:t></a:t>
                </a:r>
                <a:endParaRPr lang="en-US" sz="32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276600" y="3118545"/>
              <a:ext cx="4343400" cy="706060"/>
              <a:chOff x="2743200" y="3118545"/>
              <a:chExt cx="4191000" cy="584775"/>
            </a:xfrm>
          </p:grpSpPr>
          <p:pic>
            <p:nvPicPr>
              <p:cNvPr id="11" name="Picture 47" descr="txp_fig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6500" y="3249450"/>
                <a:ext cx="3187700" cy="301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743200" y="3118545"/>
                <a:ext cx="9476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Q </a:t>
                </a:r>
                <a:r>
                  <a:rPr lang="en-US" sz="3200" b="1" dirty="0">
                    <a:sym typeface="Symbol" panose="05050102010706020507" pitchFamily="18" charset="2"/>
                  </a:rPr>
                  <a:t></a:t>
                </a:r>
                <a:endParaRPr lang="en-US" sz="3200" b="1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889234" y="3154680"/>
              <a:ext cx="4940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ym typeface="Symbol" panose="05050102010706020507" pitchFamily="18" charset="2"/>
                </a:rPr>
                <a:t></a:t>
              </a:r>
              <a:endParaRPr lang="en-US" sz="2800" b="1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2590800"/>
              <a:ext cx="3810000" cy="11671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71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Example Implications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3235"/>
            <a:ext cx="8229600" cy="5410200"/>
          </a:xfrm>
        </p:spPr>
        <p:txBody>
          <a:bodyPr/>
          <a:lstStyle/>
          <a:p>
            <a:r>
              <a:rPr lang="en-US" dirty="0"/>
              <a:t>The most common type of statement in mathematics is the implication. </a:t>
            </a:r>
          </a:p>
          <a:p>
            <a:r>
              <a:rPr lang="en-US" dirty="0"/>
              <a:t>Consider the </a:t>
            </a:r>
            <a:r>
              <a:rPr lang="en-US" i="1" dirty="0"/>
              <a:t>Pythagorean Theorem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The equation is true as long as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the legs or a right triangle and </a:t>
            </a:r>
            <a:r>
              <a:rPr lang="en-US" i="1" dirty="0"/>
              <a:t>c </a:t>
            </a:r>
            <a:r>
              <a:rPr lang="en-US" dirty="0"/>
              <a:t>is</a:t>
            </a:r>
            <a:br>
              <a:rPr lang="en-US" dirty="0"/>
            </a:br>
            <a:r>
              <a:rPr lang="en-US" dirty="0"/>
              <a:t>the hypotenuse. </a:t>
            </a:r>
          </a:p>
          <a:p>
            <a:r>
              <a:rPr lang="en-US" dirty="0"/>
              <a:t>We thus make it a statement: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502274"/>
              </p:ext>
            </p:extLst>
          </p:nvPr>
        </p:nvGraphicFramePr>
        <p:xfrm>
          <a:off x="990600" y="2209800"/>
          <a:ext cx="24034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28501" progId="Equation.DSMT4">
                  <p:embed/>
                </p:oleObj>
              </mc:Choice>
              <mc:Fallback>
                <p:oleObj name="Equation" r:id="rId2" imgW="761669" imgH="228501" progId="Equation.DSMT4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24034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2244725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you agree that this is the theorem?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2713593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 statement?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5259" y="271359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8174" y="5069011"/>
            <a:ext cx="8965825" cy="1547257"/>
            <a:chOff x="8312" y="5722858"/>
            <a:chExt cx="8965825" cy="1547257"/>
          </a:xfrm>
        </p:grpSpPr>
        <p:sp>
          <p:nvSpPr>
            <p:cNvPr id="8" name="TextBox 7"/>
            <p:cNvSpPr txBox="1"/>
            <p:nvPr/>
          </p:nvSpPr>
          <p:spPr>
            <a:xfrm>
              <a:off x="8312" y="5722858"/>
              <a:ext cx="89658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Suppose a, b, c represent the three sides of a triangle. If a </a:t>
              </a:r>
              <a:r>
                <a:rPr lang="en-US" sz="2400" dirty="0"/>
                <a:t>and </a:t>
              </a:r>
              <a:r>
                <a:rPr lang="en-US" sz="2400" i="1" dirty="0"/>
                <a:t>b </a:t>
              </a:r>
              <a:r>
                <a:rPr lang="en-US" sz="2400" dirty="0"/>
                <a:t>are the legs of a right triangle with hypotenuse </a:t>
              </a:r>
              <a:r>
                <a:rPr lang="en-US" sz="2400" i="1" dirty="0"/>
                <a:t>c</a:t>
              </a:r>
              <a:r>
                <a:rPr lang="en-US" sz="2400" dirty="0"/>
                <a:t>, </a:t>
              </a:r>
              <a:r>
                <a:rPr lang="en-US" sz="2400" i="1" dirty="0"/>
                <a:t>then</a:t>
              </a:r>
              <a:endParaRPr lang="en-US" sz="2400" dirty="0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1586194"/>
                </p:ext>
              </p:extLst>
            </p:nvPr>
          </p:nvGraphicFramePr>
          <p:xfrm>
            <a:off x="6401429" y="6549390"/>
            <a:ext cx="2403475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61669" imgH="228501" progId="Equation.DSMT4">
                    <p:embed/>
                  </p:oleObj>
                </mc:Choice>
                <mc:Fallback>
                  <p:oleObj name="Equation" r:id="rId4" imgW="761669" imgH="228501" progId="Equation.DSMT4">
                    <p:embed/>
                    <p:pic>
                      <p:nvPicPr>
                        <p:cNvPr id="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1429" y="6549390"/>
                          <a:ext cx="2403475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41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868" y="1059660"/>
            <a:ext cx="1089333" cy="799616"/>
          </a:xfrm>
          <a:prstGeom prst="rect">
            <a:avLst/>
          </a:prstGeom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514725" y="457200"/>
            <a:ext cx="212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Contradiction</a:t>
            </a:r>
          </a:p>
        </p:txBody>
      </p:sp>
      <p:pic>
        <p:nvPicPr>
          <p:cNvPr id="26627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49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409700"/>
            <a:ext cx="1701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447800" y="2895600"/>
            <a:ext cx="621347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can show that the assumption that the statement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p is false leads logically to a contradiction,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you can conclude that p is true.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524000" y="4841875"/>
            <a:ext cx="6110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similar to the method of denying (modus tollens)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1459468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means Contradiction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150" y="221559"/>
            <a:ext cx="2938770" cy="2376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/>
      <p:bldP spid="635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299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Knights and Knaves</a:t>
            </a:r>
          </a:p>
        </p:txBody>
      </p:sp>
      <p:sp>
        <p:nvSpPr>
          <p:cNvPr id="27651" name="Text Box 9"/>
          <p:cNvSpPr txBox="1">
            <a:spLocks noChangeArrowheads="1"/>
          </p:cNvSpPr>
          <p:nvPr/>
        </p:nvSpPr>
        <p:spPr bwMode="auto">
          <a:xfrm>
            <a:off x="2266950" y="1295400"/>
            <a:ext cx="329088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Knights always tell the truth.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Knaves always lie.</a:t>
            </a: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1873250" y="2286000"/>
            <a:ext cx="40894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says: B is a knight.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 says: A and I are of opposite type.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855788" y="3429000"/>
            <a:ext cx="5849937" cy="28527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Suppose A is a knight.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Then B is a knight (because what A says is true).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Then A is a knave (because what B says is true)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 contradiction.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So A must be a knave.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So B must be a knave (because what A says is false).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12838"/>
          </a:xfrm>
        </p:spPr>
        <p:txBody>
          <a:bodyPr/>
          <a:lstStyle/>
          <a:p>
            <a:r>
              <a:rPr lang="en-US" dirty="0"/>
              <a:t>Complex Deductions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You are about to leave for BUET in the morning and discover that you don’t have your glasses. You know that the following statements are true: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my glasses are on the dining table, then I saw them at breakfast.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 was reading the newspaper in the living room or I was reading the newspaper in the dining room.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I was reading the newspaper in the living room, then the glasses are on the coffee table.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 did not see my glasses at breakfast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I was reading Sohel sir’s lecture in bed, then my glasses are on the bed side table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I was reading the newspaper in the dining room, then my glasses are on the dining table.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6248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glasses are on the coffee table.</a:t>
            </a:r>
          </a:p>
        </p:txBody>
      </p:sp>
    </p:spTree>
    <p:extLst>
      <p:ext uri="{BB962C8B-B14F-4D97-AF65-F5344CB8AC3E}">
        <p14:creationId xmlns:p14="http://schemas.microsoft.com/office/powerpoint/2010/main" val="250998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12838"/>
          </a:xfrm>
        </p:spPr>
        <p:txBody>
          <a:bodyPr/>
          <a:lstStyle/>
          <a:p>
            <a:pPr algn="l"/>
            <a:r>
              <a:rPr lang="en-US" dirty="0"/>
              <a:t>Complex Deductions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3434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You are about to leave for BUET in the morning and discover that you don’t have your glasses. You know that the following statements are true: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If my glasses are on the dining table, then I saw them at breakfast.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 was reading the newspaper in the living room or I was reading the newspaper in the dining room.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If I was reading the newspaper in the living room, then the glasses are on the coffee table.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 did not see my glasses at breakfast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If I was reading Sohel sir’s lecture in bed, then my glasses are on the bed side table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If I was reading the newspaper in the dining room, then my glasses are on the dining table.</a:t>
            </a:r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734677" y="1676400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My glasses are not on the dining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4677" y="12954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A and D and modus </a:t>
            </a:r>
            <a:r>
              <a:rPr lang="en-US" dirty="0" err="1"/>
              <a:t>tollens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60246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 was not reading the newspaper in the dining room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2221468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F and 1 and modus </a:t>
            </a:r>
            <a:r>
              <a:rPr lang="en-US" dirty="0" err="1"/>
              <a:t>tollens</a:t>
            </a:r>
            <a:r>
              <a:rPr lang="en-US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37338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 was reading the newspaper in the living room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35280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B and 2 and elimination: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491626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The glasses are on the coffee table.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453526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C and 3 and modus ponens: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0797" y="1219200"/>
            <a:ext cx="8783203" cy="3669268"/>
            <a:chOff x="360797" y="1219200"/>
            <a:chExt cx="8783203" cy="3669268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734677" y="1219200"/>
              <a:ext cx="4409323" cy="82653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0797" y="1817132"/>
              <a:ext cx="4058803" cy="69746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36997" y="4191000"/>
              <a:ext cx="3754003" cy="69746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6997" y="1647260"/>
            <a:ext cx="8707003" cy="4905940"/>
            <a:chOff x="436997" y="1647260"/>
            <a:chExt cx="8707003" cy="490594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6997" y="5638800"/>
              <a:ext cx="3601603" cy="9144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704197" y="1647260"/>
              <a:ext cx="4439803" cy="49265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734677" y="2289155"/>
              <a:ext cx="4409323" cy="9144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6997" y="2514600"/>
            <a:ext cx="8707003" cy="1865530"/>
            <a:chOff x="436997" y="2514600"/>
            <a:chExt cx="8707003" cy="186553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36997" y="2514600"/>
              <a:ext cx="3754003" cy="8382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765157" y="2633841"/>
              <a:ext cx="4378843" cy="69836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724400" y="3420069"/>
              <a:ext cx="4363603" cy="96006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7200" y="3352800"/>
            <a:ext cx="8630802" cy="2020668"/>
            <a:chOff x="457200" y="3352800"/>
            <a:chExt cx="8630802" cy="202066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57200" y="3352800"/>
              <a:ext cx="3733800" cy="8382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724399" y="4535268"/>
              <a:ext cx="4363603" cy="8382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754878" y="3733800"/>
              <a:ext cx="4333124" cy="64633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66663" y="5681839"/>
            <a:ext cx="3320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The glasses are on the coffee table.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6663" y="143470"/>
            <a:ext cx="862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</a:t>
            </a:r>
            <a:r>
              <a:rPr lang="en-US" dirty="0">
                <a:sym typeface="Symbol" panose="05050102010706020507" pitchFamily="18" charset="2"/>
              </a:rPr>
              <a:t> q </a:t>
            </a:r>
          </a:p>
          <a:p>
            <a:r>
              <a:rPr lang="en-US" dirty="0">
                <a:sym typeface="Symbol" panose="05050102010706020507" pitchFamily="18" charset="2"/>
              </a:rPr>
              <a:t>~q</a:t>
            </a:r>
          </a:p>
          <a:p>
            <a:r>
              <a:rPr lang="en-US">
                <a:sym typeface="Symbol" panose="05050102010706020507" pitchFamily="18" charset="2"/>
              </a:rPr>
              <a:t> ~p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04639"/>
            <a:ext cx="2457450" cy="8001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43400" y="5638800"/>
            <a:ext cx="1118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</a:t>
            </a:r>
            <a:r>
              <a:rPr lang="en-US" dirty="0">
                <a:sym typeface="Symbol" panose="05050102010706020507" pitchFamily="18" charset="2"/>
              </a:rPr>
              <a:t> q </a:t>
            </a:r>
          </a:p>
          <a:p>
            <a:r>
              <a:rPr lang="en-US" dirty="0">
                <a:sym typeface="Symbol" panose="05050102010706020507" pitchFamily="18" charset="2"/>
              </a:rPr>
              <a:t>p</a:t>
            </a:r>
          </a:p>
          <a:p>
            <a:r>
              <a:rPr lang="en-US" dirty="0">
                <a:sym typeface="Symbol" panose="05050102010706020507" pitchFamily="18" charset="2"/>
              </a:rPr>
              <a:t>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7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9" grpId="1"/>
      <p:bldP spid="31" grpId="0"/>
      <p:bldP spid="31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271587"/>
            <a:ext cx="90201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3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433513" y="1143000"/>
            <a:ext cx="6276975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Conditional Statements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The meaning of IF and its logical forms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Contrapositive 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If, only if, if and only if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Arguments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definition of a valid argument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method of affirming, denying, contradiction</a:t>
            </a:r>
            <a:endParaRPr lang="en-US" altLang="zh-TW" sz="24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2300" y="4773613"/>
            <a:ext cx="7908925" cy="1474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Key points:</a:t>
            </a:r>
          </a:p>
          <a:p>
            <a:pPr eaLnBrk="1" hangingPunct="1"/>
            <a:endParaRPr lang="en-US" altLang="zh-TW"/>
          </a:p>
          <a:p>
            <a:pPr eaLnBrk="1" hangingPunct="1">
              <a:buFontTx/>
              <a:buAutoNum type="arabicParenBoth"/>
            </a:pPr>
            <a:r>
              <a:rPr lang="en-US" altLang="zh-TW"/>
              <a:t>Make sure you understand conditional statements and contrapositive.</a:t>
            </a:r>
          </a:p>
          <a:p>
            <a:pPr eaLnBrk="1" hangingPunct="1">
              <a:buFontTx/>
              <a:buAutoNum type="arabicParenBoth"/>
            </a:pPr>
            <a:endParaRPr lang="en-US" altLang="zh-TW"/>
          </a:p>
          <a:p>
            <a:pPr eaLnBrk="1" hangingPunct="1">
              <a:buFontTx/>
              <a:buAutoNum type="arabicParenBoth"/>
            </a:pPr>
            <a:r>
              <a:rPr lang="en-US" altLang="zh-TW"/>
              <a:t>Make sure you can check whether an argument is valid.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1951038" y="3808413"/>
            <a:ext cx="51355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800"/>
              <a:t>“The sentence below is </a:t>
            </a:r>
            <a:r>
              <a:rPr lang="en-US" altLang="en-US" sz="2800">
                <a:solidFill>
                  <a:srgbClr val="A50021"/>
                </a:solidFill>
              </a:rPr>
              <a:t>false</a:t>
            </a:r>
            <a:r>
              <a:rPr lang="en-US" altLang="en-US" sz="2800"/>
              <a:t>.”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“The sentence above is </a:t>
            </a:r>
            <a:r>
              <a:rPr lang="en-US" altLang="en-US" sz="2800">
                <a:solidFill>
                  <a:srgbClr val="008000"/>
                </a:solidFill>
              </a:rPr>
              <a:t>true</a:t>
            </a:r>
            <a:r>
              <a:rPr lang="en-US" altLang="en-US" sz="2800"/>
              <a:t>.”</a:t>
            </a:r>
          </a:p>
        </p:txBody>
      </p:sp>
      <p:sp>
        <p:nvSpPr>
          <p:cNvPr id="29699" name="AutoShape 6"/>
          <p:cNvSpPr>
            <a:spLocks noChangeArrowheads="1"/>
          </p:cNvSpPr>
          <p:nvPr/>
        </p:nvSpPr>
        <p:spPr bwMode="auto">
          <a:xfrm>
            <a:off x="5410200" y="990600"/>
            <a:ext cx="3276600" cy="2057400"/>
          </a:xfrm>
          <a:prstGeom prst="cloudCallout">
            <a:avLst>
              <a:gd name="adj1" fmla="val -48255"/>
              <a:gd name="adj2" fmla="val 559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Which is true?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Which is false?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857250"/>
            <a:ext cx="2571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reasonable way to think about implications: </a:t>
            </a:r>
          </a:p>
          <a:p>
            <a:pPr lvl="1"/>
            <a:r>
              <a:rPr lang="en-US" dirty="0"/>
              <a:t>our claim is that the conclusion (“then” part) is true, but on the assumption that the hypothesis (“if” part) is true. </a:t>
            </a:r>
          </a:p>
          <a:p>
            <a:pPr lvl="1"/>
            <a:r>
              <a:rPr lang="en-US" dirty="0"/>
              <a:t>We make no claim about the conclusion in situations when the hypothesis is false.</a:t>
            </a:r>
          </a:p>
          <a:p>
            <a:r>
              <a:rPr lang="en-US" dirty="0"/>
              <a:t>This is why when the hypothesis is false, </a:t>
            </a:r>
            <a:r>
              <a:rPr lang="en-US" altLang="en-US" dirty="0"/>
              <a:t>we don’t say anything wrong, i.e., our statement is NOT false, and thus true.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1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mean if you say, 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 is false?</a:t>
            </a:r>
          </a:p>
          <a:p>
            <a:r>
              <a:rPr lang="en-US" dirty="0"/>
              <a:t>You mean:</a:t>
            </a:r>
          </a:p>
          <a:p>
            <a:pPr lvl="1"/>
            <a:r>
              <a:rPr lang="en-US" dirty="0"/>
              <a:t>p is true and</a:t>
            </a:r>
          </a:p>
          <a:p>
            <a:pPr lvl="1"/>
            <a:r>
              <a:rPr lang="en-US" dirty="0"/>
              <a:t>q is false</a:t>
            </a:r>
          </a:p>
        </p:txBody>
      </p:sp>
    </p:spTree>
    <p:extLst>
      <p:ext uri="{BB962C8B-B14F-4D97-AF65-F5344CB8AC3E}">
        <p14:creationId xmlns:p14="http://schemas.microsoft.com/office/powerpoint/2010/main" val="264360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are True/False?</a:t>
            </a:r>
          </a:p>
          <a:p>
            <a:r>
              <a:rPr lang="en-US" dirty="0"/>
              <a:t>If 1 = 1, then most horses have 4 legs.</a:t>
            </a:r>
          </a:p>
          <a:p>
            <a:r>
              <a:rPr lang="en-US" dirty="0"/>
              <a:t>If 0 = 1, then 1 = 1.</a:t>
            </a:r>
          </a:p>
          <a:p>
            <a:r>
              <a:rPr lang="en-US" dirty="0"/>
              <a:t>If 8 is a prime number, then the 7624th digit of π is an 8.</a:t>
            </a:r>
          </a:p>
          <a:p>
            <a:r>
              <a:rPr lang="en-US" dirty="0"/>
              <a:t>If the 7624th digit of π is an 8, then 2 + 2 = 4.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766137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implication is </a:t>
            </a:r>
            <a:r>
              <a:rPr lang="en-US" sz="2000" b="1" i="1" dirty="0"/>
              <a:t>true</a:t>
            </a:r>
            <a:r>
              <a:rPr lang="en-US" sz="2000" i="1" dirty="0"/>
              <a:t> </a:t>
            </a:r>
            <a:r>
              <a:rPr lang="en-US" sz="2000" dirty="0"/>
              <a:t>provided </a:t>
            </a:r>
            <a:r>
              <a:rPr lang="en-US" sz="2000" i="1" dirty="0"/>
              <a:t>P </a:t>
            </a:r>
            <a:r>
              <a:rPr lang="en-US" sz="2000" dirty="0"/>
              <a:t>is false or </a:t>
            </a:r>
            <a:r>
              <a:rPr lang="en-US" sz="2000" i="1" dirty="0"/>
              <a:t>Q </a:t>
            </a:r>
            <a:r>
              <a:rPr lang="en-US" sz="2000" dirty="0"/>
              <a:t>is true (or both), and </a:t>
            </a:r>
            <a:r>
              <a:rPr lang="en-US" sz="2000" b="1" i="1" dirty="0"/>
              <a:t>false</a:t>
            </a:r>
            <a:r>
              <a:rPr lang="en-US" sz="2000" i="1" dirty="0"/>
              <a:t> </a:t>
            </a:r>
            <a:r>
              <a:rPr lang="en-US" sz="2000" dirty="0"/>
              <a:t>otherwise.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09800"/>
            <a:ext cx="12668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819400"/>
            <a:ext cx="126682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947160"/>
            <a:ext cx="12668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5181600"/>
            <a:ext cx="1266825" cy="533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853440" y="2209800"/>
            <a:ext cx="1066800" cy="533400"/>
          </a:xfrm>
          <a:prstGeom prst="rect">
            <a:avLst/>
          </a:prstGeom>
          <a:solidFill>
            <a:srgbClr val="006600">
              <a:alpha val="50000"/>
            </a:srgb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95599" y="2209800"/>
            <a:ext cx="4648201" cy="533400"/>
          </a:xfrm>
          <a:prstGeom prst="rect">
            <a:avLst/>
          </a:prstGeom>
          <a:solidFill>
            <a:srgbClr val="006600">
              <a:alpha val="50000"/>
            </a:srgb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2788920"/>
            <a:ext cx="1066800" cy="533400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68680" y="3398520"/>
            <a:ext cx="3627120" cy="533400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68680" y="4495800"/>
            <a:ext cx="4998720" cy="53340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15" name="Picture 2" descr="Image result for wh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4841641"/>
            <a:ext cx="892175" cy="75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6934200" y="4419600"/>
            <a:ext cx="1752600" cy="533400"/>
          </a:xfrm>
          <a:prstGeom prst="rect">
            <a:avLst/>
          </a:prstGeom>
          <a:solidFill>
            <a:srgbClr val="006600">
              <a:alpha val="50000"/>
            </a:srgb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3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pic>
        <p:nvPicPr>
          <p:cNvPr id="1024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510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2279650" y="2706688"/>
            <a:ext cx="4440238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see a question in the above form,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are usually 3 ways to deal with it.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lang="en-US" altLang="zh-TW"/>
              <a:t>Truth table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lang="en-US" altLang="zh-TW"/>
              <a:t>Use logical rules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lang="en-US" altLang="zh-TW"/>
              <a:t>Intuition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4088" y="1066800"/>
            <a:ext cx="173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a (compound) statement equivalent to left hand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to q)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79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8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215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rightarrow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44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8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215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\lnot 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17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oday is Tuesday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827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90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90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oday is Tuesday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827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c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39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67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to q)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79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6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48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169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8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lor \lnot P 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78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C \rightarrow \lnot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307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\rightarrow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69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\leftrightarrow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86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O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27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3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O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278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39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rightarrow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11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2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512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\lnot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500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to q)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79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8369</TotalTime>
  <Words>3952</Words>
  <Application>Microsoft Office PowerPoint</Application>
  <PresentationFormat>On-screen Show (4:3)</PresentationFormat>
  <Paragraphs>717</Paragraphs>
  <Slides>56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Comic Sans MS</vt:lpstr>
      <vt:lpstr>Symbol</vt:lpstr>
      <vt:lpstr>Wingdings</vt:lpstr>
      <vt:lpstr>Default Design</vt:lpstr>
      <vt:lpstr>Equation</vt:lpstr>
      <vt:lpstr>Propositional Logic</vt:lpstr>
      <vt:lpstr>PowerPoint Presentation</vt:lpstr>
      <vt:lpstr>PowerPoint Presentation</vt:lpstr>
      <vt:lpstr>PowerPoint Presentation</vt:lpstr>
      <vt:lpstr>Example Implications </vt:lpstr>
      <vt:lpstr>Implications</vt:lpstr>
      <vt:lpstr>Implication</vt:lpstr>
      <vt:lpstr>Implication Exercise</vt:lpstr>
      <vt:lpstr>PowerPoint Presentation</vt:lpstr>
      <vt:lpstr>PowerPoint Presentation</vt:lpstr>
      <vt:lpstr>PowerPoint Presentation</vt:lpstr>
      <vt:lpstr>Direct proofs of implications</vt:lpstr>
      <vt:lpstr>Direct proofs of implications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Converse</vt:lpstr>
      <vt:lpstr>Converse and Inverse</vt:lpstr>
      <vt:lpstr>Converse</vt:lpstr>
      <vt:lpstr>Converse</vt:lpstr>
      <vt:lpstr>Implication and Converse</vt:lpstr>
      <vt:lpstr>Understanding implications</vt:lpstr>
      <vt:lpstr>Implies, if, only 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Proof!</vt:lpstr>
      <vt:lpstr>PowerPoint Presentation</vt:lpstr>
      <vt:lpstr>Hypothesis and 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Deductions</vt:lpstr>
      <vt:lpstr>Complex Deductions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2405029 - MD. MANIRUZZAMAN MRIDUL</cp:lastModifiedBy>
  <cp:revision>192</cp:revision>
  <dcterms:created xsi:type="dcterms:W3CDTF">2007-08-29T04:27:34Z</dcterms:created>
  <dcterms:modified xsi:type="dcterms:W3CDTF">2025-04-20T17:09:49Z</dcterms:modified>
</cp:coreProperties>
</file>