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3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9"/>
  </p:notesMasterIdLst>
  <p:sldIdLst>
    <p:sldId id="256" r:id="rId2"/>
    <p:sldId id="402" r:id="rId3"/>
    <p:sldId id="406" r:id="rId4"/>
    <p:sldId id="382" r:id="rId5"/>
    <p:sldId id="353" r:id="rId6"/>
    <p:sldId id="354" r:id="rId7"/>
    <p:sldId id="342" r:id="rId8"/>
    <p:sldId id="420" r:id="rId9"/>
    <p:sldId id="356" r:id="rId10"/>
    <p:sldId id="421" r:id="rId11"/>
    <p:sldId id="422" r:id="rId12"/>
    <p:sldId id="343" r:id="rId13"/>
    <p:sldId id="357" r:id="rId14"/>
    <p:sldId id="423" r:id="rId15"/>
    <p:sldId id="424" r:id="rId16"/>
    <p:sldId id="425" r:id="rId17"/>
    <p:sldId id="408" r:id="rId18"/>
    <p:sldId id="358" r:id="rId19"/>
    <p:sldId id="359" r:id="rId20"/>
    <p:sldId id="426" r:id="rId21"/>
    <p:sldId id="427" r:id="rId22"/>
    <p:sldId id="428" r:id="rId23"/>
    <p:sldId id="429" r:id="rId24"/>
    <p:sldId id="431" r:id="rId25"/>
    <p:sldId id="433" r:id="rId26"/>
    <p:sldId id="432" r:id="rId27"/>
    <p:sldId id="434" r:id="rId28"/>
    <p:sldId id="430" r:id="rId29"/>
    <p:sldId id="409" r:id="rId30"/>
    <p:sldId id="435" r:id="rId31"/>
    <p:sldId id="438" r:id="rId32"/>
    <p:sldId id="446" r:id="rId33"/>
    <p:sldId id="362" r:id="rId34"/>
    <p:sldId id="413" r:id="rId35"/>
    <p:sldId id="361" r:id="rId36"/>
    <p:sldId id="436" r:id="rId37"/>
    <p:sldId id="437" r:id="rId38"/>
    <p:sldId id="445" r:id="rId39"/>
    <p:sldId id="414" r:id="rId40"/>
    <p:sldId id="363" r:id="rId41"/>
    <p:sldId id="403" r:id="rId42"/>
    <p:sldId id="364" r:id="rId43"/>
    <p:sldId id="410" r:id="rId44"/>
    <p:sldId id="415" r:id="rId45"/>
    <p:sldId id="416" r:id="rId46"/>
    <p:sldId id="417" r:id="rId47"/>
    <p:sldId id="368" r:id="rId48"/>
    <p:sldId id="439" r:id="rId49"/>
    <p:sldId id="440" r:id="rId50"/>
    <p:sldId id="441" r:id="rId51"/>
    <p:sldId id="444" r:id="rId52"/>
    <p:sldId id="385" r:id="rId53"/>
    <p:sldId id="442" r:id="rId54"/>
    <p:sldId id="443" r:id="rId55"/>
    <p:sldId id="348" r:id="rId56"/>
    <p:sldId id="381" r:id="rId57"/>
    <p:sldId id="412" r:id="rId58"/>
  </p:sldIdLst>
  <p:sldSz cx="9144000" cy="6858000" type="screen4x3"/>
  <p:notesSz cx="6858000" cy="9144000"/>
  <p:custDataLst>
    <p:tags r:id="rId6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CCECFF"/>
    <a:srgbClr val="99CCFF"/>
    <a:srgbClr val="CCFFCC"/>
    <a:srgbClr val="FFFFCC"/>
    <a:srgbClr val="A50021"/>
    <a:srgbClr val="6633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76" d="100"/>
          <a:sy n="76" d="100"/>
        </p:scale>
        <p:origin x="98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8EA2D3E-A812-494B-863F-D9D76752014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A2D3E-A812-494B-863F-D9D76752014C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3573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https://en.wikipedia.org/wiki/Fermat%27s_Last_Theorem#:~:text=In%20number%20theory%2C%20Fermat's%20Last,of%20n%20greater%20than%202.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A2D3E-A812-494B-863F-D9D76752014C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6094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A2D3E-A812-494B-863F-D9D76752014C}" type="slidenum">
              <a:rPr lang="en-US" altLang="zh-TW" smtClean="0"/>
              <a:pPr>
                <a:defRPr/>
              </a:pPr>
              <a:t>47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1173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DC79-98EF-411E-80EF-886757E96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F9485-9FA6-5F45-8775-51335473A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24CB-1FAD-6E49-2AC5-69A5E875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F84C0-953A-6D81-759E-CE3B0A2B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7C5A7-6553-C09F-5FCC-D4E366BC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ED26F-AB02-4DFF-8CD4-22968D3274CD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677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79B4-AB7E-DA84-91CA-2B2A90D1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84FE6-EA45-C119-291A-154D5283C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E75AF-93B1-2CC7-E321-A983E20A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80CAA-5BDC-E19D-6009-DD92DCAB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3344E-8519-BFEC-1B62-49D388476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577DF-B8A7-4C6F-A208-6DFE1D1F0675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897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89E4E5-2E39-3FDD-8F5C-CF38232F2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01165-C0DE-6B88-7014-F04398E7E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7475F-3DE5-DD40-4598-4606B19A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43E3A-CED1-20B2-0F8D-B8D55BD79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C97E6-2D0B-ED68-6B07-012C1EAB2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9C7E7E-AA69-49F0-A4C0-9C165C81367B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2604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44D04-6D7C-D459-7A15-605A5F73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A1656-3855-0428-E39E-5B34EA0AF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F8777-E601-1AD2-BEB2-35AD398A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2F57F-1D02-3EF3-3E23-F6A635C91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71B69-CD57-421F-77E7-05EC75E4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2FD1B4-349E-4A5C-BB12-401E5C5542A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584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5825-D57A-4931-D04A-DA34F28C3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295DA-084B-BF82-238A-B653DF469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14A7A-89DE-3A35-9742-11D1D7ADB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BC624-3ABD-1888-52AF-1C434E7E8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68838-2125-94BE-722A-B06207CE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7D9A43-4FE6-4A92-A72C-E7E464B54BB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626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D7C2-B8BA-5679-26A2-23287259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45375-5B84-C460-64F3-378484720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0F505-931A-FF83-18D7-81CE911FF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CDAEE-34F4-9BBE-419E-DAD56B316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15731-94B2-9737-514A-09174B0F9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2083C-EAD3-034C-58DB-FEE6BBD9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632E3-0E36-4449-A601-1E31FCCAB9BE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322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4357-AC41-C04F-C270-76CACA91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469C2-8DF8-C67E-C4CF-E56A1AFC6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B3998-7C7F-445D-8697-96D703404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4AF02-EC9E-AC08-8FC6-69B1043F0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9F65E-7927-A083-9B73-1ED346FE39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9C5FAD-0794-F623-BF0E-080F6862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31ACA1-2942-63A9-9E69-750448A9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D1E70B-EA7C-A7B3-6F8E-AEE35C4A7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8A6100-D96B-4676-8A3A-9A4DC292E2A5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71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9961-9E58-EB2E-0C91-96EBAB8D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3D17C-EE08-02A4-961D-D736D850A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BC52A-8956-0308-1E4A-D948755C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1EE08-E19A-4E7E-246C-D6258FD81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F3052-AA6A-4877-8BF8-C014EBCBF3C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873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6FAA63-FB38-2307-E358-9DAA0489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89250-94ED-5C80-3585-F927BC26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4C844-47E1-848C-F2AF-5BE096F5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FDD3F5-357D-4859-9B93-3224085E44FB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410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AD44-2909-6B07-B51A-4C689D37C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C3A1D-B601-53EF-C3A1-AE21D84B4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CD2AC-C92F-14E0-9D92-BD14D3671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05F34-4BD6-53CC-052C-22DB585B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ED3EB-031F-E4AA-8C5C-9291FA14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5EC35-1B3F-ED90-8E8B-548F2F45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C7753-BB22-45EC-9476-D4539FF7564D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301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9383-9089-1C45-3F55-5843571B3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4B7BE1-905D-3DB8-293D-BC4571881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943D1-E3A8-1FDA-74AD-1204ECBAB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E675B-F74E-F129-123D-03F9DF6E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03DB8-01D0-807E-6FE1-10CE9787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E399C-2090-7B2C-22BA-C7FDCDB0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CBC67B-8B0B-4AE2-9932-FBEB01271CA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232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C6F422-BEA6-06BD-B58E-11B7BDD43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8DBED-2AE5-E89A-9BE0-ED2BE3645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D3ADD-45A9-D4AC-2AC2-F3D7C6CF8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F7272-B8F8-CCE5-0BE6-4098DFDB6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A20A3-77AF-4990-3AC2-AAEA0ACEA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fld id="{6BCB4B6D-D816-4FC6-9E73-BC69B9999CD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828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5.xml"/><Relationship Id="rId7" Type="http://schemas.openxmlformats.org/officeDocument/2006/relationships/image" Target="../media/image13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6.xml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tags" Target="../tags/tag18.xml"/><Relationship Id="rId16" Type="http://schemas.openxmlformats.org/officeDocument/2006/relationships/image" Target="../media/image23.jpe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18.png"/><Relationship Id="rId5" Type="http://schemas.openxmlformats.org/officeDocument/2006/relationships/tags" Target="../tags/tag21.xml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tags" Target="../tags/tag20.xml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tags" Target="../tags/tag26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0.png"/><Relationship Id="rId2" Type="http://schemas.openxmlformats.org/officeDocument/2006/relationships/tags" Target="../tags/tag25.xml"/><Relationship Id="rId16" Type="http://schemas.openxmlformats.org/officeDocument/2006/relationships/image" Target="../media/image25.png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29.png"/><Relationship Id="rId5" Type="http://schemas.openxmlformats.org/officeDocument/2006/relationships/tags" Target="../tags/tag28.xml"/><Relationship Id="rId1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tags" Target="../tags/tag27.xml"/><Relationship Id="rId9" Type="http://schemas.openxmlformats.org/officeDocument/2006/relationships/image" Target="../media/image27.png"/><Relationship Id="rId1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36.xml"/><Relationship Id="rId7" Type="http://schemas.openxmlformats.org/officeDocument/2006/relationships/image" Target="../media/image51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49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7.xml"/><Relationship Id="rId9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56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wmf"/><Relationship Id="rId4" Type="http://schemas.openxmlformats.org/officeDocument/2006/relationships/oleObject" Target="../embeddings/oleObject3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notesSlide" Target="../notesSlides/notesSlide3.xml"/><Relationship Id="rId18" Type="http://schemas.openxmlformats.org/officeDocument/2006/relationships/image" Target="../media/image63.png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62.png"/><Relationship Id="rId2" Type="http://schemas.openxmlformats.org/officeDocument/2006/relationships/tags" Target="../tags/tag42.xml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5" Type="http://schemas.openxmlformats.org/officeDocument/2006/relationships/tags" Target="../tags/tag45.xml"/><Relationship Id="rId15" Type="http://schemas.openxmlformats.org/officeDocument/2006/relationships/image" Target="../media/image60.png"/><Relationship Id="rId10" Type="http://schemas.openxmlformats.org/officeDocument/2006/relationships/tags" Target="../tags/tag50.xml"/><Relationship Id="rId19" Type="http://schemas.openxmlformats.org/officeDocument/2006/relationships/image" Target="../media/image64.png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image" Target="../media/image5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7" Type="http://schemas.openxmlformats.org/officeDocument/2006/relationships/image" Target="../media/image64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60.png"/><Relationship Id="rId5" Type="http://schemas.openxmlformats.org/officeDocument/2006/relationships/image" Target="../media/image65.png"/><Relationship Id="rId4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tags" Target="../tags/tag57.xml"/><Relationship Id="rId7" Type="http://schemas.openxmlformats.org/officeDocument/2006/relationships/image" Target="../media/image60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59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8.xml"/><Relationship Id="rId9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tags" Target="../tags/tag61.xml"/><Relationship Id="rId7" Type="http://schemas.openxmlformats.org/officeDocument/2006/relationships/image" Target="../media/image62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59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2.xml"/><Relationship Id="rId9" Type="http://schemas.openxmlformats.org/officeDocument/2006/relationships/image" Target="../media/image6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8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8.png"/><Relationship Id="rId5" Type="http://schemas.openxmlformats.org/officeDocument/2006/relationships/tags" Target="../tags/tag10.xml"/><Relationship Id="rId10" Type="http://schemas.openxmlformats.org/officeDocument/2006/relationships/image" Target="../media/image7.png"/><Relationship Id="rId4" Type="http://schemas.openxmlformats.org/officeDocument/2006/relationships/tags" Target="../tags/tag9.xm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latin typeface="Comic Sans MS" panose="030F0702030302020204" pitchFamily="66" charset="0"/>
              </a:rPr>
              <a:t>First Order Logic</a:t>
            </a:r>
            <a:br>
              <a:rPr lang="en-US" altLang="zh-TW" sz="3200" dirty="0">
                <a:latin typeface="Comic Sans MS" panose="030F0702030302020204" pitchFamily="66" charset="0"/>
              </a:rPr>
            </a:br>
            <a:r>
              <a:rPr lang="en-US" altLang="zh-TW" sz="3200" dirty="0">
                <a:latin typeface="Comic Sans MS" panose="030F0702030302020204" pitchFamily="66" charset="0"/>
              </a:rPr>
              <a:t>(Predicate Calculus)</a:t>
            </a:r>
          </a:p>
        </p:txBody>
      </p:sp>
      <p:sp>
        <p:nvSpPr>
          <p:cNvPr id="3075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 sz="2800"/>
              <a:t>Truth and Falsity of Existential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m  Z, m</a:t>
            </a:r>
            <a:r>
              <a:rPr lang="en-US" altLang="en-US" baseline="30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= m. Show that this is true.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Take m = 1 . Clearly m  Z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(1)</a:t>
            </a:r>
            <a:r>
              <a:rPr lang="en-US" altLang="en-US" baseline="30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= 1, So, this is true (at least for one element)</a:t>
            </a:r>
          </a:p>
          <a:p>
            <a:r>
              <a:rPr lang="en-US" altLang="en-US" dirty="0"/>
              <a:t>Let D = {5,6,7,8,9} and consider the statement: </a:t>
            </a:r>
            <a:r>
              <a:rPr lang="en-US" altLang="en-US" dirty="0">
                <a:sym typeface="Symbol" panose="05050102010706020507" pitchFamily="18" charset="2"/>
              </a:rPr>
              <a:t>m  D, m</a:t>
            </a:r>
            <a:r>
              <a:rPr lang="en-US" altLang="en-US" baseline="30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= m. Show this is false.</a:t>
            </a: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  <a:p>
            <a:endParaRPr lang="en-US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4191000"/>
          <a:ext cx="6096000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544898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7189019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0864823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49062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72559668"/>
                    </a:ext>
                  </a:extLst>
                </a:gridCol>
              </a:tblGrid>
              <a:tr h="370946"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6600"/>
                          </a:solidFill>
                        </a:rPr>
                        <a:t>Method of Exhaustion</a:t>
                      </a:r>
                    </a:p>
                  </a:txBody>
                  <a:tcPr marT="45733" marB="45733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92244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Symbol" panose="05050102010706020507" pitchFamily="18" charset="2"/>
                        </a:rPr>
                        <a:t>5</a:t>
                      </a:r>
                      <a:r>
                        <a:rPr lang="en-US" sz="1800" baseline="30000" dirty="0"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sz="1800" dirty="0">
                          <a:sym typeface="Symbol" panose="05050102010706020507" pitchFamily="18" charset="2"/>
                        </a:rPr>
                        <a:t>=255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Symbol" panose="05050102010706020507" pitchFamily="18" charset="2"/>
                        </a:rPr>
                        <a:t>6</a:t>
                      </a:r>
                      <a:r>
                        <a:rPr lang="en-US" sz="1800" baseline="30000" dirty="0"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sz="1800" dirty="0">
                          <a:sym typeface="Symbol" panose="05050102010706020507" pitchFamily="18" charset="2"/>
                        </a:rPr>
                        <a:t>=366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Symbol" panose="05050102010706020507" pitchFamily="18" charset="2"/>
                        </a:rPr>
                        <a:t>7</a:t>
                      </a:r>
                      <a:r>
                        <a:rPr lang="en-US" sz="1800" baseline="30000" dirty="0"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sz="1800" dirty="0">
                          <a:sym typeface="Symbol" panose="05050102010706020507" pitchFamily="18" charset="2"/>
                        </a:rPr>
                        <a:t>=497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Symbol" panose="05050102010706020507" pitchFamily="18" charset="2"/>
                        </a:rPr>
                        <a:t>8</a:t>
                      </a:r>
                      <a:r>
                        <a:rPr lang="en-US" sz="1800" baseline="30000" dirty="0"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sz="1800" dirty="0">
                          <a:sym typeface="Symbol" panose="05050102010706020507" pitchFamily="18" charset="2"/>
                        </a:rPr>
                        <a:t>=648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Symbol" panose="05050102010706020507" pitchFamily="18" charset="2"/>
                        </a:rPr>
                        <a:t>9</a:t>
                      </a:r>
                      <a:r>
                        <a:rPr lang="en-US" sz="1800" baseline="30000" dirty="0"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sz="1800" dirty="0">
                          <a:sym typeface="Symbol" panose="05050102010706020507" pitchFamily="18" charset="2"/>
                        </a:rPr>
                        <a:t>=819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35884695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FALSE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FALSE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FALSE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FALSE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FALSE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308151366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Implicit Quantification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If a number is an integer, then it is a rational number</a:t>
            </a:r>
          </a:p>
          <a:p>
            <a:pPr lvl="1">
              <a:defRPr/>
            </a:pPr>
            <a:r>
              <a:rPr lang="en-US" dirty="0"/>
              <a:t>No quantification (for all/each/any)</a:t>
            </a:r>
          </a:p>
          <a:p>
            <a:pPr lvl="1">
              <a:defRPr/>
            </a:pPr>
            <a:r>
              <a:rPr lang="en-US" dirty="0"/>
              <a:t>But the presence of indefinite article ‘a’ before the number indicates universal quantification.</a:t>
            </a:r>
          </a:p>
          <a:p>
            <a:pPr lvl="1">
              <a:defRPr/>
            </a:pPr>
            <a:r>
              <a:rPr lang="en-US" dirty="0">
                <a:sym typeface="Symbol" panose="05050102010706020507" pitchFamily="18" charset="2"/>
              </a:rPr>
              <a:t>x, </a:t>
            </a:r>
            <a:r>
              <a:rPr lang="en-US" dirty="0" err="1">
                <a:sym typeface="Symbol" panose="05050102010706020507" pitchFamily="18" charset="2"/>
              </a:rPr>
              <a:t>xZ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 err="1">
                <a:sym typeface="Symbol" panose="05050102010706020507" pitchFamily="18" charset="2"/>
              </a:rPr>
              <a:t>xQ</a:t>
            </a:r>
            <a:endParaRPr lang="en-US" dirty="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dirty="0"/>
              <a:t>The number 24 can be written as a sum of two even integers</a:t>
            </a:r>
          </a:p>
          <a:p>
            <a:pPr lvl="1">
              <a:defRPr/>
            </a:pPr>
            <a:r>
              <a:rPr lang="en-US" dirty="0"/>
              <a:t>No quantification (there exists a/some)</a:t>
            </a:r>
          </a:p>
          <a:p>
            <a:pPr lvl="1">
              <a:defRPr/>
            </a:pPr>
            <a:r>
              <a:rPr lang="en-US" dirty="0">
                <a:sym typeface="Symbol" panose="05050102010706020507" pitchFamily="18" charset="2"/>
              </a:rPr>
              <a:t> even integers m and n such that 24 = </a:t>
            </a:r>
            <a:r>
              <a:rPr lang="en-US" dirty="0" err="1">
                <a:sym typeface="Symbol" panose="05050102010706020507" pitchFamily="18" charset="2"/>
              </a:rPr>
              <a:t>m+n</a:t>
            </a:r>
            <a:endParaRPr lang="en-US" dirty="0">
              <a:sym typeface="Symbol" panose="05050102010706020507" pitchFamily="18" charset="2"/>
            </a:endParaRPr>
          </a:p>
          <a:p>
            <a:pPr marL="457200" lvl="1" indent="0">
              <a:buFontTx/>
              <a:buNone/>
              <a:defRPr/>
            </a:pPr>
            <a:endParaRPr 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903413" y="457200"/>
            <a:ext cx="5335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Translating Mathematical Theorem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81000" y="1371600"/>
            <a:ext cx="8458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A50021"/>
                </a:solidFill>
                <a:latin typeface="Comic Sans MS" panose="030F0702030302020204" pitchFamily="66" charset="0"/>
              </a:rPr>
              <a:t>Fermat (1637):</a:t>
            </a:r>
            <a:r>
              <a:rPr lang="en-US" altLang="en-US" sz="1800" dirty="0">
                <a:latin typeface="Comic Sans MS" panose="030F0702030302020204" pitchFamily="66" charset="0"/>
              </a:rPr>
              <a:t> If an integer n is greater than 2, 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then the equation a</a:t>
            </a:r>
            <a:r>
              <a:rPr lang="en-US" altLang="en-US" sz="2400" baseline="30000" dirty="0">
                <a:latin typeface="Comic Sans MS" panose="030F0702030302020204" pitchFamily="66" charset="0"/>
              </a:rPr>
              <a:t>n</a:t>
            </a:r>
            <a:r>
              <a:rPr lang="en-US" altLang="en-US" sz="1800" dirty="0">
                <a:latin typeface="Comic Sans MS" panose="030F0702030302020204" pitchFamily="66" charset="0"/>
              </a:rPr>
              <a:t> + </a:t>
            </a:r>
            <a:r>
              <a:rPr lang="en-US" altLang="en-US" sz="1800" dirty="0" err="1">
                <a:latin typeface="Comic Sans MS" panose="030F0702030302020204" pitchFamily="66" charset="0"/>
              </a:rPr>
              <a:t>b</a:t>
            </a:r>
            <a:r>
              <a:rPr lang="en-US" altLang="en-US" sz="2400" baseline="30000" dirty="0" err="1">
                <a:latin typeface="Comic Sans MS" panose="030F0702030302020204" pitchFamily="66" charset="0"/>
              </a:rPr>
              <a:t>n</a:t>
            </a:r>
            <a:r>
              <a:rPr lang="en-US" altLang="en-US" sz="1800" dirty="0">
                <a:latin typeface="Comic Sans MS" panose="030F0702030302020204" pitchFamily="66" charset="0"/>
              </a:rPr>
              <a:t> = </a:t>
            </a:r>
            <a:r>
              <a:rPr lang="en-US" altLang="en-US" sz="1800" dirty="0" err="1">
                <a:latin typeface="Comic Sans MS" panose="030F0702030302020204" pitchFamily="66" charset="0"/>
              </a:rPr>
              <a:t>c</a:t>
            </a:r>
            <a:r>
              <a:rPr lang="en-US" altLang="en-US" sz="2400" baseline="30000" dirty="0" err="1">
                <a:latin typeface="Comic Sans MS" panose="030F0702030302020204" pitchFamily="66" charset="0"/>
              </a:rPr>
              <a:t>n</a:t>
            </a:r>
            <a:r>
              <a:rPr lang="en-US" altLang="en-US" sz="1800" dirty="0">
                <a:latin typeface="Comic Sans MS" panose="030F0702030302020204" pitchFamily="66" charset="0"/>
              </a:rPr>
              <a:t> has no solutions in non-zero integers a, b, and c.</a:t>
            </a:r>
          </a:p>
        </p:txBody>
      </p:sp>
      <p:pic>
        <p:nvPicPr>
          <p:cNvPr id="105484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47950"/>
            <a:ext cx="7467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2960" y="3922222"/>
            <a:ext cx="2007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n  Z, n &gt; 2</a:t>
            </a:r>
            <a:endParaRPr lang="en-US" sz="2400" dirty="0"/>
          </a:p>
        </p:txBody>
      </p:sp>
      <p:sp>
        <p:nvSpPr>
          <p:cNvPr id="5" name="Down Arrow 4"/>
          <p:cNvSpPr/>
          <p:nvPr/>
        </p:nvSpPr>
        <p:spPr bwMode="auto">
          <a:xfrm>
            <a:off x="1447800" y="3200400"/>
            <a:ext cx="455613" cy="6858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5"/>
          <p:cNvSpPr txBox="1">
            <a:spLocks noChangeArrowheads="1"/>
          </p:cNvSpPr>
          <p:nvPr/>
        </p:nvSpPr>
        <p:spPr bwMode="auto">
          <a:xfrm>
            <a:off x="430213" y="1447800"/>
            <a:ext cx="8281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solidFill>
                  <a:srgbClr val="A50021"/>
                </a:solidFill>
                <a:latin typeface="Comic Sans MS" panose="030F0702030302020204" pitchFamily="66" charset="0"/>
              </a:rPr>
              <a:t>Goldbach’s</a:t>
            </a:r>
            <a:r>
              <a:rPr lang="en-US" altLang="en-US" sz="1800" dirty="0">
                <a:solidFill>
                  <a:srgbClr val="A50021"/>
                </a:solidFill>
                <a:latin typeface="Comic Sans MS" panose="030F0702030302020204" pitchFamily="66" charset="0"/>
              </a:rPr>
              <a:t> conjecture</a:t>
            </a:r>
            <a:r>
              <a:rPr lang="en-US" altLang="en-US" sz="1800" dirty="0">
                <a:latin typeface="Comic Sans MS" panose="030F0702030302020204" pitchFamily="66" charset="0"/>
              </a:rPr>
              <a:t>: Every even number is the sum of two prime numbers.</a:t>
            </a:r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533400" y="4348163"/>
            <a:ext cx="2652713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How to write prime(p)?</a:t>
            </a:r>
          </a:p>
        </p:txBody>
      </p:sp>
      <p:sp>
        <p:nvSpPr>
          <p:cNvPr id="15364" name="Text Box 10"/>
          <p:cNvSpPr txBox="1">
            <a:spLocks noChangeArrowheads="1"/>
          </p:cNvSpPr>
          <p:nvPr/>
        </p:nvSpPr>
        <p:spPr bwMode="auto">
          <a:xfrm>
            <a:off x="1903413" y="457200"/>
            <a:ext cx="5335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Translating Mathematical Theorem</a:t>
            </a:r>
          </a:p>
        </p:txBody>
      </p:sp>
      <p:sp>
        <p:nvSpPr>
          <p:cNvPr id="154635" name="Text Box 11"/>
          <p:cNvSpPr txBox="1">
            <a:spLocks noChangeArrowheads="1"/>
          </p:cNvSpPr>
          <p:nvPr/>
        </p:nvSpPr>
        <p:spPr bwMode="auto">
          <a:xfrm>
            <a:off x="533400" y="1981200"/>
            <a:ext cx="8137525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Suppose we have a predicate prime(x) to determine if x is a prime number.</a:t>
            </a:r>
          </a:p>
        </p:txBody>
      </p:sp>
      <p:pic>
        <p:nvPicPr>
          <p:cNvPr id="154641" name="Picture 1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043488"/>
            <a:ext cx="19812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645" name="Picture 2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43200"/>
            <a:ext cx="286226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647" name="Picture 2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" y="3333750"/>
            <a:ext cx="73755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648" name="Picture 2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548313"/>
            <a:ext cx="836295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1" grpId="0" animBg="1"/>
      <p:bldP spid="1546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altLang="en-US"/>
              <a:t>Exercises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17220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sym typeface="Symbol" panose="05050102010706020507" pitchFamily="18" charset="2"/>
              </a:rPr>
              <a:t>x  R, x</a:t>
            </a:r>
            <a:r>
              <a:rPr lang="en-US" altLang="en-US" sz="2400" baseline="30000" dirty="0"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sym typeface="Symbol" panose="05050102010706020507" pitchFamily="18" charset="2"/>
              </a:rPr>
              <a:t>  0</a:t>
            </a:r>
          </a:p>
          <a:p>
            <a:pPr lvl="1"/>
            <a:r>
              <a:rPr lang="en-US" altLang="en-US" sz="2000" dirty="0"/>
              <a:t>All real numbers have nonnegative squares.</a:t>
            </a:r>
          </a:p>
          <a:p>
            <a:pPr lvl="1"/>
            <a:r>
              <a:rPr lang="en-US" altLang="en-US" sz="2000" dirty="0"/>
              <a:t>Every real number has a nonnegative square.</a:t>
            </a:r>
          </a:p>
          <a:p>
            <a:pPr lvl="1"/>
            <a:r>
              <a:rPr lang="en-US" altLang="en-US" sz="2000" dirty="0"/>
              <a:t>Any real number has a nonnegative square.</a:t>
            </a:r>
          </a:p>
          <a:p>
            <a:pPr lvl="1"/>
            <a:r>
              <a:rPr lang="en-US" altLang="en-US" sz="2000" dirty="0"/>
              <a:t>x has a nonnegative square, for each real number x.</a:t>
            </a:r>
          </a:p>
          <a:p>
            <a:pPr lvl="1"/>
            <a:r>
              <a:rPr lang="en-US" altLang="en-US" sz="2000" dirty="0"/>
              <a:t>The square of any real number is nonnegative. </a:t>
            </a:r>
            <a:endParaRPr lang="en-US" altLang="en-US" sz="2000" dirty="0">
              <a:sym typeface="Symbol" panose="05050102010706020507" pitchFamily="18" charset="2"/>
            </a:endParaRPr>
          </a:p>
          <a:p>
            <a:r>
              <a:rPr lang="en-US" altLang="en-US" sz="2400" dirty="0">
                <a:sym typeface="Symbol" panose="05050102010706020507" pitchFamily="18" charset="2"/>
              </a:rPr>
              <a:t>x  R, x</a:t>
            </a:r>
            <a:r>
              <a:rPr lang="en-US" altLang="en-US" sz="2400" baseline="30000" dirty="0"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sym typeface="Symbol" panose="05050102010706020507" pitchFamily="18" charset="2"/>
              </a:rPr>
              <a:t>  -1</a:t>
            </a:r>
          </a:p>
          <a:p>
            <a:pPr lvl="1"/>
            <a:r>
              <a:rPr lang="en-US" altLang="en-US" sz="2000" dirty="0"/>
              <a:t>All real numbers have squares not equal to -1.</a:t>
            </a:r>
          </a:p>
          <a:p>
            <a:pPr lvl="1"/>
            <a:r>
              <a:rPr lang="en-US" altLang="en-US" sz="2000" dirty="0"/>
              <a:t>No real numbers have squares equal to -1. </a:t>
            </a:r>
            <a:endParaRPr lang="en-US" altLang="en-US" sz="2000" dirty="0">
              <a:sym typeface="Symbol" panose="05050102010706020507" pitchFamily="18" charset="2"/>
            </a:endParaRPr>
          </a:p>
          <a:p>
            <a:r>
              <a:rPr lang="en-US" altLang="en-US" sz="2400" dirty="0">
                <a:sym typeface="Symbol" panose="05050102010706020507" pitchFamily="18" charset="2"/>
              </a:rPr>
              <a:t>m  Z, m</a:t>
            </a:r>
            <a:r>
              <a:rPr lang="en-US" altLang="en-US" sz="2400" baseline="30000" dirty="0"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sym typeface="Symbol" panose="05050102010706020507" pitchFamily="18" charset="2"/>
              </a:rPr>
              <a:t> = m </a:t>
            </a:r>
          </a:p>
          <a:p>
            <a:pPr lvl="1"/>
            <a:r>
              <a:rPr lang="en-US" altLang="en-US" sz="2000" dirty="0"/>
              <a:t>There is an integer whose square is equal to itself.</a:t>
            </a:r>
          </a:p>
          <a:p>
            <a:pPr lvl="1"/>
            <a:r>
              <a:rPr lang="en-US" altLang="en-US" sz="2000" dirty="0"/>
              <a:t>We can find at least one integer equal to its own square.</a:t>
            </a:r>
          </a:p>
          <a:p>
            <a:pPr lvl="1"/>
            <a:r>
              <a:rPr lang="en-US" altLang="en-US" sz="2000" dirty="0">
                <a:sym typeface="Symbol" panose="05050102010706020507" pitchFamily="18" charset="2"/>
              </a:rPr>
              <a:t>m</a:t>
            </a:r>
            <a:r>
              <a:rPr lang="en-US" altLang="en-US" sz="2000" baseline="30000" dirty="0">
                <a:sym typeface="Symbol" panose="05050102010706020507" pitchFamily="18" charset="2"/>
              </a:rPr>
              <a:t>2</a:t>
            </a:r>
            <a:r>
              <a:rPr lang="en-US" altLang="en-US" sz="2000" dirty="0"/>
              <a:t> = m, for some integer </a:t>
            </a:r>
            <a:r>
              <a:rPr lang="en-US" altLang="en-US" sz="2000" dirty="0" err="1"/>
              <a:t>m.</a:t>
            </a:r>
            <a:endParaRPr lang="en-US" altLang="en-US" sz="2000" dirty="0"/>
          </a:p>
          <a:p>
            <a:pPr lvl="1"/>
            <a:r>
              <a:rPr lang="en-US" altLang="en-US" sz="2000" dirty="0"/>
              <a:t>Some integer equals its own square.</a:t>
            </a:r>
          </a:p>
          <a:p>
            <a:pPr lvl="1"/>
            <a:r>
              <a:rPr lang="en-US" altLang="en-US" sz="2000" dirty="0"/>
              <a:t>Some integers equal their own squares. </a:t>
            </a:r>
            <a:br>
              <a:rPr lang="en-US" altLang="en-US" sz="2000" dirty="0"/>
            </a:br>
            <a:endParaRPr lang="en-US" altLang="en-US" sz="2000" dirty="0">
              <a:sym typeface="Symbol" panose="05050102010706020507" pitchFamily="18" charset="2"/>
            </a:endParaRPr>
          </a:p>
          <a:p>
            <a:endParaRPr lang="en-US" altLang="en-US" sz="2400" dirty="0">
              <a:sym typeface="Symbol" panose="05050102010706020507" pitchFamily="18" charset="2"/>
            </a:endParaRPr>
          </a:p>
          <a:p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altLang="en-US" sz="2800" dirty="0"/>
              <a:t>All triangles have three sides.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 </a:t>
            </a:r>
            <a:r>
              <a:rPr lang="en-US" altLang="en-US" sz="2400" dirty="0"/>
              <a:t>triangles </a:t>
            </a:r>
            <a:r>
              <a:rPr lang="en-US" altLang="en-US" sz="2400" i="1" dirty="0"/>
              <a:t>t, t </a:t>
            </a:r>
            <a:r>
              <a:rPr lang="en-US" altLang="en-US" sz="2400" dirty="0"/>
              <a:t>has three sides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 t </a:t>
            </a:r>
            <a:r>
              <a:rPr lang="en-US" altLang="en-US" sz="2400" dirty="0"/>
              <a:t> T</a:t>
            </a:r>
            <a:r>
              <a:rPr lang="en-US" altLang="en-US" sz="2400" i="1" dirty="0"/>
              <a:t>, </a:t>
            </a:r>
            <a:r>
              <a:rPr lang="en-US" altLang="en-US" sz="2400" dirty="0"/>
              <a:t>t</a:t>
            </a:r>
            <a:r>
              <a:rPr lang="en-US" altLang="en-US" sz="2400" i="1" dirty="0"/>
              <a:t> </a:t>
            </a:r>
            <a:r>
              <a:rPr lang="en-US" altLang="en-US" sz="2400" dirty="0"/>
              <a:t>has three sides (where T is the set of all triangles). </a:t>
            </a:r>
          </a:p>
          <a:p>
            <a:r>
              <a:rPr lang="en-US" altLang="en-US" sz="2800" dirty="0"/>
              <a:t>No dogs have wings.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</a:t>
            </a:r>
            <a:r>
              <a:rPr lang="en-US" altLang="en-US" sz="2400" dirty="0"/>
              <a:t> dogs d</a:t>
            </a:r>
            <a:r>
              <a:rPr lang="en-US" altLang="en-US" sz="2400" i="1" dirty="0"/>
              <a:t>, </a:t>
            </a:r>
            <a:r>
              <a:rPr lang="en-US" altLang="en-US" sz="2400" dirty="0"/>
              <a:t>d</a:t>
            </a:r>
            <a:r>
              <a:rPr lang="en-US" altLang="en-US" sz="2400" i="1" dirty="0"/>
              <a:t> </a:t>
            </a:r>
            <a:r>
              <a:rPr lang="en-US" altLang="en-US" sz="2400" dirty="0"/>
              <a:t>does not have wings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 d </a:t>
            </a:r>
            <a:r>
              <a:rPr lang="en-US" altLang="en-US" sz="2400" dirty="0"/>
              <a:t> D</a:t>
            </a:r>
            <a:r>
              <a:rPr lang="en-US" altLang="en-US" sz="2400" i="1" dirty="0"/>
              <a:t>, </a:t>
            </a:r>
            <a:r>
              <a:rPr lang="en-US" altLang="en-US" sz="2400" dirty="0"/>
              <a:t>d</a:t>
            </a:r>
            <a:r>
              <a:rPr lang="en-US" altLang="en-US" sz="2400" i="1" dirty="0"/>
              <a:t> </a:t>
            </a:r>
            <a:r>
              <a:rPr lang="en-US" altLang="en-US" sz="2400" dirty="0"/>
              <a:t>does not have wings (where D</a:t>
            </a:r>
            <a:r>
              <a:rPr lang="en-US" altLang="en-US" sz="2400" i="1" dirty="0"/>
              <a:t> </a:t>
            </a:r>
            <a:r>
              <a:rPr lang="en-US" altLang="en-US" sz="2400" dirty="0"/>
              <a:t>is the set of all dogs) </a:t>
            </a:r>
          </a:p>
          <a:p>
            <a:r>
              <a:rPr lang="en-US" altLang="en-US" sz="2800" dirty="0"/>
              <a:t>Some programs are structured.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</a:t>
            </a:r>
            <a:r>
              <a:rPr lang="en-US" altLang="en-US" sz="2400" dirty="0"/>
              <a:t> a program p such that p is structured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 p  </a:t>
            </a:r>
            <a:r>
              <a:rPr lang="en-US" altLang="en-US" sz="2400" dirty="0"/>
              <a:t>P such that p is structured (where P is the set of all programs) </a:t>
            </a:r>
            <a:br>
              <a:rPr lang="en-US" altLang="en-US" dirty="0"/>
            </a:br>
            <a:r>
              <a:rPr lang="en-US" altLang="en-US" dirty="0"/>
              <a:t> </a:t>
            </a:r>
            <a:br>
              <a:rPr lang="en-US" altLang="en-US" dirty="0"/>
            </a:b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Equivalent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primes greater than 2 are odd</a:t>
            </a:r>
          </a:p>
          <a:p>
            <a:pPr lvl="1">
              <a:defRPr/>
            </a:pPr>
            <a:r>
              <a:rPr lang="en-US" dirty="0">
                <a:sym typeface="Symbol" panose="05050102010706020507" pitchFamily="18" charset="2"/>
              </a:rPr>
              <a:t>x( (Prime(x)  x &gt; 2)  Odd(x) )</a:t>
            </a:r>
          </a:p>
          <a:p>
            <a:pPr lvl="1">
              <a:defRPr/>
            </a:pPr>
            <a:r>
              <a:rPr lang="en-US" dirty="0">
                <a:sym typeface="Symbol" panose="05050102010706020507" pitchFamily="18" charset="2"/>
              </a:rPr>
              <a:t>x  D Odd(x)</a:t>
            </a:r>
          </a:p>
          <a:p>
            <a:pPr lvl="2">
              <a:defRPr/>
            </a:pPr>
            <a:r>
              <a:rPr lang="en-US" dirty="0">
                <a:sym typeface="Symbol" panose="05050102010706020507" pitchFamily="18" charset="2"/>
              </a:rPr>
              <a:t>Here D consists of all values of the variable x such that x&gt;2 and Prime(x) is true.</a:t>
            </a:r>
          </a:p>
          <a:p>
            <a:pPr>
              <a:defRPr/>
            </a:pPr>
            <a:r>
              <a:rPr lang="en-US" dirty="0">
                <a:sym typeface="Symbol" panose="05050102010706020507" pitchFamily="18" charset="2"/>
              </a:rPr>
              <a:t> x  U, if P(x) then Q(x)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sym typeface="Symbol" panose="05050102010706020507" pitchFamily="18" charset="2"/>
              </a:rPr>
              <a:t>Equivalently we can say:</a:t>
            </a:r>
          </a:p>
          <a:p>
            <a:pPr>
              <a:defRPr/>
            </a:pPr>
            <a:r>
              <a:rPr lang="en-US" dirty="0">
                <a:sym typeface="Symbol" panose="05050102010706020507" pitchFamily="18" charset="2"/>
              </a:rPr>
              <a:t> x  D, Q(x); </a:t>
            </a:r>
          </a:p>
          <a:p>
            <a:pPr lvl="1">
              <a:defRPr/>
            </a:pPr>
            <a:r>
              <a:rPr lang="en-US" dirty="0">
                <a:sym typeface="Symbol" panose="05050102010706020507" pitchFamily="18" charset="2"/>
              </a:rPr>
              <a:t>Here D consists of all values of the variable x that makes P(x) true.</a:t>
            </a:r>
          </a:p>
          <a:p>
            <a:pPr>
              <a:defRPr/>
            </a:pPr>
            <a:endParaRPr lang="en-US" dirty="0">
              <a:sym typeface="Symbol" panose="05050102010706020507" pitchFamily="18" charset="2"/>
            </a:endParaRPr>
          </a:p>
          <a:p>
            <a:pPr>
              <a:defRPr/>
            </a:pPr>
            <a:endParaRPr lang="en-US" dirty="0">
              <a:sym typeface="Symbol" panose="05050102010706020507" pitchFamily="18" charset="2"/>
            </a:endParaRPr>
          </a:p>
          <a:p>
            <a:pPr>
              <a:defRPr/>
            </a:pPr>
            <a:endParaRPr lang="en-US" dirty="0">
              <a:sym typeface="Symbol" panose="05050102010706020507" pitchFamily="18" charset="2"/>
            </a:endParaRPr>
          </a:p>
          <a:p>
            <a:pPr>
              <a:defRPr/>
            </a:pPr>
            <a:endParaRPr 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0"/>
          <p:cNvSpPr txBox="1">
            <a:spLocks noChangeArrowheads="1"/>
          </p:cNvSpPr>
          <p:nvPr/>
        </p:nvSpPr>
        <p:spPr bwMode="auto">
          <a:xfrm>
            <a:off x="1981200" y="1855788"/>
            <a:ext cx="436048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zh-TW" sz="1800" dirty="0">
                <a:latin typeface="Comic Sans MS" panose="030F0702030302020204" pitchFamily="66" charset="0"/>
              </a:rPr>
              <a:t> </a:t>
            </a:r>
            <a:r>
              <a:rPr lang="en-US" altLang="zh-TW" sz="1800" dirty="0">
                <a:solidFill>
                  <a:schemeClr val="bg2"/>
                </a:solidFill>
                <a:latin typeface="Comic Sans MS" panose="030F0702030302020204" pitchFamily="66" charset="0"/>
              </a:rPr>
              <a:t>Quantifiers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bg2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zh-TW" sz="1800" dirty="0">
                <a:latin typeface="Comic Sans MS" panose="030F0702030302020204" pitchFamily="66" charset="0"/>
              </a:rPr>
              <a:t> Negation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zh-TW" sz="1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zh-TW" sz="1800" dirty="0">
                <a:latin typeface="Comic Sans MS" panose="030F0702030302020204" pitchFamily="66" charset="0"/>
              </a:rPr>
              <a:t> </a:t>
            </a:r>
            <a:r>
              <a:rPr lang="en-US" altLang="zh-TW" sz="1800" dirty="0">
                <a:solidFill>
                  <a:schemeClr val="bg2"/>
                </a:solidFill>
                <a:latin typeface="Comic Sans MS" panose="030F0702030302020204" pitchFamily="66" charset="0"/>
              </a:rPr>
              <a:t>Multiple quantifiers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bg2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zh-TW" sz="1800" dirty="0">
                <a:solidFill>
                  <a:schemeClr val="bg2"/>
                </a:solidFill>
                <a:latin typeface="Comic Sans MS" panose="030F0702030302020204" pitchFamily="66" charset="0"/>
              </a:rPr>
              <a:t> Arguments of quantified statements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None/>
            </a:pPr>
            <a:endParaRPr lang="en-US" altLang="zh-TW" sz="1800" dirty="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1752600" y="457200"/>
            <a:ext cx="561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Negations of Quantified Statements</a:t>
            </a:r>
          </a:p>
        </p:txBody>
      </p: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457200" y="1219200"/>
            <a:ext cx="2687638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Everyone likes football.</a:t>
            </a:r>
          </a:p>
        </p:txBody>
      </p:sp>
      <p:sp>
        <p:nvSpPr>
          <p:cNvPr id="21508" name="Text Box 6"/>
          <p:cNvSpPr txBox="1">
            <a:spLocks noChangeArrowheads="1"/>
          </p:cNvSpPr>
          <p:nvPr/>
        </p:nvSpPr>
        <p:spPr bwMode="auto">
          <a:xfrm>
            <a:off x="457200" y="1905000"/>
            <a:ext cx="450215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What is the negation of this statement?</a:t>
            </a:r>
          </a:p>
        </p:txBody>
      </p:sp>
      <p:sp>
        <p:nvSpPr>
          <p:cNvPr id="155657" name="Rectangle 9"/>
          <p:cNvSpPr>
            <a:spLocks noChangeArrowheads="1"/>
          </p:cNvSpPr>
          <p:nvPr/>
        </p:nvSpPr>
        <p:spPr bwMode="auto">
          <a:xfrm>
            <a:off x="396875" y="4191000"/>
            <a:ext cx="334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solidFill>
                  <a:srgbClr val="008000"/>
                </a:solidFill>
                <a:latin typeface="Comic Sans MS" panose="030F0702030302020204" pitchFamily="66" charset="0"/>
              </a:rPr>
              <a:t>(generalized) DeMorgan’s Law</a:t>
            </a:r>
          </a:p>
        </p:txBody>
      </p:sp>
      <p:sp>
        <p:nvSpPr>
          <p:cNvPr id="155658" name="Text Box 10"/>
          <p:cNvSpPr txBox="1">
            <a:spLocks noChangeArrowheads="1"/>
          </p:cNvSpPr>
          <p:nvPr/>
        </p:nvSpPr>
        <p:spPr bwMode="auto">
          <a:xfrm>
            <a:off x="457200" y="2590800"/>
            <a:ext cx="8640763" cy="36988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mic Sans MS" panose="030F0702030302020204" pitchFamily="66" charset="0"/>
              </a:rPr>
              <a:t>Not (everyone likes football) = There exists someone who doesn’t like football.</a:t>
            </a:r>
          </a:p>
        </p:txBody>
      </p:sp>
      <p:pic>
        <p:nvPicPr>
          <p:cNvPr id="155660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3376613"/>
            <a:ext cx="31146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656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389313"/>
            <a:ext cx="17462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63" name="Text Box 15"/>
          <p:cNvSpPr txBox="1">
            <a:spLocks noChangeArrowheads="1"/>
          </p:cNvSpPr>
          <p:nvPr/>
        </p:nvSpPr>
        <p:spPr bwMode="auto">
          <a:xfrm>
            <a:off x="4038600" y="4195763"/>
            <a:ext cx="4181475" cy="37623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Say the domain has only three values.</a:t>
            </a:r>
          </a:p>
        </p:txBody>
      </p:sp>
      <p:pic>
        <p:nvPicPr>
          <p:cNvPr id="155666" name="Picture 1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791200"/>
            <a:ext cx="335280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668" name="Picture 2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791200"/>
            <a:ext cx="16002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669" name="Picture 2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800600"/>
            <a:ext cx="3200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671" name="Picture 23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0600"/>
            <a:ext cx="1143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673" name="Picture 25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00663"/>
            <a:ext cx="35020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75" name="Text Box 27"/>
          <p:cNvSpPr txBox="1">
            <a:spLocks noChangeArrowheads="1"/>
          </p:cNvSpPr>
          <p:nvPr/>
        </p:nvSpPr>
        <p:spPr bwMode="auto">
          <a:xfrm>
            <a:off x="63500" y="6389688"/>
            <a:ext cx="9080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>
                <a:latin typeface="Comic Sans MS" panose="030F0702030302020204" pitchFamily="66" charset="0"/>
              </a:rPr>
              <a:t>The same idea can be used to prove it for any number of variables, by mathematical induction.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34000" y="1260475"/>
            <a:ext cx="3768725" cy="1101725"/>
            <a:chOff x="5334000" y="1260475"/>
            <a:chExt cx="3768725" cy="1101725"/>
          </a:xfrm>
        </p:grpSpPr>
        <p:sp>
          <p:nvSpPr>
            <p:cNvPr id="21525" name="Text Box 5"/>
            <p:cNvSpPr txBox="1">
              <a:spLocks noChangeArrowheads="1"/>
            </p:cNvSpPr>
            <p:nvPr/>
          </p:nvSpPr>
          <p:spPr bwMode="auto">
            <a:xfrm>
              <a:off x="5334000" y="1916668"/>
              <a:ext cx="2464136" cy="369332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Comic Sans MS" panose="030F0702030302020204" pitchFamily="66" charset="0"/>
                </a:rPr>
                <a:t>No one likes football.</a:t>
              </a:r>
            </a:p>
          </p:txBody>
        </p:sp>
        <p:pic>
          <p:nvPicPr>
            <p:cNvPr id="21526" name="Picture 17" descr="Image result for Question mark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000" y="1260475"/>
              <a:ext cx="1101725" cy="1101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75" y="1555750"/>
            <a:ext cx="1317625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019800" y="1595438"/>
            <a:ext cx="914400" cy="771525"/>
            <a:chOff x="6019800" y="1595438"/>
            <a:chExt cx="914400" cy="771524"/>
          </a:xfrm>
        </p:grpSpPr>
        <p:cxnSp>
          <p:nvCxnSpPr>
            <p:cNvPr id="21523" name="Straight Connector 7"/>
            <p:cNvCxnSpPr>
              <a:cxnSpLocks noChangeShapeType="1"/>
            </p:cNvCxnSpPr>
            <p:nvPr/>
          </p:nvCxnSpPr>
          <p:spPr bwMode="auto">
            <a:xfrm>
              <a:off x="6019800" y="1595438"/>
              <a:ext cx="914400" cy="766762"/>
            </a:xfrm>
            <a:prstGeom prst="line">
              <a:avLst/>
            </a:prstGeom>
            <a:noFill/>
            <a:ln w="762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4" name="Straight Connector 9"/>
            <p:cNvCxnSpPr>
              <a:cxnSpLocks noChangeShapeType="1"/>
            </p:cNvCxnSpPr>
            <p:nvPr/>
          </p:nvCxnSpPr>
          <p:spPr bwMode="auto">
            <a:xfrm flipV="1">
              <a:off x="6035040" y="1600200"/>
              <a:ext cx="838200" cy="766762"/>
            </a:xfrm>
            <a:prstGeom prst="line">
              <a:avLst/>
            </a:prstGeom>
            <a:noFill/>
            <a:ln w="762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440738" y="3029182"/>
            <a:ext cx="657225" cy="637309"/>
          </a:xfrm>
          <a:prstGeom prst="rect">
            <a:avLst/>
          </a:prstGeom>
          <a:solidFill>
            <a:schemeClr val="bg1">
              <a:alpha val="4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7" grpId="0" autoUpdateAnimBg="0"/>
      <p:bldP spid="155658" grpId="0" animBg="1" autoUpdateAnimBg="0"/>
      <p:bldP spid="155663" grpId="0" animBg="1" autoUpdateAnimBg="0"/>
      <p:bldP spid="15567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752600" y="457200"/>
            <a:ext cx="561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Negations of Quantified Statements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88950" y="1295400"/>
            <a:ext cx="3244850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There is a plant that can fly.</a:t>
            </a:r>
          </a:p>
        </p:txBody>
      </p:sp>
      <p:sp>
        <p:nvSpPr>
          <p:cNvPr id="22532" name="Text Box 11"/>
          <p:cNvSpPr txBox="1">
            <a:spLocks noChangeArrowheads="1"/>
          </p:cNvSpPr>
          <p:nvPr/>
        </p:nvSpPr>
        <p:spPr bwMode="auto">
          <a:xfrm>
            <a:off x="457200" y="1905000"/>
            <a:ext cx="450215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What is the negation of this statement?</a:t>
            </a:r>
          </a:p>
        </p:txBody>
      </p:sp>
      <p:sp>
        <p:nvSpPr>
          <p:cNvPr id="156684" name="Text Box 12"/>
          <p:cNvSpPr txBox="1">
            <a:spLocks noChangeArrowheads="1"/>
          </p:cNvSpPr>
          <p:nvPr/>
        </p:nvSpPr>
        <p:spPr bwMode="auto">
          <a:xfrm>
            <a:off x="457200" y="2590800"/>
            <a:ext cx="7494359" cy="369332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mic Sans MS" panose="030F0702030302020204" pitchFamily="66" charset="0"/>
              </a:rPr>
              <a:t>Not (exists a plant that can fly) = All plants/ Every plant cannot fly.</a:t>
            </a:r>
          </a:p>
        </p:txBody>
      </p:sp>
      <p:pic>
        <p:nvPicPr>
          <p:cNvPr id="156685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89313"/>
            <a:ext cx="31146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686" name="Rectangle 14"/>
          <p:cNvSpPr>
            <a:spLocks noChangeArrowheads="1"/>
          </p:cNvSpPr>
          <p:nvPr/>
        </p:nvSpPr>
        <p:spPr bwMode="auto">
          <a:xfrm>
            <a:off x="396875" y="4191000"/>
            <a:ext cx="334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solidFill>
                  <a:srgbClr val="008000"/>
                </a:solidFill>
                <a:latin typeface="Comic Sans MS" panose="030F0702030302020204" pitchFamily="66" charset="0"/>
              </a:rPr>
              <a:t>(generalized) DeMorgan’s Law</a:t>
            </a:r>
          </a:p>
        </p:txBody>
      </p:sp>
      <p:pic>
        <p:nvPicPr>
          <p:cNvPr id="156680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3" y="3389313"/>
            <a:ext cx="176688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690" name="Text Box 18"/>
          <p:cNvSpPr txBox="1">
            <a:spLocks noChangeArrowheads="1"/>
          </p:cNvSpPr>
          <p:nvPr/>
        </p:nvSpPr>
        <p:spPr bwMode="auto">
          <a:xfrm>
            <a:off x="4038600" y="4195763"/>
            <a:ext cx="4181475" cy="376237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Say the domain has only three values.</a:t>
            </a:r>
          </a:p>
        </p:txBody>
      </p:sp>
      <p:pic>
        <p:nvPicPr>
          <p:cNvPr id="156691" name="Picture 1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800600"/>
            <a:ext cx="43434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692" name="Picture 2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603875"/>
            <a:ext cx="33528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693" name="Picture 2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019800"/>
            <a:ext cx="1371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695" name="Text Box 23"/>
          <p:cNvSpPr txBox="1">
            <a:spLocks noChangeArrowheads="1"/>
          </p:cNvSpPr>
          <p:nvPr/>
        </p:nvSpPr>
        <p:spPr bwMode="auto">
          <a:xfrm>
            <a:off x="63500" y="6389688"/>
            <a:ext cx="9080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>
                <a:latin typeface="Comic Sans MS" panose="030F0702030302020204" pitchFamily="66" charset="0"/>
              </a:rPr>
              <a:t>The same idea can be used to prove it for any number of variables, by mathematical induction.</a:t>
            </a:r>
          </a:p>
        </p:txBody>
      </p:sp>
      <p:pic>
        <p:nvPicPr>
          <p:cNvPr id="156696" name="Picture 24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5178425"/>
            <a:ext cx="35020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5448300" y="1260475"/>
            <a:ext cx="3654425" cy="1101725"/>
            <a:chOff x="5448239" y="1260475"/>
            <a:chExt cx="3654486" cy="1101725"/>
          </a:xfrm>
        </p:grpSpPr>
        <p:sp>
          <p:nvSpPr>
            <p:cNvPr id="22548" name="Text Box 5"/>
            <p:cNvSpPr txBox="1">
              <a:spLocks noChangeArrowheads="1"/>
            </p:cNvSpPr>
            <p:nvPr/>
          </p:nvSpPr>
          <p:spPr bwMode="auto">
            <a:xfrm>
              <a:off x="5448239" y="1676400"/>
              <a:ext cx="1943161" cy="646331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Comic Sans MS" panose="030F0702030302020204" pitchFamily="66" charset="0"/>
                </a:rPr>
                <a:t>There is a plant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latin typeface="Comic Sans MS" panose="030F0702030302020204" pitchFamily="66" charset="0"/>
                </a:rPr>
                <a:t>that cannot fly.</a:t>
              </a:r>
            </a:p>
          </p:txBody>
        </p:sp>
        <p:pic>
          <p:nvPicPr>
            <p:cNvPr id="22549" name="Picture 17" descr="Image result for Question mark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1000" y="1260475"/>
              <a:ext cx="1101725" cy="1101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75" y="1555750"/>
            <a:ext cx="1317625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6019800" y="1595438"/>
            <a:ext cx="914400" cy="771525"/>
            <a:chOff x="6019800" y="1595438"/>
            <a:chExt cx="914400" cy="771524"/>
          </a:xfrm>
        </p:grpSpPr>
        <p:cxnSp>
          <p:nvCxnSpPr>
            <p:cNvPr id="22546" name="Straight Connector 19"/>
            <p:cNvCxnSpPr>
              <a:cxnSpLocks noChangeShapeType="1"/>
            </p:cNvCxnSpPr>
            <p:nvPr/>
          </p:nvCxnSpPr>
          <p:spPr bwMode="auto">
            <a:xfrm>
              <a:off x="6019800" y="1595438"/>
              <a:ext cx="914400" cy="766762"/>
            </a:xfrm>
            <a:prstGeom prst="line">
              <a:avLst/>
            </a:prstGeom>
            <a:noFill/>
            <a:ln w="762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7" name="Straight Connector 20"/>
            <p:cNvCxnSpPr>
              <a:cxnSpLocks noChangeShapeType="1"/>
            </p:cNvCxnSpPr>
            <p:nvPr/>
          </p:nvCxnSpPr>
          <p:spPr bwMode="auto">
            <a:xfrm flipV="1">
              <a:off x="6035040" y="1600200"/>
              <a:ext cx="838200" cy="766762"/>
            </a:xfrm>
            <a:prstGeom prst="line">
              <a:avLst/>
            </a:prstGeom>
            <a:noFill/>
            <a:ln w="762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56574" y="2429308"/>
            <a:ext cx="657225" cy="637309"/>
          </a:xfrm>
          <a:prstGeom prst="rect">
            <a:avLst/>
          </a:prstGeom>
          <a:solidFill>
            <a:schemeClr val="bg1">
              <a:alpha val="4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4" grpId="0" animBg="1"/>
      <p:bldP spid="156686" grpId="0"/>
      <p:bldP spid="156690" grpId="0" animBg="1"/>
      <p:bldP spid="1566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/>
          <p:cNvSpPr txBox="1">
            <a:spLocks noChangeArrowheads="1"/>
          </p:cNvSpPr>
          <p:nvPr/>
        </p:nvSpPr>
        <p:spPr bwMode="auto">
          <a:xfrm>
            <a:off x="3505200" y="4572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This Lecture</a:t>
            </a:r>
          </a:p>
        </p:txBody>
      </p:sp>
      <p:sp>
        <p:nvSpPr>
          <p:cNvPr id="4099" name="Text Box 17"/>
          <p:cNvSpPr txBox="1">
            <a:spLocks noChangeArrowheads="1"/>
          </p:cNvSpPr>
          <p:nvPr/>
        </p:nvSpPr>
        <p:spPr bwMode="auto">
          <a:xfrm>
            <a:off x="304800" y="1295400"/>
            <a:ext cx="8497888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Last time we talked about propositional logic, a logic on simple statements.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This time we will talk about first order logic, a logic on quantified statements.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First order logic is much more expressive than propositional logic.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The topics on first order logic are:</a:t>
            </a:r>
          </a:p>
        </p:txBody>
      </p:sp>
      <p:sp>
        <p:nvSpPr>
          <p:cNvPr id="4100" name="Text Box 18"/>
          <p:cNvSpPr txBox="1">
            <a:spLocks noChangeArrowheads="1"/>
          </p:cNvSpPr>
          <p:nvPr/>
        </p:nvSpPr>
        <p:spPr bwMode="auto">
          <a:xfrm>
            <a:off x="1981200" y="3700463"/>
            <a:ext cx="436048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zh-TW" sz="1800" dirty="0">
                <a:latin typeface="Comic Sans MS" panose="030F0702030302020204" pitchFamily="66" charset="0"/>
              </a:rPr>
              <a:t> Quantifiers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zh-TW" sz="1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zh-TW" sz="1800" dirty="0">
                <a:latin typeface="Comic Sans MS" panose="030F0702030302020204" pitchFamily="66" charset="0"/>
              </a:rPr>
              <a:t> Negation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zh-TW" sz="1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zh-TW" sz="1800" dirty="0">
                <a:latin typeface="Comic Sans MS" panose="030F0702030302020204" pitchFamily="66" charset="0"/>
              </a:rPr>
              <a:t> Multiple quantifiers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zh-TW" sz="1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zh-TW" sz="1800" dirty="0">
                <a:latin typeface="Comic Sans MS" panose="030F0702030302020204" pitchFamily="66" charset="0"/>
              </a:rPr>
              <a:t> Arguments of quantified statements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None/>
            </a:pPr>
            <a:endParaRPr lang="en-US" altLang="zh-TW" sz="18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Negation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Symbol" panose="05050102010706020507" pitchFamily="18" charset="2"/>
              </a:rPr>
              <a:t> </a:t>
            </a:r>
            <a:r>
              <a:rPr lang="en-US" dirty="0"/>
              <a:t>primes p</a:t>
            </a:r>
            <a:r>
              <a:rPr lang="en-US" i="1" dirty="0"/>
              <a:t>, </a:t>
            </a:r>
            <a:r>
              <a:rPr lang="en-US" dirty="0"/>
              <a:t>p is odd.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 a </a:t>
            </a:r>
            <a:r>
              <a:rPr lang="en-US" dirty="0"/>
              <a:t>prime p such that</a:t>
            </a:r>
            <a:r>
              <a:rPr lang="en-US" i="1" dirty="0"/>
              <a:t> </a:t>
            </a:r>
            <a:r>
              <a:rPr lang="en-US" dirty="0"/>
              <a:t>p is not odd.</a:t>
            </a:r>
          </a:p>
          <a:p>
            <a:r>
              <a:rPr lang="en-US" dirty="0">
                <a:sym typeface="Symbol" panose="05050102010706020507" pitchFamily="18" charset="2"/>
              </a:rPr>
              <a:t> </a:t>
            </a:r>
            <a:r>
              <a:rPr lang="en-US" dirty="0"/>
              <a:t>a triangle T such that the sum of the angles of T equals 200°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dirty="0"/>
              <a:t> triangles T, the sum of the angles of T does not equal 200°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64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Informal -&gt; Formal -&gt; Negate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 politicians are honest </a:t>
            </a:r>
          </a:p>
          <a:p>
            <a:pPr lvl="1"/>
            <a:r>
              <a:rPr lang="en-US" sz="3200" dirty="0">
                <a:sym typeface="Symbol" panose="05050102010706020507" pitchFamily="18" charset="2"/>
              </a:rPr>
              <a:t>Formal:  </a:t>
            </a:r>
            <a:r>
              <a:rPr lang="en-US" sz="3200" dirty="0"/>
              <a:t>politicians x, x is not honest.</a:t>
            </a:r>
          </a:p>
          <a:p>
            <a:pPr lvl="1"/>
            <a:r>
              <a:rPr lang="en-US" sz="3200" dirty="0"/>
              <a:t>Negation: </a:t>
            </a:r>
            <a:r>
              <a:rPr lang="en-US" sz="3200" dirty="0">
                <a:sym typeface="Symbol" panose="05050102010706020507" pitchFamily="18" charset="2"/>
              </a:rPr>
              <a:t> a </a:t>
            </a:r>
            <a:r>
              <a:rPr lang="en-US" sz="3200" dirty="0"/>
              <a:t>politician x such that x is honest.</a:t>
            </a:r>
          </a:p>
          <a:p>
            <a:pPr lvl="1"/>
            <a:r>
              <a:rPr lang="en-US" sz="3200" dirty="0"/>
              <a:t>Informal Negation: Some politicians are honest</a:t>
            </a:r>
          </a:p>
          <a:p>
            <a:r>
              <a:rPr lang="en-US" sz="3600" dirty="0"/>
              <a:t>All politicians are honest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Freeform 3"/>
          <p:cNvSpPr/>
          <p:nvPr/>
        </p:nvSpPr>
        <p:spPr bwMode="auto">
          <a:xfrm>
            <a:off x="182880" y="2011680"/>
            <a:ext cx="714893" cy="3246120"/>
          </a:xfrm>
          <a:custGeom>
            <a:avLst/>
            <a:gdLst>
              <a:gd name="connsiteX0" fmla="*/ 681644 w 714895"/>
              <a:gd name="connsiteY0" fmla="*/ 0 h 2959331"/>
              <a:gd name="connsiteX1" fmla="*/ 532015 w 714895"/>
              <a:gd name="connsiteY1" fmla="*/ 66502 h 2959331"/>
              <a:gd name="connsiteX2" fmla="*/ 482138 w 714895"/>
              <a:gd name="connsiteY2" fmla="*/ 99753 h 2959331"/>
              <a:gd name="connsiteX3" fmla="*/ 432262 w 714895"/>
              <a:gd name="connsiteY3" fmla="*/ 149629 h 2959331"/>
              <a:gd name="connsiteX4" fmla="*/ 365760 w 714895"/>
              <a:gd name="connsiteY4" fmla="*/ 166255 h 2959331"/>
              <a:gd name="connsiteX5" fmla="*/ 199505 w 714895"/>
              <a:gd name="connsiteY5" fmla="*/ 332509 h 2959331"/>
              <a:gd name="connsiteX6" fmla="*/ 99753 w 714895"/>
              <a:gd name="connsiteY6" fmla="*/ 465513 h 2959331"/>
              <a:gd name="connsiteX7" fmla="*/ 83127 w 714895"/>
              <a:gd name="connsiteY7" fmla="*/ 515389 h 2959331"/>
              <a:gd name="connsiteX8" fmla="*/ 49876 w 714895"/>
              <a:gd name="connsiteY8" fmla="*/ 565265 h 2959331"/>
              <a:gd name="connsiteX9" fmla="*/ 16625 w 714895"/>
              <a:gd name="connsiteY9" fmla="*/ 698269 h 2959331"/>
              <a:gd name="connsiteX10" fmla="*/ 0 w 714895"/>
              <a:gd name="connsiteY10" fmla="*/ 748145 h 2959331"/>
              <a:gd name="connsiteX11" fmla="*/ 16625 w 714895"/>
              <a:gd name="connsiteY11" fmla="*/ 1263535 h 2959331"/>
              <a:gd name="connsiteX12" fmla="*/ 33251 w 714895"/>
              <a:gd name="connsiteY12" fmla="*/ 1446415 h 2959331"/>
              <a:gd name="connsiteX13" fmla="*/ 66502 w 714895"/>
              <a:gd name="connsiteY13" fmla="*/ 1496291 h 2959331"/>
              <a:gd name="connsiteX14" fmla="*/ 99753 w 714895"/>
              <a:gd name="connsiteY14" fmla="*/ 1862051 h 2959331"/>
              <a:gd name="connsiteX15" fmla="*/ 199505 w 714895"/>
              <a:gd name="connsiteY15" fmla="*/ 2061556 h 2959331"/>
              <a:gd name="connsiteX16" fmla="*/ 266007 w 714895"/>
              <a:gd name="connsiteY16" fmla="*/ 2128058 h 2959331"/>
              <a:gd name="connsiteX17" fmla="*/ 332509 w 714895"/>
              <a:gd name="connsiteY17" fmla="*/ 2244436 h 2959331"/>
              <a:gd name="connsiteX18" fmla="*/ 365760 w 714895"/>
              <a:gd name="connsiteY18" fmla="*/ 2294313 h 2959331"/>
              <a:gd name="connsiteX19" fmla="*/ 415636 w 714895"/>
              <a:gd name="connsiteY19" fmla="*/ 2394065 h 2959331"/>
              <a:gd name="connsiteX20" fmla="*/ 448887 w 714895"/>
              <a:gd name="connsiteY20" fmla="*/ 2460567 h 2959331"/>
              <a:gd name="connsiteX21" fmla="*/ 465513 w 714895"/>
              <a:gd name="connsiteY21" fmla="*/ 2510444 h 2959331"/>
              <a:gd name="connsiteX22" fmla="*/ 498764 w 714895"/>
              <a:gd name="connsiteY22" fmla="*/ 2560320 h 2959331"/>
              <a:gd name="connsiteX23" fmla="*/ 515389 w 714895"/>
              <a:gd name="connsiteY23" fmla="*/ 2660073 h 2959331"/>
              <a:gd name="connsiteX24" fmla="*/ 581891 w 714895"/>
              <a:gd name="connsiteY24" fmla="*/ 2759825 h 2959331"/>
              <a:gd name="connsiteX25" fmla="*/ 615142 w 714895"/>
              <a:gd name="connsiteY25" fmla="*/ 2809702 h 2959331"/>
              <a:gd name="connsiteX26" fmla="*/ 681644 w 714895"/>
              <a:gd name="connsiteY26" fmla="*/ 2909455 h 2959331"/>
              <a:gd name="connsiteX27" fmla="*/ 714895 w 714895"/>
              <a:gd name="connsiteY27" fmla="*/ 2959331 h 295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14895" h="2959331">
                <a:moveTo>
                  <a:pt x="681644" y="0"/>
                </a:moveTo>
                <a:cubicBezTo>
                  <a:pt x="622260" y="23754"/>
                  <a:pt x="586382" y="35435"/>
                  <a:pt x="532015" y="66502"/>
                </a:cubicBezTo>
                <a:cubicBezTo>
                  <a:pt x="514666" y="76416"/>
                  <a:pt x="497488" y="86961"/>
                  <a:pt x="482138" y="99753"/>
                </a:cubicBezTo>
                <a:cubicBezTo>
                  <a:pt x="464076" y="114805"/>
                  <a:pt x="452676" y="137964"/>
                  <a:pt x="432262" y="149629"/>
                </a:cubicBezTo>
                <a:cubicBezTo>
                  <a:pt x="412423" y="160966"/>
                  <a:pt x="387927" y="160713"/>
                  <a:pt x="365760" y="166255"/>
                </a:cubicBezTo>
                <a:cubicBezTo>
                  <a:pt x="210591" y="269699"/>
                  <a:pt x="310339" y="184729"/>
                  <a:pt x="199505" y="332509"/>
                </a:cubicBezTo>
                <a:lnTo>
                  <a:pt x="99753" y="465513"/>
                </a:lnTo>
                <a:cubicBezTo>
                  <a:pt x="94211" y="482138"/>
                  <a:pt x="90964" y="499714"/>
                  <a:pt x="83127" y="515389"/>
                </a:cubicBezTo>
                <a:cubicBezTo>
                  <a:pt x="74191" y="533261"/>
                  <a:pt x="56704" y="546487"/>
                  <a:pt x="49876" y="565265"/>
                </a:cubicBezTo>
                <a:cubicBezTo>
                  <a:pt x="34259" y="608213"/>
                  <a:pt x="31076" y="654915"/>
                  <a:pt x="16625" y="698269"/>
                </a:cubicBezTo>
                <a:lnTo>
                  <a:pt x="0" y="748145"/>
                </a:lnTo>
                <a:cubicBezTo>
                  <a:pt x="5542" y="919942"/>
                  <a:pt x="8449" y="1091844"/>
                  <a:pt x="16625" y="1263535"/>
                </a:cubicBezTo>
                <a:cubicBezTo>
                  <a:pt x="19537" y="1324677"/>
                  <a:pt x="20425" y="1386562"/>
                  <a:pt x="33251" y="1446415"/>
                </a:cubicBezTo>
                <a:cubicBezTo>
                  <a:pt x="37438" y="1465953"/>
                  <a:pt x="55418" y="1479666"/>
                  <a:pt x="66502" y="1496291"/>
                </a:cubicBezTo>
                <a:cubicBezTo>
                  <a:pt x="122302" y="1663695"/>
                  <a:pt x="47112" y="1423384"/>
                  <a:pt x="99753" y="1862051"/>
                </a:cubicBezTo>
                <a:cubicBezTo>
                  <a:pt x="107129" y="1923513"/>
                  <a:pt x="157473" y="2019524"/>
                  <a:pt x="199505" y="2061556"/>
                </a:cubicBezTo>
                <a:cubicBezTo>
                  <a:pt x="221672" y="2083723"/>
                  <a:pt x="245605" y="2104256"/>
                  <a:pt x="266007" y="2128058"/>
                </a:cubicBezTo>
                <a:cubicBezTo>
                  <a:pt x="300724" y="2168561"/>
                  <a:pt x="305555" y="2197267"/>
                  <a:pt x="332509" y="2244436"/>
                </a:cubicBezTo>
                <a:cubicBezTo>
                  <a:pt x="342423" y="2261785"/>
                  <a:pt x="354676" y="2277687"/>
                  <a:pt x="365760" y="2294313"/>
                </a:cubicBezTo>
                <a:cubicBezTo>
                  <a:pt x="396241" y="2385758"/>
                  <a:pt x="364070" y="2303825"/>
                  <a:pt x="415636" y="2394065"/>
                </a:cubicBezTo>
                <a:cubicBezTo>
                  <a:pt x="427932" y="2415583"/>
                  <a:pt x="439124" y="2437787"/>
                  <a:pt x="448887" y="2460567"/>
                </a:cubicBezTo>
                <a:cubicBezTo>
                  <a:pt x="455790" y="2476675"/>
                  <a:pt x="457676" y="2494769"/>
                  <a:pt x="465513" y="2510444"/>
                </a:cubicBezTo>
                <a:cubicBezTo>
                  <a:pt x="474449" y="2528316"/>
                  <a:pt x="487680" y="2543695"/>
                  <a:pt x="498764" y="2560320"/>
                </a:cubicBezTo>
                <a:cubicBezTo>
                  <a:pt x="504306" y="2593571"/>
                  <a:pt x="502424" y="2628956"/>
                  <a:pt x="515389" y="2660073"/>
                </a:cubicBezTo>
                <a:cubicBezTo>
                  <a:pt x="530759" y="2696961"/>
                  <a:pt x="559724" y="2726574"/>
                  <a:pt x="581891" y="2759825"/>
                </a:cubicBezTo>
                <a:lnTo>
                  <a:pt x="615142" y="2809702"/>
                </a:lnTo>
                <a:lnTo>
                  <a:pt x="681644" y="2909455"/>
                </a:lnTo>
                <a:lnTo>
                  <a:pt x="714895" y="2959331"/>
                </a:lnTo>
              </a:path>
            </a:pathLst>
          </a:cu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995228"/>
            <a:ext cx="1317625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498046" y="4971011"/>
            <a:ext cx="914400" cy="771525"/>
            <a:chOff x="6019800" y="1595438"/>
            <a:chExt cx="914400" cy="771524"/>
          </a:xfrm>
        </p:grpSpPr>
        <p:cxnSp>
          <p:nvCxnSpPr>
            <p:cNvPr id="7" name="Straight Connector 19"/>
            <p:cNvCxnSpPr>
              <a:cxnSpLocks noChangeShapeType="1"/>
            </p:cNvCxnSpPr>
            <p:nvPr/>
          </p:nvCxnSpPr>
          <p:spPr bwMode="auto">
            <a:xfrm>
              <a:off x="6019800" y="1595438"/>
              <a:ext cx="914400" cy="766762"/>
            </a:xfrm>
            <a:prstGeom prst="line">
              <a:avLst/>
            </a:prstGeom>
            <a:noFill/>
            <a:ln w="762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Straight Connector 20"/>
            <p:cNvCxnSpPr>
              <a:cxnSpLocks noChangeShapeType="1"/>
            </p:cNvCxnSpPr>
            <p:nvPr/>
          </p:nvCxnSpPr>
          <p:spPr bwMode="auto">
            <a:xfrm flipV="1">
              <a:off x="6035040" y="1600200"/>
              <a:ext cx="838200" cy="766762"/>
            </a:xfrm>
            <a:prstGeom prst="line">
              <a:avLst/>
            </a:prstGeom>
            <a:noFill/>
            <a:ln w="762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" name="TextBox 8"/>
          <p:cNvSpPr txBox="1"/>
          <p:nvPr/>
        </p:nvSpPr>
        <p:spPr>
          <a:xfrm rot="5607525">
            <a:off x="54456" y="330667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187" y="4191000"/>
            <a:ext cx="657225" cy="637309"/>
          </a:xfrm>
          <a:prstGeom prst="rect">
            <a:avLst/>
          </a:prstGeom>
          <a:solidFill>
            <a:schemeClr val="bg1">
              <a:alpha val="40000"/>
            </a:schemeClr>
          </a:solidFill>
        </p:spPr>
      </p:pic>
      <p:sp>
        <p:nvSpPr>
          <p:cNvPr id="11" name="Rectangle 10"/>
          <p:cNvSpPr/>
          <p:nvPr/>
        </p:nvSpPr>
        <p:spPr bwMode="auto">
          <a:xfrm>
            <a:off x="897773" y="2362200"/>
            <a:ext cx="7560427" cy="260881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45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Informal Negation: Ambiguity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All mathematicians wear glasses</a:t>
            </a:r>
          </a:p>
          <a:p>
            <a:pPr marL="0" indent="0">
              <a:buNone/>
            </a:pPr>
            <a:r>
              <a:rPr lang="en-US" dirty="0"/>
              <a:t>Informally Negate:</a:t>
            </a:r>
          </a:p>
          <a:p>
            <a:r>
              <a:rPr lang="en-US" dirty="0"/>
              <a:t>All mathematicians do not wear glasses</a:t>
            </a:r>
          </a:p>
          <a:p>
            <a:pPr lvl="1"/>
            <a:r>
              <a:rPr lang="en-US" dirty="0"/>
              <a:t>Meaning 1: There are mathematicians who do not wear glasses.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Meaning 2: None of the mathematicians wears glasses.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934200" y="19050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Depends on the verbal stress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5105400" y="2209800"/>
            <a:ext cx="18288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ectangle 7"/>
          <p:cNvSpPr/>
          <p:nvPr/>
        </p:nvSpPr>
        <p:spPr bwMode="auto">
          <a:xfrm>
            <a:off x="4343400" y="2743200"/>
            <a:ext cx="1295400" cy="609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987" y="5257800"/>
            <a:ext cx="1317625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077" y="3783518"/>
            <a:ext cx="657225" cy="637309"/>
          </a:xfrm>
          <a:prstGeom prst="rect">
            <a:avLst/>
          </a:prstGeom>
          <a:solidFill>
            <a:schemeClr val="bg1">
              <a:alpha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2607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Negation of Universal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 </a:t>
            </a:r>
            <a:r>
              <a:rPr lang="en-US" dirty="0"/>
              <a:t>(</a:t>
            </a:r>
            <a:r>
              <a:rPr lang="en-US" dirty="0">
                <a:sym typeface="Symbol" panose="05050102010706020507" pitchFamily="18" charset="2"/>
              </a:rPr>
              <a:t>x, P(x)  Q(x)</a:t>
            </a:r>
            <a:r>
              <a:rPr lang="en-US" dirty="0"/>
              <a:t>)</a:t>
            </a:r>
          </a:p>
          <a:p>
            <a:pPr>
              <a:buFont typeface="Symbol" panose="05050102010706020507" pitchFamily="18" charset="2"/>
              <a:buChar char="º"/>
            </a:pPr>
            <a:r>
              <a:rPr lang="en-US" dirty="0">
                <a:sym typeface="Symbol" panose="05050102010706020507" pitchFamily="18" charset="2"/>
              </a:rPr>
              <a:t>x such that  (P(x)  Q(x))</a:t>
            </a:r>
          </a:p>
          <a:p>
            <a:pPr>
              <a:buFont typeface="Symbol" panose="05050102010706020507" pitchFamily="18" charset="2"/>
              <a:buChar char="º"/>
            </a:pPr>
            <a:r>
              <a:rPr lang="en-US" dirty="0">
                <a:sym typeface="Symbol" panose="05050102010706020507" pitchFamily="18" charset="2"/>
              </a:rPr>
              <a:t>x such that  ( P(x)  Q(x))</a:t>
            </a:r>
          </a:p>
          <a:p>
            <a:pPr>
              <a:buFont typeface="Symbol" panose="05050102010706020507" pitchFamily="18" charset="2"/>
              <a:buChar char="º"/>
            </a:pPr>
            <a:r>
              <a:rPr lang="en-US" dirty="0">
                <a:sym typeface="Symbol" panose="05050102010706020507" pitchFamily="18" charset="2"/>
              </a:rPr>
              <a:t>x such that  (P(x)   Q(x))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Example negation:</a:t>
            </a:r>
          </a:p>
          <a:p>
            <a:r>
              <a:rPr lang="en-US" dirty="0">
                <a:sym typeface="Symbol" panose="05050102010706020507" pitchFamily="18" charset="2"/>
              </a:rPr>
              <a:t> </a:t>
            </a:r>
            <a:r>
              <a:rPr lang="en-US" dirty="0"/>
              <a:t>people p, if p is blond then p has blue eyes </a:t>
            </a:r>
          </a:p>
          <a:p>
            <a:r>
              <a:rPr lang="en-US" dirty="0">
                <a:sym typeface="Symbol" panose="05050102010706020507" pitchFamily="18" charset="2"/>
              </a:rPr>
              <a:t> </a:t>
            </a:r>
            <a:r>
              <a:rPr lang="en-US" dirty="0"/>
              <a:t>a person p such that, p is blond and p does not have blue eyes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>
              <a:sym typeface="Symbol" panose="05050102010706020507" pitchFamily="18" charset="2"/>
            </a:endParaRPr>
          </a:p>
          <a:p>
            <a:pPr>
              <a:buFont typeface="Symbol" panose="05050102010706020507" pitchFamily="18" charset="2"/>
              <a:buChar char="º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435475" y="1371600"/>
            <a:ext cx="4175125" cy="433387"/>
            <a:chOff x="466725" y="3376613"/>
            <a:chExt cx="4175125" cy="433387"/>
          </a:xfrm>
        </p:grpSpPr>
        <p:pic>
          <p:nvPicPr>
            <p:cNvPr id="7" name="Picture 12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725" y="3376613"/>
              <a:ext cx="3114675" cy="420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8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3389313"/>
              <a:ext cx="1746250" cy="420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0225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/>
              <a:t>Vacuous Truth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5587"/>
            <a:ext cx="3276600" cy="1457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05225"/>
            <a:ext cx="3581400" cy="1476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4399" y="2087562"/>
            <a:ext cx="50610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All the balls in the bowl are black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792162"/>
            <a:ext cx="768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have 5 black and 5 white balls and a bowl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5400" y="1401762"/>
            <a:ext cx="2691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6600"/>
                </a:solidFill>
              </a:rPr>
              <a:t>TRUE</a:t>
            </a:r>
            <a:r>
              <a:rPr lang="en-US" sz="2800" b="1" dirty="0">
                <a:solidFill>
                  <a:srgbClr val="C00000"/>
                </a:solidFill>
              </a:rPr>
              <a:t>/FALSE?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38400" y="3489960"/>
            <a:ext cx="5137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All the balls in the bowl are black. 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304800" y="3276600"/>
            <a:ext cx="8610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8" name="Group 17"/>
          <p:cNvGrpSpPr/>
          <p:nvPr/>
        </p:nvGrpSpPr>
        <p:grpSpPr>
          <a:xfrm>
            <a:off x="7315200" y="3489960"/>
            <a:ext cx="1638011" cy="785009"/>
            <a:chOff x="6286788" y="4250629"/>
            <a:chExt cx="2347625" cy="103765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39000" y="4250629"/>
              <a:ext cx="1395413" cy="49299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86788" y="4314819"/>
              <a:ext cx="771942" cy="86678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39000" y="4782997"/>
              <a:ext cx="1290638" cy="505283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4066480" y="4188678"/>
            <a:ext cx="50775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Negation: </a:t>
            </a:r>
          </a:p>
          <a:p>
            <a:r>
              <a:rPr lang="en-US" sz="2400" dirty="0"/>
              <a:t>There exists a ball in the bowl that is not black.</a:t>
            </a:r>
            <a:r>
              <a:rPr lang="en-US" sz="3200" dirty="0"/>
              <a:t>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" y="5394960"/>
            <a:ext cx="8278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 there a ball in the bowl that is non-black, i.e., white?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8489" y="5258097"/>
            <a:ext cx="894697" cy="60629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995765" y="3429000"/>
            <a:ext cx="595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P=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00400" y="4719340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ym typeface="Symbol" panose="05050102010706020507" pitchFamily="18" charset="2"/>
              </a:rPr>
              <a:t> </a:t>
            </a:r>
            <a:r>
              <a:rPr lang="en-US" sz="2800" b="1" dirty="0"/>
              <a:t>P=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59968" y="6000095"/>
            <a:ext cx="5931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 is FALSE if and only if </a:t>
            </a:r>
            <a:r>
              <a:rPr lang="en-US" sz="2400" b="1" dirty="0">
                <a:sym typeface="Symbol" panose="05050102010706020507" pitchFamily="18" charset="2"/>
              </a:rPr>
              <a:t> P is TRUE</a:t>
            </a:r>
            <a:endParaRPr lang="en-US" sz="2400" b="1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1313" y="4962525"/>
            <a:ext cx="1085850" cy="377876"/>
          </a:xfrm>
          <a:prstGeom prst="rect">
            <a:avLst/>
          </a:prstGeom>
        </p:spPr>
      </p:pic>
      <p:cxnSp>
        <p:nvCxnSpPr>
          <p:cNvPr id="31" name="Straight Connector 30"/>
          <p:cNvCxnSpPr>
            <a:endCxn id="13" idx="3"/>
          </p:cNvCxnSpPr>
          <p:nvPr/>
        </p:nvCxnSpPr>
        <p:spPr bwMode="auto">
          <a:xfrm>
            <a:off x="7853808" y="3676439"/>
            <a:ext cx="1099403" cy="1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00950" y="2593924"/>
            <a:ext cx="1085850" cy="37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9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23" grpId="0"/>
      <p:bldP spid="26" grpId="0"/>
      <p:bldP spid="27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Vacuous Truth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Symbol" panose="05050102010706020507" pitchFamily="18" charset="2"/>
              </a:rPr>
              <a:t>x  D, P(x)  Q(x) is vacuously true or true by default if and only if x  D, P(x).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41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Contrapositive, Converse, Inverse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Symbol" panose="05050102010706020507" pitchFamily="18" charset="2"/>
              </a:rPr>
              <a:t>x  D, P(x)  Q(x)</a:t>
            </a:r>
          </a:p>
          <a:p>
            <a:r>
              <a:rPr lang="en-US" dirty="0">
                <a:sym typeface="Symbol" panose="05050102010706020507" pitchFamily="18" charset="2"/>
              </a:rPr>
              <a:t>Contrapositive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x  D,  Q(x)   P(x)</a:t>
            </a:r>
          </a:p>
          <a:p>
            <a:r>
              <a:rPr lang="en-US" dirty="0">
                <a:sym typeface="Symbol" panose="05050102010706020507" pitchFamily="18" charset="2"/>
              </a:rPr>
              <a:t>Converse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x  D, Q(x)  P(x)</a:t>
            </a:r>
          </a:p>
          <a:p>
            <a:r>
              <a:rPr lang="en-US" dirty="0">
                <a:sym typeface="Symbol" panose="05050102010706020507" pitchFamily="18" charset="2"/>
              </a:rPr>
              <a:t>Inverse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x  D,  P(x)   Q(x)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984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Contrapositive, Converse, Inverse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real number is greater than 2, then its square is greater than 4. 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x  R, x &gt; 2  x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&gt; 4</a:t>
            </a:r>
          </a:p>
          <a:p>
            <a:r>
              <a:rPr lang="en-US" dirty="0">
                <a:sym typeface="Symbol" panose="05050102010706020507" pitchFamily="18" charset="2"/>
              </a:rPr>
              <a:t>Contrapositive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x  R, x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/>
              <a:t>≯ </a:t>
            </a:r>
            <a:r>
              <a:rPr lang="en-US" dirty="0">
                <a:sym typeface="Symbol" panose="05050102010706020507" pitchFamily="18" charset="2"/>
              </a:rPr>
              <a:t>4  x </a:t>
            </a:r>
            <a:r>
              <a:rPr lang="en-US" dirty="0"/>
              <a:t>≯ </a:t>
            </a:r>
            <a:r>
              <a:rPr lang="en-US" dirty="0">
                <a:sym typeface="Symbol" panose="05050102010706020507" pitchFamily="18" charset="2"/>
              </a:rPr>
              <a:t>2</a:t>
            </a:r>
          </a:p>
          <a:p>
            <a:r>
              <a:rPr lang="en-US" dirty="0">
                <a:sym typeface="Symbol" panose="05050102010706020507" pitchFamily="18" charset="2"/>
              </a:rPr>
              <a:t>Converse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x  R, x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&gt; 4  x &gt; 2</a:t>
            </a:r>
          </a:p>
          <a:p>
            <a:r>
              <a:rPr lang="en-US" dirty="0">
                <a:sym typeface="Symbol" panose="05050102010706020507" pitchFamily="18" charset="2"/>
              </a:rPr>
              <a:t>Inverse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x  R, x </a:t>
            </a:r>
            <a:r>
              <a:rPr lang="en-US" dirty="0"/>
              <a:t>≯</a:t>
            </a:r>
            <a:r>
              <a:rPr lang="en-US" dirty="0">
                <a:sym typeface="Symbol" panose="05050102010706020507" pitchFamily="18" charset="2"/>
              </a:rPr>
              <a:t> 2  x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/>
              <a:t>≯</a:t>
            </a:r>
            <a:r>
              <a:rPr lang="en-US" dirty="0">
                <a:sym typeface="Symbol" panose="05050102010706020507" pitchFamily="18" charset="2"/>
              </a:rPr>
              <a:t> 4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277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Necessity, Sufficiency, if, Only if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" y="1323975"/>
            <a:ext cx="6764866" cy="6190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36863"/>
            <a:ext cx="6511962" cy="5159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7230" y="3398520"/>
            <a:ext cx="3793970" cy="5877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4622" y="4087589"/>
            <a:ext cx="3256318" cy="4844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235" y="4903598"/>
            <a:ext cx="3427412" cy="509863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1600200" y="1868269"/>
            <a:ext cx="3962400" cy="835608"/>
            <a:chOff x="1600200" y="1868269"/>
            <a:chExt cx="3962400" cy="83560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81200" y="1996440"/>
              <a:ext cx="3581400" cy="70743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600200" y="1868269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ym typeface="Symbol" panose="05050102010706020507" pitchFamily="18" charset="2"/>
                </a:rPr>
                <a:t></a:t>
              </a:r>
              <a:endParaRPr lang="en-US" sz="3600" b="1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619460" y="3316069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ym typeface="Symbol" panose="05050102010706020507" pitchFamily="18" charset="2"/>
              </a:rPr>
              <a:t></a:t>
            </a:r>
            <a:endParaRPr lang="en-US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600200" y="3913698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ym typeface="Symbol" panose="05050102010706020507" pitchFamily="18" charset="2"/>
              </a:rPr>
              <a:t></a:t>
            </a:r>
            <a:endParaRPr lang="en-US" sz="3600" b="1" dirty="0"/>
          </a:p>
        </p:txBody>
      </p:sp>
      <p:grpSp>
        <p:nvGrpSpPr>
          <p:cNvPr id="26" name="Group 25"/>
          <p:cNvGrpSpPr/>
          <p:nvPr/>
        </p:nvGrpSpPr>
        <p:grpSpPr>
          <a:xfrm>
            <a:off x="1594615" y="5513198"/>
            <a:ext cx="3967985" cy="1219201"/>
            <a:chOff x="1594615" y="5513198"/>
            <a:chExt cx="3967985" cy="121920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72054" y="5618144"/>
              <a:ext cx="3490546" cy="44750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75387" y="6297679"/>
              <a:ext cx="3106969" cy="43472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625095" y="5513198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ym typeface="Symbol" panose="05050102010706020507" pitchFamily="18" charset="2"/>
                </a:rPr>
                <a:t></a:t>
              </a:r>
              <a:endParaRPr lang="en-US" sz="36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94615" y="6086067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ym typeface="Symbol" panose="05050102010706020507" pitchFamily="18" charset="2"/>
                </a:rPr>
                <a:t></a:t>
              </a:r>
              <a:endParaRPr lang="en-US" sz="3600" b="1" dirty="0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883" y="4952999"/>
            <a:ext cx="3427412" cy="509863"/>
          </a:xfrm>
          <a:prstGeom prst="rect">
            <a:avLst/>
          </a:prstGeom>
        </p:spPr>
      </p:pic>
      <p:sp>
        <p:nvSpPr>
          <p:cNvPr id="21" name="Right Brace 20"/>
          <p:cNvSpPr/>
          <p:nvPr/>
        </p:nvSpPr>
        <p:spPr bwMode="auto">
          <a:xfrm>
            <a:off x="5791200" y="3398520"/>
            <a:ext cx="304800" cy="1161509"/>
          </a:xfrm>
          <a:prstGeom prst="rightBrace">
            <a:avLst/>
          </a:prstGeom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94154" y="3657600"/>
            <a:ext cx="29498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Contrapositive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410200" y="5562600"/>
            <a:ext cx="3352800" cy="1161509"/>
            <a:chOff x="5410200" y="5562600"/>
            <a:chExt cx="3352800" cy="1161509"/>
          </a:xfrm>
        </p:grpSpPr>
        <p:sp>
          <p:nvSpPr>
            <p:cNvPr id="23" name="Right Brace 22"/>
            <p:cNvSpPr/>
            <p:nvPr/>
          </p:nvSpPr>
          <p:spPr bwMode="auto">
            <a:xfrm>
              <a:off x="5410200" y="5562600"/>
              <a:ext cx="304800" cy="1161509"/>
            </a:xfrm>
            <a:prstGeom prst="rightBrace">
              <a:avLst/>
            </a:prstGeom>
            <a:ln>
              <a:solidFill>
                <a:srgbClr val="00660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13154" y="5821680"/>
              <a:ext cx="29498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Contrapositive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978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1" grpId="0" animBg="1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981200" y="1855788"/>
            <a:ext cx="436048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zh-TW" sz="1800" dirty="0">
                <a:latin typeface="Comic Sans MS" panose="030F0702030302020204" pitchFamily="66" charset="0"/>
              </a:rPr>
              <a:t> </a:t>
            </a:r>
            <a:r>
              <a:rPr lang="en-US" altLang="zh-TW" sz="1800" dirty="0">
                <a:solidFill>
                  <a:schemeClr val="bg2"/>
                </a:solidFill>
                <a:latin typeface="Comic Sans MS" panose="030F0702030302020204" pitchFamily="66" charset="0"/>
              </a:rPr>
              <a:t>Quantifiers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bg2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zh-TW" sz="1800" dirty="0">
                <a:latin typeface="Comic Sans MS" panose="030F0702030302020204" pitchFamily="66" charset="0"/>
              </a:rPr>
              <a:t> </a:t>
            </a:r>
            <a:r>
              <a:rPr lang="en-US" altLang="zh-TW" sz="1800" dirty="0">
                <a:solidFill>
                  <a:schemeClr val="bg2"/>
                </a:solidFill>
                <a:latin typeface="Comic Sans MS" panose="030F0702030302020204" pitchFamily="66" charset="0"/>
              </a:rPr>
              <a:t>Negation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bg2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zh-TW" sz="1800" dirty="0">
                <a:latin typeface="Comic Sans MS" panose="030F0702030302020204" pitchFamily="66" charset="0"/>
              </a:rPr>
              <a:t> </a:t>
            </a:r>
            <a:r>
              <a:rPr lang="en-US" altLang="zh-TW" sz="1800" dirty="0">
                <a:solidFill>
                  <a:schemeClr val="tx2"/>
                </a:solidFill>
                <a:latin typeface="Comic Sans MS" panose="030F0702030302020204" pitchFamily="66" charset="0"/>
              </a:rPr>
              <a:t>Multiple quantifiers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zh-TW" sz="1800" dirty="0">
                <a:solidFill>
                  <a:schemeClr val="bg2"/>
                </a:solidFill>
                <a:latin typeface="Comic Sans MS" panose="030F0702030302020204" pitchFamily="66" charset="0"/>
              </a:rPr>
              <a:t> Arguments of quantified statements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None/>
            </a:pPr>
            <a:endParaRPr lang="en-US" altLang="zh-TW" sz="1800" dirty="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954213" y="1447800"/>
            <a:ext cx="5233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b="1">
                <a:latin typeface="Comic Sans MS" panose="030F0702030302020204" pitchFamily="66" charset="0"/>
              </a:rPr>
              <a:t>Propositional logic – </a:t>
            </a:r>
            <a:r>
              <a:rPr kumimoji="0" lang="en-US" altLang="en-US" sz="1800">
                <a:latin typeface="Comic Sans MS" panose="030F0702030302020204" pitchFamily="66" charset="0"/>
              </a:rPr>
              <a:t>logic of simple statements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114550" y="457200"/>
            <a:ext cx="489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Limitation of Propositional Logic</a:t>
            </a:r>
          </a:p>
        </p:txBody>
      </p:sp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942975" y="3244850"/>
            <a:ext cx="72564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How to formulate Pythagoreans’ theorem using propositional logic?</a:t>
            </a:r>
          </a:p>
        </p:txBody>
      </p:sp>
      <p:pic>
        <p:nvPicPr>
          <p:cNvPr id="5125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86000"/>
            <a:ext cx="3048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962400" y="3924300"/>
            <a:ext cx="1139825" cy="1866900"/>
            <a:chOff x="2086" y="960"/>
            <a:chExt cx="1157" cy="1749"/>
          </a:xfrm>
        </p:grpSpPr>
        <p:grpSp>
          <p:nvGrpSpPr>
            <p:cNvPr id="5128" name="Group 7"/>
            <p:cNvGrpSpPr>
              <a:grpSpLocks/>
            </p:cNvGrpSpPr>
            <p:nvPr/>
          </p:nvGrpSpPr>
          <p:grpSpPr bwMode="auto">
            <a:xfrm>
              <a:off x="2086" y="960"/>
              <a:ext cx="1157" cy="1749"/>
              <a:chOff x="3267" y="1104"/>
              <a:chExt cx="981" cy="1670"/>
            </a:xfrm>
          </p:grpSpPr>
          <p:grpSp>
            <p:nvGrpSpPr>
              <p:cNvPr id="5132" name="Group 8"/>
              <p:cNvGrpSpPr>
                <a:grpSpLocks/>
              </p:cNvGrpSpPr>
              <p:nvPr/>
            </p:nvGrpSpPr>
            <p:grpSpPr bwMode="auto">
              <a:xfrm>
                <a:off x="3267" y="1104"/>
                <a:ext cx="981" cy="1248"/>
                <a:chOff x="2259" y="1152"/>
                <a:chExt cx="981" cy="1248"/>
              </a:xfrm>
            </p:grpSpPr>
            <p:sp>
              <p:nvSpPr>
                <p:cNvPr id="5134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886" y="1535"/>
                  <a:ext cx="314" cy="5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513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259" y="1632"/>
                  <a:ext cx="333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5136" name="AutoShape 11"/>
                <p:cNvSpPr>
                  <a:spLocks noChangeArrowheads="1"/>
                </p:cNvSpPr>
                <p:nvPr/>
              </p:nvSpPr>
              <p:spPr bwMode="auto">
                <a:xfrm>
                  <a:off x="2520" y="1152"/>
                  <a:ext cx="720" cy="1248"/>
                </a:xfrm>
                <a:prstGeom prst="rtTriangle">
                  <a:avLst/>
                </a:prstGeom>
                <a:solidFill>
                  <a:srgbClr val="0099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Comic Sans MS" panose="030F0702030302020204" pitchFamily="66" charset="0"/>
                  </a:endParaRPr>
                </a:p>
              </p:txBody>
            </p:sp>
          </p:grpSp>
          <p:sp>
            <p:nvSpPr>
              <p:cNvPr id="5133" name="Text Box 12"/>
              <p:cNvSpPr txBox="1">
                <a:spLocks noChangeArrowheads="1"/>
              </p:cNvSpPr>
              <p:nvPr/>
            </p:nvSpPr>
            <p:spPr bwMode="auto">
              <a:xfrm>
                <a:off x="3693" y="2256"/>
                <a:ext cx="334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TW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</p:grpSp>
        <p:grpSp>
          <p:nvGrpSpPr>
            <p:cNvPr id="5129" name="Group 13"/>
            <p:cNvGrpSpPr>
              <a:grpSpLocks/>
            </p:cNvGrpSpPr>
            <p:nvPr/>
          </p:nvGrpSpPr>
          <p:grpSpPr bwMode="auto">
            <a:xfrm>
              <a:off x="2397" y="2167"/>
              <a:ext cx="113" cy="100"/>
              <a:chOff x="2544" y="2304"/>
              <a:chExt cx="96" cy="96"/>
            </a:xfrm>
          </p:grpSpPr>
          <p:sp>
            <p:nvSpPr>
              <p:cNvPr id="5130" name="Line 14"/>
              <p:cNvSpPr>
                <a:spLocks noChangeShapeType="1"/>
              </p:cNvSpPr>
              <p:nvPr/>
            </p:nvSpPr>
            <p:spPr bwMode="auto">
              <a:xfrm>
                <a:off x="2544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1" name="Line 15"/>
              <p:cNvSpPr>
                <a:spLocks noChangeShapeType="1"/>
              </p:cNvSpPr>
              <p:nvPr/>
            </p:nvSpPr>
            <p:spPr bwMode="auto">
              <a:xfrm>
                <a:off x="2640" y="2304"/>
                <a:ext cx="0" cy="9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9936" name="Text Box 16"/>
          <p:cNvSpPr txBox="1">
            <a:spLocks noChangeArrowheads="1"/>
          </p:cNvSpPr>
          <p:nvPr/>
        </p:nvSpPr>
        <p:spPr bwMode="auto">
          <a:xfrm>
            <a:off x="666750" y="6019800"/>
            <a:ext cx="7808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How to formulate the statement that there are infinitely many primes?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/>
      <p:bldP spid="20993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Double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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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D,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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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such that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P(x,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y)</a:t>
            </a:r>
          </a:p>
          <a:p>
            <a:r>
              <a:rPr lang="en-US" dirty="0"/>
              <a:t>How to establish the truth of the above?</a:t>
            </a:r>
          </a:p>
          <a:p>
            <a:pPr lvl="1"/>
            <a:r>
              <a:rPr lang="en-US" dirty="0"/>
              <a:t>For each element x in D</a:t>
            </a:r>
          </a:p>
          <a:p>
            <a:pPr lvl="1"/>
            <a:r>
              <a:rPr lang="en-US" dirty="0"/>
              <a:t>find an element y in E such that P(x, y)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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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D,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such that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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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 (x, y)</a:t>
            </a:r>
          </a:p>
          <a:p>
            <a:r>
              <a:rPr lang="en-US" dirty="0"/>
              <a:t>How to establish the truth of the above?</a:t>
            </a:r>
          </a:p>
          <a:p>
            <a:pPr lvl="1"/>
            <a:r>
              <a:rPr lang="en-US" dirty="0"/>
              <a:t>Find an element x in D for which each element y in E gives P(x, y)</a:t>
            </a:r>
          </a:p>
        </p:txBody>
      </p:sp>
    </p:spTree>
    <p:extLst>
      <p:ext uri="{BB962C8B-B14F-4D97-AF65-F5344CB8AC3E}">
        <p14:creationId xmlns:p14="http://schemas.microsoft.com/office/powerpoint/2010/main" val="1216039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066800"/>
            <a:ext cx="6248400" cy="5580632"/>
          </a:xfrm>
          <a:prstGeom prst="rect">
            <a:avLst/>
          </a:prstGeom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756025" y="457200"/>
            <a:ext cx="41841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dirty="0">
                <a:solidFill>
                  <a:srgbClr val="003366"/>
                </a:solidFill>
                <a:latin typeface="Comic Sans MS" panose="030F0702030302020204" pitchFamily="66" charset="0"/>
              </a:rPr>
              <a:t>Exercises: </a:t>
            </a:r>
            <a:r>
              <a:rPr lang="en-US" altLang="zh-TW" sz="1800" b="1" dirty="0">
                <a:solidFill>
                  <a:srgbClr val="003366"/>
                </a:solidFill>
                <a:latin typeface="Comic Sans MS" panose="030F0702030302020204" pitchFamily="66" charset="0"/>
              </a:rPr>
              <a:t>Formal &amp; truth value</a:t>
            </a:r>
          </a:p>
        </p:txBody>
      </p:sp>
    </p:spTree>
    <p:extLst>
      <p:ext uri="{BB962C8B-B14F-4D97-AF65-F5344CB8AC3E}">
        <p14:creationId xmlns:p14="http://schemas.microsoft.com/office/powerpoint/2010/main" val="4032035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4340551" cy="3876675"/>
          </a:xfrm>
          <a:prstGeom prst="rect">
            <a:avLst/>
          </a:prstGeom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756025" y="457200"/>
            <a:ext cx="41841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dirty="0">
                <a:solidFill>
                  <a:srgbClr val="003366"/>
                </a:solidFill>
                <a:latin typeface="Comic Sans MS" panose="030F0702030302020204" pitchFamily="66" charset="0"/>
              </a:rPr>
              <a:t>Exercises: </a:t>
            </a:r>
            <a:r>
              <a:rPr lang="en-US" altLang="zh-TW" sz="1800" b="1" dirty="0">
                <a:solidFill>
                  <a:srgbClr val="003366"/>
                </a:solidFill>
                <a:latin typeface="Comic Sans MS" panose="030F0702030302020204" pitchFamily="66" charset="0"/>
              </a:rPr>
              <a:t>Formal &amp; truth value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648200" y="990600"/>
            <a:ext cx="44196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There is an item that was chosen by every student. </a:t>
            </a:r>
          </a:p>
          <a:p>
            <a:pPr lvl="1"/>
            <a:r>
              <a:rPr lang="en-US" sz="1600" dirty="0"/>
              <a:t>This is true; every student chose pie.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There is a student who chose every available item. </a:t>
            </a:r>
          </a:p>
          <a:p>
            <a:pPr lvl="1"/>
            <a:r>
              <a:rPr lang="en-US" sz="1600" dirty="0"/>
              <a:t>This is false; no student chose all nine items.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There is a student who chose at least one item from every station. </a:t>
            </a:r>
          </a:p>
          <a:p>
            <a:pPr lvl="1"/>
            <a:r>
              <a:rPr lang="en-US" sz="1600" dirty="0"/>
              <a:t>This is true; both </a:t>
            </a:r>
            <a:r>
              <a:rPr lang="en-US" sz="1600" dirty="0" err="1"/>
              <a:t>Uta</a:t>
            </a:r>
            <a:r>
              <a:rPr lang="en-US" sz="1600" dirty="0"/>
              <a:t> and Tim chose at least one item from every station.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Every student chose at least one item from every station.</a:t>
            </a:r>
          </a:p>
          <a:p>
            <a:pPr lvl="1"/>
            <a:r>
              <a:rPr lang="en-US" sz="1600" dirty="0"/>
              <a:t>This is false; Yuen did not choose a salad. </a:t>
            </a:r>
            <a:br>
              <a:rPr lang="en-US" sz="1600" dirty="0"/>
            </a:br>
            <a:endParaRPr lang="en-US" sz="1600" dirty="0"/>
          </a:p>
          <a:p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5562600"/>
            <a:ext cx="85170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Symbol" panose="05050102010706020507" pitchFamily="18" charset="2"/>
              </a:rPr>
              <a:t></a:t>
            </a:r>
            <a:r>
              <a:rPr lang="en-US" dirty="0"/>
              <a:t> an item I such that </a:t>
            </a:r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dirty="0"/>
              <a:t> students </a:t>
            </a:r>
            <a:r>
              <a:rPr lang="en-US" i="1" dirty="0"/>
              <a:t>S, </a:t>
            </a:r>
            <a:r>
              <a:rPr lang="en-US" dirty="0"/>
              <a:t>S chose </a:t>
            </a:r>
            <a:r>
              <a:rPr lang="en-US" i="1" dirty="0"/>
              <a:t>I.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Symbol" panose="05050102010706020507" pitchFamily="18" charset="2"/>
              </a:rPr>
              <a:t></a:t>
            </a:r>
            <a:r>
              <a:rPr lang="en-US" dirty="0"/>
              <a:t> a student S such that </a:t>
            </a:r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dirty="0"/>
              <a:t> items I, S chose I.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Symbol" panose="05050102010706020507" pitchFamily="18" charset="2"/>
              </a:rPr>
              <a:t></a:t>
            </a:r>
            <a:r>
              <a:rPr lang="en-US" dirty="0"/>
              <a:t> a student S such that </a:t>
            </a:r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dirty="0"/>
              <a:t> stations </a:t>
            </a:r>
            <a:r>
              <a:rPr lang="en-US" i="1" dirty="0"/>
              <a:t>Z, </a:t>
            </a:r>
            <a:r>
              <a:rPr lang="en-US" dirty="0">
                <a:sym typeface="Symbol" panose="05050102010706020507" pitchFamily="18" charset="2"/>
              </a:rPr>
              <a:t> </a:t>
            </a:r>
            <a:r>
              <a:rPr lang="en-US" dirty="0"/>
              <a:t>an item I in Z such that S chose </a:t>
            </a:r>
            <a:r>
              <a:rPr lang="en-US" i="1" dirty="0"/>
              <a:t>I.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i="1" dirty="0"/>
              <a:t> </a:t>
            </a:r>
            <a:r>
              <a:rPr lang="en-US" dirty="0"/>
              <a:t>students S and </a:t>
            </a:r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dirty="0"/>
              <a:t> stations </a:t>
            </a:r>
            <a:r>
              <a:rPr lang="en-US" i="1" dirty="0"/>
              <a:t>Z, </a:t>
            </a:r>
            <a:r>
              <a:rPr lang="en-US" dirty="0">
                <a:sym typeface="Symbol" panose="05050102010706020507" pitchFamily="18" charset="2"/>
              </a:rPr>
              <a:t></a:t>
            </a:r>
            <a:r>
              <a:rPr lang="en-US" dirty="0"/>
              <a:t> an item I in Z such that S chose </a:t>
            </a:r>
            <a:r>
              <a:rPr lang="en-US" i="1" dirty="0"/>
              <a:t>I.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2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911475" y="457200"/>
            <a:ext cx="333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Order of Quantifiers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295400" y="1066800"/>
            <a:ext cx="64706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There is an anti-virus program killing every computer virus.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743200" y="1919288"/>
            <a:ext cx="3614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How to interpret this sentence?</a:t>
            </a:r>
          </a:p>
        </p:txBody>
      </p:sp>
      <p:sp>
        <p:nvSpPr>
          <p:cNvPr id="160775" name="Text Box 7"/>
          <p:cNvSpPr txBox="1">
            <a:spLocks noChangeArrowheads="1"/>
          </p:cNvSpPr>
          <p:nvPr/>
        </p:nvSpPr>
        <p:spPr bwMode="auto">
          <a:xfrm>
            <a:off x="827088" y="2819400"/>
            <a:ext cx="7494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For every computer virus, there is an anti-virus program that kills it.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838200" y="3733800"/>
            <a:ext cx="7729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There is one (single) anti-virus program that kills all computer viruses.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5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911475" y="457200"/>
            <a:ext cx="333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Order of Quantifiers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295400" y="1066800"/>
            <a:ext cx="64706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There is an anti-virus program killing every computer virus.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743200" y="1919288"/>
            <a:ext cx="3614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How to interpret this sentence?</a:t>
            </a:r>
          </a:p>
        </p:txBody>
      </p:sp>
      <p:sp>
        <p:nvSpPr>
          <p:cNvPr id="160775" name="Text Box 7"/>
          <p:cNvSpPr txBox="1">
            <a:spLocks noChangeArrowheads="1"/>
          </p:cNvSpPr>
          <p:nvPr/>
        </p:nvSpPr>
        <p:spPr bwMode="auto">
          <a:xfrm>
            <a:off x="827088" y="2819400"/>
            <a:ext cx="7494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For every computer virus, there is an anti-virus program that kills it.</a:t>
            </a:r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1765300" y="3962400"/>
            <a:ext cx="55499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sz="1800">
                <a:latin typeface="Comic Sans MS" panose="030F0702030302020204" pitchFamily="66" charset="0"/>
              </a:rPr>
              <a:t>For every attack, I have a defense: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>
                <a:latin typeface="Comic Sans MS" panose="030F0702030302020204" pitchFamily="66" charset="0"/>
              </a:rPr>
              <a:t>against </a:t>
            </a:r>
            <a:r>
              <a:rPr lang="en-US" altLang="en-US" sz="1800" b="1">
                <a:solidFill>
                  <a:srgbClr val="CC00CC"/>
                </a:solidFill>
                <a:latin typeface="Comic Sans MS" panose="030F0702030302020204" pitchFamily="66" charset="0"/>
              </a:rPr>
              <a:t>MYDOOM</a:t>
            </a:r>
            <a:r>
              <a:rPr lang="en-US" altLang="en-US" sz="1800">
                <a:latin typeface="Comic Sans MS" panose="030F0702030302020204" pitchFamily="66" charset="0"/>
              </a:rPr>
              <a:t>,   use</a:t>
            </a:r>
            <a:r>
              <a:rPr lang="en-US" altLang="en-US" sz="1800">
                <a:solidFill>
                  <a:srgbClr val="CC00CC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Comic Sans MS" panose="030F0702030302020204" pitchFamily="66" charset="0"/>
              </a:rPr>
              <a:t>Defender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>
                <a:latin typeface="Comic Sans MS" panose="030F0702030302020204" pitchFamily="66" charset="0"/>
              </a:rPr>
              <a:t>against </a:t>
            </a:r>
            <a:r>
              <a:rPr lang="en-US" altLang="en-US" sz="1800" b="1">
                <a:solidFill>
                  <a:srgbClr val="CC00CC"/>
                </a:solidFill>
                <a:latin typeface="Comic Sans MS" panose="030F0702030302020204" pitchFamily="66" charset="0"/>
              </a:rPr>
              <a:t>ILOVEYOU</a:t>
            </a:r>
            <a:r>
              <a:rPr lang="en-US" altLang="en-US" sz="1800">
                <a:latin typeface="Comic Sans MS" panose="030F0702030302020204" pitchFamily="66" charset="0"/>
              </a:rPr>
              <a:t>, use</a:t>
            </a:r>
            <a:r>
              <a:rPr lang="en-US" altLang="en-US" sz="1800">
                <a:solidFill>
                  <a:srgbClr val="CC00CC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Comic Sans MS" panose="030F0702030302020204" pitchFamily="66" charset="0"/>
              </a:rPr>
              <a:t>Norton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>
                <a:latin typeface="Comic Sans MS" panose="030F0702030302020204" pitchFamily="66" charset="0"/>
              </a:rPr>
              <a:t>against </a:t>
            </a:r>
            <a:r>
              <a:rPr lang="en-US" altLang="en-US" sz="1800" b="1">
                <a:solidFill>
                  <a:srgbClr val="CC00CC"/>
                </a:solidFill>
                <a:latin typeface="Comic Sans MS" panose="030F0702030302020204" pitchFamily="66" charset="0"/>
              </a:rPr>
              <a:t>BABLAS</a:t>
            </a:r>
            <a:r>
              <a:rPr lang="en-US" altLang="en-US" sz="1800">
                <a:latin typeface="Comic Sans MS" panose="030F0702030302020204" pitchFamily="66" charset="0"/>
              </a:rPr>
              <a:t>,      use</a:t>
            </a:r>
            <a:r>
              <a:rPr lang="en-US" altLang="en-US" sz="1800">
                <a:solidFill>
                  <a:srgbClr val="CC00CC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Comic Sans MS" panose="030F0702030302020204" pitchFamily="66" charset="0"/>
              </a:rPr>
              <a:t>Zonealarm </a:t>
            </a:r>
            <a:r>
              <a:rPr lang="en-US" altLang="en-US" sz="1800">
                <a:latin typeface="Comic Sans MS" panose="030F0702030302020204" pitchFamily="66" charset="0"/>
              </a:rPr>
              <a:t>…</a:t>
            </a: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n-US" altLang="en-US" sz="1800" b="1">
                <a:solidFill>
                  <a:srgbClr val="E80616"/>
                </a:solidFill>
                <a:latin typeface="Comic Sans MS" panose="030F0702030302020204" pitchFamily="66" charset="0"/>
                <a:sym typeface="Euclid Symbol" panose="05050102010706020507" pitchFamily="18" charset="2"/>
              </a:rPr>
              <a:t></a:t>
            </a:r>
            <a:r>
              <a:rPr lang="en-US" altLang="en-US" sz="1800">
                <a:solidFill>
                  <a:srgbClr val="E80616"/>
                </a:solidFill>
                <a:latin typeface="Comic Sans MS" panose="030F0702030302020204" pitchFamily="66" charset="0"/>
                <a:sym typeface="Euclid Symbol" panose="05050102010706020507" pitchFamily="18" charset="2"/>
              </a:rPr>
              <a:t>  is e</a:t>
            </a:r>
            <a:r>
              <a:rPr lang="en-US" altLang="en-US" sz="1800">
                <a:solidFill>
                  <a:srgbClr val="E80616"/>
                </a:solidFill>
                <a:latin typeface="Comic Sans MS" panose="030F0702030302020204" pitchFamily="66" charset="0"/>
              </a:rPr>
              <a:t>xpensive!</a:t>
            </a:r>
          </a:p>
        </p:txBody>
      </p:sp>
      <p:pic>
        <p:nvPicPr>
          <p:cNvPr id="160777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8" y="3232150"/>
            <a:ext cx="330993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07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2911475" y="457200"/>
            <a:ext cx="333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Order of Quantifiers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295400" y="1066800"/>
            <a:ext cx="64706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There is an anti-virus program killing every computer virus.</a:t>
            </a: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827088" y="2667000"/>
            <a:ext cx="7488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There is one single anti-virus program that kills all computer viruses.</a:t>
            </a:r>
          </a:p>
        </p:txBody>
      </p:sp>
      <p:pic>
        <p:nvPicPr>
          <p:cNvPr id="159754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3117850"/>
            <a:ext cx="328771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 Box 16"/>
          <p:cNvSpPr txBox="1">
            <a:spLocks noChangeArrowheads="1"/>
          </p:cNvSpPr>
          <p:nvPr/>
        </p:nvSpPr>
        <p:spPr bwMode="auto">
          <a:xfrm>
            <a:off x="2743200" y="1919288"/>
            <a:ext cx="3614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How to interpret this sentence?</a:t>
            </a:r>
          </a:p>
        </p:txBody>
      </p:sp>
      <p:sp>
        <p:nvSpPr>
          <p:cNvPr id="159761" name="Rectangle 17"/>
          <p:cNvSpPr>
            <a:spLocks noChangeArrowheads="1"/>
          </p:cNvSpPr>
          <p:nvPr/>
        </p:nvSpPr>
        <p:spPr bwMode="auto">
          <a:xfrm>
            <a:off x="1981200" y="3886200"/>
            <a:ext cx="52514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I have </a:t>
            </a:r>
            <a:r>
              <a:rPr lang="en-US" altLang="en-US" sz="1800" i="1">
                <a:latin typeface="Comic Sans MS" panose="030F0702030302020204" pitchFamily="66" charset="0"/>
              </a:rPr>
              <a:t>one</a:t>
            </a:r>
            <a:r>
              <a:rPr lang="en-US" altLang="en-US" sz="1800">
                <a:latin typeface="Comic Sans MS" panose="030F0702030302020204" pitchFamily="66" charset="0"/>
              </a:rPr>
              <a:t> defense good against every attack.</a:t>
            </a:r>
          </a:p>
          <a:p>
            <a:pPr eaLnBrk="1" hangingPunct="1"/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159762" name="Text Box 18"/>
          <p:cNvSpPr txBox="1">
            <a:spLocks noChangeArrowheads="1"/>
          </p:cNvSpPr>
          <p:nvPr/>
        </p:nvSpPr>
        <p:spPr bwMode="auto">
          <a:xfrm>
            <a:off x="3048000" y="4495800"/>
            <a:ext cx="323691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Comic Sans MS" panose="030F0702030302020204" pitchFamily="66" charset="0"/>
              </a:rPr>
              <a:t>Example: </a:t>
            </a:r>
            <a:r>
              <a:rPr kumimoji="0" lang="en-US" altLang="en-US" sz="1800">
                <a:solidFill>
                  <a:schemeClr val="accent2"/>
                </a:solidFill>
                <a:latin typeface="Comic Sans MS" panose="030F0702030302020204" pitchFamily="66" charset="0"/>
              </a:rPr>
              <a:t>P</a:t>
            </a:r>
            <a:r>
              <a:rPr kumimoji="0" lang="en-US" altLang="en-US" sz="1800">
                <a:latin typeface="Comic Sans MS" panose="030F0702030302020204" pitchFamily="66" charset="0"/>
              </a:rPr>
              <a:t> is </a:t>
            </a:r>
            <a:r>
              <a:rPr kumimoji="0" lang="en-US" altLang="en-US" sz="1800">
                <a:solidFill>
                  <a:schemeClr val="accent2"/>
                </a:solidFill>
                <a:latin typeface="Comic Sans MS" panose="030F0702030302020204" pitchFamily="66" charset="0"/>
              </a:rPr>
              <a:t>CSE-antivirus,</a:t>
            </a:r>
            <a:endParaRPr kumimoji="0" lang="en-US" altLang="en-US" sz="1800">
              <a:latin typeface="Comic Sans MS" panose="030F0702030302020204" pitchFamily="66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Comic Sans MS" panose="030F0702030302020204" pitchFamily="66" charset="0"/>
              </a:rPr>
              <a:t>protects against </a:t>
            </a:r>
            <a:r>
              <a:rPr kumimoji="0" lang="en-US" altLang="en-US" sz="1800" i="1">
                <a:latin typeface="Comic Sans MS" panose="030F0702030302020204" pitchFamily="66" charset="0"/>
              </a:rPr>
              <a:t>ALL </a:t>
            </a:r>
            <a:r>
              <a:rPr kumimoji="0" lang="en-US" altLang="en-US" sz="1800">
                <a:solidFill>
                  <a:srgbClr val="CC00CC"/>
                </a:solidFill>
                <a:latin typeface="Comic Sans MS" panose="030F0702030302020204" pitchFamily="66" charset="0"/>
              </a:rPr>
              <a:t>viruses</a:t>
            </a:r>
          </a:p>
        </p:txBody>
      </p:sp>
      <p:sp>
        <p:nvSpPr>
          <p:cNvPr id="159763" name="Text Box 19"/>
          <p:cNvSpPr txBox="1">
            <a:spLocks noChangeArrowheads="1"/>
          </p:cNvSpPr>
          <p:nvPr/>
        </p:nvSpPr>
        <p:spPr bwMode="auto">
          <a:xfrm>
            <a:off x="3384550" y="5486400"/>
            <a:ext cx="22971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solidFill>
                  <a:srgbClr val="008000"/>
                </a:solidFill>
                <a:latin typeface="Comic Sans MS" panose="030F0702030302020204" pitchFamily="66" charset="0"/>
              </a:rPr>
              <a:t>That’s much better!</a:t>
            </a:r>
          </a:p>
        </p:txBody>
      </p:sp>
      <p:sp>
        <p:nvSpPr>
          <p:cNvPr id="159764" name="Text Box 20"/>
          <p:cNvSpPr txBox="1">
            <a:spLocks noChangeArrowheads="1"/>
          </p:cNvSpPr>
          <p:nvPr/>
        </p:nvSpPr>
        <p:spPr bwMode="auto">
          <a:xfrm>
            <a:off x="1563688" y="6019800"/>
            <a:ext cx="5980112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mic Sans MS" panose="030F0702030302020204" pitchFamily="66" charset="0"/>
              </a:rPr>
              <a:t>Order of quantifiers is very important!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2" grpId="0"/>
      <p:bldP spid="159761" grpId="0"/>
      <p:bldP spid="159762" grpId="0"/>
      <p:bldP spid="159763" grpId="0"/>
      <p:bldP spid="15976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2911475" y="457200"/>
            <a:ext cx="333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Order of Quantifiers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838200" y="1230868"/>
            <a:ext cx="7543800" cy="83099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mic Sans MS" panose="030F0702030302020204" pitchFamily="66" charset="0"/>
              </a:rPr>
              <a:t>There is a person supervising every detail </a:t>
            </a:r>
            <a:r>
              <a:rPr lang="en-US" altLang="zh-TW" sz="2400">
                <a:latin typeface="Comic Sans MS" panose="030F0702030302020204" pitchFamily="66" charset="0"/>
              </a:rPr>
              <a:t>of the production </a:t>
            </a:r>
            <a:r>
              <a:rPr lang="en-US" altLang="zh-TW" sz="2400" dirty="0">
                <a:latin typeface="Comic Sans MS" panose="030F0702030302020204" pitchFamily="66" charset="0"/>
              </a:rPr>
              <a:t>process.</a:t>
            </a: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838200" y="3657600"/>
            <a:ext cx="8001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>
                <a:latin typeface="Comic Sans MS" panose="030F0702030302020204" pitchFamily="66" charset="0"/>
              </a:rPr>
              <a:t>There is one single person who supervises all the details of the production process.</a:t>
            </a:r>
          </a:p>
        </p:txBody>
      </p:sp>
      <p:sp>
        <p:nvSpPr>
          <p:cNvPr id="26630" name="Text Box 16"/>
          <p:cNvSpPr txBox="1">
            <a:spLocks noChangeArrowheads="1"/>
          </p:cNvSpPr>
          <p:nvPr/>
        </p:nvSpPr>
        <p:spPr bwMode="auto">
          <a:xfrm>
            <a:off x="1981200" y="2738735"/>
            <a:ext cx="47981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mic Sans MS" panose="030F0702030302020204" pitchFamily="66" charset="0"/>
              </a:rPr>
              <a:t>How to interpret this sentence?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66800" y="5029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ym typeface="Symbol" panose="05050102010706020507" pitchFamily="18" charset="2"/>
              </a:rPr>
              <a:t>p such that  pp supervise(p, pp)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0414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2" grpId="0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2911475" y="457200"/>
            <a:ext cx="333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Order of Quantifiers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838200" y="1230868"/>
            <a:ext cx="7543800" cy="83099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mic Sans MS" panose="030F0702030302020204" pitchFamily="66" charset="0"/>
              </a:rPr>
              <a:t>There is a person supervising every detail </a:t>
            </a:r>
            <a:r>
              <a:rPr lang="en-US" altLang="zh-TW" sz="2400">
                <a:latin typeface="Comic Sans MS" panose="030F0702030302020204" pitchFamily="66" charset="0"/>
              </a:rPr>
              <a:t>of the production </a:t>
            </a:r>
            <a:r>
              <a:rPr lang="en-US" altLang="zh-TW" sz="2400" dirty="0">
                <a:latin typeface="Comic Sans MS" panose="030F0702030302020204" pitchFamily="66" charset="0"/>
              </a:rPr>
              <a:t>process.</a:t>
            </a: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533400" y="3276600"/>
            <a:ext cx="8458200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800" dirty="0"/>
              <a:t>For any particular production detail, there is a person who supervises that detail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800" dirty="0"/>
              <a:t>(but there might be different supervisors for different details.)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altLang="zh-TW" sz="2400" dirty="0">
              <a:latin typeface="Comic Sans MS" panose="030F0702030302020204" pitchFamily="66" charset="0"/>
            </a:endParaRPr>
          </a:p>
        </p:txBody>
      </p:sp>
      <p:sp>
        <p:nvSpPr>
          <p:cNvPr id="26630" name="Text Box 16"/>
          <p:cNvSpPr txBox="1">
            <a:spLocks noChangeArrowheads="1"/>
          </p:cNvSpPr>
          <p:nvPr/>
        </p:nvSpPr>
        <p:spPr bwMode="auto">
          <a:xfrm>
            <a:off x="1981200" y="2738735"/>
            <a:ext cx="47981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mic Sans MS" panose="030F0702030302020204" pitchFamily="66" charset="0"/>
              </a:rPr>
              <a:t>How to interpret this sentence?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5511225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ym typeface="Symbol" panose="05050102010706020507" pitchFamily="18" charset="2"/>
              </a:rPr>
              <a:t> pp, p such that supervise(p, pp)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8266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2" grpId="0"/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2911475" y="457200"/>
            <a:ext cx="333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Order of Quantifiers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838200" y="1230868"/>
            <a:ext cx="7543800" cy="83099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mic Sans MS" panose="030F0702030302020204" pitchFamily="66" charset="0"/>
              </a:rPr>
              <a:t>There is a person supervising every detail </a:t>
            </a:r>
            <a:r>
              <a:rPr lang="en-US" altLang="zh-TW" sz="2400">
                <a:latin typeface="Comic Sans MS" panose="030F0702030302020204" pitchFamily="66" charset="0"/>
              </a:rPr>
              <a:t>of the production </a:t>
            </a:r>
            <a:r>
              <a:rPr lang="en-US" altLang="zh-TW" sz="2400" dirty="0">
                <a:latin typeface="Comic Sans MS" panose="030F0702030302020204" pitchFamily="66" charset="0"/>
              </a:rPr>
              <a:t>process.</a:t>
            </a:r>
          </a:p>
        </p:txBody>
      </p:sp>
      <p:sp>
        <p:nvSpPr>
          <p:cNvPr id="26630" name="Text Box 16"/>
          <p:cNvSpPr txBox="1">
            <a:spLocks noChangeArrowheads="1"/>
          </p:cNvSpPr>
          <p:nvPr/>
        </p:nvSpPr>
        <p:spPr bwMode="auto">
          <a:xfrm>
            <a:off x="1981200" y="2738735"/>
            <a:ext cx="47981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Comic Sans MS" panose="030F0702030302020204" pitchFamily="66" charset="0"/>
              </a:rPr>
              <a:t>How to interpret this sentence?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66800" y="4267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ym typeface="Symbol" panose="05050102010706020507" pitchFamily="18" charset="2"/>
              </a:rPr>
              <a:t> pp, p such that supervise(p, pp) 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3505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ym typeface="Symbol" panose="05050102010706020507" pitchFamily="18" charset="2"/>
              </a:rPr>
              <a:t>p such that  pp supervise(p, pp) 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79120" y="553331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real life we have this sort of ambiguous situation and depending on the context we realize which one is actually intended for. </a:t>
            </a:r>
          </a:p>
        </p:txBody>
      </p:sp>
    </p:spTree>
    <p:extLst>
      <p:ext uri="{BB962C8B-B14F-4D97-AF65-F5344CB8AC3E}">
        <p14:creationId xmlns:p14="http://schemas.microsoft.com/office/powerpoint/2010/main" val="2542420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2414588"/>
            <a:ext cx="8602662" cy="429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29639" y="2020669"/>
            <a:ext cx="5466561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(x y P(</a:t>
            </a:r>
            <a:r>
              <a:rPr lang="en-US" dirty="0" err="1">
                <a:sym typeface="Symbol" panose="05050102010706020507" pitchFamily="18" charset="2"/>
              </a:rPr>
              <a:t>x,y</a:t>
            </a:r>
            <a:r>
              <a:rPr lang="en-US" dirty="0">
                <a:sym typeface="Symbol" panose="05050102010706020507" pitchFamily="18" charset="2"/>
              </a:rPr>
              <a:t>)) = x (y P(</a:t>
            </a:r>
            <a:r>
              <a:rPr lang="en-US" dirty="0" err="1">
                <a:sym typeface="Symbol" panose="05050102010706020507" pitchFamily="18" charset="2"/>
              </a:rPr>
              <a:t>x,y</a:t>
            </a:r>
            <a:r>
              <a:rPr lang="en-US" dirty="0">
                <a:sym typeface="Symbol" panose="05050102010706020507" pitchFamily="18" charset="2"/>
              </a:rPr>
              <a:t>)) = x y  P(</a:t>
            </a:r>
            <a:r>
              <a:rPr lang="en-US" dirty="0" err="1">
                <a:sym typeface="Symbol" panose="05050102010706020507" pitchFamily="18" charset="2"/>
              </a:rPr>
              <a:t>x,y</a:t>
            </a:r>
            <a:r>
              <a:rPr lang="en-US" dirty="0">
                <a:sym typeface="Symbol" panose="05050102010706020507" pitchFamily="18" charset="2"/>
              </a:rPr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43565" y="228600"/>
            <a:ext cx="5420074" cy="3693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(x y P(</a:t>
            </a:r>
            <a:r>
              <a:rPr lang="en-US" dirty="0" err="1">
                <a:sym typeface="Symbol" panose="05050102010706020507" pitchFamily="18" charset="2"/>
              </a:rPr>
              <a:t>x,y</a:t>
            </a:r>
            <a:r>
              <a:rPr lang="en-US" dirty="0">
                <a:sym typeface="Symbol" panose="05050102010706020507" pitchFamily="18" charset="2"/>
              </a:rPr>
              <a:t>)) = x (y P(</a:t>
            </a:r>
            <a:r>
              <a:rPr lang="en-US" dirty="0" err="1">
                <a:sym typeface="Symbol" panose="05050102010706020507" pitchFamily="18" charset="2"/>
              </a:rPr>
              <a:t>x,y</a:t>
            </a:r>
            <a:r>
              <a:rPr lang="en-US" dirty="0">
                <a:sym typeface="Symbol" panose="05050102010706020507" pitchFamily="18" charset="2"/>
              </a:rPr>
              <a:t>)) = x y  P(</a:t>
            </a:r>
            <a:r>
              <a:rPr lang="en-US" dirty="0" err="1">
                <a:sym typeface="Symbol" panose="05050102010706020507" pitchFamily="18" charset="2"/>
              </a:rPr>
              <a:t>x,y</a:t>
            </a:r>
            <a:r>
              <a:rPr lang="en-US" dirty="0">
                <a:sym typeface="Symbol" panose="05050102010706020507" pitchFamily="18" charset="2"/>
              </a:rPr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82038" y="762000"/>
            <a:ext cx="5381601" cy="3693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(x y P(</a:t>
            </a:r>
            <a:r>
              <a:rPr lang="en-US" dirty="0" err="1">
                <a:sym typeface="Symbol" panose="05050102010706020507" pitchFamily="18" charset="2"/>
              </a:rPr>
              <a:t>x,y</a:t>
            </a:r>
            <a:r>
              <a:rPr lang="en-US" dirty="0">
                <a:sym typeface="Symbol" panose="05050102010706020507" pitchFamily="18" charset="2"/>
              </a:rPr>
              <a:t>)) = x (y P(</a:t>
            </a:r>
            <a:r>
              <a:rPr lang="en-US" dirty="0" err="1">
                <a:sym typeface="Symbol" panose="05050102010706020507" pitchFamily="18" charset="2"/>
              </a:rPr>
              <a:t>x,y</a:t>
            </a:r>
            <a:r>
              <a:rPr lang="en-US" dirty="0">
                <a:sym typeface="Symbol" panose="05050102010706020507" pitchFamily="18" charset="2"/>
              </a:rPr>
              <a:t>)) = x y  P(</a:t>
            </a:r>
            <a:r>
              <a:rPr lang="en-US" dirty="0" err="1">
                <a:sym typeface="Symbol" panose="05050102010706020507" pitchFamily="18" charset="2"/>
              </a:rPr>
              <a:t>x,y</a:t>
            </a:r>
            <a:r>
              <a:rPr lang="en-US" dirty="0">
                <a:sym typeface="Symbol" panose="05050102010706020507" pitchFamily="18" charset="2"/>
              </a:rPr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29639" y="1371600"/>
            <a:ext cx="5458546" cy="3693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(x y P(</a:t>
            </a:r>
            <a:r>
              <a:rPr lang="en-US" dirty="0" err="1">
                <a:sym typeface="Symbol" panose="05050102010706020507" pitchFamily="18" charset="2"/>
              </a:rPr>
              <a:t>x,y</a:t>
            </a:r>
            <a:r>
              <a:rPr lang="en-US" dirty="0">
                <a:sym typeface="Symbol" panose="05050102010706020507" pitchFamily="18" charset="2"/>
              </a:rPr>
              <a:t>)) = x (y P(</a:t>
            </a:r>
            <a:r>
              <a:rPr lang="en-US" dirty="0" err="1">
                <a:sym typeface="Symbol" panose="05050102010706020507" pitchFamily="18" charset="2"/>
              </a:rPr>
              <a:t>x,y</a:t>
            </a:r>
            <a:r>
              <a:rPr lang="en-US" dirty="0">
                <a:sym typeface="Symbol" panose="05050102010706020507" pitchFamily="18" charset="2"/>
              </a:rPr>
              <a:t>)) = x y  P(</a:t>
            </a:r>
            <a:r>
              <a:rPr lang="en-US" dirty="0" err="1">
                <a:sym typeface="Symbol" panose="05050102010706020507" pitchFamily="18" charset="2"/>
              </a:rPr>
              <a:t>x,y</a:t>
            </a:r>
            <a:r>
              <a:rPr lang="en-US" dirty="0">
                <a:sym typeface="Symbol" panose="05050102010706020507" pitchFamily="18" charset="2"/>
              </a:rPr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943600" y="3657600"/>
            <a:ext cx="2133600" cy="685800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236538" y="3886200"/>
            <a:ext cx="373062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935662" y="4381500"/>
            <a:ext cx="2522538" cy="685800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228600" y="4610100"/>
            <a:ext cx="373062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35662" y="5105400"/>
            <a:ext cx="2522538" cy="685800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228600" y="5334000"/>
            <a:ext cx="373062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935662" y="5791200"/>
            <a:ext cx="2370138" cy="685800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228600" y="6019800"/>
            <a:ext cx="373062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52400" y="1143000"/>
            <a:ext cx="8845550" cy="64611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b="1">
                <a:latin typeface="Comic Sans MS" panose="030F0702030302020204" pitchFamily="66" charset="0"/>
              </a:rPr>
              <a:t>Predicates </a:t>
            </a:r>
            <a:r>
              <a:rPr kumimoji="0" lang="en-US" altLang="en-US" sz="1800">
                <a:latin typeface="Comic Sans MS" panose="030F0702030302020204" pitchFamily="66" charset="0"/>
              </a:rPr>
              <a:t>are propositions (i.e. sentences) with variables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Comic Sans MS" panose="030F0702030302020204" pitchFamily="66" charset="0"/>
              </a:rPr>
              <a:t>And becomes a statement when specific values are substituted for the variables</a:t>
            </a:r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4876800" y="2038350"/>
            <a:ext cx="1076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i="1">
                <a:solidFill>
                  <a:schemeClr val="accent2"/>
                </a:solidFill>
                <a:latin typeface="Comic Sans MS" panose="030F0702030302020204" pitchFamily="66" charset="0"/>
              </a:rPr>
              <a:t>x</a:t>
            </a:r>
            <a:r>
              <a:rPr kumimoji="0" lang="en-US" altLang="en-US" sz="1800">
                <a:solidFill>
                  <a:schemeClr val="accent2"/>
                </a:solidFill>
                <a:latin typeface="Comic Sans MS" panose="030F0702030302020204" pitchFamily="66" charset="0"/>
              </a:rPr>
              <a:t> + 2 = </a:t>
            </a:r>
            <a:r>
              <a:rPr kumimoji="0" lang="en-US" altLang="en-US" sz="1800" i="1">
                <a:solidFill>
                  <a:schemeClr val="accent2"/>
                </a:solidFill>
                <a:latin typeface="Comic Sans MS" panose="030F0702030302020204" pitchFamily="66" charset="0"/>
              </a:rPr>
              <a:t>y</a:t>
            </a: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1905000" y="2038350"/>
            <a:ext cx="1177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b="1">
                <a:latin typeface="Comic Sans MS" panose="030F0702030302020204" pitchFamily="66" charset="0"/>
              </a:rPr>
              <a:t>Example:</a:t>
            </a:r>
            <a:endParaRPr kumimoji="0"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3638550" y="2038350"/>
            <a:ext cx="12461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i="1">
                <a:solidFill>
                  <a:schemeClr val="accent2"/>
                </a:solidFill>
                <a:latin typeface="Comic Sans MS" panose="030F0702030302020204" pitchFamily="66" charset="0"/>
              </a:rPr>
              <a:t>P </a:t>
            </a:r>
            <a:r>
              <a:rPr kumimoji="0" lang="en-US" altLang="en-US" sz="1800">
                <a:solidFill>
                  <a:schemeClr val="accent2"/>
                </a:solidFill>
                <a:latin typeface="Comic Sans MS" panose="030F0702030302020204" pitchFamily="66" charset="0"/>
              </a:rPr>
              <a:t>(</a:t>
            </a:r>
            <a:r>
              <a:rPr kumimoji="0" lang="en-US" altLang="en-US" sz="1800" i="1">
                <a:solidFill>
                  <a:schemeClr val="accent2"/>
                </a:solidFill>
                <a:latin typeface="Comic Sans MS" panose="030F0702030302020204" pitchFamily="66" charset="0"/>
              </a:rPr>
              <a:t>x,y</a:t>
            </a:r>
            <a:r>
              <a:rPr kumimoji="0" lang="en-US" altLang="en-US" sz="1800">
                <a:solidFill>
                  <a:schemeClr val="accent2"/>
                </a:solidFill>
                <a:latin typeface="Comic Sans MS" panose="030F0702030302020204" pitchFamily="66" charset="0"/>
              </a:rPr>
              <a:t>)</a:t>
            </a:r>
            <a:r>
              <a:rPr kumimoji="0" lang="en-US" altLang="en-US" sz="1800">
                <a:latin typeface="Comic Sans MS" panose="030F0702030302020204" pitchFamily="66" charset="0"/>
              </a:rPr>
              <a:t>  ::=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695700" y="457200"/>
            <a:ext cx="171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Predicates</a:t>
            </a:r>
          </a:p>
        </p:txBody>
      </p:sp>
      <p:sp>
        <p:nvSpPr>
          <p:cNvPr id="181255" name="Text Box 7"/>
          <p:cNvSpPr txBox="1">
            <a:spLocks noChangeArrowheads="1"/>
          </p:cNvSpPr>
          <p:nvPr/>
        </p:nvSpPr>
        <p:spPr bwMode="auto">
          <a:xfrm>
            <a:off x="3598863" y="2557463"/>
            <a:ext cx="3335337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i="1">
                <a:latin typeface="Comic Sans MS" panose="030F0702030302020204" pitchFamily="66" charset="0"/>
              </a:rPr>
              <a:t>x</a:t>
            </a:r>
            <a:r>
              <a:rPr kumimoji="0" lang="en-US" altLang="en-US" sz="1800">
                <a:latin typeface="Comic Sans MS" panose="030F0702030302020204" pitchFamily="66" charset="0"/>
              </a:rPr>
              <a:t> = 1 and </a:t>
            </a:r>
            <a:r>
              <a:rPr kumimoji="0" lang="en-US" altLang="en-US" sz="1800" i="1">
                <a:latin typeface="Comic Sans MS" panose="030F0702030302020204" pitchFamily="66" charset="0"/>
              </a:rPr>
              <a:t>y</a:t>
            </a:r>
            <a:r>
              <a:rPr kumimoji="0" lang="en-US" altLang="en-US" sz="1800">
                <a:latin typeface="Comic Sans MS" panose="030F0702030302020204" pitchFamily="66" charset="0"/>
              </a:rPr>
              <a:t> = 3:  </a:t>
            </a:r>
            <a:r>
              <a:rPr kumimoji="0" lang="en-US" altLang="en-US" sz="1800" i="1">
                <a:solidFill>
                  <a:srgbClr val="009900"/>
                </a:solidFill>
                <a:latin typeface="Comic Sans MS" panose="030F0702030302020204" pitchFamily="66" charset="0"/>
              </a:rPr>
              <a:t>P</a:t>
            </a:r>
            <a:r>
              <a:rPr kumimoji="0" lang="en-US" altLang="en-US" sz="1800">
                <a:solidFill>
                  <a:srgbClr val="009900"/>
                </a:solidFill>
                <a:latin typeface="Comic Sans MS" panose="030F0702030302020204" pitchFamily="66" charset="0"/>
              </a:rPr>
              <a:t>(1,3) is true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en-US" sz="180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i="1">
                <a:latin typeface="Comic Sans MS" panose="030F0702030302020204" pitchFamily="66" charset="0"/>
              </a:rPr>
              <a:t>x</a:t>
            </a:r>
            <a:r>
              <a:rPr kumimoji="0" lang="en-US" altLang="en-US" sz="1800">
                <a:latin typeface="Comic Sans MS" panose="030F0702030302020204" pitchFamily="66" charset="0"/>
              </a:rPr>
              <a:t> = 1 and </a:t>
            </a:r>
            <a:r>
              <a:rPr kumimoji="0" lang="en-US" altLang="en-US" sz="1800" i="1">
                <a:latin typeface="Comic Sans MS" panose="030F0702030302020204" pitchFamily="66" charset="0"/>
              </a:rPr>
              <a:t>y</a:t>
            </a:r>
            <a:r>
              <a:rPr kumimoji="0" lang="en-US" altLang="en-US" sz="1800">
                <a:latin typeface="Comic Sans MS" panose="030F0702030302020204" pitchFamily="66" charset="0"/>
              </a:rPr>
              <a:t> = 4:  </a:t>
            </a:r>
            <a:r>
              <a:rPr kumimoji="0" lang="en-US" altLang="en-US" sz="1800" i="1">
                <a:solidFill>
                  <a:srgbClr val="CC0000"/>
                </a:solidFill>
                <a:latin typeface="Comic Sans MS" panose="030F0702030302020204" pitchFamily="66" charset="0"/>
              </a:rPr>
              <a:t>P</a:t>
            </a:r>
            <a:r>
              <a:rPr kumimoji="0" lang="en-US" altLang="en-US" sz="1800">
                <a:solidFill>
                  <a:srgbClr val="CC0000"/>
                </a:solidFill>
                <a:latin typeface="Comic Sans MS" panose="030F0702030302020204" pitchFamily="66" charset="0"/>
              </a:rPr>
              <a:t>(1,4) is false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Comic Sans MS" panose="030F0702030302020204" pitchFamily="66" charset="0"/>
              </a:rPr>
              <a:t>                       </a:t>
            </a:r>
            <a:r>
              <a:rPr kumimoji="0" lang="en-US" altLang="en-US" sz="1800">
                <a:solidFill>
                  <a:srgbClr val="0099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</a:t>
            </a:r>
            <a:r>
              <a:rPr kumimoji="0" lang="en-US" altLang="en-US" sz="1800" i="1">
                <a:solidFill>
                  <a:srgbClr val="009900"/>
                </a:solidFill>
                <a:latin typeface="Comic Sans MS" panose="030F0702030302020204" pitchFamily="66" charset="0"/>
              </a:rPr>
              <a:t>P</a:t>
            </a:r>
            <a:r>
              <a:rPr kumimoji="0" lang="en-US" altLang="en-US" sz="1800">
                <a:solidFill>
                  <a:srgbClr val="009900"/>
                </a:solidFill>
                <a:latin typeface="Comic Sans MS" panose="030F0702030302020204" pitchFamily="66" charset="0"/>
              </a:rPr>
              <a:t>(1,4) is true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1901825" y="5992813"/>
            <a:ext cx="5349875" cy="78898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Comic Sans MS" panose="030F0702030302020204" pitchFamily="66" charset="0"/>
              </a:rPr>
              <a:t>The </a:t>
            </a:r>
            <a:r>
              <a:rPr kumimoji="0" lang="en-US" altLang="en-US" sz="1800" b="1">
                <a:latin typeface="Comic Sans MS" panose="030F0702030302020204" pitchFamily="66" charset="0"/>
              </a:rPr>
              <a:t>domain</a:t>
            </a:r>
            <a:r>
              <a:rPr kumimoji="0" lang="en-US" altLang="en-US" sz="1800">
                <a:latin typeface="Comic Sans MS" panose="030F0702030302020204" pitchFamily="66" charset="0"/>
              </a:rPr>
              <a:t> of a variable is the set of all values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Comic Sans MS" panose="030F0702030302020204" pitchFamily="66" charset="0"/>
              </a:rPr>
              <a:t>that may be substituted in place of the variable.</a:t>
            </a:r>
          </a:p>
        </p:txBody>
      </p:sp>
      <p:sp>
        <p:nvSpPr>
          <p:cNvPr id="181258" name="Text Box 10"/>
          <p:cNvSpPr txBox="1">
            <a:spLocks noChangeArrowheads="1"/>
          </p:cNvSpPr>
          <p:nvPr/>
        </p:nvSpPr>
        <p:spPr bwMode="auto">
          <a:xfrm>
            <a:off x="576263" y="5397500"/>
            <a:ext cx="7991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When there is a variable, we need to specify what to put in the variables.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447800" y="3886200"/>
            <a:ext cx="1965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b="1">
                <a:latin typeface="Comic Sans MS" panose="030F0702030302020204" pitchFamily="66" charset="0"/>
              </a:rPr>
              <a:t>More Examples:</a:t>
            </a:r>
            <a:endParaRPr kumimoji="0"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638550" y="3886200"/>
            <a:ext cx="34575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i="1">
                <a:solidFill>
                  <a:schemeClr val="accent2"/>
                </a:solidFill>
                <a:latin typeface="Comic Sans MS" panose="030F0702030302020204" pitchFamily="66" charset="0"/>
              </a:rPr>
              <a:t>P(x)</a:t>
            </a:r>
            <a:r>
              <a:rPr kumimoji="0" lang="en-US" altLang="en-US" sz="1800">
                <a:latin typeface="Comic Sans MS" panose="030F0702030302020204" pitchFamily="66" charset="0"/>
              </a:rPr>
              <a:t> ::= x is a student at BUET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en-US" sz="1800" i="1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i="1">
                <a:solidFill>
                  <a:schemeClr val="accent2"/>
                </a:solidFill>
                <a:latin typeface="Comic Sans MS" panose="030F0702030302020204" pitchFamily="66" charset="0"/>
              </a:rPr>
              <a:t>Q </a:t>
            </a:r>
            <a:r>
              <a:rPr kumimoji="0" lang="en-US" altLang="en-US" sz="1800">
                <a:solidFill>
                  <a:schemeClr val="accent2"/>
                </a:solidFill>
                <a:latin typeface="Comic Sans MS" panose="030F0702030302020204" pitchFamily="66" charset="0"/>
              </a:rPr>
              <a:t>(</a:t>
            </a:r>
            <a:r>
              <a:rPr kumimoji="0" lang="en-US" altLang="en-US" sz="1800" i="1">
                <a:solidFill>
                  <a:schemeClr val="accent2"/>
                </a:solidFill>
                <a:latin typeface="Comic Sans MS" panose="030F0702030302020204" pitchFamily="66" charset="0"/>
              </a:rPr>
              <a:t>x,y</a:t>
            </a:r>
            <a:r>
              <a:rPr kumimoji="0" lang="en-US" altLang="en-US" sz="1800">
                <a:solidFill>
                  <a:schemeClr val="accent2"/>
                </a:solidFill>
                <a:latin typeface="Comic Sans MS" panose="030F0702030302020204" pitchFamily="66" charset="0"/>
              </a:rPr>
              <a:t>)</a:t>
            </a:r>
            <a:r>
              <a:rPr kumimoji="0" lang="en-US" altLang="en-US" sz="1800">
                <a:latin typeface="Comic Sans MS" panose="030F0702030302020204" pitchFamily="66" charset="0"/>
              </a:rPr>
              <a:t>  ::= x is a student at 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/>
      <p:bldP spid="181252" grpId="0"/>
      <p:bldP spid="181253" grpId="0"/>
      <p:bldP spid="181257" grpId="0" animBg="1"/>
      <p:bldP spid="181258" grpId="0"/>
      <p:bldP spid="10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282950" y="457200"/>
            <a:ext cx="29883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dirty="0">
                <a:solidFill>
                  <a:srgbClr val="003366"/>
                </a:solidFill>
                <a:latin typeface="Comic Sans MS" panose="030F0702030302020204" pitchFamily="66" charset="0"/>
              </a:rPr>
              <a:t>More on Negations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295400" y="1066800"/>
            <a:ext cx="64706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There is an anti-virus program killing every computer virus.</a:t>
            </a:r>
          </a:p>
        </p:txBody>
      </p:sp>
      <p:pic>
        <p:nvPicPr>
          <p:cNvPr id="28676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1600200"/>
            <a:ext cx="3287713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2400300" y="2362200"/>
            <a:ext cx="434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What is the negation of this sentence?</a:t>
            </a:r>
          </a:p>
        </p:txBody>
      </p:sp>
      <p:pic>
        <p:nvPicPr>
          <p:cNvPr id="161804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388" y="3048000"/>
            <a:ext cx="395763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805" name="Text Box 13"/>
          <p:cNvSpPr txBox="1">
            <a:spLocks noChangeArrowheads="1"/>
          </p:cNvSpPr>
          <p:nvPr/>
        </p:nvSpPr>
        <p:spPr bwMode="auto">
          <a:xfrm>
            <a:off x="1355725" y="5486400"/>
            <a:ext cx="637540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For every program, there is some virus that it can not kill.</a:t>
            </a:r>
          </a:p>
        </p:txBody>
      </p:sp>
      <p:pic>
        <p:nvPicPr>
          <p:cNvPr id="161809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771900"/>
            <a:ext cx="44196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812" name="Picture 20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527550"/>
            <a:ext cx="37496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8" grpId="0"/>
      <p:bldP spid="16180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3756025" y="457200"/>
            <a:ext cx="1577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 dirty="0">
                <a:solidFill>
                  <a:srgbClr val="003366"/>
                </a:solidFill>
                <a:latin typeface="Comic Sans MS" panose="030F0702030302020204" pitchFamily="66" charset="0"/>
              </a:rPr>
              <a:t>Exercises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838200" y="1371600"/>
            <a:ext cx="4956175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r>
              <a:rPr lang="en-US" altLang="zh-TW" sz="1800" dirty="0">
                <a:latin typeface="Comic Sans MS" panose="030F0702030302020204" pitchFamily="66" charset="0"/>
              </a:rPr>
              <a:t>There is a smallest positive integer.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endParaRPr lang="en-US" altLang="zh-TW" sz="1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endParaRPr lang="en-US" altLang="zh-TW" sz="1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endParaRPr lang="en-US" altLang="zh-TW" sz="1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endParaRPr lang="en-US" altLang="zh-TW" sz="1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endParaRPr lang="en-US" altLang="zh-TW" sz="1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r>
              <a:rPr lang="en-US" altLang="zh-TW" sz="1800" dirty="0">
                <a:latin typeface="Comic Sans MS" panose="030F0702030302020204" pitchFamily="66" charset="0"/>
              </a:rPr>
              <a:t>There is no smallest positive real number.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endParaRPr lang="en-US" altLang="zh-TW" sz="1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endParaRPr lang="en-US" altLang="zh-TW" sz="1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endParaRPr lang="en-US" altLang="zh-TW" sz="1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endParaRPr lang="en-US" altLang="zh-TW" sz="1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endParaRPr lang="en-US" altLang="zh-TW" sz="1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r>
              <a:rPr lang="en-US" altLang="zh-TW" sz="1800" dirty="0">
                <a:latin typeface="Comic Sans MS" panose="030F0702030302020204" pitchFamily="66" charset="0"/>
              </a:rPr>
              <a:t>There are infinitely many prime numbers.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756025" y="457200"/>
            <a:ext cx="1577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Exercises</a:t>
            </a:r>
          </a:p>
        </p:txBody>
      </p:sp>
      <p:sp>
        <p:nvSpPr>
          <p:cNvPr id="30723" name="Text Box 8"/>
          <p:cNvSpPr txBox="1">
            <a:spLocks noChangeArrowheads="1"/>
          </p:cNvSpPr>
          <p:nvPr/>
        </p:nvSpPr>
        <p:spPr bwMode="auto">
          <a:xfrm>
            <a:off x="838200" y="1371600"/>
            <a:ext cx="4956175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r>
              <a:rPr lang="en-US" altLang="zh-TW" sz="1800" dirty="0">
                <a:latin typeface="Comic Sans MS" panose="030F0702030302020204" pitchFamily="66" charset="0"/>
              </a:rPr>
              <a:t>There is a smallest positive integer.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endParaRPr lang="en-US" altLang="zh-TW" sz="1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endParaRPr lang="en-US" altLang="zh-TW" sz="1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endParaRPr lang="en-US" altLang="zh-TW" sz="1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endParaRPr lang="en-US" altLang="zh-TW" sz="1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endParaRPr lang="en-US" altLang="zh-TW" sz="1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r>
              <a:rPr lang="en-US" altLang="zh-TW" sz="1800" dirty="0">
                <a:latin typeface="Comic Sans MS" panose="030F0702030302020204" pitchFamily="66" charset="0"/>
              </a:rPr>
              <a:t>There is no smallest positive real number.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endParaRPr lang="en-US" altLang="zh-TW" sz="1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endParaRPr lang="en-US" altLang="zh-TW" sz="1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endParaRPr lang="en-US" altLang="zh-TW" sz="1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endParaRPr lang="en-US" altLang="zh-TW" sz="1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endParaRPr lang="en-US" altLang="zh-TW" sz="1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r>
              <a:rPr lang="en-US" altLang="zh-TW" sz="1800" dirty="0">
                <a:latin typeface="Comic Sans MS" panose="030F0702030302020204" pitchFamily="66" charset="0"/>
              </a:rPr>
              <a:t>There are infinitely many prime numbers.</a:t>
            </a:r>
          </a:p>
        </p:txBody>
      </p:sp>
      <p:pic>
        <p:nvPicPr>
          <p:cNvPr id="162826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47323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1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3578225"/>
            <a:ext cx="4794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2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5402263"/>
            <a:ext cx="85502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24600" y="1667470"/>
            <a:ext cx="28360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(</a:t>
            </a:r>
            <a:r>
              <a:rPr lang="en-US" dirty="0" err="1">
                <a:sym typeface="Symbol" panose="05050102010706020507" pitchFamily="18" charset="2"/>
              </a:rPr>
              <a:t>sZ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>
                <a:sym typeface="Symbol" panose="05050102010706020507" pitchFamily="18" charset="2"/>
              </a:rPr>
              <a:t> </a:t>
            </a:r>
            <a:r>
              <a:rPr lang="en-US" dirty="0" err="1">
                <a:sym typeface="Symbol" panose="05050102010706020507" pitchFamily="18" charset="2"/>
              </a:rPr>
              <a:t>xZ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>
                <a:sym typeface="Symbol" panose="05050102010706020507" pitchFamily="18" charset="2"/>
              </a:rPr>
              <a:t> s  x)</a:t>
            </a:r>
          </a:p>
          <a:p>
            <a:pPr marL="285750" indent="-285750">
              <a:buFont typeface="Symbol" panose="05050102010706020507" pitchFamily="18" charset="2"/>
              <a:buChar char="º"/>
            </a:pPr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dirty="0" err="1">
                <a:sym typeface="Symbol" panose="05050102010706020507" pitchFamily="18" charset="2"/>
              </a:rPr>
              <a:t>sZ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>
                <a:sym typeface="Symbol" panose="05050102010706020507" pitchFamily="18" charset="2"/>
              </a:rPr>
              <a:t> (</a:t>
            </a:r>
            <a:r>
              <a:rPr lang="en-US" dirty="0" err="1">
                <a:sym typeface="Symbol" panose="05050102010706020507" pitchFamily="18" charset="2"/>
              </a:rPr>
              <a:t>xZ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>
                <a:sym typeface="Symbol" panose="05050102010706020507" pitchFamily="18" charset="2"/>
              </a:rPr>
              <a:t> s  x)</a:t>
            </a:r>
          </a:p>
          <a:p>
            <a:pPr marL="285750" indent="-285750">
              <a:buFont typeface="Symbol" panose="05050102010706020507" pitchFamily="18" charset="2"/>
              <a:buChar char="º"/>
            </a:pPr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dirty="0" err="1">
                <a:sym typeface="Symbol" panose="05050102010706020507" pitchFamily="18" charset="2"/>
              </a:rPr>
              <a:t>sZ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>
                <a:sym typeface="Symbol" panose="05050102010706020507" pitchFamily="18" charset="2"/>
              </a:rPr>
              <a:t> </a:t>
            </a:r>
            <a:r>
              <a:rPr lang="en-US" dirty="0" err="1">
                <a:sym typeface="Symbol" panose="05050102010706020507" pitchFamily="18" charset="2"/>
              </a:rPr>
              <a:t>xZ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>
                <a:sym typeface="Symbol" panose="05050102010706020507" pitchFamily="18" charset="2"/>
              </a:rPr>
              <a:t> (s  x)</a:t>
            </a:r>
          </a:p>
          <a:p>
            <a:pPr marL="285750" indent="-285750">
              <a:buFont typeface="Symbol" panose="05050102010706020507" pitchFamily="18" charset="2"/>
              <a:buChar char="º"/>
            </a:pPr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dirty="0" err="1">
                <a:sym typeface="Symbol" panose="05050102010706020507" pitchFamily="18" charset="2"/>
              </a:rPr>
              <a:t>sZ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>
                <a:sym typeface="Symbol" panose="05050102010706020507" pitchFamily="18" charset="2"/>
              </a:rPr>
              <a:t> </a:t>
            </a:r>
            <a:r>
              <a:rPr lang="en-US" dirty="0" err="1">
                <a:sym typeface="Symbol" panose="05050102010706020507" pitchFamily="18" charset="2"/>
              </a:rPr>
              <a:t>xZ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>
                <a:sym typeface="Symbol" panose="05050102010706020507" pitchFamily="18" charset="2"/>
              </a:rPr>
              <a:t> s </a:t>
            </a:r>
            <a:r>
              <a:rPr lang="en-US" dirty="0"/>
              <a:t>≰ </a:t>
            </a:r>
            <a:r>
              <a:rPr lang="en-US" dirty="0">
                <a:sym typeface="Symbol" panose="05050102010706020507" pitchFamily="18" charset="2"/>
              </a:rPr>
              <a:t>x</a:t>
            </a:r>
          </a:p>
          <a:p>
            <a:pPr marL="285750" indent="-285750">
              <a:buFont typeface="Symbol" panose="05050102010706020507" pitchFamily="18" charset="2"/>
              <a:buChar char="º"/>
            </a:pPr>
            <a:r>
              <a:rPr lang="en-US" dirty="0">
                <a:sym typeface="Symbol" panose="05050102010706020507" pitchFamily="18" charset="2"/>
              </a:rPr>
              <a:t></a:t>
            </a:r>
            <a:r>
              <a:rPr lang="en-US" dirty="0" err="1">
                <a:sym typeface="Symbol" panose="05050102010706020507" pitchFamily="18" charset="2"/>
              </a:rPr>
              <a:t>sZ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>
                <a:sym typeface="Symbol" panose="05050102010706020507" pitchFamily="18" charset="2"/>
              </a:rPr>
              <a:t> </a:t>
            </a:r>
            <a:r>
              <a:rPr lang="en-US" dirty="0" err="1">
                <a:sym typeface="Symbol" panose="05050102010706020507" pitchFamily="18" charset="2"/>
              </a:rPr>
              <a:t>xZ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>
                <a:sym typeface="Symbol" panose="05050102010706020507" pitchFamily="18" charset="2"/>
              </a:rPr>
              <a:t>  x &lt; s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6172200" y="3144798"/>
            <a:ext cx="1143000" cy="589002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981200" y="1855788"/>
            <a:ext cx="4360489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zh-TW" sz="1800" dirty="0">
                <a:latin typeface="Comic Sans MS" panose="030F0702030302020204" pitchFamily="66" charset="0"/>
              </a:rPr>
              <a:t> </a:t>
            </a:r>
            <a:r>
              <a:rPr lang="en-US" altLang="zh-TW" sz="1800" dirty="0">
                <a:solidFill>
                  <a:schemeClr val="bg2"/>
                </a:solidFill>
                <a:latin typeface="Comic Sans MS" panose="030F0702030302020204" pitchFamily="66" charset="0"/>
              </a:rPr>
              <a:t>Quantifiers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bg2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zh-TW" sz="1800" dirty="0">
                <a:latin typeface="Comic Sans MS" panose="030F0702030302020204" pitchFamily="66" charset="0"/>
              </a:rPr>
              <a:t> </a:t>
            </a:r>
            <a:r>
              <a:rPr lang="en-US" altLang="zh-TW" sz="1800" dirty="0">
                <a:solidFill>
                  <a:schemeClr val="bg2"/>
                </a:solidFill>
                <a:latin typeface="Comic Sans MS" panose="030F0702030302020204" pitchFamily="66" charset="0"/>
              </a:rPr>
              <a:t>Negation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bg2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zh-TW" sz="1800" dirty="0">
                <a:latin typeface="Comic Sans MS" panose="030F0702030302020204" pitchFamily="66" charset="0"/>
              </a:rPr>
              <a:t> </a:t>
            </a:r>
            <a:r>
              <a:rPr lang="en-US" altLang="zh-TW" sz="1800" dirty="0">
                <a:solidFill>
                  <a:schemeClr val="bg2"/>
                </a:solidFill>
                <a:latin typeface="Comic Sans MS" panose="030F0702030302020204" pitchFamily="66" charset="0"/>
              </a:rPr>
              <a:t>Multiple quantifiers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endParaRPr lang="en-US" altLang="zh-TW" sz="18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 typeface="Wingdings" panose="05000000000000000000" pitchFamily="2" charset="2"/>
              <a:buChar char="l"/>
            </a:pPr>
            <a:r>
              <a:rPr lang="en-US" altLang="zh-TW" sz="1800" dirty="0">
                <a:solidFill>
                  <a:schemeClr val="bg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1800" dirty="0">
                <a:latin typeface="Comic Sans MS" panose="030F0702030302020204" pitchFamily="66" charset="0"/>
              </a:rPr>
              <a:t>Arguments of quantified statements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3109913" y="4860925"/>
            <a:ext cx="2986087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solidFill>
                  <a:srgbClr val="006600"/>
                </a:solidFill>
                <a:latin typeface="Comic Sans MS" panose="030F0702030302020204" pitchFamily="66" charset="0"/>
              </a:rPr>
              <a:t>True</a:t>
            </a:r>
            <a:r>
              <a:rPr kumimoji="0" lang="en-US" altLang="en-US" sz="1800">
                <a:latin typeface="Comic Sans MS" panose="030F0702030302020204" pitchFamily="66" charset="0"/>
              </a:rPr>
              <a:t> </a:t>
            </a:r>
            <a:r>
              <a:rPr kumimoji="0" lang="en-US" altLang="en-US" sz="1800" b="1" i="1">
                <a:latin typeface="Comic Sans MS" panose="030F0702030302020204" pitchFamily="66" charset="0"/>
              </a:rPr>
              <a:t>no matter what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en-US" altLang="en-US" sz="1800">
                <a:latin typeface="Comic Sans MS" panose="030F0702030302020204" pitchFamily="66" charset="0"/>
              </a:rPr>
              <a:t>the Domain is,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en-US" altLang="en-US" sz="1800">
                <a:latin typeface="Comic Sans MS" panose="030F0702030302020204" pitchFamily="66" charset="0"/>
              </a:rPr>
              <a:t>or the predicates are.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1633538" y="4100513"/>
            <a:ext cx="5659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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z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 [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Q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z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) </a:t>
            </a:r>
            <a:r>
              <a:rPr kumimoji="0" lang="en-US" altLang="en-US" sz="2400" b="1">
                <a:latin typeface="Comic Sans MS" panose="030F0702030302020204" pitchFamily="66" charset="0"/>
                <a:sym typeface="Euclid Symbol" panose="05050102010706020507" pitchFamily="18" charset="2"/>
              </a:rPr>
              <a:t>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(z)] </a:t>
            </a:r>
            <a:r>
              <a:rPr kumimoji="0" lang="en-US" altLang="en-US" sz="2400">
                <a:latin typeface="Comic Sans MS" panose="030F0702030302020204" pitchFamily="66" charset="0"/>
                <a:cs typeface="Times New Roman" panose="02020603050405020304" pitchFamily="18" charset="0"/>
                <a:sym typeface="Symbol" panose="05050102010706020507" pitchFamily="18" charset="2"/>
              </a:rPr>
              <a:t>→ 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[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x.Q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x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) </a:t>
            </a:r>
            <a:r>
              <a:rPr kumimoji="0" lang="en-US" altLang="en-US" sz="2400" b="1">
                <a:latin typeface="Comic Sans MS" panose="030F0702030302020204" pitchFamily="66" charset="0"/>
                <a:sym typeface="Euclid Symbol" panose="05050102010706020507" pitchFamily="18" charset="2"/>
              </a:rPr>
              <a:t>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 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y.P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)]</a:t>
            </a: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3106738" y="2987675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5285" imgH="677109" progId="Equation.DSMT4">
                  <p:embed/>
                </p:oleObj>
              </mc:Choice>
              <mc:Fallback>
                <p:oleObj name="Equation" r:id="rId2" imgW="435285" imgH="677109" progId="Equation.DSMT4">
                  <p:embed/>
                  <p:pic>
                    <p:nvPicPr>
                      <p:cNvPr id="337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738" y="2987675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514600" y="457200"/>
            <a:ext cx="410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Predicate Calculus Validity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1600200" y="2743200"/>
            <a:ext cx="5916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solidFill>
                  <a:srgbClr val="006600"/>
                </a:solidFill>
                <a:latin typeface="Comic Sans MS" panose="030F0702030302020204" pitchFamily="66" charset="0"/>
              </a:rPr>
              <a:t>True</a:t>
            </a:r>
            <a:r>
              <a:rPr kumimoji="0" lang="en-US" altLang="en-US" sz="1800">
                <a:latin typeface="Comic Sans MS" panose="030F0702030302020204" pitchFamily="66" charset="0"/>
              </a:rPr>
              <a:t> </a:t>
            </a:r>
            <a:r>
              <a:rPr kumimoji="0" lang="en-US" altLang="en-US" sz="1800" b="1" i="1">
                <a:latin typeface="Comic Sans MS" panose="030F0702030302020204" pitchFamily="66" charset="0"/>
              </a:rPr>
              <a:t>no matter what </a:t>
            </a:r>
            <a:r>
              <a:rPr kumimoji="0" lang="en-US" altLang="en-US" sz="1800">
                <a:latin typeface="Comic Sans MS" panose="030F0702030302020204" pitchFamily="66" charset="0"/>
              </a:rPr>
              <a:t>the truth values of </a:t>
            </a:r>
            <a:r>
              <a:rPr kumimoji="0" lang="en-US" altLang="en-US" sz="1800" i="1">
                <a:latin typeface="Comic Sans MS" panose="030F0702030302020204" pitchFamily="66" charset="0"/>
              </a:rPr>
              <a:t>A</a:t>
            </a:r>
            <a:r>
              <a:rPr kumimoji="0" lang="en-US" altLang="en-US" sz="1800">
                <a:latin typeface="Comic Sans MS" panose="030F0702030302020204" pitchFamily="66" charset="0"/>
              </a:rPr>
              <a:t> and </a:t>
            </a:r>
            <a:r>
              <a:rPr kumimoji="0" lang="en-US" altLang="en-US" sz="1800" i="1">
                <a:latin typeface="Comic Sans MS" panose="030F0702030302020204" pitchFamily="66" charset="0"/>
              </a:rPr>
              <a:t>B</a:t>
            </a:r>
            <a:r>
              <a:rPr kumimoji="0" lang="en-US" altLang="en-US" sz="1800">
                <a:latin typeface="Comic Sans MS" panose="030F0702030302020204" pitchFamily="66" charset="0"/>
              </a:rPr>
              <a:t> are</a:t>
            </a:r>
          </a:p>
        </p:txBody>
      </p:sp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2971800" y="1828800"/>
          <a:ext cx="3200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56755" imgH="253890" progId="Equation.DSMT4">
                  <p:embed/>
                </p:oleObj>
              </mc:Choice>
              <mc:Fallback>
                <p:oleObj name="Equation" r:id="rId4" imgW="1256755" imgH="253890" progId="Equation.DSMT4">
                  <p:embed/>
                  <p:pic>
                    <p:nvPicPr>
                      <p:cNvPr id="337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32004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1497013" y="1295400"/>
            <a:ext cx="23891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A50021"/>
                </a:solidFill>
                <a:latin typeface="Comic Sans MS" panose="030F0702030302020204" pitchFamily="66" charset="0"/>
              </a:rPr>
              <a:t>Propositional validity</a:t>
            </a:r>
          </a:p>
        </p:txBody>
      </p:sp>
      <p:sp>
        <p:nvSpPr>
          <p:cNvPr id="109577" name="Text Box 9"/>
          <p:cNvSpPr txBox="1">
            <a:spLocks noChangeArrowheads="1"/>
          </p:cNvSpPr>
          <p:nvPr/>
        </p:nvSpPr>
        <p:spPr bwMode="auto">
          <a:xfrm>
            <a:off x="1524000" y="3505200"/>
            <a:ext cx="294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A50021"/>
                </a:solidFill>
                <a:latin typeface="Comic Sans MS" panose="030F0702030302020204" pitchFamily="66" charset="0"/>
              </a:rPr>
              <a:t>Predicate calculus validity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1143000" y="6262688"/>
            <a:ext cx="6816725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That is, logically correct, independent of the specific content.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/>
      <p:bldP spid="109571" grpId="0"/>
      <p:bldP spid="109577" grpId="0"/>
      <p:bldP spid="10957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4"/>
          <p:cNvGraphicFramePr>
            <a:graphicFrameLocks noChangeAspect="1"/>
          </p:cNvGraphicFramePr>
          <p:nvPr/>
        </p:nvGraphicFramePr>
        <p:xfrm>
          <a:off x="3106738" y="2987675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5285" imgH="677109" progId="Equation.DSMT4">
                  <p:embed/>
                </p:oleObj>
              </mc:Choice>
              <mc:Fallback>
                <p:oleObj name="Equation" r:id="rId2" imgW="435285" imgH="677109" progId="Equation.DSMT4">
                  <p:embed/>
                  <p:pic>
                    <p:nvPicPr>
                      <p:cNvPr id="348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738" y="2987675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2514600" y="457200"/>
            <a:ext cx="410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Predicate Calculus Validity</a:t>
            </a:r>
          </a:p>
        </p:txBody>
      </p:sp>
      <p:sp>
        <p:nvSpPr>
          <p:cNvPr id="34820" name="Text Box 6"/>
          <p:cNvSpPr txBox="1">
            <a:spLocks noChangeArrowheads="1"/>
          </p:cNvSpPr>
          <p:nvPr/>
        </p:nvSpPr>
        <p:spPr bwMode="auto">
          <a:xfrm>
            <a:off x="1600200" y="2743200"/>
            <a:ext cx="5916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solidFill>
                  <a:srgbClr val="006600"/>
                </a:solidFill>
                <a:latin typeface="Comic Sans MS" panose="030F0702030302020204" pitchFamily="66" charset="0"/>
              </a:rPr>
              <a:t>True</a:t>
            </a:r>
            <a:r>
              <a:rPr kumimoji="0" lang="en-US" altLang="en-US" sz="1800">
                <a:latin typeface="Comic Sans MS" panose="030F0702030302020204" pitchFamily="66" charset="0"/>
              </a:rPr>
              <a:t> </a:t>
            </a:r>
            <a:r>
              <a:rPr kumimoji="0" lang="en-US" altLang="en-US" sz="1800" b="1" i="1">
                <a:latin typeface="Comic Sans MS" panose="030F0702030302020204" pitchFamily="66" charset="0"/>
              </a:rPr>
              <a:t>no matter what </a:t>
            </a:r>
            <a:r>
              <a:rPr kumimoji="0" lang="en-US" altLang="en-US" sz="1800">
                <a:latin typeface="Comic Sans MS" panose="030F0702030302020204" pitchFamily="66" charset="0"/>
              </a:rPr>
              <a:t>the truth values of </a:t>
            </a:r>
            <a:r>
              <a:rPr kumimoji="0" lang="en-US" altLang="en-US" sz="1800" i="1">
                <a:latin typeface="Comic Sans MS" panose="030F0702030302020204" pitchFamily="66" charset="0"/>
              </a:rPr>
              <a:t>A</a:t>
            </a:r>
            <a:r>
              <a:rPr kumimoji="0" lang="en-US" altLang="en-US" sz="1800">
                <a:latin typeface="Comic Sans MS" panose="030F0702030302020204" pitchFamily="66" charset="0"/>
              </a:rPr>
              <a:t> and </a:t>
            </a:r>
            <a:r>
              <a:rPr kumimoji="0" lang="en-US" altLang="en-US" sz="1800" i="1">
                <a:latin typeface="Comic Sans MS" panose="030F0702030302020204" pitchFamily="66" charset="0"/>
              </a:rPr>
              <a:t>B</a:t>
            </a:r>
            <a:r>
              <a:rPr kumimoji="0" lang="en-US" altLang="en-US" sz="1800">
                <a:latin typeface="Comic Sans MS" panose="030F0702030302020204" pitchFamily="66" charset="0"/>
              </a:rPr>
              <a:t> are</a:t>
            </a:r>
          </a:p>
        </p:txBody>
      </p:sp>
      <p:graphicFrame>
        <p:nvGraphicFramePr>
          <p:cNvPr id="34821" name="Object 7"/>
          <p:cNvGraphicFramePr>
            <a:graphicFrameLocks noChangeAspect="1"/>
          </p:cNvGraphicFramePr>
          <p:nvPr/>
        </p:nvGraphicFramePr>
        <p:xfrm>
          <a:off x="2971800" y="1828800"/>
          <a:ext cx="3200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56755" imgH="253890" progId="Equation.DSMT4">
                  <p:embed/>
                </p:oleObj>
              </mc:Choice>
              <mc:Fallback>
                <p:oleObj name="Equation" r:id="rId4" imgW="1256755" imgH="253890" progId="Equation.DSMT4">
                  <p:embed/>
                  <p:pic>
                    <p:nvPicPr>
                      <p:cNvPr id="3482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828800"/>
                        <a:ext cx="32004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Text Box 8"/>
          <p:cNvSpPr txBox="1">
            <a:spLocks noChangeArrowheads="1"/>
          </p:cNvSpPr>
          <p:nvPr/>
        </p:nvSpPr>
        <p:spPr bwMode="auto">
          <a:xfrm>
            <a:off x="1497013" y="1295400"/>
            <a:ext cx="23891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A50021"/>
                </a:solidFill>
                <a:latin typeface="Comic Sans MS" panose="030F0702030302020204" pitchFamily="66" charset="0"/>
              </a:rPr>
              <a:t>Propositional validity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524000" y="3505200"/>
          <a:ext cx="441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dirty="0" err="1">
                          <a:sym typeface="Symbol"/>
                        </a:rPr>
                        <a:t>B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</a:t>
                      </a:r>
                      <a:r>
                        <a:rPr lang="en-US" dirty="0" err="1">
                          <a:sym typeface="Symbol"/>
                        </a:rPr>
                        <a:t>A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A</a:t>
                      </a:r>
                      <a:r>
                        <a:rPr lang="en-US" dirty="0" err="1">
                          <a:sym typeface="Symbol"/>
                        </a:rPr>
                        <a:t>B</a:t>
                      </a:r>
                      <a:r>
                        <a:rPr lang="en-US" dirty="0">
                          <a:sym typeface="Symbol"/>
                        </a:rPr>
                        <a:t>)  (</a:t>
                      </a:r>
                      <a:r>
                        <a:rPr lang="en-US" dirty="0" err="1"/>
                        <a:t>B</a:t>
                      </a:r>
                      <a:r>
                        <a:rPr lang="en-US" dirty="0" err="1">
                          <a:sym typeface="Symbol"/>
                        </a:rPr>
                        <a:t>A</a:t>
                      </a:r>
                      <a:r>
                        <a:rPr lang="en-US" dirty="0">
                          <a:sym typeface="Symbol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861" name="TextBox 11"/>
          <p:cNvSpPr txBox="1">
            <a:spLocks noChangeArrowheads="1"/>
          </p:cNvSpPr>
          <p:nvPr/>
        </p:nvSpPr>
        <p:spPr bwMode="auto">
          <a:xfrm>
            <a:off x="6629400" y="3886200"/>
            <a:ext cx="1238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Tautology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3109913" y="2178050"/>
            <a:ext cx="2986087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solidFill>
                  <a:srgbClr val="006600"/>
                </a:solidFill>
                <a:latin typeface="Comic Sans MS" panose="030F0702030302020204" pitchFamily="66" charset="0"/>
              </a:rPr>
              <a:t>True</a:t>
            </a:r>
            <a:r>
              <a:rPr kumimoji="0" lang="en-US" altLang="en-US" sz="1800">
                <a:latin typeface="Comic Sans MS" panose="030F0702030302020204" pitchFamily="66" charset="0"/>
              </a:rPr>
              <a:t> </a:t>
            </a:r>
            <a:r>
              <a:rPr kumimoji="0" lang="en-US" altLang="en-US" sz="1800" b="1" i="1">
                <a:latin typeface="Comic Sans MS" panose="030F0702030302020204" pitchFamily="66" charset="0"/>
              </a:rPr>
              <a:t>no matter what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en-US" altLang="en-US" sz="1800">
                <a:latin typeface="Comic Sans MS" panose="030F0702030302020204" pitchFamily="66" charset="0"/>
              </a:rPr>
              <a:t>the Domain is,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kumimoji="0" lang="en-US" altLang="en-US" sz="1800">
                <a:latin typeface="Comic Sans MS" panose="030F0702030302020204" pitchFamily="66" charset="0"/>
              </a:rPr>
              <a:t>or the predicates are.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1633538" y="1417638"/>
            <a:ext cx="5659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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z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 [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Q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z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) </a:t>
            </a:r>
            <a:r>
              <a:rPr kumimoji="0" lang="en-US" altLang="en-US" sz="2400" b="1">
                <a:latin typeface="Comic Sans MS" panose="030F0702030302020204" pitchFamily="66" charset="0"/>
                <a:sym typeface="Euclid Symbol" panose="05050102010706020507" pitchFamily="18" charset="2"/>
              </a:rPr>
              <a:t>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(z)] </a:t>
            </a:r>
            <a:r>
              <a:rPr kumimoji="0" lang="en-US" altLang="en-US" sz="2400">
                <a:latin typeface="Comic Sans MS" panose="030F0702030302020204" pitchFamily="66" charset="0"/>
                <a:cs typeface="Times New Roman" panose="02020603050405020304" pitchFamily="18" charset="0"/>
                <a:sym typeface="Symbol" panose="05050102010706020507" pitchFamily="18" charset="2"/>
              </a:rPr>
              <a:t>→ 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[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x.Q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x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) </a:t>
            </a:r>
            <a:r>
              <a:rPr kumimoji="0" lang="en-US" altLang="en-US" sz="2400" b="1">
                <a:latin typeface="Comic Sans MS" panose="030F0702030302020204" pitchFamily="66" charset="0"/>
                <a:sym typeface="Euclid Symbol" panose="05050102010706020507" pitchFamily="18" charset="2"/>
              </a:rPr>
              <a:t>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 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y.P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)]</a:t>
            </a:r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3106738" y="304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5285" imgH="677109" progId="Equation.DSMT4">
                  <p:embed/>
                </p:oleObj>
              </mc:Choice>
              <mc:Fallback>
                <p:oleObj name="Equation" r:id="rId2" imgW="435285" imgH="677109" progId="Equation.DSMT4">
                  <p:embed/>
                  <p:pic>
                    <p:nvPicPr>
                      <p:cNvPr id="358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738" y="3048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2514600" y="457200"/>
            <a:ext cx="410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Predicate Calculus Validity</a:t>
            </a:r>
          </a:p>
        </p:txBody>
      </p:sp>
      <p:sp>
        <p:nvSpPr>
          <p:cNvPr id="109577" name="Text Box 9"/>
          <p:cNvSpPr txBox="1">
            <a:spLocks noChangeArrowheads="1"/>
          </p:cNvSpPr>
          <p:nvPr/>
        </p:nvSpPr>
        <p:spPr bwMode="auto">
          <a:xfrm>
            <a:off x="1524000" y="1004888"/>
            <a:ext cx="2946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A50021"/>
                </a:solidFill>
                <a:latin typeface="Comic Sans MS" panose="030F0702030302020204" pitchFamily="66" charset="0"/>
              </a:rPr>
              <a:t>Predicate calculus validity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1143000" y="3579813"/>
            <a:ext cx="6816725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That is, logically correct, independent of the specific content.</a:t>
            </a:r>
          </a:p>
        </p:txBody>
      </p:sp>
      <p:sp>
        <p:nvSpPr>
          <p:cNvPr id="35848" name="Content Placeholder 11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23622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If hypothesis is false, the whole statement is true</a:t>
            </a:r>
          </a:p>
          <a:p>
            <a:r>
              <a:rPr lang="en-US" altLang="en-US" sz="2800" dirty="0"/>
              <a:t>What happens, if the hypothesis is true?</a:t>
            </a:r>
          </a:p>
          <a:p>
            <a:pPr lvl="1"/>
            <a:r>
              <a:rPr lang="en-US" altLang="en-US" sz="2000" dirty="0"/>
              <a:t>In this case, for each Z, Q(Z) and P(Z) must be individually true.</a:t>
            </a:r>
          </a:p>
          <a:p>
            <a:pPr lvl="1"/>
            <a:r>
              <a:rPr lang="en-US" altLang="en-US" sz="2400" dirty="0"/>
              <a:t>So, the conclusion follows</a:t>
            </a:r>
          </a:p>
          <a:p>
            <a:pPr lvl="1"/>
            <a:r>
              <a:rPr lang="en-US" altLang="en-US" sz="2400" dirty="0"/>
              <a:t>So the statement is true</a:t>
            </a:r>
          </a:p>
        </p:txBody>
      </p:sp>
      <p:sp>
        <p:nvSpPr>
          <p:cNvPr id="35849" name="TextBox 12"/>
          <p:cNvSpPr txBox="1">
            <a:spLocks noChangeArrowheads="1"/>
          </p:cNvSpPr>
          <p:nvPr/>
        </p:nvSpPr>
        <p:spPr bwMode="auto">
          <a:xfrm>
            <a:off x="6400800" y="2438400"/>
            <a:ext cx="2482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Similar to Tautology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Of Propositional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8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8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8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8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/>
      <p:bldP spid="109571" grpId="0"/>
      <p:bldP spid="109577" grpId="0"/>
      <p:bldP spid="109578" grpId="0" animBg="1"/>
      <p:bldP spid="3584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568450" y="457200"/>
            <a:ext cx="6007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Arguments with Quantified Statements</a:t>
            </a:r>
          </a:p>
        </p:txBody>
      </p:sp>
      <p:sp>
        <p:nvSpPr>
          <p:cNvPr id="36867" name="Text Box 7"/>
          <p:cNvSpPr txBox="1">
            <a:spLocks noChangeArrowheads="1"/>
          </p:cNvSpPr>
          <p:nvPr/>
        </p:nvSpPr>
        <p:spPr bwMode="auto">
          <a:xfrm>
            <a:off x="990600" y="1295400"/>
            <a:ext cx="2738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>
                <a:latin typeface="Comic Sans MS" panose="030F0702030302020204" pitchFamily="66" charset="0"/>
              </a:rPr>
              <a:t>Universal instantiation:</a:t>
            </a:r>
          </a:p>
        </p:txBody>
      </p:sp>
      <p:sp>
        <p:nvSpPr>
          <p:cNvPr id="166923" name="Text Box 11"/>
          <p:cNvSpPr txBox="1">
            <a:spLocks noChangeArrowheads="1"/>
          </p:cNvSpPr>
          <p:nvPr/>
        </p:nvSpPr>
        <p:spPr bwMode="auto">
          <a:xfrm>
            <a:off x="990600" y="2667000"/>
            <a:ext cx="286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>
                <a:latin typeface="Comic Sans MS" panose="030F0702030302020204" pitchFamily="66" charset="0"/>
              </a:rPr>
              <a:t>Universal modus ponens:</a:t>
            </a:r>
          </a:p>
        </p:txBody>
      </p:sp>
      <p:pic>
        <p:nvPicPr>
          <p:cNvPr id="166925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088" y="3178175"/>
            <a:ext cx="23590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927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643313"/>
            <a:ext cx="6635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929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3" y="4048125"/>
            <a:ext cx="6635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930" name="Text Box 18"/>
          <p:cNvSpPr txBox="1">
            <a:spLocks noChangeArrowheads="1"/>
          </p:cNvSpPr>
          <p:nvPr/>
        </p:nvSpPr>
        <p:spPr bwMode="auto">
          <a:xfrm>
            <a:off x="1022350" y="4662488"/>
            <a:ext cx="2854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>
                <a:latin typeface="Comic Sans MS" panose="030F0702030302020204" pitchFamily="66" charset="0"/>
              </a:rPr>
              <a:t>Universal modus tollens:</a:t>
            </a:r>
          </a:p>
        </p:txBody>
      </p:sp>
      <p:pic>
        <p:nvPicPr>
          <p:cNvPr id="166931" name="Picture 1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257800"/>
            <a:ext cx="23590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936" name="Picture 2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763" y="6105525"/>
            <a:ext cx="8699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937" name="Picture 25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50" y="5707063"/>
            <a:ext cx="8699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938" name="Picture 26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038600"/>
            <a:ext cx="304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939" name="Picture 27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6096000"/>
            <a:ext cx="304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8" name="Picture 28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88" y="1752600"/>
            <a:ext cx="117951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9" name="Picture 30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133600"/>
            <a:ext cx="6635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0" name="Picture 31" descr="txp_fi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133600"/>
            <a:ext cx="304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3" grpId="0"/>
      <p:bldP spid="16693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568450" y="457200"/>
            <a:ext cx="6007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Arguments with Quantified Statements</a:t>
            </a:r>
          </a:p>
        </p:txBody>
      </p:sp>
      <p:sp>
        <p:nvSpPr>
          <p:cNvPr id="36867" name="Text Box 7"/>
          <p:cNvSpPr txBox="1">
            <a:spLocks noChangeArrowheads="1"/>
          </p:cNvSpPr>
          <p:nvPr/>
        </p:nvSpPr>
        <p:spPr bwMode="auto">
          <a:xfrm>
            <a:off x="152400" y="1295400"/>
            <a:ext cx="2738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>
                <a:latin typeface="Comic Sans MS" panose="030F0702030302020204" pitchFamily="66" charset="0"/>
              </a:rPr>
              <a:t>Universal instantiation:</a:t>
            </a:r>
          </a:p>
        </p:txBody>
      </p:sp>
      <p:pic>
        <p:nvPicPr>
          <p:cNvPr id="36878" name="Picture 2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288" y="1752600"/>
            <a:ext cx="117951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9" name="Picture 3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33600"/>
            <a:ext cx="6635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0" name="Picture 3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33600"/>
            <a:ext cx="304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24400" y="1447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19600" y="1295400"/>
            <a:ext cx="25731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All men are mortal.</a:t>
            </a:r>
            <a:br>
              <a:rPr lang="en-US" dirty="0"/>
            </a:br>
            <a:r>
              <a:rPr lang="en-US" dirty="0"/>
              <a:t>   Socrates is a man.</a:t>
            </a:r>
            <a:br>
              <a:rPr lang="en-US" dirty="0"/>
            </a:br>
            <a:r>
              <a:rPr lang="en-US" dirty="0">
                <a:sym typeface="Symbol" panose="05050102010706020507" pitchFamily="18" charset="2"/>
              </a:rPr>
              <a:t> </a:t>
            </a:r>
            <a:r>
              <a:rPr lang="en-US" dirty="0"/>
              <a:t>Socrates is mortal.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690216"/>
            <a:ext cx="8229600" cy="4472583"/>
          </a:xfrm>
        </p:spPr>
        <p:txBody>
          <a:bodyPr/>
          <a:lstStyle/>
          <a:p>
            <a:r>
              <a:rPr lang="en-US" dirty="0"/>
              <a:t>Simplify r</a:t>
            </a:r>
            <a:r>
              <a:rPr lang="en-US" baseline="30000" dirty="0"/>
              <a:t>k+1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r </a:t>
            </a:r>
          </a:p>
          <a:p>
            <a:r>
              <a:rPr lang="en-US" dirty="0"/>
              <a:t>r</a:t>
            </a:r>
            <a:r>
              <a:rPr lang="en-US" baseline="30000" dirty="0"/>
              <a:t>k+1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r = r</a:t>
            </a:r>
            <a:r>
              <a:rPr lang="en-US" baseline="30000" dirty="0"/>
              <a:t>k+1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r</a:t>
            </a:r>
            <a:r>
              <a:rPr lang="en-US" baseline="30000" dirty="0"/>
              <a:t>1</a:t>
            </a:r>
            <a:r>
              <a:rPr lang="en-US" dirty="0"/>
              <a:t> = r</a:t>
            </a:r>
            <a:r>
              <a:rPr lang="en-US" baseline="30000" dirty="0"/>
              <a:t>k+1+1</a:t>
            </a:r>
            <a:r>
              <a:rPr lang="en-US" dirty="0"/>
              <a:t> = r</a:t>
            </a:r>
            <a:r>
              <a:rPr lang="en-US" baseline="30000" dirty="0"/>
              <a:t>k+2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800" dirty="0"/>
              <a:t>We know from math: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For all real numbers x and all integers </a:t>
            </a:r>
            <a:r>
              <a:rPr lang="en-US" sz="2400" i="1" dirty="0"/>
              <a:t>m </a:t>
            </a:r>
            <a:r>
              <a:rPr lang="en-US" sz="2400" dirty="0"/>
              <a:t>and </a:t>
            </a:r>
            <a:r>
              <a:rPr lang="en-US" sz="2400" i="1" dirty="0"/>
              <a:t>n, </a:t>
            </a:r>
            <a:r>
              <a:rPr lang="en-US" sz="2400" i="1" dirty="0" err="1"/>
              <a:t>x</a:t>
            </a:r>
            <a:r>
              <a:rPr lang="en-US" sz="2400" i="1" baseline="30000" dirty="0" err="1"/>
              <a:t>m</a:t>
            </a:r>
            <a:r>
              <a:rPr lang="en-US" sz="2400" i="1" dirty="0"/>
              <a:t> </a:t>
            </a:r>
            <a:r>
              <a:rPr lang="en-US" sz="2400" i="1" dirty="0">
                <a:sym typeface="Symbol" panose="05050102010706020507" pitchFamily="18" charset="2"/>
              </a:rPr>
              <a:t> </a:t>
            </a:r>
            <a:r>
              <a:rPr lang="en-US" sz="2400" i="1" dirty="0" err="1"/>
              <a:t>x</a:t>
            </a:r>
            <a:r>
              <a:rPr lang="en-US" sz="2400" i="1" baseline="30000" dirty="0" err="1"/>
              <a:t>n</a:t>
            </a:r>
            <a:r>
              <a:rPr lang="en-US" sz="2400" i="1" dirty="0"/>
              <a:t> = </a:t>
            </a:r>
            <a:r>
              <a:rPr lang="en-US" sz="2400" i="1" dirty="0" err="1"/>
              <a:t>x</a:t>
            </a:r>
            <a:r>
              <a:rPr lang="en-US" sz="2400" i="1" baseline="30000" dirty="0" err="1"/>
              <a:t>m+n</a:t>
            </a:r>
            <a:r>
              <a:rPr lang="en-US" sz="2400" i="1" dirty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For all real numbers x, x = x</a:t>
            </a:r>
            <a:r>
              <a:rPr lang="en-US" sz="2400" baseline="30000" dirty="0"/>
              <a:t>1</a:t>
            </a:r>
            <a:r>
              <a:rPr lang="en-US" sz="2400" dirty="0"/>
              <a:t>.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981200" y="3810782"/>
            <a:ext cx="1524000" cy="837418"/>
            <a:chOff x="3548743" y="3189514"/>
            <a:chExt cx="1524000" cy="837418"/>
          </a:xfrm>
        </p:grpSpPr>
        <p:sp>
          <p:nvSpPr>
            <p:cNvPr id="7" name="Freeform 6"/>
            <p:cNvSpPr/>
            <p:nvPr/>
          </p:nvSpPr>
          <p:spPr bwMode="auto">
            <a:xfrm>
              <a:off x="3548743" y="3189514"/>
              <a:ext cx="1524000" cy="261428"/>
            </a:xfrm>
            <a:custGeom>
              <a:avLst/>
              <a:gdLst>
                <a:gd name="connsiteX0" fmla="*/ 0 w 1524000"/>
                <a:gd name="connsiteY0" fmla="*/ 0 h 261428"/>
                <a:gd name="connsiteX1" fmla="*/ 870857 w 1524000"/>
                <a:gd name="connsiteY1" fmla="*/ 261257 h 261428"/>
                <a:gd name="connsiteX2" fmla="*/ 1524000 w 1524000"/>
                <a:gd name="connsiteY2" fmla="*/ 43543 h 261428"/>
                <a:gd name="connsiteX3" fmla="*/ 1524000 w 1524000"/>
                <a:gd name="connsiteY3" fmla="*/ 43543 h 26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261428">
                  <a:moveTo>
                    <a:pt x="0" y="0"/>
                  </a:moveTo>
                  <a:cubicBezTo>
                    <a:pt x="308428" y="127000"/>
                    <a:pt x="616857" y="254000"/>
                    <a:pt x="870857" y="261257"/>
                  </a:cubicBezTo>
                  <a:cubicBezTo>
                    <a:pt x="1124857" y="268514"/>
                    <a:pt x="1524000" y="43543"/>
                    <a:pt x="1524000" y="43543"/>
                  </a:cubicBezTo>
                  <a:lnTo>
                    <a:pt x="1524000" y="43543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89773" y="3657600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 &amp; UI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38400" y="2895600"/>
            <a:ext cx="2902599" cy="631000"/>
            <a:chOff x="3994731" y="2221468"/>
            <a:chExt cx="2902599" cy="631000"/>
          </a:xfrm>
        </p:grpSpPr>
        <p:sp>
          <p:nvSpPr>
            <p:cNvPr id="9" name="Right Brace 8"/>
            <p:cNvSpPr/>
            <p:nvPr/>
          </p:nvSpPr>
          <p:spPr bwMode="auto">
            <a:xfrm rot="16200000">
              <a:off x="4496091" y="1938358"/>
              <a:ext cx="412750" cy="1415469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5170388" y="2333523"/>
              <a:ext cx="1262743" cy="366545"/>
            </a:xfrm>
            <a:custGeom>
              <a:avLst/>
              <a:gdLst>
                <a:gd name="connsiteX0" fmla="*/ 0 w 1338943"/>
                <a:gd name="connsiteY0" fmla="*/ 159717 h 366545"/>
                <a:gd name="connsiteX1" fmla="*/ 587829 w 1338943"/>
                <a:gd name="connsiteY1" fmla="*/ 7317 h 366545"/>
                <a:gd name="connsiteX2" fmla="*/ 1338943 w 1338943"/>
                <a:gd name="connsiteY2" fmla="*/ 366545 h 36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8943" h="366545">
                  <a:moveTo>
                    <a:pt x="0" y="159717"/>
                  </a:moveTo>
                  <a:cubicBezTo>
                    <a:pt x="182336" y="66281"/>
                    <a:pt x="364672" y="-27154"/>
                    <a:pt x="587829" y="7317"/>
                  </a:cubicBezTo>
                  <a:cubicBezTo>
                    <a:pt x="810986" y="41788"/>
                    <a:pt x="1074964" y="204166"/>
                    <a:pt x="1338943" y="366545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23373" y="2221468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&amp; 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617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568450" y="457200"/>
            <a:ext cx="6007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Arguments with Quantified Statements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2362200"/>
            <a:ext cx="64524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a number is even, then its square is even.</a:t>
            </a:r>
            <a:br>
              <a:rPr lang="en-US" sz="2400" dirty="0"/>
            </a:br>
            <a:r>
              <a:rPr lang="en-US" sz="2400" i="1" dirty="0"/>
              <a:t>k </a:t>
            </a:r>
            <a:r>
              <a:rPr lang="en-US" sz="2400" dirty="0"/>
              <a:t>is a particular number that is even.</a:t>
            </a:r>
          </a:p>
          <a:p>
            <a:r>
              <a:rPr lang="en-US" sz="2400" dirty="0"/>
              <a:t>(We could say: 6 is even, i.e., k =6)</a:t>
            </a:r>
            <a:br>
              <a:rPr lang="en-US" sz="2400" dirty="0"/>
            </a:br>
            <a:r>
              <a:rPr lang="en-US" sz="2400" dirty="0">
                <a:sym typeface="Symbol" panose="05050102010706020507" pitchFamily="18" charset="2"/>
              </a:rPr>
              <a:t> </a:t>
            </a:r>
            <a:r>
              <a:rPr lang="en-US" sz="2400" dirty="0"/>
              <a:t>k</a:t>
            </a:r>
            <a:r>
              <a:rPr lang="en-US" sz="2400" baseline="30000" dirty="0"/>
              <a:t>2</a:t>
            </a:r>
            <a:r>
              <a:rPr lang="en-US" sz="2400" dirty="0"/>
              <a:t> is even. </a:t>
            </a:r>
          </a:p>
          <a:p>
            <a:r>
              <a:rPr lang="en-US" sz="2400" dirty="0"/>
              <a:t>(</a:t>
            </a:r>
            <a:r>
              <a:rPr lang="en-US" sz="2400" dirty="0">
                <a:sym typeface="Symbol" panose="05050102010706020507" pitchFamily="18" charset="2"/>
              </a:rPr>
              <a:t> </a:t>
            </a:r>
            <a:r>
              <a:rPr lang="en-US" sz="2400" dirty="0"/>
              <a:t>6</a:t>
            </a:r>
            <a:r>
              <a:rPr lang="en-US" sz="2400" baseline="30000" dirty="0"/>
              <a:t>2</a:t>
            </a:r>
            <a:r>
              <a:rPr lang="en-US" sz="2400" dirty="0"/>
              <a:t> = 36 is even)</a:t>
            </a:r>
            <a:br>
              <a:rPr lang="en-US" sz="2400" dirty="0"/>
            </a:b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915862" y="4343400"/>
            <a:ext cx="6488193" cy="3197661"/>
            <a:chOff x="915862" y="4343400"/>
            <a:chExt cx="6488193" cy="3197661"/>
          </a:xfrm>
        </p:grpSpPr>
        <p:sp>
          <p:nvSpPr>
            <p:cNvPr id="9" name="TextBox 8"/>
            <p:cNvSpPr txBox="1"/>
            <p:nvPr/>
          </p:nvSpPr>
          <p:spPr>
            <a:xfrm>
              <a:off x="915862" y="4863405"/>
              <a:ext cx="5487400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ym typeface="Symbol" panose="05050102010706020507" pitchFamily="18" charset="2"/>
                </a:rPr>
                <a:t></a:t>
              </a:r>
              <a:r>
                <a:rPr lang="en-US" sz="2800" dirty="0"/>
                <a:t>x, if x is even then x</a:t>
              </a:r>
              <a:r>
                <a:rPr lang="en-US" sz="2800" baseline="30000" dirty="0"/>
                <a:t>2</a:t>
              </a:r>
              <a:r>
                <a:rPr lang="en-US" sz="2800" dirty="0"/>
                <a:t> is even. </a:t>
              </a:r>
            </a:p>
            <a:p>
              <a:r>
                <a:rPr lang="en-US" sz="2800" dirty="0">
                  <a:sym typeface="Symbol" panose="05050102010706020507" pitchFamily="18" charset="2"/>
                </a:rPr>
                <a:t></a:t>
              </a:r>
              <a:r>
                <a:rPr lang="en-US" sz="2800" dirty="0"/>
                <a:t>x, E(x) </a:t>
              </a:r>
              <a:r>
                <a:rPr lang="en-US" sz="2800" dirty="0">
                  <a:sym typeface="Symbol" panose="05050102010706020507" pitchFamily="18" charset="2"/>
                </a:rPr>
                <a:t> S(x)</a:t>
              </a:r>
            </a:p>
            <a:p>
              <a:r>
                <a:rPr lang="en-US" sz="2800" dirty="0">
                  <a:sym typeface="Symbol" panose="05050102010706020507" pitchFamily="18" charset="2"/>
                </a:rPr>
                <a:t>E(6)</a:t>
              </a:r>
            </a:p>
            <a:p>
              <a:r>
                <a:rPr lang="en-US" sz="2800" dirty="0">
                  <a:sym typeface="Symbol" panose="05050102010706020507" pitchFamily="18" charset="2"/>
                </a:rPr>
                <a:t> S(6)</a:t>
              </a:r>
              <a:endParaRPr lang="en-US" sz="2800" dirty="0"/>
            </a:p>
            <a:p>
              <a:br>
                <a:rPr lang="en-US" sz="2800" dirty="0"/>
              </a:br>
              <a:endParaRPr lang="en-US" sz="2800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981200" y="4343400"/>
              <a:ext cx="5422855" cy="2057400"/>
              <a:chOff x="1981200" y="4343400"/>
              <a:chExt cx="5422855" cy="2057400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1981200" y="4863405"/>
                <a:ext cx="1600200" cy="546795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新細明體" pitchFamily="18" charset="-12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4389120" y="4876800"/>
                <a:ext cx="1859280" cy="546795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新細明體" pitchFamily="18" charset="-12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743200" y="4495800"/>
                <a:ext cx="635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E(x)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079890" y="4507468"/>
                <a:ext cx="651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S(x)</a:t>
                </a:r>
              </a:p>
            </p:txBody>
          </p:sp>
          <p:sp>
            <p:nvSpPr>
              <p:cNvPr id="12" name="Right Brace 11"/>
              <p:cNvSpPr/>
              <p:nvPr/>
            </p:nvSpPr>
            <p:spPr bwMode="auto">
              <a:xfrm>
                <a:off x="6553200" y="4343400"/>
                <a:ext cx="304800" cy="2057400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新細明體" pitchFamily="18" charset="-12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 rot="16353220">
                <a:off x="6669398" y="5201261"/>
                <a:ext cx="1099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Formally</a:t>
                </a: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141287" y="914400"/>
            <a:ext cx="5573713" cy="1241425"/>
            <a:chOff x="141287" y="914400"/>
            <a:chExt cx="5573713" cy="1241425"/>
          </a:xfrm>
        </p:grpSpPr>
        <p:sp>
          <p:nvSpPr>
            <p:cNvPr id="166923" name="Text Box 11"/>
            <p:cNvSpPr txBox="1">
              <a:spLocks noChangeArrowheads="1"/>
            </p:cNvSpPr>
            <p:nvPr/>
          </p:nvSpPr>
          <p:spPr bwMode="auto">
            <a:xfrm>
              <a:off x="141287" y="914400"/>
              <a:ext cx="28638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>
                  <a:latin typeface="Comic Sans MS" panose="030F0702030302020204" pitchFamily="66" charset="0"/>
                </a:rPr>
                <a:t>Universal modus ponens:</a:t>
              </a:r>
            </a:p>
          </p:txBody>
        </p:sp>
        <p:pic>
          <p:nvPicPr>
            <p:cNvPr id="166925" name="Picture 13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975" y="990600"/>
              <a:ext cx="2359025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6927" name="Picture 15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7887" y="1455738"/>
              <a:ext cx="663575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6929" name="Picture 17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6300" y="1860550"/>
              <a:ext cx="663575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6938" name="Picture 26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0687" y="1851025"/>
              <a:ext cx="3048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8501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6"/>
          <p:cNvSpPr txBox="1">
            <a:spLocks noChangeArrowheads="1"/>
          </p:cNvSpPr>
          <p:nvPr/>
        </p:nvSpPr>
        <p:spPr bwMode="auto">
          <a:xfrm>
            <a:off x="4191000" y="457200"/>
            <a:ext cx="70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Set</a:t>
            </a:r>
          </a:p>
        </p:txBody>
      </p:sp>
      <p:graphicFrame>
        <p:nvGraphicFramePr>
          <p:cNvPr id="150557" name="Group 29"/>
          <p:cNvGraphicFramePr>
            <a:graphicFrameLocks noGrp="1"/>
          </p:cNvGraphicFramePr>
          <p:nvPr/>
        </p:nvGraphicFramePr>
        <p:xfrm>
          <a:off x="3505200" y="2209800"/>
          <a:ext cx="3429000" cy="1193801"/>
        </p:xfrm>
        <a:graphic>
          <a:graphicData uri="http://schemas.openxmlformats.org/drawingml/2006/table">
            <a:tbl>
              <a:tblPr/>
              <a:tblGrid>
                <a:gridCol w="395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3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Set of all real numbers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Set of all integers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Set of all rational numbers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50558" name="Picture 3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4530725"/>
            <a:ext cx="10160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59" name="Text Box 31"/>
          <p:cNvSpPr txBox="1">
            <a:spLocks noChangeArrowheads="1"/>
          </p:cNvSpPr>
          <p:nvPr/>
        </p:nvSpPr>
        <p:spPr bwMode="auto">
          <a:xfrm>
            <a:off x="2149475" y="4495800"/>
            <a:ext cx="570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means that x is an </a:t>
            </a:r>
            <a:r>
              <a:rPr lang="en-US" altLang="zh-TW" sz="1800">
                <a:solidFill>
                  <a:srgbClr val="A50021"/>
                </a:solidFill>
                <a:latin typeface="Comic Sans MS" panose="030F0702030302020204" pitchFamily="66" charset="0"/>
              </a:rPr>
              <a:t>element</a:t>
            </a:r>
            <a:r>
              <a:rPr lang="en-US" altLang="zh-TW" sz="1800">
                <a:latin typeface="Comic Sans MS" panose="030F0702030302020204" pitchFamily="66" charset="0"/>
              </a:rPr>
              <a:t> of A  (pronounce: x in A)</a:t>
            </a:r>
          </a:p>
        </p:txBody>
      </p:sp>
      <p:sp>
        <p:nvSpPr>
          <p:cNvPr id="150561" name="Text Box 33"/>
          <p:cNvSpPr txBox="1">
            <a:spLocks noChangeArrowheads="1"/>
          </p:cNvSpPr>
          <p:nvPr/>
        </p:nvSpPr>
        <p:spPr bwMode="auto">
          <a:xfrm>
            <a:off x="2149475" y="5024438"/>
            <a:ext cx="6537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means that x is </a:t>
            </a:r>
            <a:r>
              <a:rPr lang="en-US" altLang="zh-TW" sz="1800">
                <a:solidFill>
                  <a:srgbClr val="006600"/>
                </a:solidFill>
                <a:latin typeface="Comic Sans MS" panose="030F0702030302020204" pitchFamily="66" charset="0"/>
              </a:rPr>
              <a:t>not</a:t>
            </a:r>
            <a:r>
              <a:rPr lang="en-US" altLang="zh-TW" sz="1800">
                <a:latin typeface="Comic Sans MS" panose="030F0702030302020204" pitchFamily="66" charset="0"/>
              </a:rPr>
              <a:t> an </a:t>
            </a:r>
            <a:r>
              <a:rPr lang="en-US" altLang="zh-TW" sz="1800">
                <a:solidFill>
                  <a:srgbClr val="A50021"/>
                </a:solidFill>
                <a:latin typeface="Comic Sans MS" panose="030F0702030302020204" pitchFamily="66" charset="0"/>
              </a:rPr>
              <a:t>element</a:t>
            </a:r>
            <a:r>
              <a:rPr lang="en-US" altLang="zh-TW" sz="1800">
                <a:latin typeface="Comic Sans MS" panose="030F0702030302020204" pitchFamily="66" charset="0"/>
              </a:rPr>
              <a:t> of A  (pronounce: x not in A)</a:t>
            </a:r>
          </a:p>
        </p:txBody>
      </p:sp>
      <p:pic>
        <p:nvPicPr>
          <p:cNvPr id="150562" name="Picture 3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5014913"/>
            <a:ext cx="10160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63" name="Text Box 35"/>
          <p:cNvSpPr txBox="1">
            <a:spLocks noChangeArrowheads="1"/>
          </p:cNvSpPr>
          <p:nvPr/>
        </p:nvSpPr>
        <p:spPr bwMode="auto">
          <a:xfrm>
            <a:off x="457200" y="5945188"/>
            <a:ext cx="34401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Sets can be defined explicitly:</a:t>
            </a:r>
          </a:p>
        </p:txBody>
      </p:sp>
      <p:sp>
        <p:nvSpPr>
          <p:cNvPr id="150564" name="Text Box 36"/>
          <p:cNvSpPr txBox="1">
            <a:spLocks noChangeArrowheads="1"/>
          </p:cNvSpPr>
          <p:nvPr/>
        </p:nvSpPr>
        <p:spPr bwMode="auto">
          <a:xfrm>
            <a:off x="4114800" y="5943600"/>
            <a:ext cx="4629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e.g. {1,2,4,8,16,32,…}, {CSE103,CSE105,…}</a:t>
            </a:r>
          </a:p>
        </p:txBody>
      </p:sp>
      <p:sp>
        <p:nvSpPr>
          <p:cNvPr id="7191" name="Text Box 37"/>
          <p:cNvSpPr txBox="1">
            <a:spLocks noChangeArrowheads="1"/>
          </p:cNvSpPr>
          <p:nvPr/>
        </p:nvSpPr>
        <p:spPr bwMode="auto">
          <a:xfrm>
            <a:off x="1371600" y="1108075"/>
            <a:ext cx="6478588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To specify the domain, we often need the concept of a </a:t>
            </a:r>
            <a:r>
              <a:rPr lang="en-US" altLang="zh-TW" sz="1800" b="1">
                <a:latin typeface="Comic Sans MS" panose="030F0702030302020204" pitchFamily="66" charset="0"/>
              </a:rPr>
              <a:t>set</a:t>
            </a:r>
            <a:r>
              <a:rPr lang="en-US" altLang="zh-TW" sz="1800">
                <a:latin typeface="Comic Sans MS" panose="030F0702030302020204" pitchFamily="66" charset="0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Roughly speaking, a set is just a collection of objects.</a:t>
            </a:r>
          </a:p>
        </p:txBody>
      </p:sp>
      <p:sp>
        <p:nvSpPr>
          <p:cNvPr id="150566" name="Text Box 38"/>
          <p:cNvSpPr txBox="1">
            <a:spLocks noChangeArrowheads="1"/>
          </p:cNvSpPr>
          <p:nvPr/>
        </p:nvSpPr>
        <p:spPr bwMode="auto">
          <a:xfrm>
            <a:off x="1541463" y="2590800"/>
            <a:ext cx="1811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Some examples</a:t>
            </a:r>
          </a:p>
        </p:txBody>
      </p:sp>
      <p:sp>
        <p:nvSpPr>
          <p:cNvPr id="150567" name="Text Box 39"/>
          <p:cNvSpPr txBox="1">
            <a:spLocks noChangeArrowheads="1"/>
          </p:cNvSpPr>
          <p:nvPr/>
        </p:nvSpPr>
        <p:spPr bwMode="auto">
          <a:xfrm>
            <a:off x="304800" y="3900488"/>
            <a:ext cx="8451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Given a set, the (only) important question is whether an element belongs to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59" grpId="0"/>
      <p:bldP spid="150561" grpId="0"/>
      <p:bldP spid="150563" grpId="0"/>
      <p:bldP spid="150564" grpId="0"/>
      <p:bldP spid="150566" grpId="0"/>
      <p:bldP spid="15056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568450" y="457200"/>
            <a:ext cx="6007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Arguments with Quantified Statements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28600" y="1006792"/>
            <a:ext cx="5407025" cy="1279208"/>
            <a:chOff x="381000" y="914400"/>
            <a:chExt cx="5407025" cy="1279208"/>
          </a:xfrm>
        </p:grpSpPr>
        <p:grpSp>
          <p:nvGrpSpPr>
            <p:cNvPr id="2" name="Group 1"/>
            <p:cNvGrpSpPr/>
            <p:nvPr/>
          </p:nvGrpSpPr>
          <p:grpSpPr>
            <a:xfrm>
              <a:off x="381000" y="914400"/>
              <a:ext cx="5407025" cy="1279208"/>
              <a:chOff x="381000" y="914400"/>
              <a:chExt cx="5407025" cy="1279208"/>
            </a:xfrm>
          </p:grpSpPr>
          <p:sp>
            <p:nvSpPr>
              <p:cNvPr id="166930" name="Text Box 18"/>
              <p:cNvSpPr txBox="1">
                <a:spLocks noChangeArrowheads="1"/>
              </p:cNvSpPr>
              <p:nvPr/>
            </p:nvSpPr>
            <p:spPr bwMode="auto">
              <a:xfrm>
                <a:off x="381000" y="914400"/>
                <a:ext cx="2854325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b="1" dirty="0">
                    <a:latin typeface="Comic Sans MS" panose="030F0702030302020204" pitchFamily="66" charset="0"/>
                  </a:rPr>
                  <a:t>Universal modus </a:t>
                </a:r>
                <a:r>
                  <a:rPr lang="en-US" altLang="zh-TW" sz="1800" b="1" dirty="0" err="1">
                    <a:latin typeface="Comic Sans MS" panose="030F0702030302020204" pitchFamily="66" charset="0"/>
                  </a:rPr>
                  <a:t>tollens</a:t>
                </a:r>
                <a:r>
                  <a:rPr lang="en-US" altLang="zh-TW" sz="1800" b="1" dirty="0">
                    <a:latin typeface="Comic Sans MS" panose="030F0702030302020204" pitchFamily="66" charset="0"/>
                  </a:rPr>
                  <a:t>:</a:t>
                </a:r>
              </a:p>
            </p:txBody>
          </p:sp>
          <p:pic>
            <p:nvPicPr>
              <p:cNvPr id="166931" name="Picture 19" descr="txp_fig"/>
              <p:cNvPicPr>
                <a:picLocks noChangeAspect="1" noChangeArrowheads="1"/>
              </p:cNvPicPr>
              <p:nvPr>
                <p:custDataLst>
                  <p:tags r:id="rId2"/>
                </p:custDataLst>
              </p:nvPr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9000" y="1050608"/>
                <a:ext cx="2359025" cy="295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6936" name="Picture 24" descr="txp_fig"/>
              <p:cNvPicPr>
                <a:picLocks noChangeAspect="1" noChangeArrowheads="1"/>
              </p:cNvPicPr>
              <p:nvPr>
                <p:custDataLst>
                  <p:tags r:id="rId3"/>
                </p:custDataLst>
              </p:nvPr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2963" y="1898333"/>
                <a:ext cx="869950" cy="295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6937" name="Picture 25" descr="txp_fig"/>
              <p:cNvPicPr>
                <a:picLocks noChangeAspect="1" noChangeArrowheads="1"/>
              </p:cNvPicPr>
              <p:nvPr>
                <p:custDataLst>
                  <p:tags r:id="rId4"/>
                </p:custDataLst>
              </p:nvPr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4550" y="1499871"/>
                <a:ext cx="869950" cy="295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66939" name="Picture 27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1888808"/>
              <a:ext cx="3048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1524000" y="2514600"/>
            <a:ext cx="42370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All human beings are mortal.</a:t>
            </a:r>
            <a:br>
              <a:rPr lang="en-US" sz="2400" dirty="0"/>
            </a:br>
            <a:r>
              <a:rPr lang="en-US" sz="2400" dirty="0"/>
              <a:t>Zeus is not mortal.</a:t>
            </a:r>
            <a:br>
              <a:rPr lang="en-US" sz="2400" dirty="0"/>
            </a:br>
            <a:r>
              <a:rPr lang="en-US" sz="2400" dirty="0">
                <a:sym typeface="Symbol" panose="05050102010706020507" pitchFamily="18" charset="2"/>
              </a:rPr>
              <a:t> </a:t>
            </a:r>
            <a:r>
              <a:rPr lang="en-US" sz="2400" dirty="0"/>
              <a:t>Zeus is not human. </a:t>
            </a:r>
            <a:br>
              <a:rPr lang="en-US" sz="2400" dirty="0"/>
            </a:b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915862" y="3886200"/>
            <a:ext cx="6488193" cy="3121461"/>
            <a:chOff x="915862" y="4419600"/>
            <a:chExt cx="6488193" cy="3121461"/>
          </a:xfrm>
        </p:grpSpPr>
        <p:sp>
          <p:nvSpPr>
            <p:cNvPr id="21" name="TextBox 20"/>
            <p:cNvSpPr txBox="1"/>
            <p:nvPr/>
          </p:nvSpPr>
          <p:spPr>
            <a:xfrm>
              <a:off x="915862" y="4863405"/>
              <a:ext cx="5965095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ym typeface="Symbol" panose="05050102010706020507" pitchFamily="18" charset="2"/>
                </a:rPr>
                <a:t></a:t>
              </a:r>
              <a:r>
                <a:rPr lang="en-US" sz="2800" dirty="0"/>
                <a:t>x, if x is human then x is mortal. </a:t>
              </a:r>
            </a:p>
            <a:p>
              <a:r>
                <a:rPr lang="en-US" sz="2800" dirty="0">
                  <a:sym typeface="Symbol" panose="05050102010706020507" pitchFamily="18" charset="2"/>
                </a:rPr>
                <a:t></a:t>
              </a:r>
              <a:r>
                <a:rPr lang="en-US" sz="2800" dirty="0"/>
                <a:t>x, H(x) </a:t>
              </a:r>
              <a:r>
                <a:rPr lang="en-US" sz="2800" dirty="0">
                  <a:sym typeface="Symbol" panose="05050102010706020507" pitchFamily="18" charset="2"/>
                </a:rPr>
                <a:t> M(x)</a:t>
              </a:r>
            </a:p>
            <a:p>
              <a:r>
                <a:rPr lang="en-US" sz="2800" dirty="0">
                  <a:sym typeface="Symbol" panose="05050102010706020507" pitchFamily="18" charset="2"/>
                </a:rPr>
                <a:t>M(Zeus)</a:t>
              </a:r>
            </a:p>
            <a:p>
              <a:r>
                <a:rPr lang="en-US" sz="2800" dirty="0">
                  <a:sym typeface="Symbol" panose="05050102010706020507" pitchFamily="18" charset="2"/>
                </a:rPr>
                <a:t>  H(Zeus)</a:t>
              </a:r>
              <a:endParaRPr lang="en-US" sz="2800" dirty="0"/>
            </a:p>
            <a:p>
              <a:br>
                <a:rPr lang="en-US" sz="2800" dirty="0"/>
              </a:br>
              <a:endParaRPr lang="en-US" sz="2800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981200" y="4419600"/>
              <a:ext cx="5422855" cy="2057400"/>
              <a:chOff x="1981200" y="4419600"/>
              <a:chExt cx="5422855" cy="2057400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1981200" y="4863405"/>
                <a:ext cx="1890550" cy="546795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新細明體" pitchFamily="18" charset="-12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4740092" y="4876800"/>
                <a:ext cx="1813107" cy="546795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新細明體" pitchFamily="18" charset="-12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743200" y="4495800"/>
                <a:ext cx="668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H(x)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079890" y="4507468"/>
                <a:ext cx="6944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M(x)</a:t>
                </a:r>
              </a:p>
            </p:txBody>
          </p:sp>
          <p:sp>
            <p:nvSpPr>
              <p:cNvPr id="27" name="Right Brace 26"/>
              <p:cNvSpPr/>
              <p:nvPr/>
            </p:nvSpPr>
            <p:spPr bwMode="auto">
              <a:xfrm>
                <a:off x="6629400" y="4419600"/>
                <a:ext cx="304800" cy="2057400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  <a:ea typeface="新細明體" pitchFamily="18" charset="-12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 rot="16353220">
                <a:off x="6669398" y="5201261"/>
                <a:ext cx="1099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Formally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83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62188"/>
            <a:ext cx="39885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professors are absent-minded</a:t>
            </a:r>
          </a:p>
          <a:p>
            <a:endParaRPr lang="en-US" dirty="0"/>
          </a:p>
          <a:p>
            <a:r>
              <a:rPr lang="en-US" dirty="0" err="1"/>
              <a:t>Sohel</a:t>
            </a:r>
            <a:r>
              <a:rPr lang="en-US" dirty="0"/>
              <a:t> Rahman is not absent-minded</a:t>
            </a:r>
          </a:p>
          <a:p>
            <a:endParaRPr lang="en-US" dirty="0"/>
          </a:p>
          <a:p>
            <a:r>
              <a:rPr lang="en-US" dirty="0"/>
              <a:t>Conclusion:???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992868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Sohel</a:t>
            </a:r>
            <a:r>
              <a:rPr lang="en-US" dirty="0"/>
              <a:t> Rahman is not a professor.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543800" y="232708"/>
            <a:ext cx="1598688" cy="1600200"/>
            <a:chOff x="7543800" y="232708"/>
            <a:chExt cx="1598688" cy="1600200"/>
          </a:xfrm>
        </p:grpSpPr>
        <p:sp>
          <p:nvSpPr>
            <p:cNvPr id="4" name="Isosceles Triangle 3"/>
            <p:cNvSpPr/>
            <p:nvPr/>
          </p:nvSpPr>
          <p:spPr bwMode="auto">
            <a:xfrm rot="13588307">
              <a:off x="7446201" y="613708"/>
              <a:ext cx="1600200" cy="838200"/>
            </a:xfrm>
            <a:prstGeom prst="triangl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839200" y="697468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82000" y="13070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43800" y="697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cxnSp>
        <p:nvCxnSpPr>
          <p:cNvPr id="9" name="Straight Connector 8"/>
          <p:cNvCxnSpPr/>
          <p:nvPr/>
        </p:nvCxnSpPr>
        <p:spPr bwMode="auto">
          <a:xfrm>
            <a:off x="4293392" y="685800"/>
            <a:ext cx="0" cy="2743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375260" y="1066800"/>
            <a:ext cx="4387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 c.</a:t>
            </a:r>
          </a:p>
          <a:p>
            <a:endParaRPr lang="en-US" dirty="0"/>
          </a:p>
          <a:p>
            <a:r>
              <a:rPr lang="en-US" dirty="0"/>
              <a:t>Are you using any argument we taught?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0" y="3581400"/>
            <a:ext cx="44534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criminals frequently go to that room</a:t>
            </a:r>
          </a:p>
          <a:p>
            <a:endParaRPr lang="en-US" dirty="0"/>
          </a:p>
          <a:p>
            <a:r>
              <a:rPr lang="en-US" dirty="0" err="1"/>
              <a:t>Sohel</a:t>
            </a:r>
            <a:r>
              <a:rPr lang="en-US" dirty="0"/>
              <a:t> frequently goes to that room</a:t>
            </a:r>
          </a:p>
          <a:p>
            <a:endParaRPr lang="en-US" dirty="0"/>
          </a:p>
          <a:p>
            <a:r>
              <a:rPr lang="en-US" dirty="0"/>
              <a:t>Conclusion: </a:t>
            </a:r>
            <a:r>
              <a:rPr lang="en-US" dirty="0" err="1"/>
              <a:t>Sohel</a:t>
            </a:r>
            <a:r>
              <a:rPr lang="en-US" dirty="0"/>
              <a:t> is a criminal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34200" y="4800600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 Argument?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10400" y="533400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2438400"/>
            <a:ext cx="41713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x professor(x)  absent-minded(x)</a:t>
            </a:r>
          </a:p>
          <a:p>
            <a:r>
              <a:rPr lang="en-US" dirty="0">
                <a:sym typeface="Symbol" panose="05050102010706020507" pitchFamily="18" charset="2"/>
              </a:rPr>
              <a:t>~absent-minded(Sohel)</a:t>
            </a:r>
          </a:p>
          <a:p>
            <a:r>
              <a:rPr lang="en-US" dirty="0">
                <a:sym typeface="Symbol" panose="05050102010706020507" pitchFamily="18" charset="2"/>
              </a:rPr>
              <a:t> ~professor(Sohel)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99096" y="5242560"/>
            <a:ext cx="2904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x criminal(x)  room(x)</a:t>
            </a:r>
          </a:p>
          <a:p>
            <a:r>
              <a:rPr lang="en-US" dirty="0">
                <a:sym typeface="Symbol" panose="05050102010706020507" pitchFamily="18" charset="2"/>
              </a:rPr>
              <a:t>room(Sohel)</a:t>
            </a:r>
          </a:p>
          <a:p>
            <a:r>
              <a:rPr lang="en-US" dirty="0">
                <a:sym typeface="Symbol" panose="05050102010706020507" pitchFamily="18" charset="2"/>
              </a:rPr>
              <a:t> criminal(Sohel)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4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  <p:bldP spid="12" grpId="0"/>
      <p:bldP spid="14" grpId="0"/>
      <p:bldP spid="8" grpId="0"/>
      <p:bldP spid="1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2682875" y="457200"/>
            <a:ext cx="3727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Universal Generalization</a:t>
            </a: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1752600" y="1614488"/>
            <a:ext cx="11572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Comic Sans MS" panose="030F0702030302020204" pitchFamily="66" charset="0"/>
              </a:rPr>
              <a:t>valid rule</a:t>
            </a:r>
          </a:p>
        </p:txBody>
      </p:sp>
      <p:sp>
        <p:nvSpPr>
          <p:cNvPr id="184326" name="Text Box 6"/>
          <p:cNvSpPr txBox="1">
            <a:spLocks noChangeArrowheads="1"/>
          </p:cNvSpPr>
          <p:nvPr/>
        </p:nvSpPr>
        <p:spPr bwMode="auto">
          <a:xfrm>
            <a:off x="2076450" y="3581400"/>
            <a:ext cx="49561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e.g. given any number c, 2c is an even number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=&gt;   for all x, 2x is an even number.</a:t>
            </a:r>
          </a:p>
        </p:txBody>
      </p:sp>
      <p:sp>
        <p:nvSpPr>
          <p:cNvPr id="184327" name="Text Box 7"/>
          <p:cNvSpPr txBox="1">
            <a:spLocks noChangeArrowheads="1"/>
          </p:cNvSpPr>
          <p:nvPr/>
        </p:nvSpPr>
        <p:spPr bwMode="auto">
          <a:xfrm>
            <a:off x="682625" y="2514600"/>
            <a:ext cx="7788275" cy="78898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Informally, if we could prove that R(c) is true for an arbitrary c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(in a sense, c is a “variable”), then we could prove the for all statement.</a:t>
            </a:r>
          </a:p>
        </p:txBody>
      </p:sp>
      <p:sp>
        <p:nvSpPr>
          <p:cNvPr id="184328" name="Text Box 8"/>
          <p:cNvSpPr txBox="1">
            <a:spLocks noChangeArrowheads="1"/>
          </p:cNvSpPr>
          <p:nvPr/>
        </p:nvSpPr>
        <p:spPr bwMode="auto">
          <a:xfrm>
            <a:off x="381000" y="4773613"/>
            <a:ext cx="8337550" cy="78898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>
                <a:latin typeface="Comic Sans MS" panose="030F0702030302020204" pitchFamily="66" charset="0"/>
              </a:rPr>
              <a:t>Remark:</a:t>
            </a:r>
            <a:r>
              <a:rPr lang="en-US" altLang="zh-TW" sz="1800">
                <a:latin typeface="Comic Sans MS" panose="030F0702030302020204" pitchFamily="66" charset="0"/>
              </a:rPr>
              <a:t> Universal generalization is often difficult to prove, we will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introduce mathematical induction to prove the validity of for all statements.</a:t>
            </a:r>
          </a:p>
        </p:txBody>
      </p:sp>
      <p:graphicFrame>
        <p:nvGraphicFramePr>
          <p:cNvPr id="39943" name="Object 9"/>
          <p:cNvGraphicFramePr>
            <a:graphicFrameLocks noChangeAspect="1"/>
          </p:cNvGraphicFramePr>
          <p:nvPr/>
        </p:nvGraphicFramePr>
        <p:xfrm>
          <a:off x="4514850" y="31242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51" imgH="215619" progId="Equation.3">
                  <p:embed/>
                </p:oleObj>
              </mc:Choice>
              <mc:Fallback>
                <p:oleObj name="Equation" r:id="rId2" imgW="114151" imgH="215619" progId="Equation.3">
                  <p:embed/>
                  <p:pic>
                    <p:nvPicPr>
                      <p:cNvPr id="3994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12420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</p:txBody>
      </p:sp>
      <p:pic>
        <p:nvPicPr>
          <p:cNvPr id="39945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371600"/>
            <a:ext cx="11430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6" grpId="0" autoUpdateAnimBg="0"/>
      <p:bldP spid="184327" grpId="0" animBg="1" autoUpdateAnimBg="0"/>
      <p:bldP spid="184328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say that an </a:t>
            </a:r>
            <a:r>
              <a:rPr lang="en-US" i="1" dirty="0"/>
              <a:t>argument form </a:t>
            </a:r>
            <a:r>
              <a:rPr lang="en-US" dirty="0"/>
              <a:t>is </a:t>
            </a:r>
            <a:r>
              <a:rPr lang="en-US" b="1" dirty="0"/>
              <a:t>valid </a:t>
            </a:r>
            <a:r>
              <a:rPr lang="en-US" dirty="0"/>
              <a:t>means the following: </a:t>
            </a:r>
          </a:p>
          <a:p>
            <a:pPr lvl="1"/>
            <a:r>
              <a:rPr lang="en-US" dirty="0"/>
              <a:t>No matter what particular predicates are substituted for the predicate symbols in its premises, if the resulting premise statements are all true, then the conclusion is also true.</a:t>
            </a:r>
          </a:p>
          <a:p>
            <a:r>
              <a:rPr lang="en-US" dirty="0"/>
              <a:t>An </a:t>
            </a:r>
            <a:r>
              <a:rPr lang="en-US" i="1" dirty="0"/>
              <a:t>argument </a:t>
            </a:r>
            <a:r>
              <a:rPr lang="en-US" dirty="0"/>
              <a:t>is called valid if, and only if, its form is valid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8584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from Proposition…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448118"/>
            <a:ext cx="6214895" cy="420528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838200" y="3657600"/>
            <a:ext cx="6096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16731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0" y="1900238"/>
            <a:ext cx="8143875" cy="284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i="1">
                <a:solidFill>
                  <a:srgbClr val="003399"/>
                </a:solidFill>
                <a:latin typeface="Comic Sans MS" panose="030F0702030302020204" pitchFamily="66" charset="0"/>
              </a:rPr>
              <a:t>Proof</a:t>
            </a:r>
            <a:r>
              <a:rPr kumimoji="0" lang="en-US" altLang="en-US" sz="1800">
                <a:latin typeface="Comic Sans MS" panose="030F0702030302020204" pitchFamily="66" charset="0"/>
              </a:rPr>
              <a:t>:  Give </a:t>
            </a:r>
            <a:r>
              <a:rPr kumimoji="0" lang="en-US" altLang="en-US" sz="1800" b="1" i="1">
                <a:solidFill>
                  <a:schemeClr val="accent2"/>
                </a:solidFill>
                <a:latin typeface="Comic Sans MS" panose="030F0702030302020204" pitchFamily="66" charset="0"/>
              </a:rPr>
              <a:t>countermodel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, where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en-US" sz="1800" b="1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            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</a:t>
            </a:r>
            <a:r>
              <a:rPr kumimoji="0" lang="en-US" altLang="en-US" sz="1800" i="1">
                <a:latin typeface="Comic Sans MS" panose="030F0702030302020204" pitchFamily="66" charset="0"/>
                <a:sym typeface="Symbol" panose="05050102010706020507" pitchFamily="18" charset="2"/>
              </a:rPr>
              <a:t>z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 [</a:t>
            </a:r>
            <a:r>
              <a:rPr kumimoji="0" lang="en-US" altLang="en-US" sz="1800" i="1">
                <a:latin typeface="Comic Sans MS" panose="030F0702030302020204" pitchFamily="66" charset="0"/>
                <a:sym typeface="Symbol" panose="05050102010706020507" pitchFamily="18" charset="2"/>
              </a:rPr>
              <a:t>Q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1800" i="1">
                <a:latin typeface="Comic Sans MS" panose="030F0702030302020204" pitchFamily="66" charset="0"/>
                <a:sym typeface="Symbol" panose="05050102010706020507" pitchFamily="18" charset="2"/>
              </a:rPr>
              <a:t>z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r>
              <a:rPr kumimoji="0" lang="en-US" altLang="en-US" sz="180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kumimoji="0" lang="en-US" altLang="en-US" sz="1800" b="1">
                <a:solidFill>
                  <a:srgbClr val="D00614"/>
                </a:solidFill>
                <a:latin typeface="Comic Sans MS" panose="030F0702030302020204" pitchFamily="66" charset="0"/>
                <a:sym typeface="Euclid Symbol" panose="05050102010706020507" pitchFamily="18" charset="2"/>
              </a:rPr>
              <a:t></a:t>
            </a:r>
            <a:r>
              <a:rPr kumimoji="0" lang="en-US" altLang="en-US" sz="1800">
                <a:solidFill>
                  <a:schemeClr val="accent2"/>
                </a:solidFill>
                <a:latin typeface="Comic Sans MS" panose="030F0702030302020204" pitchFamily="66" charset="0"/>
                <a:sym typeface="Euclid Symbol" panose="05050102010706020507" pitchFamily="18" charset="2"/>
              </a:rPr>
              <a:t> </a:t>
            </a:r>
            <a:r>
              <a:rPr kumimoji="0" lang="en-US" altLang="en-US" sz="1800" i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(z)]</a:t>
            </a:r>
            <a:r>
              <a:rPr kumimoji="0" lang="en-US" altLang="en-US" sz="1800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 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is </a:t>
            </a:r>
            <a:r>
              <a:rPr kumimoji="0" lang="en-US" altLang="en-US" sz="1800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true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,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       	but </a:t>
            </a:r>
            <a:r>
              <a:rPr kumimoji="0" lang="en-US" altLang="en-US" sz="1800" i="1">
                <a:latin typeface="Comic Sans MS" panose="030F0702030302020204" pitchFamily="66" charset="0"/>
                <a:sym typeface="Symbol" panose="05050102010706020507" pitchFamily="18" charset="2"/>
              </a:rPr>
              <a:t>x.Q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1800" i="1">
                <a:latin typeface="Comic Sans MS" panose="030F0702030302020204" pitchFamily="66" charset="0"/>
                <a:sym typeface="Symbol" panose="05050102010706020507" pitchFamily="18" charset="2"/>
              </a:rPr>
              <a:t>x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r>
              <a:rPr kumimoji="0" lang="en-US" altLang="en-US" sz="1800">
                <a:solidFill>
                  <a:srgbClr val="CC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kumimoji="0" lang="en-US" altLang="en-US" sz="1800" b="1">
                <a:solidFill>
                  <a:srgbClr val="D00614"/>
                </a:solidFill>
                <a:latin typeface="Comic Sans MS" panose="030F0702030302020204" pitchFamily="66" charset="0"/>
                <a:sym typeface="Euclid Symbol" panose="05050102010706020507" pitchFamily="18" charset="2"/>
              </a:rPr>
              <a:t></a:t>
            </a:r>
            <a:r>
              <a:rPr kumimoji="0" lang="en-US" altLang="en-US" sz="1800">
                <a:solidFill>
                  <a:srgbClr val="CC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</a:t>
            </a:r>
            <a:r>
              <a:rPr kumimoji="0" lang="en-US" altLang="en-US" sz="1800" i="1">
                <a:latin typeface="Comic Sans MS" panose="030F0702030302020204" pitchFamily="66" charset="0"/>
                <a:sym typeface="Symbol" panose="05050102010706020507" pitchFamily="18" charset="2"/>
              </a:rPr>
              <a:t>y.P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1800" i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r>
              <a:rPr kumimoji="0" lang="en-US" altLang="en-US" sz="1800" b="1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is</a:t>
            </a:r>
            <a:r>
              <a:rPr kumimoji="0" lang="en-US" altLang="en-US" sz="1800">
                <a:solidFill>
                  <a:srgbClr val="F8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kumimoji="0" lang="en-US" altLang="en-US" sz="1800">
                <a:solidFill>
                  <a:srgbClr val="D00614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false</a:t>
            </a:r>
            <a:r>
              <a:rPr kumimoji="0" lang="en-US" altLang="en-US" sz="1800">
                <a:solidFill>
                  <a:srgbClr val="F8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kumimoji="0" lang="en-US" altLang="en-US" sz="1800">
              <a:solidFill>
                <a:srgbClr val="F80000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	In this example, let domain be integers,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en-US" sz="1800" i="1">
                <a:latin typeface="Comic Sans MS" panose="030F0702030302020204" pitchFamily="66" charset="0"/>
                <a:sym typeface="Symbol" panose="05050102010706020507" pitchFamily="18" charset="2"/>
              </a:rPr>
              <a:t>                         Q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1800" i="1">
                <a:latin typeface="Comic Sans MS" panose="030F0702030302020204" pitchFamily="66" charset="0"/>
                <a:sym typeface="Symbol" panose="05050102010706020507" pitchFamily="18" charset="2"/>
              </a:rPr>
              <a:t>z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) be true if z is an even number, i.e. Q(z)=even(z)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en-US" sz="1800" i="1">
                <a:latin typeface="Comic Sans MS" panose="030F0702030302020204" pitchFamily="66" charset="0"/>
                <a:sym typeface="Symbol" panose="05050102010706020507" pitchFamily="18" charset="2"/>
              </a:rPr>
              <a:t>                         P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1800" i="1">
                <a:latin typeface="Comic Sans MS" panose="030F0702030302020204" pitchFamily="66" charset="0"/>
                <a:sym typeface="Symbol" panose="05050102010706020507" pitchFamily="18" charset="2"/>
              </a:rPr>
              <a:t>z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) be true if z is an odd number, i.e. P(z)=odd(z)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676400" y="1066800"/>
            <a:ext cx="5659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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z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 [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Q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z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) </a:t>
            </a:r>
            <a:r>
              <a:rPr kumimoji="0" lang="en-US" altLang="en-US" sz="2400" b="1">
                <a:solidFill>
                  <a:srgbClr val="D00614"/>
                </a:solidFill>
                <a:latin typeface="Comic Sans MS" panose="030F0702030302020204" pitchFamily="66" charset="0"/>
                <a:sym typeface="Euclid Symbol" panose="05050102010706020507" pitchFamily="18" charset="2"/>
              </a:rPr>
              <a:t>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(z)] </a:t>
            </a:r>
            <a:r>
              <a:rPr kumimoji="0" lang="en-US" altLang="en-US" sz="2400">
                <a:latin typeface="Comic Sans MS" panose="030F0702030302020204" pitchFamily="66" charset="0"/>
                <a:cs typeface="Times New Roman" panose="02020603050405020304" pitchFamily="18" charset="0"/>
                <a:sym typeface="Symbol" panose="05050102010706020507" pitchFamily="18" charset="2"/>
              </a:rPr>
              <a:t>→ 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[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x.Q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x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) </a:t>
            </a:r>
            <a:r>
              <a:rPr kumimoji="0" lang="en-US" altLang="en-US" sz="2400" b="1">
                <a:solidFill>
                  <a:srgbClr val="D00614"/>
                </a:solidFill>
                <a:latin typeface="Comic Sans MS" panose="030F0702030302020204" pitchFamily="66" charset="0"/>
                <a:sym typeface="Euclid Symbol" panose="05050102010706020507" pitchFamily="18" charset="2"/>
              </a:rPr>
              <a:t>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 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y.P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)]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657600" y="457200"/>
            <a:ext cx="1822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Valid Rule?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5259388" y="2243138"/>
            <a:ext cx="1900237" cy="733425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Find a domain,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and a predicate.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914400" y="5043488"/>
            <a:ext cx="80914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Then 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</a:t>
            </a:r>
            <a:r>
              <a:rPr kumimoji="0" lang="en-US" altLang="en-US" sz="1800" i="1">
                <a:latin typeface="Comic Sans MS" panose="030F0702030302020204" pitchFamily="66" charset="0"/>
                <a:sym typeface="Symbol" panose="05050102010706020507" pitchFamily="18" charset="2"/>
              </a:rPr>
              <a:t>z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 [</a:t>
            </a:r>
            <a:r>
              <a:rPr kumimoji="0" lang="en-US" altLang="en-US" sz="1800" i="1">
                <a:latin typeface="Comic Sans MS" panose="030F0702030302020204" pitchFamily="66" charset="0"/>
                <a:sym typeface="Symbol" panose="05050102010706020507" pitchFamily="18" charset="2"/>
              </a:rPr>
              <a:t>Q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1800" i="1">
                <a:latin typeface="Comic Sans MS" panose="030F0702030302020204" pitchFamily="66" charset="0"/>
                <a:sym typeface="Symbol" panose="05050102010706020507" pitchFamily="18" charset="2"/>
              </a:rPr>
              <a:t>z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) </a:t>
            </a:r>
            <a:r>
              <a:rPr kumimoji="0" lang="en-US" altLang="en-US" sz="1800" b="1">
                <a:solidFill>
                  <a:srgbClr val="D00614"/>
                </a:solidFill>
                <a:latin typeface="Comic Sans MS" panose="030F0702030302020204" pitchFamily="66" charset="0"/>
                <a:sym typeface="Euclid Symbol" panose="05050102010706020507" pitchFamily="18" charset="2"/>
              </a:rPr>
              <a:t>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kumimoji="0" lang="en-US" altLang="en-US" sz="1800" i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(z)] is true, because every number is either even or odd.</a:t>
            </a:r>
            <a:endParaRPr kumimoji="0" lang="en-US" altLang="zh-TW" sz="180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914400" y="5486400"/>
            <a:ext cx="7277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But 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</a:t>
            </a:r>
            <a:r>
              <a:rPr kumimoji="0" lang="en-US" altLang="en-US" sz="1800" i="1">
                <a:latin typeface="Comic Sans MS" panose="030F0702030302020204" pitchFamily="66" charset="0"/>
                <a:sym typeface="Symbol" panose="05050102010706020507" pitchFamily="18" charset="2"/>
              </a:rPr>
              <a:t>x.Q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1800" i="1">
                <a:latin typeface="Comic Sans MS" panose="030F0702030302020204" pitchFamily="66" charset="0"/>
                <a:sym typeface="Symbol" panose="05050102010706020507" pitchFamily="18" charset="2"/>
              </a:rPr>
              <a:t>x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) is not true, since not every number is an even number.</a:t>
            </a:r>
            <a:endParaRPr kumimoji="0" lang="en-US" altLang="zh-TW" sz="180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914400" y="5957888"/>
            <a:ext cx="7118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Similarly 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</a:t>
            </a:r>
            <a:r>
              <a:rPr kumimoji="0" lang="en-US" altLang="en-US" sz="1800" i="1">
                <a:latin typeface="Comic Sans MS" panose="030F0702030302020204" pitchFamily="66" charset="0"/>
                <a:sym typeface="Symbol" panose="05050102010706020507" pitchFamily="18" charset="2"/>
              </a:rPr>
              <a:t>y.P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1800" i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) is not true, and so </a:t>
            </a:r>
            <a:r>
              <a:rPr kumimoji="0" lang="en-US" altLang="en-US" sz="1800" i="1">
                <a:latin typeface="Comic Sans MS" panose="030F0702030302020204" pitchFamily="66" charset="0"/>
                <a:sym typeface="Symbol" panose="05050102010706020507" pitchFamily="18" charset="2"/>
              </a:rPr>
              <a:t>x.Q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1800" i="1">
                <a:latin typeface="Comic Sans MS" panose="030F0702030302020204" pitchFamily="66" charset="0"/>
                <a:sym typeface="Symbol" panose="05050102010706020507" pitchFamily="18" charset="2"/>
              </a:rPr>
              <a:t>x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) </a:t>
            </a:r>
            <a:r>
              <a:rPr kumimoji="0" lang="en-US" altLang="en-US" sz="1800" b="1">
                <a:solidFill>
                  <a:srgbClr val="D00614"/>
                </a:solidFill>
                <a:latin typeface="Comic Sans MS" panose="030F0702030302020204" pitchFamily="66" charset="0"/>
                <a:sym typeface="Euclid Symbol" panose="05050102010706020507" pitchFamily="18" charset="2"/>
              </a:rPr>
              <a:t>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 </a:t>
            </a:r>
            <a:r>
              <a:rPr kumimoji="0" lang="en-US" altLang="en-US" sz="1800" i="1">
                <a:latin typeface="Comic Sans MS" panose="030F0702030302020204" pitchFamily="66" charset="0"/>
                <a:sym typeface="Symbol" panose="05050102010706020507" pitchFamily="18" charset="2"/>
              </a:rPr>
              <a:t>y.P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1800" i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) is not true.</a:t>
            </a:r>
            <a:endParaRPr kumimoji="0" lang="en-US" altLang="zh-TW" sz="180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 animBg="1"/>
      <p:bldP spid="110598" grpId="0"/>
      <p:bldP spid="110599" grpId="0"/>
      <p:bldP spid="11060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7975600" cy="325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i="1">
                <a:solidFill>
                  <a:srgbClr val="003399"/>
                </a:solidFill>
                <a:latin typeface="Comic Sans MS" panose="030F0702030302020204" pitchFamily="66" charset="0"/>
              </a:rPr>
              <a:t>Proof</a:t>
            </a:r>
            <a:r>
              <a:rPr kumimoji="0" lang="en-US" altLang="en-US" sz="1800">
                <a:latin typeface="Comic Sans MS" panose="030F0702030302020204" pitchFamily="66" charset="0"/>
              </a:rPr>
              <a:t>:  Assume </a:t>
            </a:r>
            <a:r>
              <a:rPr kumimoji="0" lang="en-US" altLang="en-US" sz="1800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</a:t>
            </a:r>
            <a:r>
              <a:rPr kumimoji="0" lang="en-US" altLang="en-US" sz="1800" i="1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z</a:t>
            </a:r>
            <a:r>
              <a:rPr kumimoji="0" lang="en-US" altLang="en-US" sz="1800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[</a:t>
            </a:r>
            <a:r>
              <a:rPr kumimoji="0" lang="en-US" altLang="en-US" sz="1800" i="1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Q</a:t>
            </a:r>
            <a:r>
              <a:rPr kumimoji="0" lang="en-US" altLang="en-US" sz="1800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1800" i="1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z</a:t>
            </a:r>
            <a:r>
              <a:rPr kumimoji="0" lang="en-US" altLang="en-US" sz="1800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r>
              <a:rPr kumimoji="0" lang="en-US" altLang="en-US" sz="1800">
                <a:solidFill>
                  <a:srgbClr val="9900CC"/>
                </a:solidFill>
                <a:latin typeface="Comic Sans MS" panose="030F0702030302020204" pitchFamily="66" charset="0"/>
                <a:sym typeface="Euclid Symbol" panose="05050102010706020507" pitchFamily="18" charset="2"/>
              </a:rPr>
              <a:t></a:t>
            </a:r>
            <a:r>
              <a:rPr kumimoji="0" lang="en-US" altLang="en-US" sz="1800" i="1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kumimoji="0" lang="en-US" altLang="en-US" sz="1800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(z)]</a:t>
            </a:r>
            <a:r>
              <a:rPr kumimoji="0" lang="en-US" altLang="en-US" sz="1800">
                <a:solidFill>
                  <a:srgbClr val="0033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So </a:t>
            </a:r>
            <a:r>
              <a:rPr kumimoji="0" lang="en-US" altLang="en-US" sz="1800" i="1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Q</a:t>
            </a:r>
            <a:r>
              <a:rPr kumimoji="0" lang="en-US" altLang="en-US" sz="1800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1800" i="1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z</a:t>
            </a:r>
            <a:r>
              <a:rPr kumimoji="0" lang="en-US" altLang="en-US" sz="1800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r>
              <a:rPr kumimoji="0" lang="en-US" altLang="en-US" sz="1800">
                <a:solidFill>
                  <a:srgbClr val="9900CC"/>
                </a:solidFill>
                <a:latin typeface="Comic Sans MS" panose="030F0702030302020204" pitchFamily="66" charset="0"/>
                <a:sym typeface="Euclid Symbol" panose="05050102010706020507" pitchFamily="18" charset="2"/>
              </a:rPr>
              <a:t></a:t>
            </a:r>
            <a:r>
              <a:rPr kumimoji="0" lang="en-US" altLang="en-US" sz="1800" i="1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kumimoji="0" lang="en-US" altLang="en-US" sz="1800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(z)</a:t>
            </a:r>
            <a:r>
              <a:rPr kumimoji="0" lang="en-US" altLang="en-US" sz="1800" b="1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holds for all </a:t>
            </a:r>
            <a:r>
              <a:rPr kumimoji="0" lang="en-US" altLang="en-US" sz="1800" i="1">
                <a:solidFill>
                  <a:srgbClr val="9900CC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z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 in the domain D.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Now let </a:t>
            </a:r>
            <a:r>
              <a:rPr kumimoji="0" lang="en-US" altLang="en-US" sz="1800" i="1">
                <a:solidFill>
                  <a:srgbClr val="0033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c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  be some element in the domain D.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Comic Sans MS" panose="030F0702030302020204" pitchFamily="66" charset="0"/>
              </a:rPr>
              <a:t>So </a:t>
            </a:r>
            <a:r>
              <a:rPr kumimoji="0" lang="en-US" altLang="en-US" sz="1800" i="1">
                <a:solidFill>
                  <a:srgbClr val="000066"/>
                </a:solidFill>
                <a:latin typeface="Comic Sans MS" panose="030F0702030302020204" pitchFamily="66" charset="0"/>
              </a:rPr>
              <a:t>Q</a:t>
            </a:r>
            <a:r>
              <a:rPr kumimoji="0" lang="en-US" altLang="en-US" sz="1800">
                <a:solidFill>
                  <a:srgbClr val="000066"/>
                </a:solidFill>
                <a:latin typeface="Comic Sans MS" panose="030F0702030302020204" pitchFamily="66" charset="0"/>
              </a:rPr>
              <a:t>(</a:t>
            </a:r>
            <a:r>
              <a:rPr kumimoji="0" lang="en-US" altLang="en-US" sz="1800" i="1">
                <a:solidFill>
                  <a:schemeClr val="accent2"/>
                </a:solidFill>
                <a:latin typeface="Comic Sans MS" panose="030F0702030302020204" pitchFamily="66" charset="0"/>
              </a:rPr>
              <a:t>c</a:t>
            </a:r>
            <a:r>
              <a:rPr kumimoji="0" lang="en-US" altLang="en-US" sz="1800">
                <a:solidFill>
                  <a:srgbClr val="000066"/>
                </a:solidFill>
                <a:latin typeface="Comic Sans MS" panose="030F0702030302020204" pitchFamily="66" charset="0"/>
              </a:rPr>
              <a:t>)</a:t>
            </a:r>
            <a:r>
              <a:rPr kumimoji="0" lang="en-US" altLang="en-US" sz="1800">
                <a:solidFill>
                  <a:srgbClr val="000066"/>
                </a:solidFill>
                <a:latin typeface="Comic Sans MS" panose="030F0702030302020204" pitchFamily="66" charset="0"/>
                <a:sym typeface="Euclid Symbol" panose="05050102010706020507" pitchFamily="18" charset="2"/>
              </a:rPr>
              <a:t></a:t>
            </a:r>
            <a:r>
              <a:rPr kumimoji="0" lang="en-US" altLang="en-US" sz="1800" i="1">
                <a:solidFill>
                  <a:srgbClr val="000066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kumimoji="0" lang="en-US" altLang="en-US" sz="1800">
                <a:solidFill>
                  <a:srgbClr val="000066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1800" i="1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c</a:t>
            </a:r>
            <a:r>
              <a:rPr kumimoji="0" lang="en-US" altLang="en-US" sz="1800">
                <a:solidFill>
                  <a:srgbClr val="000066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r>
              <a:rPr kumimoji="0" lang="en-US" altLang="en-US" sz="1800">
                <a:latin typeface="Comic Sans MS" panose="030F0702030302020204" pitchFamily="66" charset="0"/>
              </a:rPr>
              <a:t> holds (by instantiation), and therefore </a:t>
            </a:r>
            <a:r>
              <a:rPr kumimoji="0" lang="en-US" altLang="en-US" sz="1800" i="1">
                <a:solidFill>
                  <a:srgbClr val="000066"/>
                </a:solidFill>
                <a:latin typeface="Comic Sans MS" panose="030F0702030302020204" pitchFamily="66" charset="0"/>
              </a:rPr>
              <a:t>Q</a:t>
            </a:r>
            <a:r>
              <a:rPr kumimoji="0" lang="en-US" altLang="en-US" sz="1800">
                <a:solidFill>
                  <a:srgbClr val="000066"/>
                </a:solidFill>
                <a:latin typeface="Comic Sans MS" panose="030F0702030302020204" pitchFamily="66" charset="0"/>
              </a:rPr>
              <a:t>(</a:t>
            </a:r>
            <a:r>
              <a:rPr kumimoji="0" lang="en-US" altLang="en-US" sz="1800" i="1">
                <a:solidFill>
                  <a:schemeClr val="accent2"/>
                </a:solidFill>
                <a:latin typeface="Comic Sans MS" panose="030F0702030302020204" pitchFamily="66" charset="0"/>
              </a:rPr>
              <a:t>c</a:t>
            </a:r>
            <a:r>
              <a:rPr kumimoji="0" lang="en-US" altLang="en-US" sz="1800">
                <a:solidFill>
                  <a:srgbClr val="000066"/>
                </a:solidFill>
                <a:latin typeface="Comic Sans MS" panose="030F0702030302020204" pitchFamily="66" charset="0"/>
              </a:rPr>
              <a:t>)</a:t>
            </a:r>
            <a:r>
              <a:rPr kumimoji="0" lang="en-US" altLang="en-US" sz="1800" b="1">
                <a:solidFill>
                  <a:srgbClr val="000066"/>
                </a:solidFill>
                <a:latin typeface="Comic Sans MS" panose="030F0702030302020204" pitchFamily="66" charset="0"/>
              </a:rPr>
              <a:t> </a:t>
            </a:r>
            <a:r>
              <a:rPr kumimoji="0" lang="en-US" altLang="en-US" sz="1800">
                <a:latin typeface="Comic Sans MS" panose="030F0702030302020204" pitchFamily="66" charset="0"/>
              </a:rPr>
              <a:t>by itself holds.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Comic Sans MS" panose="030F0702030302020204" pitchFamily="66" charset="0"/>
              </a:rPr>
              <a:t>But </a:t>
            </a:r>
            <a:r>
              <a:rPr kumimoji="0" lang="en-US" altLang="en-US" sz="1800" i="1">
                <a:solidFill>
                  <a:schemeClr val="accent2"/>
                </a:solidFill>
                <a:latin typeface="Comic Sans MS" panose="030F0702030302020204" pitchFamily="66" charset="0"/>
              </a:rPr>
              <a:t>c</a:t>
            </a:r>
            <a:r>
              <a:rPr kumimoji="0" lang="en-US" altLang="en-US" sz="1800">
                <a:latin typeface="Comic Sans MS" panose="030F0702030302020204" pitchFamily="66" charset="0"/>
              </a:rPr>
              <a:t> could have been any element of the domain D.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Comic Sans MS" panose="030F0702030302020204" pitchFamily="66" charset="0"/>
              </a:rPr>
              <a:t>So</a:t>
            </a:r>
            <a:r>
              <a:rPr kumimoji="0" lang="en-US" altLang="en-US" sz="1800" b="1" i="1">
                <a:solidFill>
                  <a:srgbClr val="FF3300"/>
                </a:solidFill>
                <a:latin typeface="Comic Sans MS" panose="030F0702030302020204" pitchFamily="66" charset="0"/>
              </a:rPr>
              <a:t> </a:t>
            </a:r>
            <a:r>
              <a:rPr kumimoji="0" lang="en-US" altLang="en-US" sz="1800">
                <a:latin typeface="Comic Sans MS" panose="030F0702030302020204" pitchFamily="66" charset="0"/>
              </a:rPr>
              <a:t>we conclude </a:t>
            </a:r>
            <a:r>
              <a:rPr kumimoji="0" lang="en-US" altLang="en-US" sz="1800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</a:t>
            </a:r>
            <a:r>
              <a:rPr kumimoji="0" lang="en-US" altLang="en-US" sz="1800" i="1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x.Q</a:t>
            </a:r>
            <a:r>
              <a:rPr kumimoji="0" lang="en-US" altLang="en-US" sz="1800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1800" i="1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x</a:t>
            </a:r>
            <a:r>
              <a:rPr kumimoji="0" lang="en-US" altLang="en-US" sz="1800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).  </a:t>
            </a:r>
            <a:r>
              <a:rPr kumimoji="0" lang="en-US" altLang="en-US" sz="1800">
                <a:latin typeface="Comic Sans MS" panose="030F0702030302020204" pitchFamily="66" charset="0"/>
                <a:sym typeface="Symbol" panose="05050102010706020507" pitchFamily="18" charset="2"/>
              </a:rPr>
              <a:t>(by generalization)</a:t>
            </a:r>
            <a:endParaRPr kumimoji="0" lang="en-US" altLang="en-US" sz="1800">
              <a:latin typeface="Comic Sans MS" panose="030F0702030302020204" pitchFamily="66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Comic Sans MS" panose="030F0702030302020204" pitchFamily="66" charset="0"/>
              </a:rPr>
              <a:t>We conclude </a:t>
            </a:r>
            <a:r>
              <a:rPr kumimoji="0" lang="en-US" altLang="en-US" sz="1800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</a:t>
            </a:r>
            <a:r>
              <a:rPr kumimoji="0" lang="en-US" altLang="en-US" sz="1800" i="1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y.P</a:t>
            </a:r>
            <a:r>
              <a:rPr kumimoji="0" lang="en-US" altLang="en-US" sz="1800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1800" i="1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kumimoji="0" lang="en-US" altLang="en-US" sz="1800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r>
              <a:rPr kumimoji="0" lang="en-US" altLang="en-US" sz="1800" b="1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kumimoji="0" lang="en-US" altLang="en-US" sz="1800">
                <a:latin typeface="Comic Sans MS" panose="030F0702030302020204" pitchFamily="66" charset="0"/>
              </a:rPr>
              <a:t>similarly (by generalization). Therefore,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en-US" sz="1800" b="1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                    </a:t>
            </a:r>
            <a:r>
              <a:rPr kumimoji="0" lang="en-US" altLang="en-US" sz="1800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</a:t>
            </a:r>
            <a:r>
              <a:rPr kumimoji="0" lang="en-US" altLang="en-US" sz="1800" i="1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x.Q</a:t>
            </a:r>
            <a:r>
              <a:rPr kumimoji="0" lang="en-US" altLang="en-US" sz="1800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1800" i="1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x</a:t>
            </a:r>
            <a:r>
              <a:rPr kumimoji="0" lang="en-US" altLang="en-US" sz="1800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 </a:t>
            </a:r>
            <a:r>
              <a:rPr kumimoji="0" lang="en-US" altLang="en-US" sz="1800">
                <a:solidFill>
                  <a:srgbClr val="006600"/>
                </a:solidFill>
                <a:latin typeface="Comic Sans MS" panose="030F0702030302020204" pitchFamily="66" charset="0"/>
                <a:sym typeface="Euclid Symbol" panose="05050102010706020507" pitchFamily="18" charset="2"/>
              </a:rPr>
              <a:t></a:t>
            </a:r>
            <a:r>
              <a:rPr kumimoji="0" lang="en-US" altLang="en-US" sz="1800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</a:t>
            </a:r>
            <a:r>
              <a:rPr kumimoji="0" lang="en-US" altLang="en-US" sz="1800" i="1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y.P</a:t>
            </a:r>
            <a:r>
              <a:rPr kumimoji="0" lang="en-US" altLang="en-US" sz="1800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1800" i="1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kumimoji="0" lang="en-US" altLang="en-US" sz="1800">
                <a:solidFill>
                  <a:srgbClr val="008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                 </a:t>
            </a:r>
            <a:r>
              <a:rPr kumimoji="0" lang="en-US" altLang="en-US" sz="1800">
                <a:solidFill>
                  <a:srgbClr val="003399"/>
                </a:solidFill>
                <a:latin typeface="Comic Sans MS" panose="030F0702030302020204" pitchFamily="66" charset="0"/>
              </a:rPr>
              <a:t> </a:t>
            </a:r>
            <a:r>
              <a:rPr kumimoji="0" lang="en-US" altLang="en-US" sz="1800">
                <a:solidFill>
                  <a:srgbClr val="000066"/>
                </a:solidFill>
                <a:latin typeface="Comic Sans MS" panose="030F0702030302020204" pitchFamily="66" charset="0"/>
              </a:rPr>
              <a:t>QED.</a:t>
            </a: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914400" y="1447800"/>
            <a:ext cx="7345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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z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   D   [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Q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z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) </a:t>
            </a:r>
            <a:r>
              <a:rPr kumimoji="0" lang="en-US" altLang="en-US" sz="2400" b="1">
                <a:latin typeface="Comic Sans MS" panose="030F0702030302020204" pitchFamily="66" charset="0"/>
                <a:sym typeface="Euclid Symbol" panose="05050102010706020507" pitchFamily="18" charset="2"/>
              </a:rPr>
              <a:t>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P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(z)] </a:t>
            </a:r>
            <a:r>
              <a:rPr kumimoji="0" lang="en-US" altLang="en-US" sz="2400">
                <a:latin typeface="Comic Sans MS" panose="030F0702030302020204" pitchFamily="66" charset="0"/>
                <a:cs typeface="Times New Roman" panose="02020603050405020304" pitchFamily="18" charset="0"/>
                <a:sym typeface="Symbol" panose="05050102010706020507" pitchFamily="18" charset="2"/>
              </a:rPr>
              <a:t>→ 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[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x   D Q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x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) </a:t>
            </a:r>
            <a:r>
              <a:rPr kumimoji="0" lang="en-US" altLang="en-US" sz="2400" b="1">
                <a:latin typeface="Comic Sans MS" panose="030F0702030302020204" pitchFamily="66" charset="0"/>
                <a:sym typeface="Euclid Symbol" panose="05050102010706020507" pitchFamily="18" charset="2"/>
              </a:rPr>
              <a:t>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 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y   D P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(</a:t>
            </a:r>
            <a:r>
              <a:rPr kumimoji="0" lang="en-US" altLang="en-US" sz="2400" i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  <a:r>
              <a:rPr kumimoji="0" lang="en-US" altLang="en-US" sz="2400">
                <a:latin typeface="Comic Sans MS" panose="030F0702030302020204" pitchFamily="66" charset="0"/>
                <a:sym typeface="Symbol" panose="05050102010706020507" pitchFamily="18" charset="2"/>
              </a:rPr>
              <a:t>)]</a:t>
            </a:r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3657600" y="457200"/>
            <a:ext cx="1822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Valid Rule?</a:t>
            </a:r>
          </a:p>
        </p:txBody>
      </p:sp>
      <p:pic>
        <p:nvPicPr>
          <p:cNvPr id="41989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15240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15240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600200"/>
            <a:ext cx="15240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279525" y="3429000"/>
            <a:ext cx="6500813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A50021"/>
              </a:buClr>
            </a:pPr>
            <a:r>
              <a:rPr lang="en-US" altLang="zh-TW" sz="1800" dirty="0">
                <a:latin typeface="Comic Sans MS" panose="030F0702030302020204" pitchFamily="66" charset="0"/>
              </a:rPr>
              <a:t> Express (quantified) statements using logic formula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</a:pPr>
            <a:endParaRPr lang="en-US" altLang="zh-TW" sz="1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</a:pPr>
            <a:r>
              <a:rPr lang="en-US" altLang="zh-TW" sz="1800" dirty="0">
                <a:latin typeface="Comic Sans MS" panose="030F0702030302020204" pitchFamily="66" charset="0"/>
              </a:rPr>
              <a:t> Use simple logic rules (e.g. </a:t>
            </a:r>
            <a:r>
              <a:rPr lang="en-US" altLang="zh-TW" sz="1800" dirty="0" err="1">
                <a:latin typeface="Comic Sans MS" panose="030F0702030302020204" pitchFamily="66" charset="0"/>
              </a:rPr>
              <a:t>DeMorgan</a:t>
            </a:r>
            <a:r>
              <a:rPr lang="en-US" altLang="zh-TW" sz="1800" dirty="0">
                <a:latin typeface="Comic Sans MS" panose="030F0702030302020204" pitchFamily="66" charset="0"/>
              </a:rPr>
              <a:t>, contrapositive, </a:t>
            </a:r>
            <a:r>
              <a:rPr lang="en-US" altLang="zh-TW" sz="1800" dirty="0" err="1">
                <a:latin typeface="Comic Sans MS" panose="030F0702030302020204" pitchFamily="66" charset="0"/>
              </a:rPr>
              <a:t>etc</a:t>
            </a:r>
            <a:r>
              <a:rPr lang="en-US" altLang="zh-TW" sz="1800" dirty="0"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</a:pPr>
            <a:endParaRPr lang="en-US" altLang="zh-TW" sz="1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</a:pPr>
            <a:r>
              <a:rPr lang="en-US" altLang="zh-TW" sz="1800" dirty="0">
                <a:latin typeface="Comic Sans MS" panose="030F0702030302020204" pitchFamily="66" charset="0"/>
              </a:rPr>
              <a:t> Fluent with arguments and logical equivalence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810000" y="457200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Summary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203325" y="1489075"/>
            <a:ext cx="66992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mic Sans MS" panose="030F0702030302020204" pitchFamily="66" charset="0"/>
              </a:rPr>
              <a:t>This finishes the introduction to logic, half of the first part.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mic Sans MS" panose="030F0702030302020204" pitchFamily="66" charset="0"/>
              </a:rPr>
              <a:t>In the other half we will use logic to do mathematical proofs.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mic Sans MS" panose="030F0702030302020204" pitchFamily="66" charset="0"/>
              </a:rPr>
              <a:t>At this point, you should be able to: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733800" y="4572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Truth Set</a:t>
            </a:r>
          </a:p>
        </p:txBody>
      </p:sp>
      <p:sp>
        <p:nvSpPr>
          <p:cNvPr id="8195" name="Text Box 21"/>
          <p:cNvSpPr txBox="1">
            <a:spLocks noChangeArrowheads="1"/>
          </p:cNvSpPr>
          <p:nvPr/>
        </p:nvSpPr>
        <p:spPr bwMode="auto">
          <a:xfrm>
            <a:off x="2608263" y="1757363"/>
            <a:ext cx="3935412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Sets can be defined by a predicate</a:t>
            </a:r>
          </a:p>
        </p:txBody>
      </p:sp>
      <p:sp>
        <p:nvSpPr>
          <p:cNvPr id="151575" name="Text Box 23"/>
          <p:cNvSpPr txBox="1">
            <a:spLocks noChangeArrowheads="1"/>
          </p:cNvSpPr>
          <p:nvPr/>
        </p:nvSpPr>
        <p:spPr bwMode="auto">
          <a:xfrm>
            <a:off x="1295400" y="2514600"/>
            <a:ext cx="6553200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Given a predicate P(x) and x has domain D, the </a:t>
            </a:r>
            <a:r>
              <a:rPr lang="en-US" altLang="zh-TW" sz="1800">
                <a:solidFill>
                  <a:srgbClr val="A50021"/>
                </a:solidFill>
                <a:latin typeface="Comic Sans MS" panose="030F0702030302020204" pitchFamily="66" charset="0"/>
              </a:rPr>
              <a:t>truth set</a:t>
            </a:r>
            <a:r>
              <a:rPr lang="en-US" altLang="zh-TW" sz="1800">
                <a:latin typeface="Comic Sans MS" panose="030F0702030302020204" pitchFamily="66" charset="0"/>
              </a:rPr>
              <a:t> of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P(x) is the set of all elements of D that make P(x) true.</a:t>
            </a:r>
          </a:p>
        </p:txBody>
      </p:sp>
      <p:sp>
        <p:nvSpPr>
          <p:cNvPr id="151576" name="Text Box 24"/>
          <p:cNvSpPr txBox="1">
            <a:spLocks noChangeArrowheads="1"/>
          </p:cNvSpPr>
          <p:nvPr/>
        </p:nvSpPr>
        <p:spPr bwMode="auto">
          <a:xfrm>
            <a:off x="762000" y="5486400"/>
            <a:ext cx="7602538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>
                <a:latin typeface="Comic Sans MS" panose="030F0702030302020204" pitchFamily="66" charset="0"/>
              </a:rPr>
              <a:t>Let P(x) be “x is a prime number”,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TW" sz="1600">
                <a:latin typeface="Comic Sans MS" panose="030F0702030302020204" pitchFamily="66" charset="0"/>
              </a:rPr>
              <a:t>and the domain D of x is the set of positive integers.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TW" sz="1600">
                <a:latin typeface="Comic Sans MS" panose="030F0702030302020204" pitchFamily="66" charset="0"/>
              </a:rPr>
              <a:t>Then the truth set is the set of all positive integers which are prime numbers.</a:t>
            </a:r>
          </a:p>
        </p:txBody>
      </p:sp>
      <p:pic>
        <p:nvPicPr>
          <p:cNvPr id="151577" name="Picture 2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3556000"/>
            <a:ext cx="27813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79" name="Text Box 27"/>
          <p:cNvSpPr txBox="1">
            <a:spLocks noChangeArrowheads="1"/>
          </p:cNvSpPr>
          <p:nvPr/>
        </p:nvSpPr>
        <p:spPr bwMode="auto">
          <a:xfrm>
            <a:off x="727075" y="4286250"/>
            <a:ext cx="84169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>
                <a:latin typeface="Comic Sans MS" panose="030F0702030302020204" pitchFamily="66" charset="0"/>
              </a:rPr>
              <a:t>Let P(x) be “x is the square of a number”,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TW" sz="1600">
                <a:latin typeface="Comic Sans MS" panose="030F0702030302020204" pitchFamily="66" charset="0"/>
              </a:rPr>
              <a:t>and the domain D of x is the set of positive integers.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TW" sz="1600">
                <a:latin typeface="Comic Sans MS" panose="030F0702030302020204" pitchFamily="66" charset="0"/>
              </a:rPr>
              <a:t>Then the truth set is the set of all positive integers which are the square of a number.</a:t>
            </a:r>
          </a:p>
        </p:txBody>
      </p:sp>
      <p:sp>
        <p:nvSpPr>
          <p:cNvPr id="151580" name="Text Box 28"/>
          <p:cNvSpPr txBox="1">
            <a:spLocks noChangeArrowheads="1"/>
          </p:cNvSpPr>
          <p:nvPr/>
        </p:nvSpPr>
        <p:spPr bwMode="auto">
          <a:xfrm>
            <a:off x="152400" y="4267200"/>
            <a:ext cx="544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e.g.</a:t>
            </a:r>
          </a:p>
        </p:txBody>
      </p:sp>
      <p:sp>
        <p:nvSpPr>
          <p:cNvPr id="151581" name="Text Box 29"/>
          <p:cNvSpPr txBox="1">
            <a:spLocks noChangeArrowheads="1"/>
          </p:cNvSpPr>
          <p:nvPr/>
        </p:nvSpPr>
        <p:spPr bwMode="auto">
          <a:xfrm>
            <a:off x="228600" y="5410200"/>
            <a:ext cx="544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e.g.</a:t>
            </a:r>
          </a:p>
        </p:txBody>
      </p:sp>
      <p:sp>
        <p:nvSpPr>
          <p:cNvPr id="8202" name="Text Box 30"/>
          <p:cNvSpPr txBox="1">
            <a:spLocks noChangeArrowheads="1"/>
          </p:cNvSpPr>
          <p:nvPr/>
        </p:nvSpPr>
        <p:spPr bwMode="auto">
          <a:xfrm>
            <a:off x="838200" y="1219200"/>
            <a:ext cx="7424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Sometimes it is inconvenient or impossible to define a set explicitly.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75" grpId="0" animBg="1"/>
      <p:bldP spid="151576" grpId="0"/>
      <p:bldP spid="151579" grpId="0"/>
      <p:bldP spid="151580" grpId="0"/>
      <p:bldP spid="1515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387975" y="13858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Comic Sans MS" panose="030F0702030302020204" pitchFamily="66" charset="0"/>
              </a:rPr>
              <a:t>for </a:t>
            </a:r>
            <a:r>
              <a:rPr kumimoji="0" lang="en-US" altLang="en-US" sz="1800">
                <a:solidFill>
                  <a:srgbClr val="009900"/>
                </a:solidFill>
                <a:latin typeface="Comic Sans MS" panose="030F0702030302020204" pitchFamily="66" charset="0"/>
              </a:rPr>
              <a:t>ALL</a:t>
            </a:r>
            <a:r>
              <a:rPr kumimoji="0" lang="en-US" altLang="en-US" sz="1800">
                <a:latin typeface="Comic Sans MS" panose="030F0702030302020204" pitchFamily="66" charset="0"/>
              </a:rPr>
              <a:t> </a:t>
            </a:r>
            <a:r>
              <a:rPr kumimoji="0" lang="en-US" altLang="en-US" sz="1800" i="1">
                <a:latin typeface="Comic Sans MS" panose="030F0702030302020204" pitchFamily="66" charset="0"/>
              </a:rPr>
              <a:t>x</a:t>
            </a:r>
            <a:endParaRPr kumimoji="0"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699000" y="1385888"/>
            <a:ext cx="48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solidFill>
                  <a:srgbClr val="0099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</a:t>
            </a:r>
            <a:r>
              <a:rPr kumimoji="0" lang="en-US" altLang="en-US" sz="1800" i="1">
                <a:latin typeface="Comic Sans MS" panose="030F0702030302020204" pitchFamily="66" charset="0"/>
                <a:sym typeface="Symbol" panose="05050102010706020507" pitchFamily="18" charset="2"/>
              </a:rPr>
              <a:t>x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2590800" y="457200"/>
            <a:ext cx="3883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The Universal Quantifier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85800" y="2992438"/>
            <a:ext cx="1139825" cy="1866900"/>
            <a:chOff x="2086" y="960"/>
            <a:chExt cx="1157" cy="1749"/>
          </a:xfrm>
        </p:grpSpPr>
        <p:grpSp>
          <p:nvGrpSpPr>
            <p:cNvPr id="9235" name="Group 19"/>
            <p:cNvGrpSpPr>
              <a:grpSpLocks/>
            </p:cNvGrpSpPr>
            <p:nvPr/>
          </p:nvGrpSpPr>
          <p:grpSpPr bwMode="auto">
            <a:xfrm>
              <a:off x="2086" y="960"/>
              <a:ext cx="1157" cy="1749"/>
              <a:chOff x="3267" y="1104"/>
              <a:chExt cx="981" cy="1670"/>
            </a:xfrm>
          </p:grpSpPr>
          <p:grpSp>
            <p:nvGrpSpPr>
              <p:cNvPr id="9239" name="Group 20"/>
              <p:cNvGrpSpPr>
                <a:grpSpLocks/>
              </p:cNvGrpSpPr>
              <p:nvPr/>
            </p:nvGrpSpPr>
            <p:grpSpPr bwMode="auto">
              <a:xfrm>
                <a:off x="3267" y="1104"/>
                <a:ext cx="981" cy="1248"/>
                <a:chOff x="2259" y="1152"/>
                <a:chExt cx="981" cy="1248"/>
              </a:xfrm>
            </p:grpSpPr>
            <p:sp>
              <p:nvSpPr>
                <p:cNvPr id="924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886" y="1535"/>
                  <a:ext cx="314" cy="5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924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259" y="1632"/>
                  <a:ext cx="333" cy="5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en-US" altLang="zh-TW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b</a:t>
                  </a:r>
                </a:p>
              </p:txBody>
            </p:sp>
            <p:sp>
              <p:nvSpPr>
                <p:cNvPr id="9243" name="AutoShape 23"/>
                <p:cNvSpPr>
                  <a:spLocks noChangeArrowheads="1"/>
                </p:cNvSpPr>
                <p:nvPr/>
              </p:nvSpPr>
              <p:spPr bwMode="auto">
                <a:xfrm>
                  <a:off x="2520" y="1152"/>
                  <a:ext cx="720" cy="1248"/>
                </a:xfrm>
                <a:prstGeom prst="rtTriangle">
                  <a:avLst/>
                </a:prstGeom>
                <a:solidFill>
                  <a:srgbClr val="0099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新細明體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Comic Sans MS" panose="030F0702030302020204" pitchFamily="66" charset="0"/>
                  </a:endParaRPr>
                </a:p>
              </p:txBody>
            </p:sp>
          </p:grpSp>
          <p:sp>
            <p:nvSpPr>
              <p:cNvPr id="9240" name="Text Box 24"/>
              <p:cNvSpPr txBox="1">
                <a:spLocks noChangeArrowheads="1"/>
              </p:cNvSpPr>
              <p:nvPr/>
            </p:nvSpPr>
            <p:spPr bwMode="auto">
              <a:xfrm>
                <a:off x="3693" y="2256"/>
                <a:ext cx="334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en-US" altLang="zh-TW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</p:grpSp>
        <p:grpSp>
          <p:nvGrpSpPr>
            <p:cNvPr id="9236" name="Group 25"/>
            <p:cNvGrpSpPr>
              <a:grpSpLocks/>
            </p:cNvGrpSpPr>
            <p:nvPr/>
          </p:nvGrpSpPr>
          <p:grpSpPr bwMode="auto">
            <a:xfrm>
              <a:off x="2397" y="2167"/>
              <a:ext cx="113" cy="100"/>
              <a:chOff x="2544" y="2304"/>
              <a:chExt cx="96" cy="96"/>
            </a:xfrm>
          </p:grpSpPr>
          <p:sp>
            <p:nvSpPr>
              <p:cNvPr id="9237" name="Line 26"/>
              <p:cNvSpPr>
                <a:spLocks noChangeShapeType="1"/>
              </p:cNvSpPr>
              <p:nvPr/>
            </p:nvSpPr>
            <p:spPr bwMode="auto">
              <a:xfrm>
                <a:off x="2544" y="2304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8" name="Line 27"/>
              <p:cNvSpPr>
                <a:spLocks noChangeShapeType="1"/>
              </p:cNvSpPr>
              <p:nvPr/>
            </p:nvSpPr>
            <p:spPr bwMode="auto">
              <a:xfrm>
                <a:off x="2640" y="2304"/>
                <a:ext cx="0" cy="9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4476" name="Text Box 28"/>
          <p:cNvSpPr txBox="1">
            <a:spLocks noChangeArrowheads="1"/>
          </p:cNvSpPr>
          <p:nvPr/>
        </p:nvSpPr>
        <p:spPr bwMode="auto">
          <a:xfrm>
            <a:off x="2498725" y="2230438"/>
            <a:ext cx="3597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solidFill>
                  <a:srgbClr val="0099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</a:t>
            </a:r>
            <a:r>
              <a:rPr lang="en-US" altLang="zh-TW" sz="1800">
                <a:latin typeface="Comic Sans MS" panose="030F0702030302020204" pitchFamily="66" charset="0"/>
              </a:rPr>
              <a:t> x     Z  </a:t>
            </a:r>
            <a:r>
              <a:rPr kumimoji="0" lang="en-US" altLang="en-US" sz="1800">
                <a:solidFill>
                  <a:srgbClr val="0099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</a:t>
            </a:r>
            <a:r>
              <a:rPr lang="en-US" altLang="zh-TW" sz="1800">
                <a:latin typeface="Comic Sans MS" panose="030F0702030302020204" pitchFamily="66" charset="0"/>
              </a:rPr>
              <a:t> y     Z,  x + y = y + x.</a:t>
            </a:r>
          </a:p>
        </p:txBody>
      </p:sp>
      <p:pic>
        <p:nvPicPr>
          <p:cNvPr id="104477" name="Picture 2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341563"/>
            <a:ext cx="15240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78" name="Picture 3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341563"/>
            <a:ext cx="15240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80" name="Picture 3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362" y="4126890"/>
            <a:ext cx="30480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82" name="Picture 3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495800"/>
            <a:ext cx="1585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7" name="Text Box 35"/>
          <p:cNvSpPr txBox="1">
            <a:spLocks noChangeArrowheads="1"/>
          </p:cNvSpPr>
          <p:nvPr/>
        </p:nvSpPr>
        <p:spPr bwMode="auto">
          <a:xfrm>
            <a:off x="1736725" y="1371600"/>
            <a:ext cx="2732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The universal quantifier</a:t>
            </a:r>
          </a:p>
        </p:txBody>
      </p:sp>
      <p:sp>
        <p:nvSpPr>
          <p:cNvPr id="104484" name="Text Box 36"/>
          <p:cNvSpPr txBox="1">
            <a:spLocks noChangeArrowheads="1"/>
          </p:cNvSpPr>
          <p:nvPr/>
        </p:nvSpPr>
        <p:spPr bwMode="auto">
          <a:xfrm>
            <a:off x="2419883" y="2997837"/>
            <a:ext cx="26114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Comic Sans MS" panose="030F0702030302020204" pitchFamily="66" charset="0"/>
              </a:rPr>
              <a:t>Pythagorean’s theorem</a:t>
            </a:r>
          </a:p>
        </p:txBody>
      </p:sp>
      <p:sp>
        <p:nvSpPr>
          <p:cNvPr id="104485" name="Text Box 37"/>
          <p:cNvSpPr txBox="1">
            <a:spLocks noChangeArrowheads="1"/>
          </p:cNvSpPr>
          <p:nvPr/>
        </p:nvSpPr>
        <p:spPr bwMode="auto">
          <a:xfrm>
            <a:off x="990600" y="2230438"/>
            <a:ext cx="11350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Example:</a:t>
            </a:r>
          </a:p>
        </p:txBody>
      </p:sp>
      <p:sp>
        <p:nvSpPr>
          <p:cNvPr id="104486" name="Text Box 38"/>
          <p:cNvSpPr txBox="1">
            <a:spLocks noChangeArrowheads="1"/>
          </p:cNvSpPr>
          <p:nvPr/>
        </p:nvSpPr>
        <p:spPr bwMode="auto">
          <a:xfrm>
            <a:off x="990600" y="5126038"/>
            <a:ext cx="11350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Example:</a:t>
            </a:r>
          </a:p>
        </p:txBody>
      </p:sp>
      <p:pic>
        <p:nvPicPr>
          <p:cNvPr id="104487" name="Picture 3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885" y="5097158"/>
            <a:ext cx="17653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88" name="Text Box 40"/>
          <p:cNvSpPr txBox="1">
            <a:spLocks noChangeArrowheads="1"/>
          </p:cNvSpPr>
          <p:nvPr/>
        </p:nvSpPr>
        <p:spPr bwMode="auto">
          <a:xfrm>
            <a:off x="4114800" y="5074443"/>
            <a:ext cx="5105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latin typeface="Comic Sans MS" panose="030F0702030302020204" pitchFamily="66" charset="0"/>
              </a:rPr>
              <a:t>This statement is true if the domain is Z (integers),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dirty="0">
                <a:latin typeface="Comic Sans MS" panose="030F0702030302020204" pitchFamily="66" charset="0"/>
              </a:rPr>
              <a:t>but not true if the domain is R (reals).</a:t>
            </a:r>
          </a:p>
        </p:txBody>
      </p:sp>
      <p:sp>
        <p:nvSpPr>
          <p:cNvPr id="104489" name="Text Box 41"/>
          <p:cNvSpPr txBox="1">
            <a:spLocks noChangeArrowheads="1"/>
          </p:cNvSpPr>
          <p:nvPr/>
        </p:nvSpPr>
        <p:spPr bwMode="auto">
          <a:xfrm>
            <a:off x="1863725" y="6253163"/>
            <a:ext cx="5375275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The truth of a predicate depends on the domain.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929313" y="4038600"/>
            <a:ext cx="2343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If a, b, c are … then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9883" y="3609695"/>
            <a:ext cx="626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Suppose, a, b, c are the three sides of a triangle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76" grpId="0"/>
      <p:bldP spid="104484" grpId="0"/>
      <p:bldP spid="104485" grpId="0"/>
      <p:bldP spid="104486" grpId="0"/>
      <p:bldP spid="104488" grpId="0"/>
      <p:bldP spid="104489" grpId="0" animBg="1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 sz="2800"/>
              <a:t>Truth and Falsity of Universal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altLang="en-US"/>
              <a:t>Let D = {1,2,3,4,5} and consider the statement: </a:t>
            </a:r>
            <a:r>
              <a:rPr lang="en-US" altLang="en-US">
                <a:sym typeface="Symbol" panose="05050102010706020507" pitchFamily="18" charset="2"/>
              </a:rPr>
              <a:t>x  D, x</a:t>
            </a:r>
            <a:r>
              <a:rPr lang="en-US" altLang="en-US" baseline="30000">
                <a:sym typeface="Symbol" panose="05050102010706020507" pitchFamily="18" charset="2"/>
              </a:rPr>
              <a:t>2</a:t>
            </a:r>
            <a:r>
              <a:rPr lang="en-US" altLang="en-US">
                <a:sym typeface="Symbol" panose="05050102010706020507" pitchFamily="18" charset="2"/>
              </a:rPr>
              <a:t>  x. Show this is true.</a:t>
            </a:r>
          </a:p>
          <a:p>
            <a:pPr lvl="1"/>
            <a:endParaRPr lang="en-US" altLang="en-US">
              <a:sym typeface="Symbol" panose="05050102010706020507" pitchFamily="18" charset="2"/>
            </a:endParaRPr>
          </a:p>
          <a:p>
            <a:r>
              <a:rPr lang="en-US" altLang="en-US">
                <a:sym typeface="Symbol" panose="05050102010706020507" pitchFamily="18" charset="2"/>
              </a:rPr>
              <a:t>x  R, x</a:t>
            </a:r>
            <a:r>
              <a:rPr lang="en-US" altLang="en-US" baseline="30000">
                <a:sym typeface="Symbol" panose="05050102010706020507" pitchFamily="18" charset="2"/>
              </a:rPr>
              <a:t>2</a:t>
            </a:r>
            <a:r>
              <a:rPr lang="en-US" altLang="en-US">
                <a:sym typeface="Symbol" panose="05050102010706020507" pitchFamily="18" charset="2"/>
              </a:rPr>
              <a:t>  x. Show that this is false.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Take x = ½ . Clearly x  R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(½)</a:t>
            </a:r>
            <a:r>
              <a:rPr lang="en-US" altLang="en-US" baseline="30000">
                <a:sym typeface="Symbol" panose="05050102010706020507" pitchFamily="18" charset="2"/>
              </a:rPr>
              <a:t>2 </a:t>
            </a:r>
            <a:r>
              <a:rPr lang="en-US" altLang="en-US">
                <a:sym typeface="Symbol" panose="05050102010706020507" pitchFamily="18" charset="2"/>
              </a:rPr>
              <a:t>= ¼  ½ 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So, this is false</a:t>
            </a:r>
            <a:endParaRPr lang="en-US" altLang="en-US"/>
          </a:p>
          <a:p>
            <a:pPr lvl="1"/>
            <a:endParaRPr lang="en-US" altLang="en-US">
              <a:sym typeface="Symbol" panose="05050102010706020507" pitchFamily="18" charset="2"/>
            </a:endParaRPr>
          </a:p>
          <a:p>
            <a:pPr lvl="1"/>
            <a:endParaRPr lang="en-US" altLang="en-US">
              <a:sym typeface="Symbol" panose="05050102010706020507" pitchFamily="18" charset="2"/>
            </a:endParaRPr>
          </a:p>
          <a:p>
            <a:pPr lvl="1"/>
            <a:endParaRPr lang="en-US" altLang="en-US">
              <a:sym typeface="Symbol" panose="05050102010706020507" pitchFamily="18" charset="2"/>
            </a:endParaRPr>
          </a:p>
          <a:p>
            <a:pPr lvl="1"/>
            <a:endParaRPr lang="en-US" altLang="en-US">
              <a:sym typeface="Symbol" panose="05050102010706020507" pitchFamily="18" charset="2"/>
            </a:endParaRPr>
          </a:p>
          <a:p>
            <a:endParaRPr lang="en-US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0" y="2133600"/>
          <a:ext cx="6096000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544898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7189019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0864823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49062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72559668"/>
                    </a:ext>
                  </a:extLst>
                </a:gridCol>
              </a:tblGrid>
              <a:tr h="370946"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6600"/>
                          </a:solidFill>
                        </a:rPr>
                        <a:t>Method of Exhaustion</a:t>
                      </a:r>
                    </a:p>
                  </a:txBody>
                  <a:tcPr marT="45733" marB="45733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92244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sz="1800" baseline="30000" dirty="0"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sz="1800" dirty="0">
                          <a:sym typeface="Symbol" panose="05050102010706020507" pitchFamily="18" charset="2"/>
                        </a:rPr>
                        <a:t> = 1  1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sz="1800" baseline="30000" dirty="0">
                          <a:sym typeface="Symbol" panose="05050102010706020507" pitchFamily="18" charset="2"/>
                        </a:rPr>
                        <a:t>2 </a:t>
                      </a:r>
                      <a:r>
                        <a:rPr lang="en-US" sz="1800" baseline="0" dirty="0">
                          <a:sym typeface="Symbol" panose="05050102010706020507" pitchFamily="18" charset="2"/>
                        </a:rPr>
                        <a:t>= 4 </a:t>
                      </a:r>
                      <a:r>
                        <a:rPr lang="en-US" sz="1800" dirty="0">
                          <a:sym typeface="Symbol" panose="05050102010706020507" pitchFamily="18" charset="2"/>
                        </a:rPr>
                        <a:t> 2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Symbol" panose="05050102010706020507" pitchFamily="18" charset="2"/>
                        </a:rPr>
                        <a:t>3</a:t>
                      </a:r>
                      <a:r>
                        <a:rPr lang="en-US" sz="1800" baseline="30000" dirty="0"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sz="1800" baseline="0" dirty="0">
                          <a:sym typeface="Symbol" panose="05050102010706020507" pitchFamily="18" charset="2"/>
                        </a:rPr>
                        <a:t> = 9 </a:t>
                      </a:r>
                      <a:r>
                        <a:rPr lang="en-US" sz="1800" dirty="0">
                          <a:sym typeface="Symbol" panose="05050102010706020507" pitchFamily="18" charset="2"/>
                        </a:rPr>
                        <a:t> 3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Symbol" panose="05050102010706020507" pitchFamily="18" charset="2"/>
                        </a:rPr>
                        <a:t>4</a:t>
                      </a:r>
                      <a:r>
                        <a:rPr lang="en-US" sz="1800" baseline="30000" dirty="0"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sz="1800" dirty="0">
                          <a:sym typeface="Symbol" panose="05050102010706020507" pitchFamily="18" charset="2"/>
                        </a:rPr>
                        <a:t> =16 4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Symbol" panose="05050102010706020507" pitchFamily="18" charset="2"/>
                        </a:rPr>
                        <a:t>5</a:t>
                      </a:r>
                      <a:r>
                        <a:rPr lang="en-US" sz="1800" baseline="30000" dirty="0"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sz="1800" baseline="0" dirty="0">
                          <a:sym typeface="Symbol" panose="05050102010706020507" pitchFamily="18" charset="2"/>
                        </a:rPr>
                        <a:t>=25</a:t>
                      </a:r>
                      <a:r>
                        <a:rPr lang="en-US" sz="1800" dirty="0">
                          <a:sym typeface="Symbol" panose="05050102010706020507" pitchFamily="18" charset="2"/>
                        </a:rPr>
                        <a:t> 5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35884695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TRUE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TRUE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TRUE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TRUE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TRUE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308151366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484813" y="4583113"/>
            <a:ext cx="19065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Counterexample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2514600" y="457200"/>
            <a:ext cx="4106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The Existential Quantifier</a:t>
            </a:r>
          </a:p>
        </p:txBody>
      </p:sp>
      <p:sp>
        <p:nvSpPr>
          <p:cNvPr id="11267" name="Text Box 18"/>
          <p:cNvSpPr txBox="1">
            <a:spLocks noChangeArrowheads="1"/>
          </p:cNvSpPr>
          <p:nvPr/>
        </p:nvSpPr>
        <p:spPr bwMode="auto">
          <a:xfrm>
            <a:off x="3048000" y="1371600"/>
            <a:ext cx="428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</a:t>
            </a:r>
            <a:r>
              <a:rPr kumimoji="0" lang="en-US" altLang="en-US" sz="1800" i="1">
                <a:latin typeface="Comic Sans MS" panose="030F0702030302020204" pitchFamily="66" charset="0"/>
                <a:sym typeface="Symbol" panose="05050102010706020507" pitchFamily="18" charset="2"/>
              </a:rPr>
              <a:t>y</a:t>
            </a:r>
          </a:p>
        </p:txBody>
      </p:sp>
      <p:sp>
        <p:nvSpPr>
          <p:cNvPr id="11268" name="Rectangle 19"/>
          <p:cNvSpPr>
            <a:spLocks noChangeArrowheads="1"/>
          </p:cNvSpPr>
          <p:nvPr/>
        </p:nvSpPr>
        <p:spPr bwMode="auto">
          <a:xfrm>
            <a:off x="3581400" y="1371600"/>
            <a:ext cx="2597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Comic Sans MS" panose="030F0702030302020204" pitchFamily="66" charset="0"/>
              </a:rPr>
              <a:t>There </a:t>
            </a:r>
            <a:r>
              <a:rPr kumimoji="0" lang="en-US" altLang="en-US" sz="1800">
                <a:solidFill>
                  <a:srgbClr val="003399"/>
                </a:solidFill>
                <a:latin typeface="Comic Sans MS" panose="030F0702030302020204" pitchFamily="66" charset="0"/>
              </a:rPr>
              <a:t>EXISTS</a:t>
            </a:r>
            <a:r>
              <a:rPr kumimoji="0" lang="en-US" altLang="en-US" sz="1800">
                <a:latin typeface="Comic Sans MS" panose="030F0702030302020204" pitchFamily="66" charset="0"/>
              </a:rPr>
              <a:t> some </a:t>
            </a:r>
            <a:r>
              <a:rPr kumimoji="0" lang="en-US" altLang="en-US" sz="1800" i="1">
                <a:latin typeface="Comic Sans MS" panose="030F0702030302020204" pitchFamily="66" charset="0"/>
              </a:rPr>
              <a:t>y</a:t>
            </a:r>
          </a:p>
        </p:txBody>
      </p:sp>
      <p:pic>
        <p:nvPicPr>
          <p:cNvPr id="153620" name="Picture 2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812925"/>
            <a:ext cx="17081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3621" name="Object 21"/>
          <p:cNvGraphicFramePr>
            <a:graphicFrameLocks noChangeAspect="1"/>
          </p:cNvGraphicFramePr>
          <p:nvPr/>
        </p:nvGraphicFramePr>
        <p:xfrm>
          <a:off x="3733800" y="3559175"/>
          <a:ext cx="2057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058" imgH="203112" progId="Equation.DSMT4">
                  <p:embed/>
                </p:oleObj>
              </mc:Choice>
              <mc:Fallback>
                <p:oleObj name="Equation" r:id="rId4" imgW="787058" imgH="203112" progId="Equation.DSMT4">
                  <p:embed/>
                  <p:pic>
                    <p:nvPicPr>
                      <p:cNvPr id="15362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559175"/>
                        <a:ext cx="20574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22" name="Text Box 22"/>
          <p:cNvSpPr txBox="1">
            <a:spLocks noChangeArrowheads="1"/>
          </p:cNvSpPr>
          <p:nvPr/>
        </p:nvSpPr>
        <p:spPr bwMode="auto">
          <a:xfrm>
            <a:off x="2832100" y="4052888"/>
            <a:ext cx="1104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i="1" u="sng">
                <a:latin typeface="Comic Sans MS" panose="030F0702030302020204" pitchFamily="66" charset="0"/>
              </a:rPr>
              <a:t>Domain  </a:t>
            </a:r>
            <a:r>
              <a:rPr kumimoji="0" lang="en-US" altLang="en-US" sz="1800" u="sng">
                <a:latin typeface="Comic Sans MS" panose="030F0702030302020204" pitchFamily="66" charset="0"/>
              </a:rPr>
              <a:t>      </a:t>
            </a:r>
            <a:r>
              <a:rPr kumimoji="0" lang="en-US" altLang="en-US" sz="1800">
                <a:latin typeface="Comic Sans MS" panose="030F0702030302020204" pitchFamily="66" charset="0"/>
              </a:rPr>
              <a:t>                                                   </a:t>
            </a:r>
          </a:p>
        </p:txBody>
      </p:sp>
      <p:sp>
        <p:nvSpPr>
          <p:cNvPr id="153623" name="Text Box 23"/>
          <p:cNvSpPr txBox="1">
            <a:spLocks noChangeArrowheads="1"/>
          </p:cNvSpPr>
          <p:nvPr/>
        </p:nvSpPr>
        <p:spPr bwMode="auto">
          <a:xfrm>
            <a:off x="5270500" y="4052888"/>
            <a:ext cx="1511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latin typeface="Comic Sans MS" panose="030F0702030302020204" pitchFamily="66" charset="0"/>
              </a:rPr>
              <a:t> </a:t>
            </a:r>
            <a:r>
              <a:rPr kumimoji="0" lang="en-US" altLang="en-US" sz="1800" i="1" u="sng">
                <a:latin typeface="Comic Sans MS" panose="030F0702030302020204" pitchFamily="66" charset="0"/>
              </a:rPr>
              <a:t>Truth value</a:t>
            </a:r>
          </a:p>
        </p:txBody>
      </p:sp>
      <p:sp>
        <p:nvSpPr>
          <p:cNvPr id="153624" name="Text Box 24"/>
          <p:cNvSpPr txBox="1">
            <a:spLocks noChangeArrowheads="1"/>
          </p:cNvSpPr>
          <p:nvPr/>
        </p:nvSpPr>
        <p:spPr bwMode="auto">
          <a:xfrm>
            <a:off x="2254250" y="5119688"/>
            <a:ext cx="2241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i="1">
                <a:solidFill>
                  <a:srgbClr val="003399"/>
                </a:solidFill>
                <a:latin typeface="Comic Sans MS" panose="030F0702030302020204" pitchFamily="66" charset="0"/>
              </a:rPr>
              <a:t>positive</a:t>
            </a:r>
            <a:r>
              <a:rPr kumimoji="0" lang="en-US" altLang="en-US" sz="1800">
                <a:solidFill>
                  <a:srgbClr val="003399"/>
                </a:solidFill>
                <a:latin typeface="Comic Sans MS" panose="030F0702030302020204" pitchFamily="66" charset="0"/>
              </a:rPr>
              <a:t> integers </a:t>
            </a:r>
            <a:r>
              <a:rPr kumimoji="0" lang="en-US" altLang="en-US" sz="1800">
                <a:solidFill>
                  <a:srgbClr val="003399"/>
                </a:solidFill>
                <a:latin typeface="Comic Sans MS" panose="030F0702030302020204" pitchFamily="66" charset="0"/>
                <a:sym typeface="Euclid Math Two" panose="02050601010101010101" pitchFamily="18" charset="2"/>
              </a:rPr>
              <a:t></a:t>
            </a:r>
            <a:r>
              <a:rPr kumimoji="0" lang="en-US" altLang="en-US" sz="1800" baseline="30000">
                <a:solidFill>
                  <a:srgbClr val="003399"/>
                </a:solidFill>
                <a:latin typeface="Comic Sans MS" panose="030F0702030302020204" pitchFamily="66" charset="0"/>
              </a:rPr>
              <a:t>+</a:t>
            </a:r>
          </a:p>
        </p:txBody>
      </p:sp>
      <p:sp>
        <p:nvSpPr>
          <p:cNvPr id="11274" name="Text Box 26"/>
          <p:cNvSpPr txBox="1">
            <a:spLocks noChangeArrowheads="1"/>
          </p:cNvSpPr>
          <p:nvPr/>
        </p:nvSpPr>
        <p:spPr bwMode="auto">
          <a:xfrm>
            <a:off x="3290888" y="53546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153627" name="Text Box 27"/>
          <p:cNvSpPr txBox="1">
            <a:spLocks noChangeArrowheads="1"/>
          </p:cNvSpPr>
          <p:nvPr/>
        </p:nvSpPr>
        <p:spPr bwMode="auto">
          <a:xfrm>
            <a:off x="2738438" y="4586288"/>
            <a:ext cx="1274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>
                <a:solidFill>
                  <a:srgbClr val="003399"/>
                </a:solidFill>
                <a:latin typeface="Comic Sans MS" panose="030F0702030302020204" pitchFamily="66" charset="0"/>
              </a:rPr>
              <a:t>integers </a:t>
            </a:r>
            <a:r>
              <a:rPr kumimoji="0" lang="en-US" altLang="en-US" sz="1800">
                <a:solidFill>
                  <a:srgbClr val="003399"/>
                </a:solidFill>
                <a:latin typeface="Comic Sans MS" panose="030F0702030302020204" pitchFamily="66" charset="0"/>
                <a:sym typeface="Euclid Math Two" panose="02050601010101010101" pitchFamily="18" charset="2"/>
              </a:rPr>
              <a:t></a:t>
            </a:r>
            <a:endParaRPr kumimoji="0" lang="en-US" altLang="en-US" sz="1800">
              <a:solidFill>
                <a:srgbClr val="003399"/>
              </a:solidFill>
              <a:latin typeface="Comic Sans MS" panose="030F0702030302020204" pitchFamily="66" charset="0"/>
            </a:endParaRPr>
          </a:p>
        </p:txBody>
      </p:sp>
      <p:sp>
        <p:nvSpPr>
          <p:cNvPr id="153629" name="Rectangle 29"/>
          <p:cNvSpPr>
            <a:spLocks noChangeArrowheads="1"/>
          </p:cNvSpPr>
          <p:nvPr/>
        </p:nvSpPr>
        <p:spPr bwMode="auto">
          <a:xfrm>
            <a:off x="2198688" y="5638800"/>
            <a:ext cx="22971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i="1">
                <a:solidFill>
                  <a:srgbClr val="003399"/>
                </a:solidFill>
                <a:latin typeface="Comic Sans MS" panose="030F0702030302020204" pitchFamily="66" charset="0"/>
              </a:rPr>
              <a:t>negative</a:t>
            </a:r>
            <a:r>
              <a:rPr kumimoji="0" lang="en-US" altLang="en-US" sz="1800">
                <a:solidFill>
                  <a:srgbClr val="003399"/>
                </a:solidFill>
                <a:latin typeface="Comic Sans MS" panose="030F0702030302020204" pitchFamily="66" charset="0"/>
              </a:rPr>
              <a:t> integers </a:t>
            </a:r>
            <a:r>
              <a:rPr kumimoji="0" lang="en-US" altLang="en-US" sz="1800">
                <a:solidFill>
                  <a:srgbClr val="003399"/>
                </a:solidFill>
                <a:latin typeface="Comic Sans MS" panose="030F0702030302020204" pitchFamily="66" charset="0"/>
                <a:sym typeface="Euclid Math Two" panose="02050601010101010101" pitchFamily="18" charset="2"/>
              </a:rPr>
              <a:t></a:t>
            </a:r>
            <a:r>
              <a:rPr kumimoji="0" lang="en-US" altLang="en-US" sz="1800" baseline="30000">
                <a:solidFill>
                  <a:srgbClr val="003399"/>
                </a:solidFill>
                <a:latin typeface="Comic Sans MS" panose="030F0702030302020204" pitchFamily="66" charset="0"/>
                <a:sym typeface="Euclid Math Two" panose="02050601010101010101" pitchFamily="18" charset="2"/>
              </a:rPr>
              <a:t>-</a:t>
            </a:r>
            <a:endParaRPr kumimoji="0" lang="en-US" altLang="en-US" sz="1800" baseline="30000">
              <a:solidFill>
                <a:srgbClr val="003399"/>
              </a:solidFill>
              <a:latin typeface="Comic Sans MS" panose="030F0702030302020204" pitchFamily="66" charset="0"/>
            </a:endParaRPr>
          </a:p>
        </p:txBody>
      </p:sp>
      <p:sp>
        <p:nvSpPr>
          <p:cNvPr id="153631" name="Rectangle 31"/>
          <p:cNvSpPr>
            <a:spLocks noChangeArrowheads="1"/>
          </p:cNvSpPr>
          <p:nvPr/>
        </p:nvSpPr>
        <p:spPr bwMode="auto">
          <a:xfrm>
            <a:off x="2390775" y="6110288"/>
            <a:ext cx="1927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en-US" sz="1800" i="1">
                <a:solidFill>
                  <a:srgbClr val="003399"/>
                </a:solidFill>
                <a:latin typeface="Comic Sans MS" panose="030F0702030302020204" pitchFamily="66" charset="0"/>
              </a:rPr>
              <a:t>negative</a:t>
            </a:r>
            <a:r>
              <a:rPr kumimoji="0" lang="en-US" altLang="en-US" sz="1800">
                <a:solidFill>
                  <a:srgbClr val="003399"/>
                </a:solidFill>
                <a:latin typeface="Comic Sans MS" panose="030F0702030302020204" pitchFamily="66" charset="0"/>
              </a:rPr>
              <a:t> reals </a:t>
            </a:r>
            <a:r>
              <a:rPr kumimoji="0" lang="en-US" altLang="en-US" sz="1800">
                <a:solidFill>
                  <a:srgbClr val="003399"/>
                </a:solidFill>
                <a:latin typeface="Comic Sans MS" panose="030F0702030302020204" pitchFamily="66" charset="0"/>
                <a:sym typeface="Euclid Math Two" panose="02050601010101010101" pitchFamily="18" charset="2"/>
              </a:rPr>
              <a:t></a:t>
            </a:r>
            <a:r>
              <a:rPr kumimoji="0" lang="en-US" altLang="en-US" sz="1800" baseline="30000">
                <a:solidFill>
                  <a:srgbClr val="003399"/>
                </a:solidFill>
                <a:latin typeface="Comic Sans MS" panose="030F0702030302020204" pitchFamily="66" charset="0"/>
                <a:sym typeface="Euclid Math Two" panose="02050601010101010101" pitchFamily="18" charset="2"/>
              </a:rPr>
              <a:t>-</a:t>
            </a:r>
            <a:endParaRPr kumimoji="0" lang="en-US" altLang="en-US" sz="1800" baseline="30000">
              <a:solidFill>
                <a:srgbClr val="003399"/>
              </a:solidFill>
              <a:latin typeface="Comic Sans MS" panose="030F0702030302020204" pitchFamily="66" charset="0"/>
            </a:endParaRPr>
          </a:p>
        </p:txBody>
      </p:sp>
      <p:sp>
        <p:nvSpPr>
          <p:cNvPr id="153633" name="Text Box 33"/>
          <p:cNvSpPr txBox="1">
            <a:spLocks noChangeArrowheads="1"/>
          </p:cNvSpPr>
          <p:nvPr/>
        </p:nvSpPr>
        <p:spPr bwMode="auto">
          <a:xfrm>
            <a:off x="5880100" y="4586288"/>
            <a:ext cx="339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T</a:t>
            </a:r>
          </a:p>
        </p:txBody>
      </p:sp>
      <p:sp>
        <p:nvSpPr>
          <p:cNvPr id="153634" name="Text Box 34"/>
          <p:cNvSpPr txBox="1">
            <a:spLocks noChangeArrowheads="1"/>
          </p:cNvSpPr>
          <p:nvPr/>
        </p:nvSpPr>
        <p:spPr bwMode="auto">
          <a:xfrm>
            <a:off x="3048000" y="1828800"/>
            <a:ext cx="544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e.g.</a:t>
            </a:r>
          </a:p>
        </p:txBody>
      </p:sp>
      <p:sp>
        <p:nvSpPr>
          <p:cNvPr id="153636" name="Rectangle 36"/>
          <p:cNvSpPr>
            <a:spLocks noChangeArrowheads="1"/>
          </p:cNvSpPr>
          <p:nvPr/>
        </p:nvSpPr>
        <p:spPr bwMode="auto">
          <a:xfrm>
            <a:off x="1828800" y="3429000"/>
            <a:ext cx="5486400" cy="32004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153637" name="Text Box 37"/>
          <p:cNvSpPr txBox="1">
            <a:spLocks noChangeArrowheads="1"/>
          </p:cNvSpPr>
          <p:nvPr/>
        </p:nvSpPr>
        <p:spPr bwMode="auto">
          <a:xfrm>
            <a:off x="1905000" y="2747963"/>
            <a:ext cx="5375275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The truth of a predicate depends on the domain.</a:t>
            </a:r>
          </a:p>
        </p:txBody>
      </p:sp>
      <p:sp>
        <p:nvSpPr>
          <p:cNvPr id="153638" name="Text Box 38"/>
          <p:cNvSpPr txBox="1">
            <a:spLocks noChangeArrowheads="1"/>
          </p:cNvSpPr>
          <p:nvPr/>
        </p:nvSpPr>
        <p:spPr bwMode="auto">
          <a:xfrm>
            <a:off x="5880100" y="5119688"/>
            <a:ext cx="339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T</a:t>
            </a:r>
          </a:p>
        </p:txBody>
      </p:sp>
      <p:sp>
        <p:nvSpPr>
          <p:cNvPr id="153639" name="Text Box 39"/>
          <p:cNvSpPr txBox="1">
            <a:spLocks noChangeArrowheads="1"/>
          </p:cNvSpPr>
          <p:nvPr/>
        </p:nvSpPr>
        <p:spPr bwMode="auto">
          <a:xfrm>
            <a:off x="5880100" y="5638800"/>
            <a:ext cx="32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F</a:t>
            </a:r>
          </a:p>
        </p:txBody>
      </p:sp>
      <p:sp>
        <p:nvSpPr>
          <p:cNvPr id="153640" name="Text Box 40"/>
          <p:cNvSpPr txBox="1">
            <a:spLocks noChangeArrowheads="1"/>
          </p:cNvSpPr>
          <p:nvPr/>
        </p:nvSpPr>
        <p:spPr bwMode="auto">
          <a:xfrm>
            <a:off x="5880100" y="6110288"/>
            <a:ext cx="339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67600" y="563880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-1.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2" grpId="0"/>
      <p:bldP spid="153623" grpId="0"/>
      <p:bldP spid="153624" grpId="0"/>
      <p:bldP spid="153627" grpId="0"/>
      <p:bldP spid="153629" grpId="0"/>
      <p:bldP spid="153631" grpId="0"/>
      <p:bldP spid="153633" grpId="0"/>
      <p:bldP spid="153634" grpId="0"/>
      <p:bldP spid="153636" grpId="0" animBg="1"/>
      <p:bldP spid="153637" grpId="0" animBg="1"/>
      <p:bldP spid="153638" grpId="0"/>
      <p:bldP spid="153639" grpId="0"/>
      <p:bldP spid="153640" grpId="0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x~~x^2 \geq x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3"/>
  <p:tag name="PICTUREFILESIZE" val="498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xists y, y^2=y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5"/>
  <p:tag name="PICTUREFILESIZE" val="418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n &gt; 2~\forall a \in Z^+~\forall b \in Z^+~\forall c \in Z^+~~a^n + b^n \neq c^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7"/>
  <p:tag name="PICTUREFILESIZE" val="2127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{\rm prime}(p)~:=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4"/>
  <p:tag name="PICTUREFILESIZE" val="54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n \in Z~{\rm even}(n) \rightarrow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79"/>
  <p:tag name="PICTUREFILESIZE" val="858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xists p \in Z~\exists q \in Z~{\rm prime}(p)~\land~{\rm prime}(q)~\land~(p+q=n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5"/>
  <p:tag name="PICTUREFILESIZE" val="2199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(p&gt;1) \land (\forall a \in Z~\forall b \in Z~((a &gt; 1)~\land~(b&gt;1) \rightarrow a \cdot b \neq p)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23"/>
  <p:tag name="PICTUREFILESIZE" val="2400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\forall x P(x) \equiv~~~?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8"/>
  <p:tag name="PICTUREFILESIZE" val="622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xists x \lnot P(x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3"/>
  <p:tag name="PICTUREFILESIZE" val="424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\lnot P(1) \lor \lnot P(2) \lor \lnot P(3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53"/>
  <p:tag name="PICTUREFILESIZE" val="926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, \land, \lor, \to, \leftrightarrow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0"/>
  <p:tag name="PICTUREFILESIZE" val="398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\exists x \lnot P(x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5"/>
  <p:tag name="PICTUREFILESIZE" val="452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\lnot (P(1) \land P(2) \land P(3)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44"/>
  <p:tag name="PICTUREFILESIZE" val="1171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\forall x P(x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3"/>
  <p:tag name="PICTUREFILESIZE" val="497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\lnot (P(1) \land P(2)) \lor \lnot P(3)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67"/>
  <p:tag name="PICTUREFILESIZE" val="1202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\exists x P(x) \equiv~~~?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8"/>
  <p:tag name="PICTUREFILESIZE" val="539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x \lnot P(x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4"/>
  <p:tag name="PICTUREFILESIZE" val="499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\exists x P(x) \equiv \lnot (P(1) \lor P(2) \lor P(3)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35"/>
  <p:tag name="PICTUREFILESIZE" val="1562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\lnot P(1) \land \lnot P(2) \land \lnot P(3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53"/>
  <p:tag name="PICTUREFILESIZE" val="943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\forall x \lnot P(x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5"/>
  <p:tag name="PICTUREFILESIZE" val="533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\lnot (P(1) \lor P(2)) \land \lnot P(3)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67"/>
  <p:tag name="PICTUREFILESIZE" val="1204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x \in A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4"/>
  <p:tag name="PICTUREFILESIZE" val="240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\forall x P(x) \equiv~~~?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8"/>
  <p:tag name="PICTUREFILESIZE" val="622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xists x \lnot P(x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3"/>
  <p:tag name="PICTUREFILESIZE" val="424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V~ \exists P, {\rm kill}(P,V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8"/>
  <p:tag name="PICTUREFILESIZE" val="785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xists P~\forall V, {\rm kill}(P,V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7"/>
  <p:tag name="PICTUREFILESIZE" val="755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xists P~\forall V, {\rm kill}(P,V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7"/>
  <p:tag name="PICTUREFILESIZE" val="755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(\exists P~\forall V, {\rm kill}(P,V)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89"/>
  <p:tag name="PICTUREFILESIZE" val="893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\forall P~\lnot (\forall V, {\rm kill}(P,V)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11"/>
  <p:tag name="PICTUREFILESIZE" val="1006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quiv \forall P \exists V \lnot {\rm kill}(P,V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79"/>
  <p:tag name="PICTUREFILESIZE" val="781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exists s \in Z^+~\forall x \in Z^+~s \leq x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26"/>
  <p:tag name="PICTUREFILESIZE" val="966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r \in R^+~\exists x \in R^+~x &lt;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29"/>
  <p:tag name="PICTUREFILESIZE" val="929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x \notin A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4"/>
  <p:tag name="PICTUREFILESIZE" val="285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p \in Z~\exists q \in Z~prime(p)\land prime(q) \land (q &gt; p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30"/>
  <p:tag name="PICTUREFILESIZE" val="2241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x,  P(x) \to Q(x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60"/>
  <p:tag name="PICTUREFILESIZE" val="917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(a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84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Q(a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351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x,  P(x) \to Q(x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60"/>
  <p:tag name="PICTUREFILESIZE" val="917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(a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9"/>
  <p:tag name="PICTUREFILESIZE" val="302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Q(a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9"/>
  <p:tag name="PICTUREFILESIZE" val="370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x, P(x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0"/>
  <p:tag name="PICTUREFILESIZE" val="514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{x \in D~|~P(x)\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4"/>
  <p:tag name="PICTUREFILESIZE" val="731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(a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84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x, P(x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0"/>
  <p:tag name="PICTUREFILESIZE" val="514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(a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84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x,  P(x) \to Q(x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60"/>
  <p:tag name="PICTUREFILESIZE" val="917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(a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84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Q(a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351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i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65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x,  P(x) \to Q(x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60"/>
  <p:tag name="PICTUREFILESIZE" val="917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P(a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9"/>
  <p:tag name="PICTUREFILESIZE" val="302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lnot Q(a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9"/>
  <p:tag name="PICTUREFILESIZE" val="370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i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65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i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65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i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65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i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65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{\rm~right-angled~triangle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43"/>
  <p:tag name="PICTUREFILESIZE" val="1013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^2 + b^2 = c^2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0"/>
  <p:tag name="PICTUREFILESIZE" val="507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12254</TotalTime>
  <Words>4280</Words>
  <Application>Microsoft Office PowerPoint</Application>
  <PresentationFormat>On-screen Show (4:3)</PresentationFormat>
  <Paragraphs>575</Paragraphs>
  <Slides>57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Aptos</vt:lpstr>
      <vt:lpstr>Aptos Display</vt:lpstr>
      <vt:lpstr>Arial</vt:lpstr>
      <vt:lpstr>Comic Sans MS</vt:lpstr>
      <vt:lpstr>Symbol</vt:lpstr>
      <vt:lpstr>Times New Roman</vt:lpstr>
      <vt:lpstr>Wingdings</vt:lpstr>
      <vt:lpstr>Office Theme</vt:lpstr>
      <vt:lpstr>Equation</vt:lpstr>
      <vt:lpstr>First Order Logic (Predicate Calculus)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Truth and Falsity of Universal Statements</vt:lpstr>
      <vt:lpstr>PowerPoint Presentation</vt:lpstr>
      <vt:lpstr>Truth and Falsity of Existential Statements</vt:lpstr>
      <vt:lpstr>Implicit Quantification</vt:lpstr>
      <vt:lpstr>PowerPoint Presentation</vt:lpstr>
      <vt:lpstr>PowerPoint Presentation</vt:lpstr>
      <vt:lpstr>Exercises</vt:lpstr>
      <vt:lpstr>Exercises</vt:lpstr>
      <vt:lpstr>Equivalent Forms</vt:lpstr>
      <vt:lpstr>PowerPoint Presentation</vt:lpstr>
      <vt:lpstr>PowerPoint Presentation</vt:lpstr>
      <vt:lpstr>PowerPoint Presentation</vt:lpstr>
      <vt:lpstr>Negation Exercises</vt:lpstr>
      <vt:lpstr>Informal -&gt; Formal -&gt; Negate</vt:lpstr>
      <vt:lpstr>Informal Negation: Ambiguity</vt:lpstr>
      <vt:lpstr>Negation of Universal Implications</vt:lpstr>
      <vt:lpstr>Vacuous Truth</vt:lpstr>
      <vt:lpstr>Vacuous Truth</vt:lpstr>
      <vt:lpstr>Contrapositive, Converse, Inverse</vt:lpstr>
      <vt:lpstr>Contrapositive, Converse, Inverse</vt:lpstr>
      <vt:lpstr>Necessity, Sufficiency, if, Only if</vt:lpstr>
      <vt:lpstr>PowerPoint Presentation</vt:lpstr>
      <vt:lpstr>Double Quantifiers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Argument Validity</vt:lpstr>
      <vt:lpstr>Recall from Proposition…</vt:lpstr>
      <vt:lpstr>PowerPoint Presentation</vt:lpstr>
      <vt:lpstr>PowerPoint Presentation</vt:lpstr>
      <vt:lpstr>PowerPoint Presentation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Mathematics</dc:title>
  <dc:creator>CSE</dc:creator>
  <cp:lastModifiedBy>2405029 - MD. MANIRUZZAMAN MRIDUL</cp:lastModifiedBy>
  <cp:revision>242</cp:revision>
  <dcterms:created xsi:type="dcterms:W3CDTF">2007-08-29T04:27:34Z</dcterms:created>
  <dcterms:modified xsi:type="dcterms:W3CDTF">2025-04-21T15:07:22Z</dcterms:modified>
</cp:coreProperties>
</file>