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14" r:id="rId2"/>
    <p:sldId id="317" r:id="rId3"/>
    <p:sldId id="318" r:id="rId4"/>
    <p:sldId id="319" r:id="rId5"/>
    <p:sldId id="320" r:id="rId6"/>
    <p:sldId id="321" r:id="rId7"/>
    <p:sldId id="353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58" r:id="rId20"/>
    <p:sldId id="334" r:id="rId21"/>
    <p:sldId id="354" r:id="rId22"/>
    <p:sldId id="335" r:id="rId23"/>
    <p:sldId id="336" r:id="rId24"/>
    <p:sldId id="355" r:id="rId25"/>
    <p:sldId id="357" r:id="rId26"/>
    <p:sldId id="356" r:id="rId27"/>
    <p:sldId id="337" r:id="rId28"/>
    <p:sldId id="338" r:id="rId29"/>
    <p:sldId id="339" r:id="rId30"/>
    <p:sldId id="340" r:id="rId31"/>
    <p:sldId id="316" r:id="rId32"/>
  </p:sldIdLst>
  <p:sldSz cx="9144000" cy="6858000" type="letter"/>
  <p:notesSz cx="6858000" cy="9774238"/>
  <p:kinsoku lang="zh-TW" invalStChars="!),.:;?]}，、。．；：？！︰…‥﹐﹑﹒﹔﹕﹖﹗｜–︱—︳?︴﹏）︶﹜︸〕︺】︼》︾〉﹀」﹂』﹄﹚﹜﹞’”〞′·" invalEndChars="([{（︵﹛︷〔︹【︻《︽〈︿「﹁『﹃﹙﹛﹝‘“〝‵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4" d="100"/>
          <a:sy n="44" d="100"/>
        </p:scale>
        <p:origin x="-1916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9850" y="98425"/>
            <a:ext cx="551021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>
              <a:defRPr/>
            </a:pPr>
            <a:r>
              <a:rPr lang="en-US" altLang="zh-TW" sz="1400">
                <a:latin typeface="Arial" charset="0"/>
              </a:rPr>
              <a:t>Discrete Math by R.S. Chang, Dept. Information Management, NTIT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91275" y="9374188"/>
            <a:ext cx="396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>
              <a:defRPr/>
            </a:pPr>
            <a:fld id="{9F64F3FA-EB53-4126-8BFD-6DA49360C9E1}" type="slidenum">
              <a:rPr lang="en-US" altLang="zh-TW" sz="1400">
                <a:latin typeface="Arial" charset="0"/>
              </a:rPr>
              <a:pPr algn="r">
                <a:defRPr/>
              </a:pPr>
              <a:t>‹#›</a:t>
            </a:fld>
            <a:endParaRPr lang="en-US" altLang="zh-TW" sz="14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6613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notes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24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AC97AF96-4AD3-4283-B892-E6CA93A7451A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368D25B8-5885-4898-A41F-D0963AF40FCF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C49207EC-9856-4C6C-B79D-3E49F4708237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B3B5748A-DDCD-4155-B2A2-CEAE1403568D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FB051D94-7263-4980-8FB7-8069B37D1251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4F38A88D-B4FB-40B3-A96D-D6D3F9EFC6A9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5C9348F4-1935-449C-9083-2CE1DF1F5BEC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B9540569-6AF2-4033-9064-DBD7066CE2AB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B9540569-6AF2-4033-9064-DBD7066CE2AB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7465BD12-02B7-4ECA-B972-2C393A8D05B1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82881313-64D5-4040-A069-3FA58451F2CC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6A9056DC-7FFC-421D-8DA6-9C45E4595551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8F83780E-D6B3-4B25-BFBF-7D701201AE9D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CCB771ED-8189-41C8-9ACB-66A08EEA0C9E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7D4EC46A-8C48-400E-BE46-D5A8661B73CB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E07DB694-DB4A-42C5-BDC2-D65AC2B30642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89496CA7-76F2-441F-ADDF-A94C61428E03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26B7B140-016A-4AC1-B8DA-AD172C0AB920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75111113-9C20-410E-8943-328BC0BDBA59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F13E9A5A-2B1C-448E-9BBD-E0D0478F6304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316FE916-29F4-4676-B103-0E9CDDF2917C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32736929-5590-41A0-99D2-024199DB3E92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42950"/>
            <a:ext cx="1943100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42950"/>
            <a:ext cx="5676900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6903B1E-20CE-4D68-AF4B-28565F0A003F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5409FB2-501A-4CB3-98F5-B8FCCEDE86F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42950"/>
            <a:ext cx="7772400" cy="116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336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92075" y="6486525"/>
            <a:ext cx="4078288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>
              <a:defRPr/>
            </a:pPr>
            <a:r>
              <a:rPr lang="en-US" altLang="zh-TW" sz="1400">
                <a:latin typeface="Arial" charset="0"/>
              </a:rPr>
              <a:t>Discrete Math by R.S. Chang, Dept. CSIE, NDHU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55050" y="6486525"/>
            <a:ext cx="396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>
              <a:defRPr/>
            </a:pPr>
            <a:fld id="{B5C184AE-D934-4D7A-A78A-FA5743B4AA1C}" type="slidenum">
              <a:rPr lang="en-US" altLang="zh-TW" sz="1400">
                <a:latin typeface="Arial" charset="0"/>
              </a:rPr>
              <a:pPr algn="r">
                <a:defRPr/>
              </a:pPr>
              <a:t>‹#›</a:t>
            </a:fld>
            <a:endParaRPr lang="en-US" altLang="zh-TW" sz="14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solidFill>
            <a:schemeClr val="accent3">
              <a:lumMod val="85000"/>
            </a:schemeClr>
          </a:solidFill>
        </p:spPr>
        <p:txBody>
          <a:bodyPr anchor="ctr"/>
          <a:lstStyle/>
          <a:p>
            <a:pPr algn="ctr"/>
            <a:r>
              <a:rPr lang="en-US" altLang="zh-TW" dirty="0" smtClean="0"/>
              <a:t>Relation-Part </a:t>
            </a:r>
            <a:r>
              <a:rPr lang="en-US" altLang="zh-TW" i="0" dirty="0" smtClean="0"/>
              <a:t>1</a:t>
            </a:r>
          </a:p>
        </p:txBody>
      </p:sp>
      <p:sp>
        <p:nvSpPr>
          <p:cNvPr id="31747" name="Subtitle 10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/>
          <a:p>
            <a:r>
              <a:rPr lang="en-US" dirty="0" err="1" smtClean="0"/>
              <a:t>Mahmuda</a:t>
            </a:r>
            <a:r>
              <a:rPr lang="en-US" dirty="0" smtClean="0"/>
              <a:t> </a:t>
            </a:r>
            <a:r>
              <a:rPr lang="en-US" dirty="0" err="1" smtClean="0"/>
              <a:t>Naznin</a:t>
            </a:r>
            <a:endParaRPr lang="en-US" dirty="0" smtClean="0"/>
          </a:p>
          <a:p>
            <a:r>
              <a:rPr lang="en-US" dirty="0" smtClean="0"/>
              <a:t>CSE 103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686800" cy="4343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b="1" dirty="0" smtClean="0">
                <a:solidFill>
                  <a:srgbClr val="FF3300"/>
                </a:solidFill>
              </a:rPr>
              <a:t>Def. </a:t>
            </a:r>
            <a:r>
              <a:rPr lang="en-US" altLang="zh-TW" b="1" dirty="0">
                <a:solidFill>
                  <a:srgbClr val="FF3300"/>
                </a:solidFill>
              </a:rPr>
              <a:t>4.</a:t>
            </a:r>
            <a:r>
              <a:rPr lang="en-US" altLang="zh-TW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(1) A relation </a:t>
            </a:r>
            <a:r>
              <a:rPr lang="en-US" altLang="zh-TW" b="1" i="1" dirty="0">
                <a:latin typeface="Times New Roman" pitchFamily="18" charset="0"/>
              </a:rPr>
              <a:t>R</a:t>
            </a:r>
            <a:r>
              <a:rPr lang="en-US" altLang="zh-TW" dirty="0"/>
              <a:t> on a set </a:t>
            </a:r>
            <a:r>
              <a:rPr lang="en-US" altLang="zh-TW" b="1" i="1" dirty="0">
                <a:latin typeface="Times New Roman" pitchFamily="18" charset="0"/>
              </a:rPr>
              <a:t>A </a:t>
            </a:r>
            <a:r>
              <a:rPr lang="en-US" altLang="zh-TW" dirty="0"/>
              <a:t>is called </a:t>
            </a:r>
            <a:r>
              <a:rPr lang="en-US" altLang="zh-TW" u="sng" dirty="0">
                <a:solidFill>
                  <a:srgbClr val="0066FF"/>
                </a:solidFill>
              </a:rPr>
              <a:t>symmetric</a:t>
            </a:r>
            <a:r>
              <a:rPr lang="en-US" altLang="zh-TW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      if </a:t>
            </a:r>
            <a:r>
              <a:rPr lang="en-US" altLang="zh-TW" dirty="0">
                <a:sym typeface="Symbol" pitchFamily="18" charset="2"/>
              </a:rPr>
              <a:t>for </a:t>
            </a:r>
            <a:r>
              <a:rPr lang="en-US" altLang="zh-TW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b="1" i="1" dirty="0" err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b="1" i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b="1" dirty="0">
                <a:latin typeface="Times New Roman" pitchFamily="18" charset="0"/>
                <a:sym typeface="Symbol" pitchFamily="18" charset="2"/>
              </a:rPr>
              <a:t>,</a:t>
            </a:r>
            <a:br>
              <a:rPr lang="en-US" altLang="zh-TW" b="1" dirty="0">
                <a:latin typeface="Times New Roman" pitchFamily="18" charset="0"/>
                <a:sym typeface="Symbol" pitchFamily="18" charset="2"/>
              </a:rPr>
            </a:br>
            <a:r>
              <a:rPr lang="en-US" altLang="zh-TW" b="1" dirty="0">
                <a:latin typeface="Times New Roman" pitchFamily="18" charset="0"/>
                <a:sym typeface="Symbol" pitchFamily="18" charset="2"/>
              </a:rPr>
              <a:t>                  (</a:t>
            </a:r>
            <a:r>
              <a:rPr lang="en-US" altLang="zh-TW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b="1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b="1" dirty="0">
                <a:latin typeface="Times New Roman" pitchFamily="18" charset="0"/>
                <a:sym typeface="Symbol" pitchFamily="18" charset="2"/>
              </a:rPr>
              <a:t>)</a:t>
            </a:r>
            <a:r>
              <a:rPr lang="en-US" altLang="zh-TW" b="1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b="1" dirty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altLang="zh-TW" dirty="0">
                <a:sym typeface="Symbol" pitchFamily="18" charset="2"/>
              </a:rPr>
              <a:t>  </a:t>
            </a:r>
            <a:r>
              <a:rPr lang="en-US" altLang="zh-TW" b="1" dirty="0">
                <a:latin typeface="Times New Roman" pitchFamily="18" charset="0"/>
              </a:rPr>
              <a:t>(</a:t>
            </a:r>
            <a:r>
              <a:rPr lang="en-US" altLang="zh-TW" b="1" i="1" dirty="0">
                <a:latin typeface="Times New Roman" pitchFamily="18" charset="0"/>
              </a:rPr>
              <a:t>b</a:t>
            </a:r>
            <a:r>
              <a:rPr lang="en-US" altLang="zh-TW" b="1" dirty="0">
                <a:latin typeface="Times New Roman" pitchFamily="18" charset="0"/>
              </a:rPr>
              <a:t>, </a:t>
            </a:r>
            <a:r>
              <a:rPr lang="en-US" altLang="zh-TW" b="1" i="1" dirty="0">
                <a:latin typeface="Times New Roman" pitchFamily="18" charset="0"/>
              </a:rPr>
              <a:t>a</a:t>
            </a:r>
            <a:r>
              <a:rPr lang="en-US" altLang="zh-TW" b="1" dirty="0">
                <a:latin typeface="Times New Roman" pitchFamily="18" charset="0"/>
              </a:rPr>
              <a:t>)</a:t>
            </a:r>
            <a:r>
              <a:rPr lang="en-US" altLang="zh-TW" b="1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b="1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dirty="0"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sym typeface="Symbol" pitchFamily="18" charset="2"/>
              </a:rPr>
              <a:t>(2) A relation </a:t>
            </a:r>
            <a:r>
              <a:rPr lang="en-US" altLang="zh-TW" b="1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dirty="0">
                <a:sym typeface="Symbol" pitchFamily="18" charset="2"/>
              </a:rPr>
              <a:t> on a set </a:t>
            </a:r>
            <a:r>
              <a:rPr lang="en-US" altLang="zh-TW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/>
              <a:t>is called      </a:t>
            </a:r>
            <a:br>
              <a:rPr lang="en-US" altLang="zh-TW" dirty="0"/>
            </a:br>
            <a:r>
              <a:rPr lang="en-US" altLang="zh-TW" dirty="0"/>
              <a:t>  </a:t>
            </a:r>
            <a:r>
              <a:rPr lang="en-US" altLang="zh-TW" u="sng" dirty="0" err="1">
                <a:solidFill>
                  <a:srgbClr val="0066FF"/>
                </a:solidFill>
                <a:sym typeface="Symbol" pitchFamily="18" charset="2"/>
              </a:rPr>
              <a:t>antisymmetric</a:t>
            </a:r>
            <a:r>
              <a:rPr lang="en-US" altLang="zh-TW" u="sng" dirty="0">
                <a:solidFill>
                  <a:srgbClr val="0066FF"/>
                </a:solidFill>
                <a:sym typeface="Symbol" pitchFamily="18" charset="2"/>
              </a:rPr>
              <a:t> </a:t>
            </a:r>
            <a:r>
              <a:rPr lang="en-US" altLang="zh-TW" b="1" dirty="0" smtClean="0">
                <a:sym typeface="Symbol" pitchFamily="18" charset="2"/>
              </a:rPr>
              <a:t>if </a:t>
            </a:r>
            <a:r>
              <a:rPr lang="en-US" altLang="zh-TW" dirty="0">
                <a:sym typeface="Symbol" pitchFamily="18" charset="2"/>
              </a:rPr>
              <a:t>for </a:t>
            </a:r>
            <a:r>
              <a:rPr lang="en-US" altLang="zh-TW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b="1" i="1" dirty="0" err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b="1" i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dirty="0">
                <a:sym typeface="Symbol" pitchFamily="18" charset="2"/>
              </a:rPr>
              <a:t>, 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sym typeface="Symbol" pitchFamily="18" charset="2"/>
              </a:rPr>
              <a:t>           </a:t>
            </a:r>
            <a:r>
              <a:rPr lang="en-US" altLang="zh-TW" b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b="1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b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b="1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b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)</a:t>
            </a:r>
            <a:r>
              <a:rPr lang="en-US" altLang="zh-TW" b="1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dirty="0">
                <a:solidFill>
                  <a:srgbClr val="FF3300"/>
                </a:solidFill>
                <a:sym typeface="Symbol" pitchFamily="18" charset="2"/>
              </a:rPr>
              <a:t> and </a:t>
            </a:r>
            <a:r>
              <a:rPr lang="en-US" altLang="zh-TW" b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b="1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b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b="1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b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)</a:t>
            </a:r>
            <a:r>
              <a:rPr lang="en-US" altLang="zh-TW" b="1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dirty="0">
                <a:solidFill>
                  <a:srgbClr val="FF3300"/>
                </a:solidFill>
                <a:sym typeface="Symbol" pitchFamily="18" charset="2"/>
              </a:rPr>
              <a:t>      </a:t>
            </a:r>
            <a:r>
              <a:rPr lang="en-US" altLang="zh-TW" b="1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TW" b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TW" b="1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dirty="0">
                <a:sym typeface="Symbol" pitchFamily="18" charset="2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33400" y="228600"/>
            <a:ext cx="8229600" cy="762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i="1" kern="0" dirty="0" smtClean="0">
                <a:latin typeface="+mj-lt"/>
                <a:ea typeface="+mj-ea"/>
                <a:cs typeface="+mj-cs"/>
              </a:rPr>
              <a:t>Symmetric, </a:t>
            </a:r>
            <a:r>
              <a:rPr lang="en-US" altLang="zh-TW" sz="4000" i="1" kern="0" dirty="0" err="1" smtClean="0">
                <a:latin typeface="+mj-lt"/>
                <a:ea typeface="+mj-ea"/>
                <a:cs typeface="+mj-cs"/>
              </a:rPr>
              <a:t>Antisymmetric</a:t>
            </a:r>
            <a:r>
              <a:rPr lang="en-US" altLang="zh-TW" sz="4000" i="1" kern="0" dirty="0" smtClean="0">
                <a:latin typeface="+mj-lt"/>
                <a:ea typeface="+mj-ea"/>
                <a:cs typeface="+mj-cs"/>
              </a:rPr>
              <a:t> </a:t>
            </a:r>
            <a:r>
              <a:rPr kumimoji="1" lang="en-US" altLang="zh-TW" sz="4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Relation</a:t>
            </a:r>
            <a:endParaRPr kumimoji="1" lang="en-US" altLang="zh-TW" sz="40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304800" y="2286000"/>
            <a:ext cx="8458200" cy="410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800" b="1" dirty="0">
                <a:solidFill>
                  <a:srgbClr val="008000"/>
                </a:solidFill>
              </a:rPr>
              <a:t>Example </a:t>
            </a:r>
            <a:r>
              <a:rPr lang="en-US" altLang="zh-TW" sz="2800" b="1" dirty="0" smtClean="0">
                <a:solidFill>
                  <a:srgbClr val="008000"/>
                </a:solidFill>
              </a:rPr>
              <a:t>.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Which of the relations from </a:t>
            </a:r>
          </a:p>
          <a:p>
            <a:r>
              <a:rPr lang="en-US" altLang="zh-TW" sz="2800" dirty="0"/>
              <a:t>                     are symmetric or </a:t>
            </a:r>
            <a:r>
              <a:rPr lang="en-US" altLang="zh-TW" sz="2800" dirty="0" err="1"/>
              <a:t>antisymmetric</a:t>
            </a:r>
            <a:r>
              <a:rPr lang="en-US" altLang="zh-TW" sz="2800" dirty="0"/>
              <a:t> ? </a:t>
            </a:r>
          </a:p>
          <a:p>
            <a:r>
              <a:rPr lang="en-US" altLang="zh-TW" sz="2800" b="1" i="1" dirty="0">
                <a:latin typeface="Times New Roman" pitchFamily="18" charset="0"/>
              </a:rPr>
              <a:t>   R</a:t>
            </a:r>
            <a:r>
              <a:rPr lang="en-US" altLang="zh-TW" sz="2800" b="1" baseline="-25000" dirty="0">
                <a:latin typeface="Times New Roman" pitchFamily="18" charset="0"/>
              </a:rPr>
              <a:t>2</a:t>
            </a:r>
            <a:r>
              <a:rPr lang="en-US" altLang="zh-TW" sz="2800" dirty="0">
                <a:latin typeface="Times New Roman" pitchFamily="18" charset="0"/>
              </a:rPr>
              <a:t> = { (1,1), (1,2), (2,1) }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800" dirty="0">
                <a:latin typeface="Times New Roman" pitchFamily="18" charset="0"/>
              </a:rPr>
              <a:t>   </a:t>
            </a:r>
            <a:r>
              <a:rPr lang="en-US" altLang="zh-TW" sz="2800" b="1" i="1" dirty="0">
                <a:latin typeface="Times New Roman" pitchFamily="18" charset="0"/>
              </a:rPr>
              <a:t>R</a:t>
            </a:r>
            <a:r>
              <a:rPr lang="en-US" altLang="zh-TW" sz="2800" b="1" baseline="-25000" dirty="0">
                <a:latin typeface="Times New Roman" pitchFamily="18" charset="0"/>
              </a:rPr>
              <a:t>3</a:t>
            </a:r>
            <a:r>
              <a:rPr lang="en-US" altLang="zh-TW" sz="2800" dirty="0">
                <a:latin typeface="Times New Roman" pitchFamily="18" charset="0"/>
              </a:rPr>
              <a:t> = { (1,1), (1,2), (1,4), (2,1), (2,2), (3,3), (4,1), (4,4) }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800" b="1" i="1" dirty="0">
                <a:latin typeface="Times New Roman" pitchFamily="18" charset="0"/>
              </a:rPr>
              <a:t>   R</a:t>
            </a:r>
            <a:r>
              <a:rPr lang="en-US" altLang="zh-TW" sz="2800" b="1" baseline="-25000" dirty="0">
                <a:latin typeface="Times New Roman" pitchFamily="18" charset="0"/>
              </a:rPr>
              <a:t>4</a:t>
            </a:r>
            <a:r>
              <a:rPr lang="en-US" altLang="zh-TW" sz="2800" dirty="0">
                <a:latin typeface="Times New Roman" pitchFamily="18" charset="0"/>
              </a:rPr>
              <a:t> = { (2,1), (3,1), (3,2), (4,1), (4,2), (4,3) }</a:t>
            </a:r>
            <a:endParaRPr lang="en-US" altLang="zh-TW" sz="2800" b="1" dirty="0">
              <a:solidFill>
                <a:srgbClr val="008000"/>
              </a:solidFill>
            </a:endParaRPr>
          </a:p>
          <a:p>
            <a:endParaRPr lang="en-US" altLang="zh-TW" sz="2800" b="1" dirty="0">
              <a:solidFill>
                <a:srgbClr val="008000"/>
              </a:solidFill>
            </a:endParaRPr>
          </a:p>
          <a:p>
            <a:r>
              <a:rPr lang="en-US" altLang="zh-TW" sz="2800" b="1" dirty="0">
                <a:solidFill>
                  <a:srgbClr val="008000"/>
                </a:solidFill>
              </a:rPr>
              <a:t>Sol :</a:t>
            </a:r>
            <a:r>
              <a:rPr lang="en-US" altLang="zh-TW" sz="2800" dirty="0"/>
              <a:t> </a:t>
            </a:r>
          </a:p>
          <a:p>
            <a:r>
              <a:rPr lang="en-US" altLang="zh-TW" sz="2800" dirty="0"/>
              <a:t>	</a:t>
            </a:r>
            <a:r>
              <a:rPr lang="en-US" altLang="zh-TW" sz="2800" b="1" i="1" dirty="0">
                <a:latin typeface="Times New Roman" pitchFamily="18" charset="0"/>
              </a:rPr>
              <a:t>R</a:t>
            </a:r>
            <a:r>
              <a:rPr lang="en-US" altLang="zh-TW" sz="2800" b="1" baseline="-25000" dirty="0">
                <a:latin typeface="Times New Roman" pitchFamily="18" charset="0"/>
              </a:rPr>
              <a:t>2</a:t>
            </a:r>
            <a:r>
              <a:rPr lang="en-US" altLang="zh-TW" sz="2800" b="1" dirty="0">
                <a:latin typeface="Times New Roman" pitchFamily="18" charset="0"/>
              </a:rPr>
              <a:t>, </a:t>
            </a:r>
            <a:r>
              <a:rPr lang="en-US" altLang="zh-TW" sz="2800" b="1" i="1" dirty="0">
                <a:latin typeface="Times New Roman" pitchFamily="18" charset="0"/>
              </a:rPr>
              <a:t>R</a:t>
            </a:r>
            <a:r>
              <a:rPr lang="en-US" altLang="zh-TW" sz="2800" b="1" baseline="-25000" dirty="0">
                <a:latin typeface="Times New Roman" pitchFamily="18" charset="0"/>
              </a:rPr>
              <a:t>3</a:t>
            </a:r>
            <a:r>
              <a:rPr lang="en-US" altLang="zh-TW" sz="2800" dirty="0">
                <a:latin typeface="Times New Roman" pitchFamily="18" charset="0"/>
              </a:rPr>
              <a:t> </a:t>
            </a:r>
            <a:r>
              <a:rPr lang="en-US" altLang="zh-TW" sz="2800" dirty="0"/>
              <a:t>are </a:t>
            </a:r>
            <a:r>
              <a:rPr lang="en-US" altLang="zh-TW" sz="2800" dirty="0" smtClean="0"/>
              <a:t>symmetric </a:t>
            </a:r>
            <a:endParaRPr lang="en-US" altLang="zh-TW" sz="2800" dirty="0"/>
          </a:p>
          <a:p>
            <a:r>
              <a:rPr lang="en-US" altLang="zh-TW" sz="2800" dirty="0"/>
              <a:t>	</a:t>
            </a:r>
            <a:r>
              <a:rPr lang="en-US" altLang="zh-TW" sz="2800" b="1" i="1" dirty="0">
                <a:latin typeface="Times New Roman" pitchFamily="18" charset="0"/>
              </a:rPr>
              <a:t>R</a:t>
            </a:r>
            <a:r>
              <a:rPr lang="en-US" altLang="zh-TW" sz="2800" b="1" baseline="-25000" dirty="0">
                <a:latin typeface="Times New Roman" pitchFamily="18" charset="0"/>
              </a:rPr>
              <a:t>4</a:t>
            </a:r>
            <a:r>
              <a:rPr lang="en-US" altLang="zh-TW" sz="2800" dirty="0"/>
              <a:t> are </a:t>
            </a:r>
            <a:r>
              <a:rPr lang="en-US" altLang="zh-TW" sz="2800" dirty="0" err="1"/>
              <a:t>antisymmetric</a:t>
            </a:r>
            <a:r>
              <a:rPr lang="en-US" altLang="zh-TW" sz="2800" dirty="0" smtClean="0"/>
              <a:t>. [(2,1)  but no (1,2)…so on]</a:t>
            </a:r>
            <a:endParaRPr lang="en-US" altLang="zh-TW" sz="28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228600"/>
            <a:ext cx="8305800" cy="129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Example– Symmetric and </a:t>
            </a:r>
            <a:r>
              <a:rPr kumimoji="1" lang="en-US" altLang="zh-TW" sz="4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Antisymmetric</a:t>
            </a:r>
            <a:r>
              <a:rPr kumimoji="1" lang="en-US" altLang="zh-TW" sz="4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Relation</a:t>
            </a:r>
            <a:endParaRPr kumimoji="1" lang="en-US" altLang="zh-TW" sz="40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7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7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981200"/>
            <a:ext cx="7543800" cy="2057400"/>
          </a:xfrm>
        </p:spPr>
        <p:txBody>
          <a:bodyPr/>
          <a:lstStyle/>
          <a:p>
            <a:r>
              <a:rPr lang="en-US" altLang="zh-TW" sz="3200" b="1" i="0" dirty="0" smtClean="0">
                <a:solidFill>
                  <a:srgbClr val="FF3300"/>
                </a:solidFill>
              </a:rPr>
              <a:t>Def.</a:t>
            </a:r>
            <a:r>
              <a:rPr lang="en-US" altLang="zh-TW" sz="3200" b="1" dirty="0" smtClean="0">
                <a:solidFill>
                  <a:srgbClr val="FF3300"/>
                </a:solidFill>
              </a:rPr>
              <a:t> </a:t>
            </a:r>
            <a:r>
              <a:rPr lang="en-US" altLang="zh-TW" sz="3200" b="1" dirty="0">
                <a:solidFill>
                  <a:srgbClr val="FF3300"/>
                </a:solidFill>
              </a:rPr>
              <a:t>5.</a:t>
            </a:r>
            <a:r>
              <a:rPr lang="en-US" altLang="zh-TW" sz="3200" dirty="0"/>
              <a:t> A relation </a:t>
            </a:r>
            <a:r>
              <a:rPr lang="en-US" altLang="zh-TW" sz="3200" b="1" i="1" dirty="0">
                <a:latin typeface="Times New Roman" pitchFamily="18" charset="0"/>
              </a:rPr>
              <a:t>R</a:t>
            </a:r>
            <a:r>
              <a:rPr lang="en-US" altLang="zh-TW" sz="3200" dirty="0"/>
              <a:t> on a set </a:t>
            </a:r>
            <a:r>
              <a:rPr lang="en-US" altLang="zh-TW" sz="3200" b="1" i="1" dirty="0">
                <a:latin typeface="Times New Roman" pitchFamily="18" charset="0"/>
              </a:rPr>
              <a:t>A</a:t>
            </a:r>
            <a:r>
              <a:rPr lang="en-US" altLang="zh-TW" sz="3200" dirty="0"/>
              <a:t> is called  </a:t>
            </a:r>
            <a:br>
              <a:rPr lang="en-US" altLang="zh-TW" sz="3200" dirty="0"/>
            </a:br>
            <a:r>
              <a:rPr lang="en-US" altLang="zh-TW" sz="3200" dirty="0"/>
              <a:t>       </a:t>
            </a:r>
            <a:r>
              <a:rPr lang="en-US" altLang="zh-TW" sz="3200" dirty="0" smtClean="0">
                <a:solidFill>
                  <a:srgbClr val="0066FF"/>
                </a:solidFill>
              </a:rPr>
              <a:t>transitive </a:t>
            </a:r>
            <a:r>
              <a:rPr lang="en-US" altLang="zh-TW" sz="3200" dirty="0" smtClean="0"/>
              <a:t>if </a:t>
            </a:r>
            <a:r>
              <a:rPr lang="en-US" altLang="zh-TW" sz="3200" dirty="0">
                <a:sym typeface="Symbol" pitchFamily="18" charset="2"/>
              </a:rPr>
              <a:t>for </a:t>
            </a:r>
            <a:r>
              <a:rPr lang="en-US" altLang="zh-TW" sz="32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3200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3200" b="1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3200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3200" b="1" i="1" dirty="0">
                <a:latin typeface="Times New Roman" pitchFamily="18" charset="0"/>
                <a:sym typeface="Symbol" pitchFamily="18" charset="2"/>
              </a:rPr>
              <a:t>c </a:t>
            </a:r>
            <a:r>
              <a:rPr lang="en-US" altLang="zh-TW" sz="3200" b="1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32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3200" b="1" dirty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TW" sz="3200" dirty="0"/>
              <a:t> </a:t>
            </a:r>
            <a:br>
              <a:rPr lang="en-US" altLang="zh-TW" sz="3200" dirty="0"/>
            </a:br>
            <a:r>
              <a:rPr lang="en-US" altLang="zh-TW" sz="3200" dirty="0"/>
              <a:t>       </a:t>
            </a:r>
            <a:r>
              <a:rPr lang="en-US" altLang="zh-TW" sz="3200" b="1" dirty="0">
                <a:latin typeface="Times New Roman" pitchFamily="18" charset="0"/>
              </a:rPr>
              <a:t>(</a:t>
            </a:r>
            <a:r>
              <a:rPr lang="en-US" altLang="zh-TW" sz="3200" b="1" i="1" dirty="0">
                <a:latin typeface="Times New Roman" pitchFamily="18" charset="0"/>
              </a:rPr>
              <a:t>a</a:t>
            </a:r>
            <a:r>
              <a:rPr lang="en-US" altLang="zh-TW" sz="3200" b="1" dirty="0">
                <a:latin typeface="Times New Roman" pitchFamily="18" charset="0"/>
              </a:rPr>
              <a:t>, </a:t>
            </a:r>
            <a:r>
              <a:rPr lang="en-US" altLang="zh-TW" sz="3200" b="1" i="1" dirty="0">
                <a:latin typeface="Times New Roman" pitchFamily="18" charset="0"/>
              </a:rPr>
              <a:t>b</a:t>
            </a:r>
            <a:r>
              <a:rPr lang="en-US" altLang="zh-TW" sz="3200" b="1" dirty="0">
                <a:latin typeface="Times New Roman" pitchFamily="18" charset="0"/>
              </a:rPr>
              <a:t>)</a:t>
            </a:r>
            <a:r>
              <a:rPr lang="en-US" altLang="zh-TW" sz="3200" b="1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3200" b="1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3200" dirty="0">
                <a:sym typeface="Symbol" pitchFamily="18" charset="2"/>
              </a:rPr>
              <a:t> and </a:t>
            </a:r>
            <a:r>
              <a:rPr lang="en-US" altLang="zh-TW" sz="32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3200" b="1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3200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3200" b="1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TW" sz="3200" b="1" dirty="0">
                <a:latin typeface="Times New Roman" pitchFamily="18" charset="0"/>
                <a:sym typeface="Symbol" pitchFamily="18" charset="2"/>
              </a:rPr>
              <a:t>)</a:t>
            </a:r>
            <a:r>
              <a:rPr lang="en-US" altLang="zh-TW" sz="3200" b="1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3200" dirty="0">
                <a:sym typeface="Symbol" pitchFamily="18" charset="2"/>
              </a:rPr>
              <a:t>  </a:t>
            </a:r>
            <a:r>
              <a:rPr lang="en-US" altLang="zh-TW" sz="32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32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3200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3200" b="1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TW" sz="3200" b="1" dirty="0">
                <a:latin typeface="Times New Roman" pitchFamily="18" charset="0"/>
                <a:sym typeface="Symbol" pitchFamily="18" charset="2"/>
              </a:rPr>
              <a:t>)</a:t>
            </a:r>
            <a:r>
              <a:rPr lang="en-US" altLang="zh-TW" sz="3200" b="1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3200" dirty="0">
                <a:sym typeface="Symbol" pitchFamily="18" charset="2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33400" y="228600"/>
            <a:ext cx="8229600" cy="762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i="1" kern="0" dirty="0" smtClean="0">
                <a:latin typeface="+mj-lt"/>
                <a:ea typeface="+mj-ea"/>
                <a:cs typeface="+mj-cs"/>
              </a:rPr>
              <a:t>Transitive </a:t>
            </a:r>
            <a:r>
              <a:rPr kumimoji="1" lang="en-US" altLang="zh-TW" sz="4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Relation</a:t>
            </a:r>
            <a:endParaRPr kumimoji="1" lang="en-US" altLang="zh-TW" sz="40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562805" y="1066800"/>
            <a:ext cx="8581195" cy="5435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rgbClr val="008000"/>
                </a:solidFill>
              </a:rPr>
              <a:t>Example-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Which of the relations </a:t>
            </a:r>
            <a:r>
              <a:rPr lang="en-US" altLang="zh-TW" sz="2800" dirty="0" smtClean="0"/>
              <a:t>are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transitive </a:t>
            </a:r>
            <a:r>
              <a:rPr lang="en-US" altLang="zh-TW" sz="2800" dirty="0"/>
              <a:t>?</a:t>
            </a:r>
          </a:p>
          <a:p>
            <a:r>
              <a:rPr lang="en-US" altLang="zh-TW" sz="2800" b="1" i="1" dirty="0">
                <a:latin typeface="Times New Roman" pitchFamily="18" charset="0"/>
              </a:rPr>
              <a:t>    R</a:t>
            </a:r>
            <a:r>
              <a:rPr lang="en-US" altLang="zh-TW" sz="2800" b="1" baseline="-25000" dirty="0">
                <a:latin typeface="Times New Roman" pitchFamily="18" charset="0"/>
              </a:rPr>
              <a:t>2</a:t>
            </a:r>
            <a:r>
              <a:rPr lang="en-US" altLang="zh-TW" sz="2800" dirty="0">
                <a:latin typeface="Times New Roman" pitchFamily="18" charset="0"/>
              </a:rPr>
              <a:t> = { (1,1), (1,2), (2,1) }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800" dirty="0">
                <a:latin typeface="Times New Roman" pitchFamily="18" charset="0"/>
              </a:rPr>
              <a:t>    </a:t>
            </a:r>
            <a:r>
              <a:rPr lang="en-US" altLang="zh-TW" sz="2800" b="1" i="1" dirty="0">
                <a:latin typeface="Times New Roman" pitchFamily="18" charset="0"/>
              </a:rPr>
              <a:t>R</a:t>
            </a:r>
            <a:r>
              <a:rPr lang="en-US" altLang="zh-TW" sz="2800" b="1" baseline="-25000" dirty="0">
                <a:latin typeface="Times New Roman" pitchFamily="18" charset="0"/>
              </a:rPr>
              <a:t>3</a:t>
            </a:r>
            <a:r>
              <a:rPr lang="en-US" altLang="zh-TW" sz="2800" dirty="0">
                <a:latin typeface="Times New Roman" pitchFamily="18" charset="0"/>
              </a:rPr>
              <a:t> = { (1,1), (1,2), (1,4), (2,1), (2,2), (3,3), (4,1), (4,4) }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800" b="1" i="1" dirty="0">
                <a:latin typeface="Times New Roman" pitchFamily="18" charset="0"/>
              </a:rPr>
              <a:t>    R</a:t>
            </a:r>
            <a:r>
              <a:rPr lang="en-US" altLang="zh-TW" sz="2800" b="1" baseline="-25000" dirty="0">
                <a:latin typeface="Times New Roman" pitchFamily="18" charset="0"/>
              </a:rPr>
              <a:t>4</a:t>
            </a:r>
            <a:r>
              <a:rPr lang="en-US" altLang="zh-TW" sz="2800" dirty="0">
                <a:latin typeface="Times New Roman" pitchFamily="18" charset="0"/>
              </a:rPr>
              <a:t> = { (2,1), (3,1), (3,2), (4,1), (4,2), (4,3) }</a:t>
            </a:r>
            <a:endParaRPr lang="en-US" altLang="zh-TW" sz="2800" b="1" dirty="0">
              <a:solidFill>
                <a:srgbClr val="008000"/>
              </a:solidFill>
            </a:endParaRPr>
          </a:p>
          <a:p>
            <a:endParaRPr lang="en-US" altLang="zh-TW" sz="2800" b="1" dirty="0">
              <a:solidFill>
                <a:srgbClr val="008000"/>
              </a:solidFill>
            </a:endParaRPr>
          </a:p>
          <a:p>
            <a:r>
              <a:rPr lang="en-US" altLang="zh-TW" sz="2800" b="1" dirty="0">
                <a:solidFill>
                  <a:srgbClr val="008000"/>
                </a:solidFill>
              </a:rPr>
              <a:t>Sol :</a:t>
            </a:r>
            <a:r>
              <a:rPr lang="en-US" altLang="zh-TW" sz="2800" dirty="0"/>
              <a:t> </a:t>
            </a:r>
          </a:p>
          <a:p>
            <a:r>
              <a:rPr lang="en-US" altLang="zh-TW" sz="2800" dirty="0"/>
              <a:t>    </a:t>
            </a:r>
            <a:r>
              <a:rPr lang="en-US" altLang="zh-TW" sz="2800" b="1" i="1" dirty="0">
                <a:latin typeface="Times New Roman" pitchFamily="18" charset="0"/>
              </a:rPr>
              <a:t>R</a:t>
            </a:r>
            <a:r>
              <a:rPr lang="en-US" altLang="zh-TW" sz="2800" b="1" baseline="-25000" dirty="0">
                <a:latin typeface="Times New Roman" pitchFamily="18" charset="0"/>
              </a:rPr>
              <a:t>2</a:t>
            </a:r>
            <a:r>
              <a:rPr lang="en-US" altLang="zh-TW" sz="2800" dirty="0"/>
              <a:t> is not transitive since </a:t>
            </a:r>
            <a:br>
              <a:rPr lang="en-US" altLang="zh-TW" sz="2800" dirty="0"/>
            </a:br>
            <a:r>
              <a:rPr lang="en-US" altLang="zh-TW" sz="2800" dirty="0"/>
              <a:t>            </a:t>
            </a:r>
            <a:r>
              <a:rPr lang="en-US" altLang="zh-TW" sz="2800" dirty="0">
                <a:latin typeface="Times New Roman" pitchFamily="18" charset="0"/>
              </a:rPr>
              <a:t>(2,1) 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zh-TW" sz="2800" b="1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b="1" baseline="-25000" dirty="0">
                <a:latin typeface="Times New Roman" pitchFamily="18" charset="0"/>
              </a:rPr>
              <a:t>2</a:t>
            </a:r>
            <a:r>
              <a:rPr lang="en-US" altLang="zh-TW" sz="2800" dirty="0">
                <a:sym typeface="Symbol" pitchFamily="18" charset="2"/>
              </a:rPr>
              <a:t> and 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(1,2)  </a:t>
            </a:r>
            <a:r>
              <a:rPr lang="en-US" altLang="zh-TW" sz="2800" b="1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b="1" baseline="-25000" dirty="0">
                <a:latin typeface="Times New Roman" pitchFamily="18" charset="0"/>
              </a:rPr>
              <a:t>2</a:t>
            </a:r>
            <a:r>
              <a:rPr lang="en-US" altLang="zh-TW" sz="2800" dirty="0">
                <a:sym typeface="Symbol" pitchFamily="18" charset="2"/>
              </a:rPr>
              <a:t> but 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(2,2)</a:t>
            </a:r>
            <a:r>
              <a:rPr lang="en-US" altLang="zh-TW" sz="2800" dirty="0">
                <a:sym typeface="Symbol" pitchFamily="18" charset="2"/>
              </a:rPr>
              <a:t>  </a:t>
            </a:r>
            <a:r>
              <a:rPr lang="en-US" altLang="zh-TW" sz="2800" b="1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b="1" baseline="-25000" dirty="0">
                <a:latin typeface="Times New Roman" pitchFamily="18" charset="0"/>
              </a:rPr>
              <a:t>2</a:t>
            </a:r>
            <a:r>
              <a:rPr lang="en-US" altLang="zh-TW" sz="2800" dirty="0">
                <a:latin typeface="Times New Roman" pitchFamily="18" charset="0"/>
              </a:rPr>
              <a:t>.</a:t>
            </a:r>
            <a:r>
              <a:rPr lang="en-US" altLang="zh-TW" sz="2800" dirty="0">
                <a:sym typeface="Symbol" pitchFamily="18" charset="2"/>
              </a:rPr>
              <a:t> </a:t>
            </a:r>
          </a:p>
          <a:p>
            <a:r>
              <a:rPr lang="en-US" altLang="zh-TW" sz="2800" dirty="0">
                <a:sym typeface="Symbol" pitchFamily="18" charset="2"/>
              </a:rPr>
              <a:t>    </a:t>
            </a:r>
            <a:r>
              <a:rPr lang="en-US" altLang="zh-TW" sz="2800" b="1" i="1" dirty="0">
                <a:latin typeface="Times New Roman" pitchFamily="18" charset="0"/>
              </a:rPr>
              <a:t>R</a:t>
            </a:r>
            <a:r>
              <a:rPr lang="en-US" altLang="zh-TW" sz="2800" b="1" baseline="-25000" dirty="0">
                <a:latin typeface="Times New Roman" pitchFamily="18" charset="0"/>
              </a:rPr>
              <a:t>3</a:t>
            </a:r>
            <a:r>
              <a:rPr lang="en-US" altLang="zh-TW" sz="2800" dirty="0">
                <a:sym typeface="Symbol" pitchFamily="18" charset="2"/>
              </a:rPr>
              <a:t> is not transitive since </a:t>
            </a:r>
            <a:br>
              <a:rPr lang="en-US" altLang="zh-TW" sz="2800" dirty="0">
                <a:sym typeface="Symbol" pitchFamily="18" charset="2"/>
              </a:rPr>
            </a:br>
            <a:r>
              <a:rPr lang="en-US" altLang="zh-TW" sz="2800" dirty="0">
                <a:sym typeface="Symbol" pitchFamily="18" charset="2"/>
              </a:rPr>
              <a:t>            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(2,1) </a:t>
            </a:r>
            <a:r>
              <a:rPr lang="en-US" altLang="zh-TW" sz="2800" dirty="0">
                <a:sym typeface="Symbol" pitchFamily="18" charset="2"/>
              </a:rPr>
              <a:t> </a:t>
            </a:r>
            <a:r>
              <a:rPr lang="en-US" altLang="zh-TW" sz="2800" b="1" i="1" dirty="0">
                <a:latin typeface="Times New Roman" pitchFamily="18" charset="0"/>
              </a:rPr>
              <a:t>R</a:t>
            </a:r>
            <a:r>
              <a:rPr lang="en-US" altLang="zh-TW" sz="2800" b="1" baseline="-25000" dirty="0">
                <a:latin typeface="Times New Roman" pitchFamily="18" charset="0"/>
              </a:rPr>
              <a:t>3</a:t>
            </a:r>
            <a:r>
              <a:rPr lang="en-US" altLang="zh-TW" sz="2800" dirty="0">
                <a:sym typeface="Symbol" pitchFamily="18" charset="2"/>
              </a:rPr>
              <a:t> and 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(1,4)</a:t>
            </a:r>
            <a:r>
              <a:rPr lang="en-US" altLang="zh-TW" sz="2800" dirty="0">
                <a:sym typeface="Symbol" pitchFamily="18" charset="2"/>
              </a:rPr>
              <a:t>  </a:t>
            </a:r>
            <a:r>
              <a:rPr lang="en-US" altLang="zh-TW" sz="2800" b="1" i="1" dirty="0">
                <a:latin typeface="Times New Roman" pitchFamily="18" charset="0"/>
              </a:rPr>
              <a:t>R</a:t>
            </a:r>
            <a:r>
              <a:rPr lang="en-US" altLang="zh-TW" sz="2800" b="1" baseline="-25000" dirty="0">
                <a:latin typeface="Times New Roman" pitchFamily="18" charset="0"/>
              </a:rPr>
              <a:t>3</a:t>
            </a:r>
            <a:r>
              <a:rPr lang="en-US" altLang="zh-TW" sz="2800" dirty="0">
                <a:sym typeface="Symbol" pitchFamily="18" charset="2"/>
              </a:rPr>
              <a:t> but 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(2,4)</a:t>
            </a:r>
            <a:r>
              <a:rPr lang="en-US" altLang="zh-TW" sz="2800" dirty="0">
                <a:sym typeface="Symbol" pitchFamily="18" charset="2"/>
              </a:rPr>
              <a:t>  </a:t>
            </a:r>
            <a:r>
              <a:rPr lang="en-US" altLang="zh-TW" sz="2800" b="1" i="1" dirty="0">
                <a:latin typeface="Times New Roman" pitchFamily="18" charset="0"/>
              </a:rPr>
              <a:t>R</a:t>
            </a:r>
            <a:r>
              <a:rPr lang="en-US" altLang="zh-TW" sz="2800" b="1" baseline="-25000" dirty="0">
                <a:latin typeface="Times New Roman" pitchFamily="18" charset="0"/>
              </a:rPr>
              <a:t>3</a:t>
            </a:r>
            <a:r>
              <a:rPr lang="en-US" altLang="zh-TW" sz="2800" dirty="0">
                <a:sym typeface="Symbol" pitchFamily="18" charset="2"/>
              </a:rPr>
              <a:t>.</a:t>
            </a:r>
          </a:p>
          <a:p>
            <a:r>
              <a:rPr lang="en-US" altLang="zh-TW" sz="2800" b="1" i="1" dirty="0">
                <a:latin typeface="Times New Roman" pitchFamily="18" charset="0"/>
              </a:rPr>
              <a:t>    R</a:t>
            </a:r>
            <a:r>
              <a:rPr lang="en-US" altLang="zh-TW" sz="2800" b="1" baseline="-25000" dirty="0">
                <a:latin typeface="Times New Roman" pitchFamily="18" charset="0"/>
              </a:rPr>
              <a:t>4</a:t>
            </a:r>
            <a:r>
              <a:rPr lang="en-US" altLang="zh-TW" sz="2800" dirty="0"/>
              <a:t> is transitive.</a:t>
            </a:r>
          </a:p>
          <a:p>
            <a:endParaRPr lang="en-US" altLang="zh-TW" sz="2800" dirty="0">
              <a:sym typeface="Symbol" pitchFamily="18" charset="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33400" y="228600"/>
            <a:ext cx="8229600" cy="762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Example– Transitive Relation</a:t>
            </a:r>
            <a:endParaRPr kumimoji="1" lang="en-US" altLang="zh-TW" sz="40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800" b="1" dirty="0">
                <a:solidFill>
                  <a:srgbClr val="008000"/>
                </a:solidFill>
              </a:rPr>
              <a:t>  Example </a:t>
            </a:r>
            <a:r>
              <a:rPr lang="en-US" altLang="zh-TW" sz="2800" b="1" dirty="0" smtClean="0">
                <a:solidFill>
                  <a:srgbClr val="008000"/>
                </a:solidFill>
              </a:rPr>
              <a:t>.</a:t>
            </a:r>
            <a:r>
              <a:rPr lang="en-US" altLang="zh-TW" sz="2800" dirty="0" smtClean="0"/>
              <a:t>  </a:t>
            </a:r>
            <a:r>
              <a:rPr lang="en-US" altLang="zh-TW" sz="2800" dirty="0"/>
              <a:t>Let </a:t>
            </a:r>
            <a:r>
              <a:rPr lang="en-US" altLang="zh-TW" sz="2800" b="1" i="1" dirty="0">
                <a:latin typeface="Times New Roman" pitchFamily="18" charset="0"/>
              </a:rPr>
              <a:t>A</a:t>
            </a:r>
            <a:r>
              <a:rPr lang="en-US" altLang="zh-TW" sz="2800" dirty="0">
                <a:latin typeface="Times New Roman" pitchFamily="18" charset="0"/>
              </a:rPr>
              <a:t> = {1, 2, 3}</a:t>
            </a:r>
            <a:r>
              <a:rPr lang="en-US" altLang="zh-TW" sz="2800" dirty="0"/>
              <a:t> and </a:t>
            </a:r>
            <a:r>
              <a:rPr lang="en-US" altLang="zh-TW" sz="2800" b="1" i="1" dirty="0">
                <a:latin typeface="Times New Roman" pitchFamily="18" charset="0"/>
              </a:rPr>
              <a:t>B</a:t>
            </a:r>
            <a:r>
              <a:rPr lang="en-US" altLang="zh-TW" sz="2800" dirty="0">
                <a:latin typeface="Times New Roman" pitchFamily="18" charset="0"/>
              </a:rPr>
              <a:t> = {1, 2, 3, 4}.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/>
              <a:t>		The relation </a:t>
            </a:r>
            <a:r>
              <a:rPr lang="en-US" altLang="zh-TW" sz="2800" b="1" i="1" dirty="0">
                <a:latin typeface="Times New Roman" pitchFamily="18" charset="0"/>
              </a:rPr>
              <a:t>R</a:t>
            </a:r>
            <a:r>
              <a:rPr lang="en-US" altLang="zh-TW" sz="2800" b="1" baseline="-25000" dirty="0">
                <a:latin typeface="Times New Roman" pitchFamily="18" charset="0"/>
              </a:rPr>
              <a:t>1</a:t>
            </a:r>
            <a:r>
              <a:rPr lang="en-US" altLang="zh-TW" sz="2800" b="1" dirty="0">
                <a:latin typeface="Times New Roman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= {(1,1), (2,2), (3,3)}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/>
              <a:t>         and </a:t>
            </a:r>
            <a:r>
              <a:rPr lang="en-US" altLang="zh-TW" sz="2800" b="1" i="1" dirty="0">
                <a:latin typeface="Times New Roman" pitchFamily="18" charset="0"/>
              </a:rPr>
              <a:t>R</a:t>
            </a:r>
            <a:r>
              <a:rPr lang="en-US" altLang="zh-TW" sz="2800" baseline="-25000" dirty="0">
                <a:latin typeface="Times New Roman" pitchFamily="18" charset="0"/>
              </a:rPr>
              <a:t>2</a:t>
            </a:r>
            <a:r>
              <a:rPr lang="en-US" altLang="zh-TW" sz="2800" dirty="0">
                <a:latin typeface="Times New Roman" pitchFamily="18" charset="0"/>
              </a:rPr>
              <a:t> = {(1,1), (1,2), (1,3), (1,4)}</a:t>
            </a:r>
            <a:r>
              <a:rPr lang="en-US" altLang="zh-TW" sz="2800" dirty="0"/>
              <a:t> can be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/>
              <a:t>         combined to obtain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/>
              <a:t>            </a:t>
            </a:r>
            <a:r>
              <a:rPr lang="en-US" altLang="zh-TW" sz="2800" i="1" dirty="0"/>
              <a:t> </a:t>
            </a:r>
            <a:r>
              <a:rPr lang="en-US" altLang="zh-TW" sz="2800" b="1" i="1" dirty="0">
                <a:latin typeface="Times New Roman" pitchFamily="18" charset="0"/>
              </a:rPr>
              <a:t>R</a:t>
            </a:r>
            <a:r>
              <a:rPr lang="en-US" altLang="zh-TW" sz="2800" b="1" baseline="-25000" dirty="0">
                <a:latin typeface="Times New Roman" pitchFamily="18" charset="0"/>
              </a:rPr>
              <a:t>1 </a:t>
            </a:r>
            <a:r>
              <a:rPr lang="en-US" altLang="zh-TW" sz="2800" b="1" dirty="0">
                <a:latin typeface="Times New Roman" pitchFamily="18" charset="0"/>
                <a:ea typeface="AR MinchoL JIS" pitchFamily="49" charset="-128"/>
              </a:rPr>
              <a:t>∪ </a:t>
            </a:r>
            <a:r>
              <a:rPr lang="en-US" altLang="zh-TW" sz="2800" b="1" i="1" dirty="0">
                <a:latin typeface="Times New Roman" pitchFamily="18" charset="0"/>
                <a:ea typeface="AR MinchoL JIS" pitchFamily="49" charset="-128"/>
              </a:rPr>
              <a:t>R</a:t>
            </a:r>
            <a:r>
              <a:rPr lang="en-US" altLang="zh-TW" sz="2800" b="1" baseline="-25000" dirty="0">
                <a:latin typeface="Times New Roman" pitchFamily="18" charset="0"/>
              </a:rPr>
              <a:t>2</a:t>
            </a:r>
            <a:r>
              <a:rPr lang="en-US" altLang="zh-TW" sz="2800" dirty="0">
                <a:latin typeface="Times New Roman" pitchFamily="18" charset="0"/>
                <a:ea typeface="AR MinchoL JIS" pitchFamily="49" charset="-128"/>
              </a:rPr>
              <a:t> </a:t>
            </a:r>
            <a:r>
              <a:rPr lang="en-US" altLang="zh-TW" sz="2800" dirty="0" smtClean="0">
                <a:latin typeface="Times New Roman" pitchFamily="18" charset="0"/>
                <a:ea typeface="AR MinchoL JIS" pitchFamily="49" charset="-128"/>
              </a:rPr>
              <a:t>={</a:t>
            </a:r>
            <a:r>
              <a:rPr lang="en-US" altLang="zh-TW" sz="2800" dirty="0" smtClean="0">
                <a:latin typeface="Times New Roman" pitchFamily="18" charset="0"/>
              </a:rPr>
              <a:t>(1,1), (2,2), (3,3), (1,2), (1,3), (1,4)}</a:t>
            </a:r>
            <a:endParaRPr lang="en-US" altLang="zh-TW" sz="2800" dirty="0">
              <a:latin typeface="Times New Roman" pitchFamily="18" charset="0"/>
              <a:ea typeface="AR MinchoL JIS" pitchFamily="49" charset="-128"/>
            </a:endParaRP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latin typeface="Times New Roman" pitchFamily="18" charset="0"/>
                <a:ea typeface="AR MinchoL JIS" pitchFamily="49" charset="-128"/>
              </a:rPr>
              <a:t>              </a:t>
            </a:r>
            <a:r>
              <a:rPr lang="en-US" altLang="zh-TW" sz="2800" b="1" i="1" dirty="0">
                <a:latin typeface="Times New Roman" pitchFamily="18" charset="0"/>
                <a:ea typeface="AR MinchoL JIS" pitchFamily="49" charset="-128"/>
              </a:rPr>
              <a:t>R</a:t>
            </a:r>
            <a:r>
              <a:rPr lang="en-US" altLang="zh-TW" sz="2800" b="1" baseline="-25000" dirty="0">
                <a:latin typeface="Times New Roman" pitchFamily="18" charset="0"/>
              </a:rPr>
              <a:t>1</a:t>
            </a:r>
            <a:r>
              <a:rPr lang="en-US" altLang="zh-TW" sz="2800" baseline="-25000" dirty="0">
                <a:latin typeface="Times New Roman" pitchFamily="18" charset="0"/>
              </a:rPr>
              <a:t> </a:t>
            </a:r>
            <a:r>
              <a:rPr lang="en-US" altLang="zh-TW" sz="2800" b="1" dirty="0">
                <a:latin typeface="Times New Roman" pitchFamily="18" charset="0"/>
                <a:ea typeface="AR MinchoL JIS" pitchFamily="49" charset="-128"/>
              </a:rPr>
              <a:t>∩ </a:t>
            </a:r>
            <a:r>
              <a:rPr lang="en-US" altLang="zh-TW" sz="2800" b="1" i="1" dirty="0">
                <a:latin typeface="Times New Roman" pitchFamily="18" charset="0"/>
                <a:ea typeface="AR MinchoL JIS" pitchFamily="49" charset="-128"/>
              </a:rPr>
              <a:t>R</a:t>
            </a:r>
            <a:r>
              <a:rPr lang="en-US" altLang="zh-TW" sz="2800" b="1" baseline="-25000" dirty="0">
                <a:latin typeface="Times New Roman" pitchFamily="18" charset="0"/>
              </a:rPr>
              <a:t>2</a:t>
            </a:r>
            <a:r>
              <a:rPr lang="en-US" altLang="zh-TW" sz="2800" dirty="0">
                <a:latin typeface="Times New Roman" pitchFamily="18" charset="0"/>
                <a:ea typeface="AR MinchoL JIS" pitchFamily="49" charset="-128"/>
              </a:rPr>
              <a:t> = {(1,1)}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latin typeface="Times New Roman" pitchFamily="18" charset="0"/>
                <a:ea typeface="AR MinchoL JIS" pitchFamily="49" charset="-128"/>
              </a:rPr>
              <a:t>              </a:t>
            </a:r>
            <a:r>
              <a:rPr lang="en-US" altLang="zh-TW" sz="2800" b="1" i="1" dirty="0">
                <a:latin typeface="Times New Roman" pitchFamily="18" charset="0"/>
                <a:ea typeface="AR MinchoL JIS" pitchFamily="49" charset="-128"/>
              </a:rPr>
              <a:t>R</a:t>
            </a:r>
            <a:r>
              <a:rPr lang="en-US" altLang="zh-TW" sz="2800" b="1" baseline="-25000" dirty="0">
                <a:latin typeface="Times New Roman" pitchFamily="18" charset="0"/>
              </a:rPr>
              <a:t>1</a:t>
            </a:r>
            <a:r>
              <a:rPr lang="en-US" altLang="zh-TW" sz="2800" b="1" dirty="0">
                <a:latin typeface="Times New Roman" pitchFamily="18" charset="0"/>
                <a:ea typeface="AR MinchoL JIS" pitchFamily="49" charset="-128"/>
              </a:rPr>
              <a:t> </a:t>
            </a:r>
            <a:r>
              <a:rPr lang="zh-TW" altLang="en-US" sz="2800" b="1" dirty="0">
                <a:latin typeface="Times New Roman" pitchFamily="18" charset="0"/>
              </a:rPr>
              <a:t>－ </a:t>
            </a:r>
            <a:r>
              <a:rPr lang="en-US" altLang="zh-TW" sz="2800" b="1" i="1" dirty="0">
                <a:latin typeface="Times New Roman" pitchFamily="18" charset="0"/>
              </a:rPr>
              <a:t>R</a:t>
            </a:r>
            <a:r>
              <a:rPr lang="en-US" altLang="zh-TW" sz="2800" b="1" baseline="-25000" dirty="0">
                <a:latin typeface="Times New Roman" pitchFamily="18" charset="0"/>
              </a:rPr>
              <a:t>2</a:t>
            </a:r>
            <a:r>
              <a:rPr lang="en-US" altLang="zh-TW" sz="2800" dirty="0">
                <a:latin typeface="Times New Roman" pitchFamily="18" charset="0"/>
              </a:rPr>
              <a:t> = {(2,2), (3,3)} 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latin typeface="Times New Roman" pitchFamily="18" charset="0"/>
              </a:rPr>
              <a:t>              </a:t>
            </a:r>
            <a:r>
              <a:rPr lang="en-US" altLang="zh-TW" sz="2800" b="1" i="1" dirty="0">
                <a:latin typeface="Times New Roman" pitchFamily="18" charset="0"/>
              </a:rPr>
              <a:t>R</a:t>
            </a:r>
            <a:r>
              <a:rPr lang="en-US" altLang="zh-TW" sz="2800" b="1" baseline="-25000" dirty="0">
                <a:latin typeface="Times New Roman" pitchFamily="18" charset="0"/>
              </a:rPr>
              <a:t>2</a:t>
            </a:r>
            <a:r>
              <a:rPr lang="en-US" altLang="zh-TW" sz="2800" b="1" dirty="0">
                <a:latin typeface="Times New Roman" pitchFamily="18" charset="0"/>
              </a:rPr>
              <a:t> </a:t>
            </a:r>
            <a:r>
              <a:rPr lang="zh-TW" altLang="en-US" sz="2800" b="1" dirty="0">
                <a:latin typeface="Times New Roman" pitchFamily="18" charset="0"/>
              </a:rPr>
              <a:t>－ </a:t>
            </a:r>
            <a:r>
              <a:rPr lang="en-US" altLang="zh-TW" sz="2800" b="1" i="1" dirty="0">
                <a:latin typeface="Times New Roman" pitchFamily="18" charset="0"/>
              </a:rPr>
              <a:t>R</a:t>
            </a:r>
            <a:r>
              <a:rPr lang="en-US" altLang="zh-TW" sz="2800" b="1" baseline="-25000" dirty="0">
                <a:latin typeface="Times New Roman" pitchFamily="18" charset="0"/>
              </a:rPr>
              <a:t>1</a:t>
            </a:r>
            <a:r>
              <a:rPr lang="en-US" altLang="zh-TW" sz="2800" dirty="0">
                <a:latin typeface="Times New Roman" pitchFamily="18" charset="0"/>
              </a:rPr>
              <a:t> = {(1,2), (1,3), (1,4)}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latin typeface="Times New Roman" pitchFamily="18" charset="0"/>
              </a:rPr>
              <a:t>              </a:t>
            </a:r>
            <a:r>
              <a:rPr lang="en-US" altLang="zh-TW" sz="2800" b="1" i="1" dirty="0">
                <a:latin typeface="Times New Roman" pitchFamily="18" charset="0"/>
              </a:rPr>
              <a:t>R</a:t>
            </a:r>
            <a:r>
              <a:rPr lang="en-US" altLang="zh-TW" sz="2800" b="1" baseline="-25000" dirty="0">
                <a:latin typeface="Times New Roman" pitchFamily="18" charset="0"/>
              </a:rPr>
              <a:t>1</a:t>
            </a:r>
            <a:r>
              <a:rPr lang="en-US" altLang="zh-TW" sz="2800" b="1" dirty="0">
                <a:latin typeface="Times New Roman" pitchFamily="18" charset="0"/>
                <a:sym typeface="Symbol" pitchFamily="18" charset="2"/>
              </a:rPr>
              <a:t> </a:t>
            </a:r>
            <a:r>
              <a:rPr lang="en-US" altLang="zh-TW" sz="2800" b="1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b="1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 = {(2,2), (3,3), (1,2), (1,3), (1,4)}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33400" y="228600"/>
            <a:ext cx="8229600" cy="762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i="1" kern="0" dirty="0" smtClean="0">
                <a:latin typeface="+mj-lt"/>
                <a:ea typeface="+mj-ea"/>
                <a:cs typeface="+mj-cs"/>
              </a:rPr>
              <a:t>Operations on </a:t>
            </a:r>
            <a:r>
              <a:rPr kumimoji="1" lang="en-US" altLang="zh-TW" sz="4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Relation</a:t>
            </a:r>
            <a:endParaRPr kumimoji="1" lang="en-US" altLang="zh-TW" sz="40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304800" y="1828800"/>
            <a:ext cx="813752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2800" b="1" dirty="0" smtClean="0">
                <a:solidFill>
                  <a:srgbClr val="008000"/>
                </a:solidFill>
              </a:rPr>
              <a:t>Example -</a:t>
            </a:r>
            <a:r>
              <a:rPr lang="en-US" altLang="zh-TW" sz="2800" dirty="0" smtClean="0"/>
              <a:t>  </a:t>
            </a:r>
            <a:r>
              <a:rPr lang="en-US" altLang="zh-TW" sz="2800" dirty="0"/>
              <a:t>Let </a:t>
            </a:r>
            <a:r>
              <a:rPr lang="en-US" altLang="zh-TW" sz="2800" i="1" dirty="0">
                <a:latin typeface="Times New Roman" pitchFamily="18" charset="0"/>
              </a:rPr>
              <a:t>A</a:t>
            </a:r>
            <a:r>
              <a:rPr lang="en-US" altLang="zh-TW" sz="2800" dirty="0">
                <a:latin typeface="Times New Roman" pitchFamily="18" charset="0"/>
              </a:rPr>
              <a:t> = {1,2,3}</a:t>
            </a:r>
            <a:r>
              <a:rPr lang="en-US" altLang="zh-TW" sz="2800" dirty="0"/>
              <a:t>, </a:t>
            </a:r>
            <a:r>
              <a:rPr lang="en-US" altLang="zh-TW" sz="2800" dirty="0" smtClean="0"/>
              <a:t>find </a:t>
            </a:r>
            <a:r>
              <a:rPr lang="en-US" altLang="zh-TW" sz="2800" dirty="0" smtClean="0"/>
              <a:t>a </a:t>
            </a:r>
            <a:r>
              <a:rPr lang="en-US" altLang="zh-TW" sz="2800" dirty="0"/>
              <a:t>relation </a:t>
            </a:r>
            <a:r>
              <a:rPr lang="en-US" altLang="zh-TW" sz="2800" i="1" dirty="0">
                <a:latin typeface="Times New Roman" pitchFamily="18" charset="0"/>
              </a:rPr>
              <a:t>R</a:t>
            </a:r>
            <a:r>
              <a:rPr lang="en-US" altLang="zh-TW" sz="2800" dirty="0"/>
              <a:t> on </a:t>
            </a:r>
            <a:r>
              <a:rPr lang="en-US" altLang="zh-TW" sz="2800" i="1" dirty="0">
                <a:latin typeface="Times New Roman" pitchFamily="18" charset="0"/>
              </a:rPr>
              <a:t>A</a:t>
            </a:r>
            <a:r>
              <a:rPr lang="en-US" altLang="zh-TW" sz="2800" dirty="0"/>
              <a:t> </a:t>
            </a:r>
            <a:r>
              <a:rPr lang="en-US" altLang="zh-TW" sz="2800" dirty="0" err="1"/>
              <a:t>s.t</a:t>
            </a:r>
            <a:r>
              <a:rPr lang="en-US" altLang="zh-TW" sz="2800" dirty="0"/>
              <a:t>.</a:t>
            </a:r>
          </a:p>
          <a:p>
            <a:r>
              <a:rPr lang="en-US" altLang="zh-TW" sz="2800" dirty="0"/>
              <a:t>       </a:t>
            </a:r>
            <a:r>
              <a:rPr lang="en-US" altLang="zh-TW" sz="2800" i="1" dirty="0">
                <a:latin typeface="Times New Roman" pitchFamily="18" charset="0"/>
              </a:rPr>
              <a:t>R</a:t>
            </a:r>
            <a:r>
              <a:rPr lang="en-US" altLang="zh-TW" sz="2800" dirty="0"/>
              <a:t> is both symmetric and </a:t>
            </a:r>
            <a:r>
              <a:rPr lang="en-US" altLang="zh-TW" sz="2800" dirty="0" err="1"/>
              <a:t>antisymmetric</a:t>
            </a:r>
            <a:r>
              <a:rPr lang="en-US" altLang="zh-TW" sz="2800" dirty="0"/>
              <a:t>, but</a:t>
            </a:r>
          </a:p>
          <a:p>
            <a:r>
              <a:rPr lang="en-US" altLang="zh-TW" sz="2800" dirty="0"/>
              <a:t>       not reflexive.</a:t>
            </a:r>
          </a:p>
          <a:p>
            <a:r>
              <a:rPr lang="en-US" altLang="zh-TW" sz="2800" b="1" dirty="0">
                <a:solidFill>
                  <a:srgbClr val="008000"/>
                </a:solidFill>
              </a:rPr>
              <a:t>Sol :</a:t>
            </a:r>
            <a:r>
              <a:rPr lang="en-US" altLang="zh-TW" sz="2800" dirty="0"/>
              <a:t> </a:t>
            </a:r>
          </a:p>
          <a:p>
            <a:r>
              <a:rPr lang="en-US" altLang="zh-TW" sz="2800" dirty="0"/>
              <a:t>	</a:t>
            </a:r>
            <a:r>
              <a:rPr lang="en-US" altLang="zh-TW" sz="2800" i="1" dirty="0">
                <a:latin typeface="Times New Roman" pitchFamily="18" charset="0"/>
              </a:rPr>
              <a:t>R</a:t>
            </a:r>
            <a:r>
              <a:rPr lang="en-US" altLang="zh-TW" sz="2800" dirty="0">
                <a:latin typeface="Times New Roman" pitchFamily="18" charset="0"/>
              </a:rPr>
              <a:t> = { (1,1</a:t>
            </a:r>
            <a:r>
              <a:rPr lang="en-US" altLang="zh-TW" sz="2800" dirty="0" smtClean="0">
                <a:latin typeface="Times New Roman" pitchFamily="18" charset="0"/>
              </a:rPr>
              <a:t>), (</a:t>
            </a:r>
            <a:r>
              <a:rPr lang="en-US" altLang="zh-TW" sz="2800" dirty="0">
                <a:latin typeface="Times New Roman" pitchFamily="18" charset="0"/>
              </a:rPr>
              <a:t>2,2) </a:t>
            </a:r>
            <a:r>
              <a:rPr lang="en-US" altLang="zh-TW" sz="2800" dirty="0" smtClean="0">
                <a:latin typeface="Times New Roman" pitchFamily="18" charset="0"/>
              </a:rPr>
              <a:t>} [(3, 3) is missing]</a:t>
            </a:r>
            <a:endParaRPr lang="en-US" altLang="zh-TW" sz="2800" dirty="0">
              <a:latin typeface="Times New Roman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33400" y="228600"/>
            <a:ext cx="8229600" cy="762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Example– Relation</a:t>
            </a:r>
            <a:endParaRPr kumimoji="1" lang="en-US" altLang="zh-TW" sz="40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  <a:solidFill>
            <a:schemeClr val="bg2"/>
          </a:solidFill>
        </p:spPr>
        <p:txBody>
          <a:bodyPr/>
          <a:lstStyle/>
          <a:p>
            <a:r>
              <a:rPr lang="en-US" altLang="zh-TW" sz="4000" dirty="0" smtClean="0"/>
              <a:t>Representing </a:t>
            </a:r>
            <a:r>
              <a:rPr lang="en-US" altLang="zh-TW" sz="4000" dirty="0"/>
              <a:t>Relations </a:t>
            </a:r>
            <a:r>
              <a:rPr lang="en-US" altLang="zh-TW" sz="4000" dirty="0" smtClean="0"/>
              <a:t>by Matrices</a:t>
            </a:r>
            <a:endParaRPr lang="en-US" altLang="zh-TW" sz="4000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382000" cy="2209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800"/>
              <a:t>Suppose that </a:t>
            </a:r>
            <a:r>
              <a:rPr lang="en-US" altLang="zh-TW" sz="2800" i="1">
                <a:latin typeface="Times New Roman" pitchFamily="18" charset="0"/>
              </a:rPr>
              <a:t>R</a:t>
            </a:r>
            <a:r>
              <a:rPr lang="en-US" altLang="zh-TW" sz="2800"/>
              <a:t> is a relation from </a:t>
            </a:r>
            <a:r>
              <a:rPr lang="en-US" altLang="zh-TW" sz="2800" i="1">
                <a:latin typeface="Times New Roman" pitchFamily="18" charset="0"/>
              </a:rPr>
              <a:t>A</a:t>
            </a:r>
            <a:r>
              <a:rPr lang="en-US" altLang="zh-TW" sz="2800">
                <a:latin typeface="Times New Roman" pitchFamily="18" charset="0"/>
              </a:rPr>
              <a:t>={</a:t>
            </a:r>
            <a:r>
              <a:rPr lang="en-US" altLang="zh-TW" sz="2800" i="1">
                <a:latin typeface="Times New Roman" pitchFamily="18" charset="0"/>
              </a:rPr>
              <a:t>a</a:t>
            </a:r>
            <a:r>
              <a:rPr lang="en-US" altLang="zh-TW" sz="2800" baseline="-25000">
                <a:latin typeface="Times New Roman" pitchFamily="18" charset="0"/>
              </a:rPr>
              <a:t>1</a:t>
            </a:r>
            <a:r>
              <a:rPr lang="en-US" altLang="zh-TW" sz="2800">
                <a:latin typeface="Times New Roman" pitchFamily="18" charset="0"/>
              </a:rPr>
              <a:t>, </a:t>
            </a:r>
            <a:r>
              <a:rPr lang="en-US" altLang="zh-TW" sz="2800" i="1">
                <a:latin typeface="Times New Roman" pitchFamily="18" charset="0"/>
              </a:rPr>
              <a:t>a</a:t>
            </a:r>
            <a:r>
              <a:rPr lang="en-US" altLang="zh-TW" sz="2800" baseline="-25000">
                <a:latin typeface="Times New Roman" pitchFamily="18" charset="0"/>
              </a:rPr>
              <a:t>2</a:t>
            </a:r>
            <a:r>
              <a:rPr lang="en-US" altLang="zh-TW" sz="2800">
                <a:latin typeface="Times New Roman" pitchFamily="18" charset="0"/>
              </a:rPr>
              <a:t>, …, </a:t>
            </a:r>
            <a:r>
              <a:rPr lang="en-US" altLang="zh-TW" sz="2800" i="1">
                <a:latin typeface="Times New Roman" pitchFamily="18" charset="0"/>
              </a:rPr>
              <a:t>a</a:t>
            </a:r>
            <a:r>
              <a:rPr lang="en-US" altLang="zh-TW" sz="2800" i="1" baseline="-25000">
                <a:latin typeface="Times New Roman" pitchFamily="18" charset="0"/>
              </a:rPr>
              <a:t>m</a:t>
            </a:r>
            <a:r>
              <a:rPr lang="en-US" altLang="zh-TW" sz="2800">
                <a:latin typeface="Times New Roman" pitchFamily="18" charset="0"/>
              </a:rPr>
              <a:t>}</a:t>
            </a:r>
            <a:r>
              <a:rPr lang="en-US" altLang="zh-TW" sz="280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to </a:t>
            </a:r>
            <a:r>
              <a:rPr lang="en-US" altLang="zh-TW" sz="2800" i="1">
                <a:latin typeface="Times New Roman" pitchFamily="18" charset="0"/>
              </a:rPr>
              <a:t>B </a:t>
            </a:r>
            <a:r>
              <a:rPr lang="en-US" altLang="zh-TW" sz="2800">
                <a:latin typeface="Times New Roman" pitchFamily="18" charset="0"/>
              </a:rPr>
              <a:t>= {</a:t>
            </a:r>
            <a:r>
              <a:rPr lang="en-US" altLang="zh-TW" sz="2800" i="1">
                <a:latin typeface="Times New Roman" pitchFamily="18" charset="0"/>
              </a:rPr>
              <a:t>b</a:t>
            </a:r>
            <a:r>
              <a:rPr lang="en-US" altLang="zh-TW" sz="2800" baseline="-25000">
                <a:latin typeface="Times New Roman" pitchFamily="18" charset="0"/>
              </a:rPr>
              <a:t>1</a:t>
            </a:r>
            <a:r>
              <a:rPr lang="en-US" altLang="zh-TW" sz="2800">
                <a:latin typeface="Times New Roman" pitchFamily="18" charset="0"/>
              </a:rPr>
              <a:t>, </a:t>
            </a:r>
            <a:r>
              <a:rPr lang="en-US" altLang="zh-TW" sz="2800" i="1">
                <a:latin typeface="Times New Roman" pitchFamily="18" charset="0"/>
              </a:rPr>
              <a:t>b</a:t>
            </a:r>
            <a:r>
              <a:rPr lang="en-US" altLang="zh-TW" sz="2800" baseline="-25000">
                <a:latin typeface="Times New Roman" pitchFamily="18" charset="0"/>
              </a:rPr>
              <a:t>2</a:t>
            </a:r>
            <a:r>
              <a:rPr lang="en-US" altLang="zh-TW" sz="2800">
                <a:latin typeface="Times New Roman" pitchFamily="18" charset="0"/>
              </a:rPr>
              <a:t>,…, </a:t>
            </a:r>
            <a:r>
              <a:rPr lang="en-US" altLang="zh-TW" sz="2800" i="1">
                <a:latin typeface="Times New Roman" pitchFamily="18" charset="0"/>
              </a:rPr>
              <a:t>b</a:t>
            </a:r>
            <a:r>
              <a:rPr lang="en-US" altLang="zh-TW" sz="2800" i="1" baseline="-25000">
                <a:latin typeface="Times New Roman" pitchFamily="18" charset="0"/>
              </a:rPr>
              <a:t>n</a:t>
            </a:r>
            <a:r>
              <a:rPr lang="en-US" altLang="zh-TW" sz="2800">
                <a:latin typeface="Times New Roman" pitchFamily="18" charset="0"/>
              </a:rPr>
              <a:t> }.</a:t>
            </a:r>
          </a:p>
          <a:p>
            <a:pPr>
              <a:buFont typeface="Wingdings" pitchFamily="2" charset="2"/>
              <a:buNone/>
            </a:pPr>
            <a:r>
              <a:rPr lang="en-US" altLang="zh-TW" sz="2800"/>
              <a:t>The relation </a:t>
            </a:r>
            <a:r>
              <a:rPr lang="en-US" altLang="zh-TW" sz="2800" i="1">
                <a:latin typeface="Times New Roman" pitchFamily="18" charset="0"/>
              </a:rPr>
              <a:t>R</a:t>
            </a:r>
            <a:r>
              <a:rPr lang="en-US" altLang="zh-TW" sz="2800"/>
              <a:t> can be represented by the matrix </a:t>
            </a:r>
          </a:p>
          <a:p>
            <a:pPr>
              <a:buFont typeface="Wingdings" pitchFamily="2" charset="2"/>
              <a:buNone/>
            </a:pPr>
            <a:r>
              <a:rPr lang="en-US" altLang="zh-TW" sz="2800" i="1">
                <a:solidFill>
                  <a:srgbClr val="0066FF"/>
                </a:solidFill>
                <a:latin typeface="Times New Roman" pitchFamily="18" charset="0"/>
              </a:rPr>
              <a:t>M</a:t>
            </a:r>
            <a:r>
              <a:rPr lang="en-US" altLang="zh-TW" sz="2800" i="1" baseline="-25000">
                <a:solidFill>
                  <a:srgbClr val="0066FF"/>
                </a:solidFill>
                <a:latin typeface="Times New Roman" pitchFamily="18" charset="0"/>
              </a:rPr>
              <a:t>R </a:t>
            </a:r>
            <a:r>
              <a:rPr lang="en-US" altLang="zh-TW" sz="2800">
                <a:solidFill>
                  <a:srgbClr val="0066FF"/>
                </a:solidFill>
                <a:latin typeface="Times New Roman" pitchFamily="18" charset="0"/>
              </a:rPr>
              <a:t>= [</a:t>
            </a:r>
            <a:r>
              <a:rPr lang="en-US" altLang="zh-TW" sz="2800" i="1">
                <a:solidFill>
                  <a:srgbClr val="0066FF"/>
                </a:solidFill>
                <a:latin typeface="Times New Roman" pitchFamily="18" charset="0"/>
              </a:rPr>
              <a:t>m</a:t>
            </a:r>
            <a:r>
              <a:rPr lang="en-US" altLang="zh-TW" sz="2800" i="1" baseline="-25000">
                <a:solidFill>
                  <a:srgbClr val="0066FF"/>
                </a:solidFill>
                <a:latin typeface="Times New Roman" pitchFamily="18" charset="0"/>
              </a:rPr>
              <a:t>ij</a:t>
            </a:r>
            <a:r>
              <a:rPr lang="en-US" altLang="zh-TW" sz="2800">
                <a:solidFill>
                  <a:srgbClr val="0066FF"/>
                </a:solidFill>
                <a:latin typeface="Times New Roman" pitchFamily="18" charset="0"/>
              </a:rPr>
              <a:t>]</a:t>
            </a:r>
            <a:r>
              <a:rPr lang="en-US" altLang="zh-TW" sz="2800">
                <a:latin typeface="Times New Roman" pitchFamily="18" charset="0"/>
              </a:rPr>
              <a:t>,</a:t>
            </a:r>
            <a:r>
              <a:rPr lang="en-US" altLang="zh-TW" sz="2800"/>
              <a:t> where 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050925" y="52212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286000" y="4648200"/>
            <a:ext cx="3657600" cy="1433513"/>
            <a:chOff x="1440" y="2928"/>
            <a:chExt cx="2304" cy="903"/>
          </a:xfrm>
        </p:grpSpPr>
        <p:sp>
          <p:nvSpPr>
            <p:cNvPr id="50180" name="AutoShape 4"/>
            <p:cNvSpPr>
              <a:spLocks/>
            </p:cNvSpPr>
            <p:nvPr/>
          </p:nvSpPr>
          <p:spPr bwMode="auto">
            <a:xfrm>
              <a:off x="2105" y="3070"/>
              <a:ext cx="167" cy="621"/>
            </a:xfrm>
            <a:prstGeom prst="leftBrace">
              <a:avLst>
                <a:gd name="adj1" fmla="val 3098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3" name="Text Box 7"/>
            <p:cNvSpPr txBox="1">
              <a:spLocks noChangeArrowheads="1"/>
            </p:cNvSpPr>
            <p:nvPr/>
          </p:nvSpPr>
          <p:spPr bwMode="auto">
            <a:xfrm>
              <a:off x="1440" y="3182"/>
              <a:ext cx="55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 i="1">
                  <a:latin typeface="Times New Roman" pitchFamily="18" charset="0"/>
                </a:rPr>
                <a:t>m</a:t>
              </a:r>
              <a:r>
                <a:rPr lang="en-US" altLang="zh-TW" sz="2800" i="1" baseline="-25000">
                  <a:latin typeface="Times New Roman" pitchFamily="18" charset="0"/>
                </a:rPr>
                <a:t>ij</a:t>
              </a:r>
              <a:r>
                <a:rPr lang="en-US" altLang="zh-TW" sz="2800"/>
                <a:t> =</a:t>
              </a:r>
            </a:p>
          </p:txBody>
        </p:sp>
        <p:sp>
          <p:nvSpPr>
            <p:cNvPr id="50185" name="Text Box 9"/>
            <p:cNvSpPr txBox="1">
              <a:spLocks noChangeArrowheads="1"/>
            </p:cNvSpPr>
            <p:nvPr/>
          </p:nvSpPr>
          <p:spPr bwMode="auto">
            <a:xfrm>
              <a:off x="2256" y="2928"/>
              <a:ext cx="133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>
                  <a:latin typeface="Times New Roman" pitchFamily="18" charset="0"/>
                </a:rPr>
                <a:t>1</a:t>
              </a:r>
              <a:r>
                <a:rPr lang="en-US" altLang="zh-TW" sz="2800"/>
                <a:t>, if </a:t>
              </a:r>
              <a:r>
                <a:rPr lang="en-US" altLang="zh-TW" sz="2800">
                  <a:latin typeface="Times New Roman" pitchFamily="18" charset="0"/>
                </a:rPr>
                <a:t>(</a:t>
              </a:r>
              <a:r>
                <a:rPr lang="en-US" altLang="zh-TW" sz="2800" i="1">
                  <a:latin typeface="Times New Roman" pitchFamily="18" charset="0"/>
                </a:rPr>
                <a:t>a</a:t>
              </a:r>
              <a:r>
                <a:rPr lang="en-US" altLang="zh-TW" sz="2800" i="1" baseline="-25000">
                  <a:latin typeface="Times New Roman" pitchFamily="18" charset="0"/>
                </a:rPr>
                <a:t>i</a:t>
              </a:r>
              <a:r>
                <a:rPr lang="en-US" altLang="zh-TW" sz="2800">
                  <a:latin typeface="Times New Roman" pitchFamily="18" charset="0"/>
                </a:rPr>
                <a:t>,</a:t>
              </a:r>
              <a:r>
                <a:rPr lang="en-US" altLang="zh-TW" sz="2800" i="1">
                  <a:latin typeface="Times New Roman" pitchFamily="18" charset="0"/>
                </a:rPr>
                <a:t>b</a:t>
              </a:r>
              <a:r>
                <a:rPr lang="en-US" altLang="zh-TW" sz="2800" i="1" baseline="-25000">
                  <a:latin typeface="Times New Roman" pitchFamily="18" charset="0"/>
                </a:rPr>
                <a:t>j</a:t>
              </a:r>
              <a:r>
                <a:rPr lang="en-US" altLang="zh-TW" sz="2800">
                  <a:latin typeface="Times New Roman" pitchFamily="18" charset="0"/>
                </a:rPr>
                <a:t>)</a:t>
              </a:r>
              <a:r>
                <a:rPr lang="en-US" altLang="zh-TW" sz="2800">
                  <a:latin typeface="Times New Roman" pitchFamily="18" charset="0"/>
                  <a:sym typeface="Symbol" pitchFamily="18" charset="2"/>
                </a:rPr>
                <a:t></a:t>
              </a:r>
              <a:r>
                <a:rPr lang="en-US" altLang="zh-TW" sz="2800" i="1">
                  <a:latin typeface="Times New Roman" pitchFamily="18" charset="0"/>
                  <a:sym typeface="Symbol" pitchFamily="18" charset="2"/>
                </a:rPr>
                <a:t>R</a:t>
              </a:r>
            </a:p>
          </p:txBody>
        </p:sp>
        <p:sp>
          <p:nvSpPr>
            <p:cNvPr id="50187" name="Text Box 11"/>
            <p:cNvSpPr txBox="1">
              <a:spLocks noChangeArrowheads="1"/>
            </p:cNvSpPr>
            <p:nvPr/>
          </p:nvSpPr>
          <p:spPr bwMode="auto">
            <a:xfrm>
              <a:off x="2208" y="3504"/>
              <a:ext cx="1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2800"/>
                <a:t> </a:t>
              </a:r>
              <a:r>
                <a:rPr lang="en-US" altLang="zh-TW" sz="2800">
                  <a:latin typeface="Times New Roman" pitchFamily="18" charset="0"/>
                </a:rPr>
                <a:t>0</a:t>
              </a:r>
              <a:r>
                <a:rPr lang="en-US" altLang="zh-TW" sz="2800"/>
                <a:t>, if </a:t>
              </a:r>
              <a:r>
                <a:rPr lang="en-US" altLang="zh-TW" sz="2800">
                  <a:latin typeface="Times New Roman" pitchFamily="18" charset="0"/>
                </a:rPr>
                <a:t>(</a:t>
              </a:r>
              <a:r>
                <a:rPr lang="en-US" altLang="zh-TW" sz="2800" i="1">
                  <a:latin typeface="Times New Roman" pitchFamily="18" charset="0"/>
                </a:rPr>
                <a:t>a</a:t>
              </a:r>
              <a:r>
                <a:rPr lang="en-US" altLang="zh-TW" sz="2800" i="1" baseline="-25000">
                  <a:latin typeface="Times New Roman" pitchFamily="18" charset="0"/>
                </a:rPr>
                <a:t>i</a:t>
              </a:r>
              <a:r>
                <a:rPr lang="en-US" altLang="zh-TW" sz="2800">
                  <a:latin typeface="Times New Roman" pitchFamily="18" charset="0"/>
                </a:rPr>
                <a:t>,</a:t>
              </a:r>
              <a:r>
                <a:rPr lang="en-US" altLang="zh-TW" sz="2800" i="1">
                  <a:latin typeface="Times New Roman" pitchFamily="18" charset="0"/>
                </a:rPr>
                <a:t>b</a:t>
              </a:r>
              <a:r>
                <a:rPr lang="en-US" altLang="zh-TW" sz="2800" i="1" baseline="-25000">
                  <a:latin typeface="Times New Roman" pitchFamily="18" charset="0"/>
                </a:rPr>
                <a:t>j</a:t>
              </a:r>
              <a:r>
                <a:rPr lang="en-US" altLang="zh-TW" sz="2800">
                  <a:latin typeface="Times New Roman" pitchFamily="18" charset="0"/>
                </a:rPr>
                <a:t>)</a:t>
              </a:r>
              <a:r>
                <a:rPr lang="en-US" altLang="zh-TW" sz="2800">
                  <a:latin typeface="Times New Roman" pitchFamily="18" charset="0"/>
                  <a:sym typeface="Symbol" pitchFamily="18" charset="2"/>
                </a:rPr>
                <a:t>R</a:t>
              </a:r>
            </a:p>
          </p:txBody>
        </p:sp>
      </p:grpSp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228600" y="1828800"/>
            <a:ext cx="15440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Matrices</a:t>
            </a: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  <p:bldP spid="5019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90600"/>
            <a:ext cx="9144000" cy="1676400"/>
          </a:xfrm>
        </p:spPr>
        <p:txBody>
          <a:bodyPr/>
          <a:lstStyle/>
          <a:p>
            <a:r>
              <a:rPr lang="en-US" altLang="zh-TW" sz="3200" b="1" dirty="0">
                <a:solidFill>
                  <a:srgbClr val="008000"/>
                </a:solidFill>
              </a:rPr>
              <a:t>Example </a:t>
            </a:r>
            <a:r>
              <a:rPr lang="en-US" altLang="zh-TW" sz="3200" b="1" dirty="0" smtClean="0">
                <a:solidFill>
                  <a:srgbClr val="008000"/>
                </a:solidFill>
              </a:rPr>
              <a:t>.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Suppose that </a:t>
            </a:r>
            <a:r>
              <a:rPr lang="en-US" altLang="zh-TW" sz="3200" b="1" i="1" dirty="0">
                <a:latin typeface="Times New Roman" pitchFamily="18" charset="0"/>
              </a:rPr>
              <a:t>A </a:t>
            </a:r>
            <a:r>
              <a:rPr lang="en-US" altLang="zh-TW" sz="3200" b="1" dirty="0">
                <a:latin typeface="Times New Roman" pitchFamily="18" charset="0"/>
              </a:rPr>
              <a:t>= </a:t>
            </a:r>
            <a:r>
              <a:rPr lang="en-US" altLang="zh-TW" sz="3200" b="1" i="0" dirty="0">
                <a:latin typeface="Times New Roman" pitchFamily="18" charset="0"/>
              </a:rPr>
              <a:t>{</a:t>
            </a:r>
            <a:r>
              <a:rPr lang="en-US" altLang="zh-TW" sz="3200" i="0" dirty="0">
                <a:latin typeface="Times New Roman" pitchFamily="18" charset="0"/>
              </a:rPr>
              <a:t>1,2,3</a:t>
            </a:r>
            <a:r>
              <a:rPr lang="en-US" altLang="zh-TW" sz="3200" b="1" i="0" dirty="0">
                <a:latin typeface="Times New Roman" pitchFamily="18" charset="0"/>
              </a:rPr>
              <a:t>}</a:t>
            </a:r>
            <a:r>
              <a:rPr lang="en-US" altLang="zh-TW" sz="3200" i="0" dirty="0"/>
              <a:t> </a:t>
            </a:r>
            <a:r>
              <a:rPr lang="en-US" altLang="zh-TW" sz="3200" dirty="0"/>
              <a:t>and </a:t>
            </a:r>
            <a:r>
              <a:rPr lang="en-US" altLang="zh-TW" sz="3200" b="1" i="1" dirty="0">
                <a:latin typeface="Times New Roman" pitchFamily="18" charset="0"/>
              </a:rPr>
              <a:t>B </a:t>
            </a:r>
            <a:r>
              <a:rPr lang="en-US" altLang="zh-TW" sz="3200" b="1" dirty="0">
                <a:latin typeface="Times New Roman" pitchFamily="18" charset="0"/>
              </a:rPr>
              <a:t>= </a:t>
            </a:r>
            <a:r>
              <a:rPr lang="en-US" altLang="zh-TW" sz="3200" b="1" i="0" dirty="0">
                <a:latin typeface="Times New Roman" pitchFamily="18" charset="0"/>
              </a:rPr>
              <a:t>{</a:t>
            </a:r>
            <a:r>
              <a:rPr lang="en-US" altLang="zh-TW" sz="3200" i="0" dirty="0">
                <a:latin typeface="Times New Roman" pitchFamily="18" charset="0"/>
              </a:rPr>
              <a:t>1,2</a:t>
            </a:r>
            <a:r>
              <a:rPr lang="en-US" altLang="zh-TW" sz="3200" b="1" i="0" dirty="0">
                <a:latin typeface="Times New Roman" pitchFamily="18" charset="0"/>
              </a:rPr>
              <a:t>}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dirty="0"/>
              <a:t>                    Let </a:t>
            </a:r>
            <a:r>
              <a:rPr lang="en-US" altLang="zh-TW" sz="3200" b="1" i="1" dirty="0">
                <a:latin typeface="Times New Roman" pitchFamily="18" charset="0"/>
              </a:rPr>
              <a:t>R </a:t>
            </a:r>
            <a:r>
              <a:rPr lang="en-US" altLang="zh-TW" sz="3200" b="1" dirty="0">
                <a:latin typeface="Times New Roman" pitchFamily="18" charset="0"/>
              </a:rPr>
              <a:t>= </a:t>
            </a:r>
            <a:r>
              <a:rPr lang="en-US" altLang="zh-TW" sz="3200" b="1" i="0" dirty="0">
                <a:latin typeface="Times New Roman" pitchFamily="18" charset="0"/>
              </a:rPr>
              <a:t>{</a:t>
            </a:r>
            <a:r>
              <a:rPr lang="en-US" altLang="zh-TW" sz="3200" b="1" dirty="0">
                <a:latin typeface="Times New Roman" pitchFamily="18" charset="0"/>
              </a:rPr>
              <a:t>(</a:t>
            </a:r>
            <a:r>
              <a:rPr lang="en-US" altLang="zh-TW" sz="3200" b="1" i="1" dirty="0">
                <a:latin typeface="Times New Roman" pitchFamily="18" charset="0"/>
              </a:rPr>
              <a:t>a</a:t>
            </a:r>
            <a:r>
              <a:rPr lang="en-US" altLang="zh-TW" sz="3200" b="1" dirty="0">
                <a:latin typeface="Times New Roman" pitchFamily="18" charset="0"/>
              </a:rPr>
              <a:t>, </a:t>
            </a:r>
            <a:r>
              <a:rPr lang="en-US" altLang="zh-TW" sz="3200" b="1" i="1" dirty="0">
                <a:latin typeface="Times New Roman" pitchFamily="18" charset="0"/>
              </a:rPr>
              <a:t>b</a:t>
            </a:r>
            <a:r>
              <a:rPr lang="en-US" altLang="zh-TW" sz="3200" b="1" dirty="0">
                <a:latin typeface="Times New Roman" pitchFamily="18" charset="0"/>
              </a:rPr>
              <a:t>) | </a:t>
            </a:r>
            <a:r>
              <a:rPr lang="en-US" altLang="zh-TW" sz="3200" b="1" i="1" dirty="0">
                <a:latin typeface="Times New Roman" pitchFamily="18" charset="0"/>
              </a:rPr>
              <a:t>a </a:t>
            </a:r>
            <a:r>
              <a:rPr lang="en-US" altLang="zh-TW" sz="3200" b="1" dirty="0">
                <a:latin typeface="Times New Roman" pitchFamily="18" charset="0"/>
              </a:rPr>
              <a:t>&gt; </a:t>
            </a:r>
            <a:r>
              <a:rPr lang="en-US" altLang="zh-TW" sz="3200" b="1" i="1" dirty="0">
                <a:latin typeface="Times New Roman" pitchFamily="18" charset="0"/>
              </a:rPr>
              <a:t>b</a:t>
            </a:r>
            <a:r>
              <a:rPr lang="en-US" altLang="zh-TW" sz="3200" b="1" dirty="0">
                <a:latin typeface="Times New Roman" pitchFamily="18" charset="0"/>
              </a:rPr>
              <a:t>, </a:t>
            </a:r>
            <a:r>
              <a:rPr lang="en-US" altLang="zh-TW" sz="3200" b="1" i="1" dirty="0" err="1">
                <a:latin typeface="Times New Roman" pitchFamily="18" charset="0"/>
              </a:rPr>
              <a:t>a</a:t>
            </a:r>
            <a:r>
              <a:rPr lang="en-US" altLang="zh-TW" sz="3200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3200" b="1" i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3200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3200" b="1" i="1" dirty="0" err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3200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3200" b="1" i="1" dirty="0" err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3200" b="1" i="0" dirty="0">
                <a:latin typeface="Times New Roman" pitchFamily="18" charset="0"/>
                <a:sym typeface="Symbol" pitchFamily="18" charset="2"/>
              </a:rPr>
              <a:t>}</a:t>
            </a:r>
            <a:r>
              <a:rPr lang="en-US" altLang="zh-TW" sz="3200" b="1" dirty="0"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zh-TW" sz="3200" dirty="0">
                <a:sym typeface="Symbol" pitchFamily="18" charset="2"/>
              </a:rPr>
              <a:t/>
            </a:r>
            <a:br>
              <a:rPr lang="en-US" altLang="zh-TW" sz="3200" dirty="0">
                <a:sym typeface="Symbol" pitchFamily="18" charset="2"/>
              </a:rPr>
            </a:br>
            <a:r>
              <a:rPr lang="en-US" altLang="zh-TW" sz="3200" dirty="0">
                <a:sym typeface="Symbol" pitchFamily="18" charset="2"/>
              </a:rPr>
              <a:t>                    What is </a:t>
            </a:r>
            <a:r>
              <a:rPr lang="en-US" altLang="zh-TW" sz="3200" b="1" i="1" dirty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TW" sz="3200" b="1" i="1" baseline="-25000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3200" dirty="0">
                <a:sym typeface="Symbol" pitchFamily="18" charset="2"/>
              </a:rPr>
              <a:t> 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2895600"/>
            <a:ext cx="2057400" cy="914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b="1" dirty="0">
                <a:solidFill>
                  <a:srgbClr val="008000"/>
                </a:solidFill>
              </a:rPr>
              <a:t>Sol :</a:t>
            </a:r>
            <a:r>
              <a:rPr lang="en-US" altLang="zh-TW" sz="2800" dirty="0"/>
              <a:t>	</a:t>
            </a:r>
          </a:p>
        </p:txBody>
      </p:sp>
      <p:graphicFrame>
        <p:nvGraphicFramePr>
          <p:cNvPr id="52249" name="Object 25"/>
          <p:cNvGraphicFramePr>
            <a:graphicFrameLocks noChangeAspect="1"/>
          </p:cNvGraphicFramePr>
          <p:nvPr>
            <p:ph sz="half" idx="4294967295"/>
          </p:nvPr>
        </p:nvGraphicFramePr>
        <p:xfrm>
          <a:off x="5105400" y="3657600"/>
          <a:ext cx="2895600" cy="2057400"/>
        </p:xfrm>
        <a:graphic>
          <a:graphicData uri="http://schemas.openxmlformats.org/presentationml/2006/ole">
            <p:oleObj spid="_x0000_s58370" name="方程式" r:id="rId4" imgW="965160" imgH="711000" progId="Equation.3">
              <p:embed/>
            </p:oleObj>
          </a:graphicData>
        </a:graphic>
      </p:graphicFrame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2373313" y="3729038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0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3279775" y="372903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0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2349500" y="436562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1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2365375" y="4995863"/>
            <a:ext cx="35401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1</a:t>
            </a: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3248025" y="49926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1</a:t>
            </a: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3257550" y="4360863"/>
            <a:ext cx="3524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/>
              <a:t>0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914400" y="2668588"/>
            <a:ext cx="2941638" cy="2970212"/>
            <a:chOff x="576" y="1681"/>
            <a:chExt cx="1853" cy="1871"/>
          </a:xfrm>
        </p:grpSpPr>
        <p:sp>
          <p:nvSpPr>
            <p:cNvPr id="52230" name="Text Box 6"/>
            <p:cNvSpPr txBox="1">
              <a:spLocks noChangeArrowheads="1"/>
            </p:cNvSpPr>
            <p:nvPr/>
          </p:nvSpPr>
          <p:spPr bwMode="auto">
            <a:xfrm>
              <a:off x="1495" y="2013"/>
              <a:ext cx="339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2400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2064" y="20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938" y="2349"/>
              <a:ext cx="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938" y="2777"/>
              <a:ext cx="22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52234" name="Text Box 10"/>
            <p:cNvSpPr txBox="1">
              <a:spLocks noChangeArrowheads="1"/>
            </p:cNvSpPr>
            <p:nvPr/>
          </p:nvSpPr>
          <p:spPr bwMode="auto">
            <a:xfrm>
              <a:off x="938" y="3142"/>
              <a:ext cx="22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>
                  <a:solidFill>
                    <a:srgbClr val="008000"/>
                  </a:solidFill>
                </a:rPr>
                <a:t>3</a:t>
              </a: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576" y="254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2237" name="Text Box 13"/>
            <p:cNvSpPr txBox="1">
              <a:spLocks noChangeArrowheads="1"/>
            </p:cNvSpPr>
            <p:nvPr/>
          </p:nvSpPr>
          <p:spPr bwMode="auto">
            <a:xfrm>
              <a:off x="1764" y="168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</a:rPr>
                <a:t>B</a:t>
              </a:r>
            </a:p>
          </p:txBody>
        </p:sp>
        <p:graphicFrame>
          <p:nvGraphicFramePr>
            <p:cNvPr id="52260" name="Object 36"/>
            <p:cNvGraphicFramePr>
              <a:graphicFrameLocks noChangeAspect="1"/>
            </p:cNvGraphicFramePr>
            <p:nvPr/>
          </p:nvGraphicFramePr>
          <p:xfrm>
            <a:off x="1248" y="2304"/>
            <a:ext cx="1181" cy="1248"/>
          </p:xfrm>
          <a:graphic>
            <a:graphicData uri="http://schemas.openxmlformats.org/presentationml/2006/ole">
              <p:oleObj spid="_x0000_s58371" name="方程式" r:id="rId5" imgW="672840" imgH="711000" progId="Equation.3">
                <p:embed/>
              </p:oleObj>
            </a:graphicData>
          </a:graphic>
        </p:graphicFrame>
      </p:grp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533400" y="228600"/>
            <a:ext cx="8229600" cy="762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Relation Representation Using Matrix</a:t>
            </a:r>
            <a:endParaRPr kumimoji="1" lang="en-US" altLang="zh-TW" sz="40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8" grpId="0"/>
      <p:bldP spid="52239" grpId="0"/>
      <p:bldP spid="52240" grpId="0"/>
      <p:bldP spid="52242" grpId="0"/>
      <p:bldP spid="52243" grpId="0"/>
      <p:bldP spid="522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1981200"/>
            <a:ext cx="8458200" cy="1143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800" dirty="0" smtClean="0"/>
              <a:t>The </a:t>
            </a:r>
            <a:r>
              <a:rPr lang="en-US" altLang="zh-TW" sz="2800" dirty="0"/>
              <a:t>relation </a:t>
            </a:r>
            <a:r>
              <a:rPr lang="en-US" altLang="zh-TW" sz="2800" i="1" dirty="0">
                <a:latin typeface="Times New Roman" pitchFamily="18" charset="0"/>
              </a:rPr>
              <a:t>R</a:t>
            </a:r>
            <a:r>
              <a:rPr lang="en-US" altLang="zh-TW" sz="2800" dirty="0"/>
              <a:t> is </a:t>
            </a:r>
            <a:r>
              <a:rPr lang="en-US" altLang="zh-TW" sz="2800" u="sng" dirty="0">
                <a:solidFill>
                  <a:srgbClr val="660066"/>
                </a:solidFill>
              </a:rPr>
              <a:t>symmetric</a:t>
            </a:r>
            <a:r>
              <a:rPr lang="en-US" altLang="zh-TW" sz="2800" dirty="0"/>
              <a:t> </a:t>
            </a:r>
            <a:r>
              <a:rPr lang="en-US" altLang="zh-TW" sz="2800" dirty="0" err="1"/>
              <a:t>iff</a:t>
            </a:r>
            <a:r>
              <a:rPr lang="en-US" altLang="zh-TW" sz="2800" dirty="0"/>
              <a:t> </a:t>
            </a:r>
            <a:r>
              <a:rPr lang="en-US" altLang="zh-TW" sz="2800" dirty="0">
                <a:latin typeface="Times New Roman" pitchFamily="18" charset="0"/>
              </a:rPr>
              <a:t>(</a:t>
            </a:r>
            <a:r>
              <a:rPr lang="en-US" altLang="zh-TW" sz="2800" i="1" dirty="0" err="1">
                <a:latin typeface="Times New Roman" pitchFamily="18" charset="0"/>
              </a:rPr>
              <a:t>a</a:t>
            </a:r>
            <a:r>
              <a:rPr lang="en-US" altLang="zh-TW" sz="2800" i="1" baseline="-25000" dirty="0" err="1">
                <a:latin typeface="Times New Roman" pitchFamily="18" charset="0"/>
              </a:rPr>
              <a:t>i</a:t>
            </a:r>
            <a:r>
              <a:rPr lang="en-US" altLang="zh-TW" sz="2800" dirty="0" err="1">
                <a:latin typeface="Times New Roman" pitchFamily="18" charset="0"/>
              </a:rPr>
              <a:t>,</a:t>
            </a:r>
            <a:r>
              <a:rPr lang="en-US" altLang="zh-TW" sz="2800" i="1" dirty="0" err="1">
                <a:latin typeface="Times New Roman" pitchFamily="18" charset="0"/>
              </a:rPr>
              <a:t>a</a:t>
            </a:r>
            <a:r>
              <a:rPr lang="en-US" altLang="zh-TW" sz="2800" i="1" baseline="-25000" dirty="0" err="1">
                <a:latin typeface="Times New Roman" pitchFamily="18" charset="0"/>
              </a:rPr>
              <a:t>j</a:t>
            </a:r>
            <a:r>
              <a:rPr lang="en-US" altLang="zh-TW" sz="2800" dirty="0">
                <a:latin typeface="Times New Roman" pitchFamily="18" charset="0"/>
              </a:rPr>
              <a:t>)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dirty="0">
                <a:sym typeface="Symbol" pitchFamily="18" charset="2"/>
              </a:rPr>
              <a:t>  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2800" i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 i="1" baseline="-25000" dirty="0" err="1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TW" sz="2800" dirty="0" err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TW" sz="2800" i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 i="1" baseline="-25000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)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dirty="0">
                <a:sym typeface="Symbol" pitchFamily="18" charset="2"/>
              </a:rPr>
              <a:t>. </a:t>
            </a:r>
            <a:br>
              <a:rPr lang="en-US" altLang="zh-TW" sz="2800" dirty="0">
                <a:sym typeface="Symbol" pitchFamily="18" charset="2"/>
              </a:rPr>
            </a:br>
            <a:r>
              <a:rPr lang="en-US" altLang="zh-TW" sz="2800" dirty="0">
                <a:sym typeface="Symbol" pitchFamily="18" charset="2"/>
              </a:rPr>
              <a:t>     This means </a:t>
            </a:r>
            <a:r>
              <a:rPr lang="en-US" altLang="zh-TW" sz="2800" i="1" dirty="0" err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TW" sz="2800" i="1" baseline="-25000" dirty="0" err="1">
                <a:latin typeface="Times New Roman" pitchFamily="18" charset="0"/>
                <a:sym typeface="Symbol" pitchFamily="18" charset="2"/>
              </a:rPr>
              <a:t>ij</a:t>
            </a:r>
            <a:r>
              <a:rPr lang="en-US" altLang="zh-TW" sz="2800" i="1" baseline="-25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TW" sz="2800" i="1" dirty="0" err="1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TW" sz="2800" i="1" baseline="-25000" dirty="0" err="1" smtClean="0">
                <a:latin typeface="Times New Roman" pitchFamily="18" charset="0"/>
                <a:sym typeface="Symbol" pitchFamily="18" charset="2"/>
              </a:rPr>
              <a:t>ji</a:t>
            </a:r>
            <a:endParaRPr lang="en-US" altLang="zh-TW" sz="2800" dirty="0">
              <a:sym typeface="Symbol" pitchFamily="18" charset="2"/>
            </a:endParaRP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5943600" y="1905000"/>
            <a:ext cx="1703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574926" y="3048000"/>
            <a:ext cx="3362722" cy="2044700"/>
            <a:chOff x="1478" y="2832"/>
            <a:chExt cx="2290" cy="1288"/>
          </a:xfrm>
        </p:grpSpPr>
        <p:graphicFrame>
          <p:nvGraphicFramePr>
            <p:cNvPr id="55306" name="Object 10"/>
            <p:cNvGraphicFramePr>
              <a:graphicFrameLocks noChangeAspect="1"/>
            </p:cNvGraphicFramePr>
            <p:nvPr/>
          </p:nvGraphicFramePr>
          <p:xfrm>
            <a:off x="1478" y="2832"/>
            <a:ext cx="2290" cy="1288"/>
          </p:xfrm>
          <a:graphic>
            <a:graphicData uri="http://schemas.openxmlformats.org/presentationml/2006/ole">
              <p:oleObj spid="_x0000_s59395" name="方程式" r:id="rId4" imgW="2031840" imgH="1143000" progId="Equation.3">
                <p:embed/>
              </p:oleObj>
            </a:graphicData>
          </a:graphic>
        </p:graphicFrame>
        <p:sp>
          <p:nvSpPr>
            <p:cNvPr id="55309" name="Line 13"/>
            <p:cNvSpPr>
              <a:spLocks noChangeShapeType="1"/>
            </p:cNvSpPr>
            <p:nvPr/>
          </p:nvSpPr>
          <p:spPr bwMode="auto">
            <a:xfrm>
              <a:off x="2023" y="2928"/>
              <a:ext cx="1049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310" name="Line 14"/>
            <p:cNvSpPr>
              <a:spLocks noChangeShapeType="1"/>
            </p:cNvSpPr>
            <p:nvPr/>
          </p:nvSpPr>
          <p:spPr bwMode="auto">
            <a:xfrm flipH="1">
              <a:off x="2160" y="3120"/>
              <a:ext cx="336" cy="288"/>
            </a:xfrm>
            <a:prstGeom prst="line">
              <a:avLst/>
            </a:prstGeom>
            <a:noFill/>
            <a:ln w="635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312" name="Line 16"/>
            <p:cNvSpPr>
              <a:spLocks noChangeShapeType="1"/>
            </p:cNvSpPr>
            <p:nvPr/>
          </p:nvSpPr>
          <p:spPr bwMode="auto">
            <a:xfrm flipH="1">
              <a:off x="2640" y="3600"/>
              <a:ext cx="336" cy="288"/>
            </a:xfrm>
            <a:prstGeom prst="line">
              <a:avLst/>
            </a:prstGeom>
            <a:noFill/>
            <a:ln w="635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304800" y="381000"/>
            <a:ext cx="8534400" cy="9906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i="1" kern="0" dirty="0" smtClean="0">
                <a:latin typeface="+mj-lt"/>
                <a:ea typeface="+mj-ea"/>
                <a:cs typeface="+mj-cs"/>
              </a:rPr>
              <a:t>Symmetric Relation Using </a:t>
            </a:r>
            <a:r>
              <a:rPr kumimoji="1" lang="en-US" altLang="zh-TW" sz="4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Matrix</a:t>
            </a:r>
            <a:endParaRPr kumimoji="1" lang="en-US" altLang="zh-TW" sz="40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00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836862" y="3902075"/>
          <a:ext cx="2895600" cy="1862137"/>
        </p:xfrm>
        <a:graphic>
          <a:graphicData uri="http://schemas.openxmlformats.org/presentationml/2006/ole">
            <p:oleObj spid="_x0000_s114690" name="方程式" r:id="rId4" imgW="1777680" imgH="1143000" progId="Equation.3">
              <p:embed/>
            </p:oleObj>
          </a:graphicData>
        </a:graphic>
      </p:graphicFrame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5580062" y="51212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304800" y="2590800"/>
            <a:ext cx="906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800" dirty="0" smtClean="0"/>
              <a:t>Let </a:t>
            </a:r>
            <a:r>
              <a:rPr lang="en-US" altLang="zh-TW" sz="2800" i="1" dirty="0">
                <a:latin typeface="Times New Roman" pitchFamily="18" charset="0"/>
              </a:rPr>
              <a:t>A</a:t>
            </a:r>
            <a:r>
              <a:rPr lang="en-US" altLang="zh-TW" sz="2800" dirty="0">
                <a:latin typeface="Times New Roman" pitchFamily="18" charset="0"/>
              </a:rPr>
              <a:t>={</a:t>
            </a:r>
            <a:r>
              <a:rPr lang="en-US" altLang="zh-TW" sz="2800" i="1" dirty="0">
                <a:latin typeface="Times New Roman" pitchFamily="18" charset="0"/>
              </a:rPr>
              <a:t>a</a:t>
            </a:r>
            <a:r>
              <a:rPr lang="en-US" altLang="zh-TW" sz="2800" baseline="-25000" dirty="0">
                <a:latin typeface="Times New Roman" pitchFamily="18" charset="0"/>
              </a:rPr>
              <a:t>1</a:t>
            </a:r>
            <a:r>
              <a:rPr lang="en-US" altLang="zh-TW" sz="2800" dirty="0">
                <a:latin typeface="Times New Roman" pitchFamily="18" charset="0"/>
              </a:rPr>
              <a:t>, </a:t>
            </a:r>
            <a:r>
              <a:rPr lang="en-US" altLang="zh-TW" sz="2800" i="1" dirty="0">
                <a:latin typeface="Times New Roman" pitchFamily="18" charset="0"/>
              </a:rPr>
              <a:t>a</a:t>
            </a:r>
            <a:r>
              <a:rPr lang="en-US" altLang="zh-TW" sz="2800" baseline="-25000" dirty="0">
                <a:latin typeface="Times New Roman" pitchFamily="18" charset="0"/>
              </a:rPr>
              <a:t>2</a:t>
            </a:r>
            <a:r>
              <a:rPr lang="en-US" altLang="zh-TW" sz="2800" dirty="0">
                <a:latin typeface="Times New Roman" pitchFamily="18" charset="0"/>
              </a:rPr>
              <a:t>, …,</a:t>
            </a:r>
            <a:r>
              <a:rPr lang="en-US" altLang="zh-TW" sz="2800" i="1" dirty="0">
                <a:latin typeface="Times New Roman" pitchFamily="18" charset="0"/>
              </a:rPr>
              <a:t>a</a:t>
            </a:r>
            <a:r>
              <a:rPr lang="en-US" altLang="zh-TW" sz="2800" i="1" baseline="-25000" dirty="0">
                <a:latin typeface="Times New Roman" pitchFamily="18" charset="0"/>
              </a:rPr>
              <a:t>n</a:t>
            </a:r>
            <a:r>
              <a:rPr lang="en-US" altLang="zh-TW" sz="2800" dirty="0">
                <a:latin typeface="Times New Roman" pitchFamily="18" charset="0"/>
              </a:rPr>
              <a:t>}.</a:t>
            </a:r>
            <a:r>
              <a:rPr lang="en-US" altLang="zh-TW" sz="2800" dirty="0"/>
              <a:t> </a:t>
            </a:r>
            <a:br>
              <a:rPr lang="en-US" altLang="zh-TW" sz="2800" dirty="0"/>
            </a:br>
            <a:r>
              <a:rPr lang="en-US" altLang="zh-TW" sz="2800" dirty="0"/>
              <a:t>A relation </a:t>
            </a:r>
            <a:r>
              <a:rPr lang="en-US" altLang="zh-TW" sz="2800" i="1" dirty="0">
                <a:latin typeface="Times New Roman" pitchFamily="18" charset="0"/>
              </a:rPr>
              <a:t>R </a:t>
            </a:r>
            <a:r>
              <a:rPr lang="en-US" altLang="zh-TW" sz="2800" dirty="0"/>
              <a:t>on </a:t>
            </a:r>
            <a:r>
              <a:rPr lang="en-US" altLang="zh-TW" sz="2800" i="1" dirty="0">
                <a:latin typeface="Times New Roman" pitchFamily="18" charset="0"/>
              </a:rPr>
              <a:t>A</a:t>
            </a:r>
            <a:r>
              <a:rPr lang="en-US" altLang="zh-TW" sz="2800" dirty="0"/>
              <a:t> is </a:t>
            </a:r>
            <a:r>
              <a:rPr lang="en-US" altLang="zh-TW" sz="2800" u="sng" dirty="0">
                <a:solidFill>
                  <a:srgbClr val="660066"/>
                </a:solidFill>
              </a:rPr>
              <a:t>reflexive</a:t>
            </a:r>
            <a:r>
              <a:rPr lang="en-US" altLang="zh-TW" sz="2800" dirty="0"/>
              <a:t> </a:t>
            </a:r>
            <a:r>
              <a:rPr lang="en-US" altLang="zh-TW" sz="2800" dirty="0" err="1"/>
              <a:t>iff</a:t>
            </a:r>
            <a:r>
              <a:rPr lang="en-US" altLang="zh-TW" sz="2800" dirty="0"/>
              <a:t> (</a:t>
            </a:r>
            <a:r>
              <a:rPr lang="en-US" altLang="zh-TW" sz="2800" i="1" dirty="0" err="1">
                <a:latin typeface="Times New Roman" pitchFamily="18" charset="0"/>
              </a:rPr>
              <a:t>a</a:t>
            </a:r>
            <a:r>
              <a:rPr lang="en-US" altLang="zh-TW" sz="2800" i="1" baseline="-25000" dirty="0" err="1">
                <a:latin typeface="Times New Roman" pitchFamily="18" charset="0"/>
              </a:rPr>
              <a:t>i</a:t>
            </a:r>
            <a:r>
              <a:rPr lang="en-US" altLang="zh-TW" sz="2800" dirty="0" err="1"/>
              <a:t>,</a:t>
            </a:r>
            <a:r>
              <a:rPr lang="en-US" altLang="zh-TW" sz="2800" i="1" dirty="0" err="1">
                <a:latin typeface="Times New Roman" pitchFamily="18" charset="0"/>
              </a:rPr>
              <a:t>a</a:t>
            </a:r>
            <a:r>
              <a:rPr lang="en-US" altLang="zh-TW" sz="2800" i="1" baseline="-25000" dirty="0" err="1">
                <a:latin typeface="Times New Roman" pitchFamily="18" charset="0"/>
              </a:rPr>
              <a:t>i</a:t>
            </a:r>
            <a:r>
              <a:rPr lang="en-US" altLang="zh-TW" sz="2800" dirty="0"/>
              <a:t>)</a:t>
            </a:r>
            <a:r>
              <a:rPr lang="en-US" altLang="zh-TW" sz="2800" dirty="0">
                <a:sym typeface="Symbol" pitchFamily="18" charset="2"/>
              </a:rPr>
              <a:t></a:t>
            </a:r>
            <a:r>
              <a:rPr lang="en-US" altLang="zh-TW" sz="2800" i="1" dirty="0" err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dirty="0" err="1">
                <a:sym typeface="Symbol" pitchFamily="18" charset="2"/>
              </a:rPr>
              <a:t>,</a:t>
            </a:r>
            <a:r>
              <a:rPr lang="en-US" altLang="zh-TW" sz="2800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TW" sz="2800" dirty="0">
                <a:sym typeface="Symbol" pitchFamily="18" charset="2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800" dirty="0">
                <a:sym typeface="Symbol" pitchFamily="18" charset="2"/>
              </a:rPr>
              <a:t>     i.e.,</a:t>
            </a: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3233737" y="372427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</a:rPr>
              <a:t>a</a:t>
            </a:r>
            <a:r>
              <a:rPr lang="en-US" altLang="zh-TW" baseline="-25000">
                <a:latin typeface="Times New Roman" pitchFamily="18" charset="0"/>
              </a:rPr>
              <a:t>1</a:t>
            </a:r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4757737" y="3495675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</a:rPr>
              <a:t>…</a:t>
            </a:r>
            <a:endParaRPr lang="en-US" altLang="zh-TW" baseline="-25000">
              <a:latin typeface="Times New Roman" pitchFamily="18" charset="0"/>
            </a:endParaRPr>
          </a:p>
        </p:txBody>
      </p: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3976687" y="349567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</a:rPr>
              <a:t>a</a:t>
            </a:r>
            <a:r>
              <a:rPr lang="en-US" altLang="zh-TW" baseline="-25000">
                <a:latin typeface="Times New Roman" pitchFamily="18" charset="0"/>
              </a:rPr>
              <a:t>2</a:t>
            </a:r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4376737" y="3495675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</a:rPr>
              <a:t>…</a:t>
            </a:r>
            <a:endParaRPr lang="en-US" altLang="zh-TW" baseline="-25000">
              <a:latin typeface="Times New Roman" pitchFamily="18" charset="0"/>
            </a:endParaRPr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3614737" y="350996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</a:rPr>
              <a:t>a</a:t>
            </a:r>
            <a:r>
              <a:rPr lang="en-US" altLang="zh-TW" baseline="-25000">
                <a:latin typeface="Times New Roman" pitchFamily="18" charset="0"/>
              </a:rPr>
              <a:t>1</a:t>
            </a:r>
          </a:p>
        </p:txBody>
      </p:sp>
      <p:sp>
        <p:nvSpPr>
          <p:cNvPr id="55321" name="Text Box 25"/>
          <p:cNvSpPr txBox="1">
            <a:spLocks noChangeArrowheads="1"/>
          </p:cNvSpPr>
          <p:nvPr/>
        </p:nvSpPr>
        <p:spPr bwMode="auto">
          <a:xfrm>
            <a:off x="5062537" y="349567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</a:rPr>
              <a:t>a</a:t>
            </a:r>
            <a:r>
              <a:rPr lang="en-US" altLang="zh-TW" i="1" baseline="-25000">
                <a:latin typeface="Times New Roman" pitchFamily="18" charset="0"/>
              </a:rPr>
              <a:t>n</a:t>
            </a:r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3233737" y="50069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</a:rPr>
              <a:t> </a:t>
            </a:r>
            <a:r>
              <a:rPr lang="en-US" altLang="zh-TW">
                <a:latin typeface="Times New Roman" pitchFamily="18" charset="0"/>
              </a:rPr>
              <a:t>:</a:t>
            </a:r>
            <a:endParaRPr lang="en-US" altLang="zh-TW" baseline="-25000">
              <a:latin typeface="Times New Roman" pitchFamily="18" charset="0"/>
            </a:endParaRPr>
          </a:p>
        </p:txBody>
      </p:sp>
      <p:sp>
        <p:nvSpPr>
          <p:cNvPr id="55323" name="Text Box 27"/>
          <p:cNvSpPr txBox="1">
            <a:spLocks noChangeArrowheads="1"/>
          </p:cNvSpPr>
          <p:nvPr/>
        </p:nvSpPr>
        <p:spPr bwMode="auto">
          <a:xfrm>
            <a:off x="3236912" y="521176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</a:rPr>
              <a:t>a</a:t>
            </a:r>
            <a:r>
              <a:rPr lang="en-US" altLang="zh-TW" i="1" baseline="-25000">
                <a:latin typeface="Times New Roman" pitchFamily="18" charset="0"/>
              </a:rPr>
              <a:t>n</a:t>
            </a:r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3233737" y="4608513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</a:rPr>
              <a:t> :</a:t>
            </a:r>
            <a:endParaRPr lang="en-US" altLang="zh-TW" baseline="-25000">
              <a:latin typeface="Times New Roman" pitchFamily="18" charset="0"/>
            </a:endParaRPr>
          </a:p>
        </p:txBody>
      </p: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3233737" y="4160838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i="1">
                <a:latin typeface="Times New Roman" pitchFamily="18" charset="0"/>
              </a:rPr>
              <a:t>a</a:t>
            </a:r>
            <a:r>
              <a:rPr lang="en-US" altLang="zh-TW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304800" y="381000"/>
            <a:ext cx="8534400" cy="9906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i="1" kern="0" dirty="0" smtClean="0">
                <a:latin typeface="+mj-lt"/>
                <a:ea typeface="+mj-ea"/>
                <a:cs typeface="+mj-cs"/>
              </a:rPr>
              <a:t>Reflexive Relation Using </a:t>
            </a:r>
            <a:r>
              <a:rPr kumimoji="1" lang="en-US" altLang="zh-TW" sz="4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Matrix</a:t>
            </a:r>
            <a:endParaRPr kumimoji="1" lang="en-US" altLang="zh-TW" sz="40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solidFill>
            <a:schemeClr val="bg2"/>
          </a:solidFill>
        </p:spPr>
        <p:txBody>
          <a:bodyPr/>
          <a:lstStyle/>
          <a:p>
            <a:r>
              <a:rPr lang="en-US" altLang="zh-TW" sz="4000" dirty="0" smtClean="0"/>
              <a:t>Relations </a:t>
            </a:r>
            <a:r>
              <a:rPr lang="en-US" altLang="zh-TW" sz="4000" dirty="0"/>
              <a:t>and </a:t>
            </a:r>
            <a:r>
              <a:rPr lang="en-US" altLang="zh-TW" sz="4000" dirty="0" smtClean="0"/>
              <a:t>Properties</a:t>
            </a:r>
            <a:r>
              <a:rPr lang="en-US" altLang="zh-TW" sz="4000" dirty="0"/>
              <a:t>.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2971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dirty="0" smtClean="0"/>
              <a:t>The </a:t>
            </a:r>
            <a:r>
              <a:rPr lang="en-US" altLang="zh-TW" dirty="0"/>
              <a:t>most direct way to express a   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    relationship between elements of two sets 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    is to use </a:t>
            </a:r>
            <a:r>
              <a:rPr lang="en-US" altLang="zh-TW" u="sng" dirty="0"/>
              <a:t>ordered pairs</a:t>
            </a:r>
            <a:r>
              <a:rPr lang="en-US" altLang="zh-TW" dirty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	 For this reason, sets of ordered pairs are   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    called </a:t>
            </a:r>
            <a:r>
              <a:rPr lang="en-US" altLang="zh-TW" b="1" dirty="0">
                <a:solidFill>
                  <a:srgbClr val="0066FF"/>
                </a:solidFill>
              </a:rPr>
              <a:t>binary relations</a:t>
            </a:r>
            <a:r>
              <a:rPr lang="en-US" altLang="zh-TW" dirty="0"/>
              <a:t>.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52400" y="4343400"/>
            <a:ext cx="83470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8000"/>
                </a:solidFill>
              </a:rPr>
              <a:t>Example </a:t>
            </a:r>
            <a:r>
              <a:rPr lang="en-US" altLang="zh-TW" sz="2800" b="1" dirty="0" smtClean="0">
                <a:solidFill>
                  <a:srgbClr val="008000"/>
                </a:solidFill>
              </a:rPr>
              <a:t> 1-</a:t>
            </a:r>
            <a:endParaRPr lang="en-US" altLang="zh-TW" sz="2800" b="1" dirty="0">
              <a:solidFill>
                <a:srgbClr val="008000"/>
              </a:solidFill>
            </a:endParaRPr>
          </a:p>
          <a:p>
            <a:r>
              <a:rPr lang="en-US" altLang="zh-TW" sz="2800" dirty="0"/>
              <a:t>	</a:t>
            </a:r>
            <a:r>
              <a:rPr lang="en-US" altLang="zh-TW" sz="2800" b="1" i="1" dirty="0">
                <a:latin typeface="Times New Roman" pitchFamily="18" charset="0"/>
              </a:rPr>
              <a:t>A</a:t>
            </a:r>
            <a:r>
              <a:rPr lang="en-US" altLang="zh-TW" sz="2800" dirty="0"/>
              <a:t> : the set of students in your school.</a:t>
            </a:r>
          </a:p>
          <a:p>
            <a:r>
              <a:rPr lang="en-US" altLang="zh-TW" sz="2800" dirty="0"/>
              <a:t>	</a:t>
            </a:r>
            <a:r>
              <a:rPr lang="en-US" altLang="zh-TW" sz="2800" b="1" i="1" dirty="0">
                <a:latin typeface="Times New Roman" pitchFamily="18" charset="0"/>
              </a:rPr>
              <a:t>B</a:t>
            </a:r>
            <a:r>
              <a:rPr lang="en-US" altLang="zh-TW" sz="2800" dirty="0"/>
              <a:t> : the set of courses.</a:t>
            </a:r>
          </a:p>
          <a:p>
            <a:r>
              <a:rPr lang="en-US" altLang="zh-TW" sz="2800" dirty="0"/>
              <a:t>	</a:t>
            </a:r>
            <a:r>
              <a:rPr lang="en-US" altLang="zh-TW" sz="2800" b="1" i="1" dirty="0">
                <a:latin typeface="Times New Roman" pitchFamily="18" charset="0"/>
              </a:rPr>
              <a:t>R</a:t>
            </a:r>
            <a:r>
              <a:rPr lang="en-US" altLang="zh-TW" sz="2800" b="1" dirty="0"/>
              <a:t> </a:t>
            </a:r>
            <a:r>
              <a:rPr lang="en-US" altLang="zh-TW" sz="2800" b="1" dirty="0">
                <a:latin typeface="Times New Roman" pitchFamily="18" charset="0"/>
              </a:rPr>
              <a:t>= { (</a:t>
            </a:r>
            <a:r>
              <a:rPr lang="en-US" altLang="zh-TW" sz="2800" b="1" i="1" dirty="0">
                <a:latin typeface="Times New Roman" pitchFamily="18" charset="0"/>
              </a:rPr>
              <a:t>a</a:t>
            </a:r>
            <a:r>
              <a:rPr lang="en-US" altLang="zh-TW" sz="2800" b="1" dirty="0">
                <a:latin typeface="Times New Roman" pitchFamily="18" charset="0"/>
              </a:rPr>
              <a:t>, </a:t>
            </a:r>
            <a:r>
              <a:rPr lang="en-US" altLang="zh-TW" sz="2800" b="1" i="1" dirty="0">
                <a:latin typeface="Times New Roman" pitchFamily="18" charset="0"/>
              </a:rPr>
              <a:t>b</a:t>
            </a:r>
            <a:r>
              <a:rPr lang="en-US" altLang="zh-TW" sz="2800" b="1" dirty="0">
                <a:latin typeface="Times New Roman" pitchFamily="18" charset="0"/>
              </a:rPr>
              <a:t>) : </a:t>
            </a:r>
            <a:r>
              <a:rPr lang="en-US" altLang="zh-TW" sz="2800" b="1" i="1" dirty="0" err="1">
                <a:latin typeface="Times New Roman" pitchFamily="18" charset="0"/>
              </a:rPr>
              <a:t>a</a:t>
            </a:r>
            <a:r>
              <a:rPr lang="en-US" altLang="zh-TW" sz="2800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800" b="1" i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2800" b="1" i="1" dirty="0" err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800" b="1" i="1" dirty="0" err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28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is enrolled in course</a:t>
            </a:r>
            <a:r>
              <a:rPr lang="en-US" altLang="zh-TW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800" b="1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 b="1" dirty="0">
                <a:latin typeface="Times New Roman" pitchFamily="18" charset="0"/>
                <a:sym typeface="Symbol" pitchFamily="18" charset="2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2057400"/>
            <a:ext cx="891540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800" dirty="0"/>
              <a:t>  </a:t>
            </a:r>
            <a:r>
              <a:rPr lang="en-US" altLang="zh-TW" dirty="0" smtClean="0"/>
              <a:t>The </a:t>
            </a:r>
            <a:r>
              <a:rPr lang="en-US" altLang="zh-TW" dirty="0"/>
              <a:t>relation </a:t>
            </a:r>
            <a:r>
              <a:rPr lang="en-US" altLang="zh-TW" i="1" dirty="0">
                <a:latin typeface="Times New Roman" pitchFamily="18" charset="0"/>
              </a:rPr>
              <a:t>R</a:t>
            </a:r>
            <a:r>
              <a:rPr lang="en-US" altLang="zh-TW" dirty="0"/>
              <a:t> is </a:t>
            </a:r>
            <a:r>
              <a:rPr lang="en-US" altLang="zh-TW" u="sng" dirty="0" err="1">
                <a:solidFill>
                  <a:srgbClr val="660066"/>
                </a:solidFill>
              </a:rPr>
              <a:t>antisymmetric</a:t>
            </a:r>
            <a:r>
              <a:rPr lang="en-US" altLang="zh-TW" dirty="0"/>
              <a:t> </a:t>
            </a:r>
            <a:r>
              <a:rPr lang="en-US" altLang="zh-TW" dirty="0" err="1"/>
              <a:t>iff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             </a:t>
            </a:r>
            <a:r>
              <a:rPr lang="en-US" altLang="zh-TW" dirty="0">
                <a:latin typeface="Times New Roman" pitchFamily="18" charset="0"/>
              </a:rPr>
              <a:t>(</a:t>
            </a:r>
            <a:r>
              <a:rPr lang="en-US" altLang="zh-TW" i="1" dirty="0" err="1">
                <a:latin typeface="Times New Roman" pitchFamily="18" charset="0"/>
              </a:rPr>
              <a:t>a</a:t>
            </a:r>
            <a:r>
              <a:rPr lang="en-US" altLang="zh-TW" i="1" baseline="-25000" dirty="0" err="1">
                <a:latin typeface="Times New Roman" pitchFamily="18" charset="0"/>
              </a:rPr>
              <a:t>i</a:t>
            </a:r>
            <a:r>
              <a:rPr lang="en-US" altLang="zh-TW" dirty="0" err="1">
                <a:latin typeface="Times New Roman" pitchFamily="18" charset="0"/>
              </a:rPr>
              <a:t>,</a:t>
            </a:r>
            <a:r>
              <a:rPr lang="en-US" altLang="zh-TW" i="1" dirty="0" err="1">
                <a:latin typeface="Times New Roman" pitchFamily="18" charset="0"/>
              </a:rPr>
              <a:t>a</a:t>
            </a:r>
            <a:r>
              <a:rPr lang="en-US" altLang="zh-TW" i="1" baseline="-25000" dirty="0" err="1">
                <a:latin typeface="Times New Roman" pitchFamily="18" charset="0"/>
              </a:rPr>
              <a:t>j</a:t>
            </a:r>
            <a:r>
              <a:rPr lang="en-US" altLang="zh-TW" dirty="0">
                <a:latin typeface="Times New Roman" pitchFamily="18" charset="0"/>
              </a:rPr>
              <a:t>)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dirty="0">
                <a:sym typeface="Symbol" pitchFamily="18" charset="2"/>
              </a:rPr>
              <a:t> and </a:t>
            </a:r>
            <a:r>
              <a:rPr lang="en-US" altLang="zh-TW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TW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TW" i="1" dirty="0">
                <a:latin typeface="Times New Roman" pitchFamily="18" charset="0"/>
                <a:sym typeface="Symbol" pitchFamily="18" charset="2"/>
              </a:rPr>
              <a:t> j</a:t>
            </a:r>
            <a:r>
              <a:rPr lang="en-US" altLang="zh-TW" i="1" baseline="-25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 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i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i="1" baseline="-25000" dirty="0" err="1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TW" dirty="0" err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TW" i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i="1" baseline="-25000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)</a:t>
            </a:r>
            <a:r>
              <a:rPr lang="en-US" altLang="zh-TW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dirty="0"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sym typeface="Symbol" pitchFamily="18" charset="2"/>
              </a:rPr>
              <a:t>      This means that if </a:t>
            </a:r>
            <a:r>
              <a:rPr lang="en-US" altLang="zh-TW" i="1" dirty="0" err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TW" i="1" baseline="-25000" dirty="0" err="1">
                <a:latin typeface="Times New Roman" pitchFamily="18" charset="0"/>
                <a:sym typeface="Symbol" pitchFamily="18" charset="2"/>
              </a:rPr>
              <a:t>ij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=1</a:t>
            </a:r>
            <a:r>
              <a:rPr lang="en-US" altLang="zh-TW" dirty="0">
                <a:sym typeface="Symbol" pitchFamily="18" charset="2"/>
              </a:rPr>
              <a:t> with </a:t>
            </a:r>
            <a:r>
              <a:rPr lang="en-US" altLang="zh-TW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en-US" dirty="0" err="1">
                <a:latin typeface="Times New Roman" pitchFamily="18" charset="0"/>
                <a:sym typeface="Symbol" pitchFamily="18" charset="2"/>
              </a:rPr>
              <a:t>≠</a:t>
            </a:r>
            <a:r>
              <a:rPr lang="en-US" altLang="zh-TW" i="1" dirty="0" err="1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TW" dirty="0">
                <a:sym typeface="Symbol" pitchFamily="18" charset="2"/>
              </a:rPr>
              <a:t>, then </a:t>
            </a:r>
            <a:r>
              <a:rPr lang="en-US" altLang="zh-TW" i="1" dirty="0" err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TW" i="1" baseline="-25000" dirty="0" err="1">
                <a:latin typeface="Times New Roman" pitchFamily="18" charset="0"/>
                <a:sym typeface="Symbol" pitchFamily="18" charset="2"/>
              </a:rPr>
              <a:t>ji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=0.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sym typeface="Symbol" pitchFamily="18" charset="2"/>
              </a:rPr>
              <a:t>         i.e.,</a:t>
            </a:r>
            <a:endParaRPr lang="en-US" altLang="en-US" dirty="0">
              <a:sym typeface="Symbol" pitchFamily="18" charset="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819400" y="4267200"/>
            <a:ext cx="2943225" cy="2119313"/>
            <a:chOff x="1506" y="2064"/>
            <a:chExt cx="1854" cy="1335"/>
          </a:xfrm>
        </p:grpSpPr>
        <p:graphicFrame>
          <p:nvGraphicFramePr>
            <p:cNvPr id="59396" name="Object 4"/>
            <p:cNvGraphicFramePr>
              <a:graphicFrameLocks noChangeAspect="1"/>
            </p:cNvGraphicFramePr>
            <p:nvPr/>
          </p:nvGraphicFramePr>
          <p:xfrm>
            <a:off x="1506" y="2064"/>
            <a:ext cx="1854" cy="1335"/>
          </p:xfrm>
          <a:graphic>
            <a:graphicData uri="http://schemas.openxmlformats.org/presentationml/2006/ole">
              <p:oleObj spid="_x0000_s60418" name="方程式" r:id="rId4" imgW="1269720" imgH="914400" progId="Equation.3">
                <p:embed/>
              </p:oleObj>
            </a:graphicData>
          </a:graphic>
        </p:graphicFrame>
        <p:sp>
          <p:nvSpPr>
            <p:cNvPr id="59399" name="Line 7"/>
            <p:cNvSpPr>
              <a:spLocks noChangeShapeType="1"/>
            </p:cNvSpPr>
            <p:nvPr/>
          </p:nvSpPr>
          <p:spPr bwMode="auto">
            <a:xfrm>
              <a:off x="2304" y="2208"/>
              <a:ext cx="86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405" name="Line 13"/>
            <p:cNvSpPr>
              <a:spLocks noChangeShapeType="1"/>
            </p:cNvSpPr>
            <p:nvPr/>
          </p:nvSpPr>
          <p:spPr bwMode="auto">
            <a:xfrm flipH="1">
              <a:off x="2304" y="2304"/>
              <a:ext cx="192" cy="192"/>
            </a:xfrm>
            <a:prstGeom prst="line">
              <a:avLst/>
            </a:prstGeom>
            <a:noFill/>
            <a:ln w="635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406" name="Line 14"/>
            <p:cNvSpPr>
              <a:spLocks noChangeShapeType="1"/>
            </p:cNvSpPr>
            <p:nvPr/>
          </p:nvSpPr>
          <p:spPr bwMode="auto">
            <a:xfrm flipH="1">
              <a:off x="2592" y="2592"/>
              <a:ext cx="192" cy="192"/>
            </a:xfrm>
            <a:prstGeom prst="line">
              <a:avLst/>
            </a:prstGeom>
            <a:noFill/>
            <a:ln w="635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407" name="Line 15"/>
            <p:cNvSpPr>
              <a:spLocks noChangeShapeType="1"/>
            </p:cNvSpPr>
            <p:nvPr/>
          </p:nvSpPr>
          <p:spPr bwMode="auto">
            <a:xfrm flipH="1">
              <a:off x="2880" y="2928"/>
              <a:ext cx="192" cy="192"/>
            </a:xfrm>
            <a:prstGeom prst="line">
              <a:avLst/>
            </a:prstGeom>
            <a:noFill/>
            <a:ln w="635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28600" y="381000"/>
            <a:ext cx="8610600" cy="9906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i="1" kern="0" dirty="0" err="1" smtClean="0">
                <a:latin typeface="+mj-lt"/>
                <a:ea typeface="+mj-ea"/>
                <a:cs typeface="+mj-cs"/>
              </a:rPr>
              <a:t>AntiSymmetric</a:t>
            </a:r>
            <a:r>
              <a:rPr lang="en-US" altLang="zh-TW" sz="4000" i="1" kern="0" dirty="0" smtClean="0">
                <a:latin typeface="+mj-lt"/>
                <a:ea typeface="+mj-ea"/>
                <a:cs typeface="+mj-cs"/>
              </a:rPr>
              <a:t> Relation Using </a:t>
            </a:r>
            <a:r>
              <a:rPr kumimoji="1" lang="en-US" altLang="zh-TW" sz="4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Matrix</a:t>
            </a:r>
            <a:endParaRPr kumimoji="1" lang="en-US" altLang="zh-TW" sz="40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00125"/>
            <a:ext cx="79248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solidFill>
            <a:schemeClr val="bg2"/>
          </a:solidFill>
        </p:spPr>
        <p:txBody>
          <a:bodyPr/>
          <a:lstStyle/>
          <a:p>
            <a:r>
              <a:rPr lang="en-US" altLang="zh-TW" sz="4000" dirty="0" smtClean="0"/>
              <a:t>Relations  in 0-1 Matrix</a:t>
            </a:r>
            <a:endParaRPr lang="en-US" altLang="zh-TW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39737" y="1600200"/>
            <a:ext cx="8382000" cy="990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800" b="1" dirty="0">
                <a:solidFill>
                  <a:srgbClr val="008000"/>
                </a:solidFill>
              </a:rPr>
              <a:t>Example </a:t>
            </a:r>
            <a:r>
              <a:rPr lang="en-US" altLang="zh-TW" sz="2800" b="1" dirty="0" smtClean="0">
                <a:solidFill>
                  <a:srgbClr val="008000"/>
                </a:solidFill>
              </a:rPr>
              <a:t>.</a:t>
            </a:r>
            <a:r>
              <a:rPr lang="en-US" altLang="zh-TW" sz="2800" dirty="0" smtClean="0"/>
              <a:t>  </a:t>
            </a:r>
            <a:r>
              <a:rPr lang="en-US" altLang="zh-TW" sz="2800" dirty="0"/>
              <a:t>Suppose that the relation </a:t>
            </a:r>
            <a:r>
              <a:rPr lang="en-US" altLang="zh-TW" sz="2800" i="1" dirty="0">
                <a:latin typeface="Times New Roman" pitchFamily="18" charset="0"/>
              </a:rPr>
              <a:t>R</a:t>
            </a:r>
            <a:r>
              <a:rPr lang="en-US" altLang="zh-TW" sz="2800" dirty="0"/>
              <a:t> on a set is represented by the matrix</a:t>
            </a: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439737" y="2620963"/>
          <a:ext cx="2395538" cy="1636712"/>
        </p:xfrm>
        <a:graphic>
          <a:graphicData uri="http://schemas.openxmlformats.org/presentationml/2006/ole">
            <p:oleObj spid="_x0000_s61442" name="方程式" r:id="rId4" imgW="1041120" imgH="711000" progId="Equation.3">
              <p:embed/>
            </p:oleObj>
          </a:graphicData>
        </a:graphic>
      </p:graphicFrame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1125537" y="4191000"/>
            <a:ext cx="8018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/>
              <a:t>Is </a:t>
            </a:r>
            <a:r>
              <a:rPr lang="en-US" altLang="zh-TW" sz="2800" i="1">
                <a:latin typeface="Times New Roman" pitchFamily="18" charset="0"/>
              </a:rPr>
              <a:t>R</a:t>
            </a:r>
            <a:r>
              <a:rPr lang="en-US" altLang="zh-TW" sz="2800"/>
              <a:t> reflexive, symmetric, and / or antisymmetric ?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804862" y="5246688"/>
            <a:ext cx="73310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>
                <a:solidFill>
                  <a:srgbClr val="008000"/>
                </a:solidFill>
              </a:rPr>
              <a:t>Sol :</a:t>
            </a:r>
          </a:p>
          <a:p>
            <a:r>
              <a:rPr lang="en-US" altLang="zh-TW" sz="2800"/>
              <a:t>	reflexive, symmetric, not antisymmetric.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3400" y="228600"/>
            <a:ext cx="8229600" cy="762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Relation Using 0-1 Matrix</a:t>
            </a:r>
            <a:endParaRPr kumimoji="1" lang="en-US" altLang="zh-TW" sz="40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990600"/>
            <a:ext cx="8839200" cy="3886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800" b="1" dirty="0" smtClean="0">
                <a:solidFill>
                  <a:srgbClr val="008000"/>
                </a:solidFill>
              </a:rPr>
              <a:t> Example. </a:t>
            </a:r>
            <a:r>
              <a:rPr lang="en-US" altLang="zh-TW" sz="2800" dirty="0" smtClean="0"/>
              <a:t>  </a:t>
            </a:r>
            <a:r>
              <a:rPr lang="en-US" altLang="zh-TW" sz="2800" dirty="0"/>
              <a:t>Suppose that </a:t>
            </a:r>
            <a:r>
              <a:rPr lang="en-US" altLang="zh-TW" sz="2800" i="1" dirty="0">
                <a:latin typeface="Times New Roman" pitchFamily="18" charset="0"/>
              </a:rPr>
              <a:t>S</a:t>
            </a:r>
            <a:r>
              <a:rPr lang="en-US" altLang="zh-TW" sz="2800" dirty="0">
                <a:latin typeface="Times New Roman" pitchFamily="18" charset="0"/>
              </a:rPr>
              <a:t>={0,1,2,3}</a:t>
            </a:r>
            <a:r>
              <a:rPr lang="en-US" altLang="zh-TW" sz="2800" dirty="0"/>
              <a:t> Let </a:t>
            </a:r>
            <a:r>
              <a:rPr lang="en-US" altLang="zh-TW" sz="2800" i="1" dirty="0">
                <a:latin typeface="Times New Roman" pitchFamily="18" charset="0"/>
              </a:rPr>
              <a:t>R</a:t>
            </a:r>
            <a:r>
              <a:rPr lang="en-US" altLang="zh-TW" sz="2800" dirty="0"/>
              <a:t> be a </a:t>
            </a:r>
            <a:r>
              <a:rPr lang="en-US" altLang="zh-TW" sz="2800" dirty="0" smtClean="0"/>
              <a:t>relation containing </a:t>
            </a:r>
            <a:r>
              <a:rPr lang="en-US" altLang="zh-TW" sz="2800" dirty="0">
                <a:latin typeface="Times New Roman" pitchFamily="18" charset="0"/>
              </a:rPr>
              <a:t>(</a:t>
            </a:r>
            <a:r>
              <a:rPr lang="en-US" altLang="zh-TW" sz="2800" i="1" dirty="0">
                <a:latin typeface="Times New Roman" pitchFamily="18" charset="0"/>
              </a:rPr>
              <a:t>a</a:t>
            </a:r>
            <a:r>
              <a:rPr lang="en-US" altLang="zh-TW" sz="2800" dirty="0">
                <a:latin typeface="Times New Roman" pitchFamily="18" charset="0"/>
              </a:rPr>
              <a:t>, </a:t>
            </a:r>
            <a:r>
              <a:rPr lang="en-US" altLang="zh-TW" sz="2800" i="1" dirty="0">
                <a:latin typeface="Times New Roman" pitchFamily="18" charset="0"/>
              </a:rPr>
              <a:t>b</a:t>
            </a:r>
            <a:r>
              <a:rPr lang="en-US" altLang="zh-TW" sz="2800" dirty="0">
                <a:latin typeface="Times New Roman" pitchFamily="18" charset="0"/>
              </a:rPr>
              <a:t>)</a:t>
            </a:r>
            <a:r>
              <a:rPr lang="en-US" altLang="zh-TW" sz="2800" dirty="0"/>
              <a:t> if </a:t>
            </a:r>
            <a:r>
              <a:rPr lang="en-US" altLang="zh-TW" sz="2800" i="1" dirty="0">
                <a:latin typeface="Times New Roman" pitchFamily="18" charset="0"/>
              </a:rPr>
              <a:t>a </a:t>
            </a:r>
            <a:r>
              <a:rPr lang="en-US" altLang="zh-TW" sz="2800" dirty="0">
                <a:sym typeface="Symbol" pitchFamily="18" charset="2"/>
              </a:rPr>
              <a:t> 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 dirty="0">
                <a:sym typeface="Symbol" pitchFamily="18" charset="2"/>
              </a:rPr>
              <a:t>, where 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TW" sz="2800" dirty="0">
                <a:sym typeface="Symbol" pitchFamily="18" charset="2"/>
              </a:rPr>
              <a:t> and</a:t>
            </a:r>
            <a:r>
              <a:rPr lang="en-US" altLang="zh-TW" sz="2800" i="1" dirty="0">
                <a:sym typeface="Symbol" pitchFamily="18" charset="2"/>
              </a:rPr>
              <a:t> 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b 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TW" sz="2800" dirty="0">
                <a:sym typeface="Symbol" pitchFamily="18" charset="2"/>
              </a:rPr>
              <a:t>.  </a:t>
            </a:r>
            <a:r>
              <a:rPr lang="en-US" altLang="zh-TW" sz="2800" dirty="0" smtClean="0">
                <a:sym typeface="Symbol" pitchFamily="18" charset="2"/>
              </a:rPr>
              <a:t>Is 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dirty="0">
                <a:sym typeface="Symbol" pitchFamily="18" charset="2"/>
              </a:rPr>
              <a:t> reflexive, symmetric, </a:t>
            </a:r>
            <a:r>
              <a:rPr lang="en-US" altLang="zh-TW" sz="2800" dirty="0" err="1">
                <a:sym typeface="Symbol" pitchFamily="18" charset="2"/>
              </a:rPr>
              <a:t>antisymmetric</a:t>
            </a:r>
            <a:r>
              <a:rPr lang="en-US" altLang="zh-TW" sz="2800" dirty="0">
                <a:sym typeface="Symbol" pitchFamily="18" charset="2"/>
              </a:rPr>
              <a:t> ?</a:t>
            </a:r>
          </a:p>
          <a:p>
            <a:pPr>
              <a:buFont typeface="Wingdings" pitchFamily="2" charset="2"/>
              <a:buNone/>
            </a:pPr>
            <a:endParaRPr lang="en-US" altLang="zh-TW" sz="2800" dirty="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TW" sz="2800" b="1" dirty="0">
                <a:solidFill>
                  <a:srgbClr val="008000"/>
                </a:solidFill>
                <a:sym typeface="Symbol" pitchFamily="18" charset="2"/>
              </a:rPr>
              <a:t>Sol :</a:t>
            </a:r>
            <a:r>
              <a:rPr lang="en-US" altLang="zh-TW" sz="2800" dirty="0">
                <a:sym typeface="Symbol" pitchFamily="18" charset="2"/>
              </a:rPr>
              <a:t>	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990600" y="3530600"/>
            <a:ext cx="4038600" cy="3086100"/>
            <a:chOff x="432" y="1936"/>
            <a:chExt cx="2544" cy="1944"/>
          </a:xfrm>
        </p:grpSpPr>
        <p:graphicFrame>
          <p:nvGraphicFramePr>
            <p:cNvPr id="65540" name="Object 4"/>
            <p:cNvGraphicFramePr>
              <a:graphicFrameLocks noChangeAspect="1"/>
            </p:cNvGraphicFramePr>
            <p:nvPr/>
          </p:nvGraphicFramePr>
          <p:xfrm>
            <a:off x="432" y="2215"/>
            <a:ext cx="2544" cy="1665"/>
          </p:xfrm>
          <a:graphic>
            <a:graphicData uri="http://schemas.openxmlformats.org/presentationml/2006/ole">
              <p:oleObj spid="_x0000_s62466" name="方程式" r:id="rId4" imgW="1396800" imgH="914400" progId="Equation.3">
                <p:embed/>
              </p:oleObj>
            </a:graphicData>
          </a:graphic>
        </p:graphicFrame>
        <p:sp>
          <p:nvSpPr>
            <p:cNvPr id="65543" name="Text Box 7"/>
            <p:cNvSpPr txBox="1">
              <a:spLocks noChangeArrowheads="1"/>
            </p:cNvSpPr>
            <p:nvPr/>
          </p:nvSpPr>
          <p:spPr bwMode="auto">
            <a:xfrm>
              <a:off x="1488" y="1936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008000"/>
                  </a:solidFill>
                </a:rPr>
                <a:t>0</a:t>
              </a:r>
            </a:p>
          </p:txBody>
        </p:sp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1152" y="2224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008000"/>
                  </a:solidFill>
                </a:rPr>
                <a:t>0</a:t>
              </a:r>
            </a:p>
          </p:txBody>
        </p:sp>
        <p:sp>
          <p:nvSpPr>
            <p:cNvPr id="65545" name="Text Box 9"/>
            <p:cNvSpPr txBox="1">
              <a:spLocks noChangeArrowheads="1"/>
            </p:cNvSpPr>
            <p:nvPr/>
          </p:nvSpPr>
          <p:spPr bwMode="auto">
            <a:xfrm>
              <a:off x="1872" y="1936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65546" name="Text Box 10"/>
            <p:cNvSpPr txBox="1">
              <a:spLocks noChangeArrowheads="1"/>
            </p:cNvSpPr>
            <p:nvPr/>
          </p:nvSpPr>
          <p:spPr bwMode="auto">
            <a:xfrm>
              <a:off x="2304" y="1936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65547" name="Text Box 11"/>
            <p:cNvSpPr txBox="1">
              <a:spLocks noChangeArrowheads="1"/>
            </p:cNvSpPr>
            <p:nvPr/>
          </p:nvSpPr>
          <p:spPr bwMode="auto">
            <a:xfrm>
              <a:off x="2657" y="1936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008000"/>
                  </a:solidFill>
                </a:rPr>
                <a:t>3</a:t>
              </a:r>
            </a:p>
          </p:txBody>
        </p:sp>
        <p:sp>
          <p:nvSpPr>
            <p:cNvPr id="65548" name="Text Box 12"/>
            <p:cNvSpPr txBox="1">
              <a:spLocks noChangeArrowheads="1"/>
            </p:cNvSpPr>
            <p:nvPr/>
          </p:nvSpPr>
          <p:spPr bwMode="auto">
            <a:xfrm>
              <a:off x="1152" y="2656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008000"/>
                  </a:solidFill>
                </a:rPr>
                <a:t>1</a:t>
              </a:r>
            </a:p>
          </p:txBody>
        </p:sp>
        <p:sp>
          <p:nvSpPr>
            <p:cNvPr id="65549" name="Text Box 13"/>
            <p:cNvSpPr txBox="1">
              <a:spLocks noChangeArrowheads="1"/>
            </p:cNvSpPr>
            <p:nvPr/>
          </p:nvSpPr>
          <p:spPr bwMode="auto">
            <a:xfrm>
              <a:off x="1152" y="3088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65550" name="Text Box 14"/>
            <p:cNvSpPr txBox="1">
              <a:spLocks noChangeArrowheads="1"/>
            </p:cNvSpPr>
            <p:nvPr/>
          </p:nvSpPr>
          <p:spPr bwMode="auto">
            <a:xfrm>
              <a:off x="1152" y="3504"/>
              <a:ext cx="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>
                  <a:solidFill>
                    <a:srgbClr val="008000"/>
                  </a:solidFill>
                </a:rPr>
                <a:t>3</a:t>
              </a:r>
            </a:p>
          </p:txBody>
        </p:sp>
      </p:grp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5486400" y="4419600"/>
            <a:ext cx="337026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/>
              <a:t>∴ R is reflexive and</a:t>
            </a:r>
          </a:p>
          <a:p>
            <a:r>
              <a:rPr lang="en-US" altLang="zh-TW" sz="2800"/>
              <a:t>     antisymmetric,</a:t>
            </a:r>
          </a:p>
          <a:p>
            <a:r>
              <a:rPr lang="en-US" altLang="zh-TW" sz="2800"/>
              <a:t>     not symmetric.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57200" y="152400"/>
            <a:ext cx="8001000" cy="6858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Examples of Relations Using Matrix</a:t>
            </a:r>
            <a:endParaRPr kumimoji="1" lang="en-US" altLang="zh-TW" sz="40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391400" cy="1066800"/>
          </a:xfrm>
          <a:solidFill>
            <a:schemeClr val="bg2"/>
          </a:solidFill>
        </p:spPr>
        <p:txBody>
          <a:bodyPr/>
          <a:lstStyle/>
          <a:p>
            <a:r>
              <a:rPr lang="en-US" altLang="zh-TW" sz="4000" dirty="0" smtClean="0"/>
              <a:t>Examples of Relations Using Matrix</a:t>
            </a:r>
            <a:endParaRPr lang="en-US" altLang="zh-TW" sz="4000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8153400" cy="445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295400"/>
          </a:xfrm>
          <a:solidFill>
            <a:schemeClr val="bg2"/>
          </a:solidFill>
        </p:spPr>
        <p:txBody>
          <a:bodyPr/>
          <a:lstStyle/>
          <a:p>
            <a:r>
              <a:rPr lang="en-US" altLang="zh-TW" sz="4000" dirty="0" smtClean="0"/>
              <a:t>Union and Intersection Operations on Relations Using Matrix</a:t>
            </a:r>
            <a:endParaRPr lang="en-US" altLang="zh-TW" sz="4000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905000"/>
            <a:ext cx="6629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1143000"/>
          </a:xfrm>
          <a:solidFill>
            <a:schemeClr val="bg2"/>
          </a:solidFill>
        </p:spPr>
        <p:txBody>
          <a:bodyPr/>
          <a:lstStyle/>
          <a:p>
            <a:r>
              <a:rPr lang="en-US" altLang="zh-TW" sz="4000" dirty="0" smtClean="0"/>
              <a:t>Composite Operations  of Relations Using Matrix</a:t>
            </a:r>
            <a:endParaRPr lang="en-US" altLang="zh-TW" sz="4000" dirty="0"/>
          </a:p>
        </p:txBody>
      </p:sp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4038600" cy="394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343400" y="1676401"/>
            <a:ext cx="457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Set </a:t>
            </a:r>
            <a:r>
              <a:rPr lang="en-US" altLang="zh-TW" i="1" dirty="0" smtClean="0"/>
              <a:t>A=</a:t>
            </a:r>
            <a:r>
              <a:rPr lang="en-US" altLang="zh-TW" dirty="0" smtClean="0"/>
              <a:t>{1,2,3}, Relations </a:t>
            </a:r>
            <a:r>
              <a:rPr lang="en-US" altLang="zh-TW" i="1" dirty="0" smtClean="0"/>
              <a:t>R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S</a:t>
            </a:r>
          </a:p>
          <a:p>
            <a:r>
              <a:rPr lang="en-US" altLang="zh-TW" i="1" dirty="0" smtClean="0"/>
              <a:t>R</a:t>
            </a:r>
            <a:r>
              <a:rPr lang="en-US" altLang="zh-TW" dirty="0" smtClean="0"/>
              <a:t>={(1,1),(1,3),(2,1),(2,2)}</a:t>
            </a:r>
          </a:p>
          <a:p>
            <a:r>
              <a:rPr lang="en-US" i="1" dirty="0" smtClean="0"/>
              <a:t>S</a:t>
            </a:r>
            <a:r>
              <a:rPr lang="en-US" dirty="0" smtClean="0"/>
              <a:t>={(1,2), (2,3), (3,1), (3,3)}</a:t>
            </a:r>
          </a:p>
          <a:p>
            <a:endParaRPr lang="en-US" dirty="0" smtClean="0"/>
          </a:p>
          <a:p>
            <a:r>
              <a:rPr lang="en-US" i="1" dirty="0" smtClean="0"/>
              <a:t>R</a:t>
            </a:r>
            <a:r>
              <a:rPr lang="en-US" dirty="0" smtClean="0"/>
              <a:t>.</a:t>
            </a:r>
            <a:r>
              <a:rPr lang="en-US" i="1" dirty="0" smtClean="0"/>
              <a:t>S</a:t>
            </a:r>
            <a:r>
              <a:rPr lang="en-US" dirty="0" smtClean="0"/>
              <a:t>={1</a:t>
            </a:r>
            <a:r>
              <a:rPr lang="en-US" dirty="0" smtClean="0">
                <a:sym typeface="Wingdings" pitchFamily="2" charset="2"/>
              </a:rPr>
              <a:t>1, 12= (1,2)</a:t>
            </a:r>
          </a:p>
          <a:p>
            <a:r>
              <a:rPr lang="en-US" dirty="0" smtClean="0"/>
              <a:t>1</a:t>
            </a:r>
            <a:r>
              <a:rPr lang="en-US" dirty="0" smtClean="0">
                <a:sym typeface="Wingdings" pitchFamily="2" charset="2"/>
              </a:rPr>
              <a:t>3, 31= (1,1)</a:t>
            </a:r>
          </a:p>
          <a:p>
            <a:r>
              <a:rPr lang="en-US" dirty="0" smtClean="0">
                <a:sym typeface="Wingdings" pitchFamily="2" charset="2"/>
              </a:rPr>
              <a:t>21, 12= (2,2)</a:t>
            </a:r>
          </a:p>
          <a:p>
            <a:r>
              <a:rPr lang="en-US" dirty="0" smtClean="0">
                <a:sym typeface="Wingdings" pitchFamily="2" charset="2"/>
              </a:rPr>
              <a:t>13, 33= (1,3)</a:t>
            </a:r>
          </a:p>
          <a:p>
            <a:r>
              <a:rPr lang="en-US" dirty="0" smtClean="0">
                <a:sym typeface="Wingdings" pitchFamily="2" charset="2"/>
              </a:rPr>
              <a:t>22, 23= (2,3)}</a:t>
            </a:r>
          </a:p>
          <a:p>
            <a:r>
              <a:rPr lang="en-US" dirty="0" smtClean="0">
                <a:sym typeface="Wingdings" pitchFamily="2" charset="2"/>
              </a:rPr>
              <a:t>So, Composite </a:t>
            </a:r>
            <a:r>
              <a:rPr lang="en-US" i="1" dirty="0" smtClean="0">
                <a:sym typeface="Wingdings" pitchFamily="2" charset="2"/>
              </a:rPr>
              <a:t>R</a:t>
            </a:r>
            <a:r>
              <a:rPr lang="en-US" dirty="0" smtClean="0">
                <a:sym typeface="Wingdings" pitchFamily="2" charset="2"/>
              </a:rPr>
              <a:t>.</a:t>
            </a:r>
            <a:r>
              <a:rPr lang="en-US" i="1" dirty="0" smtClean="0">
                <a:sym typeface="Wingdings" pitchFamily="2" charset="2"/>
              </a:rPr>
              <a:t>S</a:t>
            </a:r>
            <a:r>
              <a:rPr lang="en-US" dirty="0" smtClean="0">
                <a:sym typeface="Wingdings" pitchFamily="2" charset="2"/>
              </a:rPr>
              <a:t>={(1,1), (1,2),  (1,3), (2,2), (2,3)}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82000" cy="1371600"/>
          </a:xfrm>
          <a:solidFill>
            <a:schemeClr val="bg2"/>
          </a:solidFill>
        </p:spPr>
        <p:txBody>
          <a:bodyPr/>
          <a:lstStyle/>
          <a:p>
            <a:r>
              <a:rPr lang="en-US" altLang="zh-TW" sz="3200" dirty="0" smtClean="0"/>
              <a:t>Representing </a:t>
            </a:r>
            <a:r>
              <a:rPr lang="en-US" altLang="zh-TW" sz="3200" dirty="0"/>
              <a:t>Relations </a:t>
            </a:r>
            <a:r>
              <a:rPr lang="en-US" altLang="zh-TW" sz="3200" dirty="0" smtClean="0"/>
              <a:t>Using </a:t>
            </a:r>
            <a:r>
              <a:rPr lang="en-US" altLang="zh-TW" sz="3200" dirty="0"/>
              <a:t>Digraphs. </a:t>
            </a:r>
            <a:br>
              <a:rPr lang="en-US" altLang="zh-TW" sz="3200" dirty="0"/>
            </a:br>
            <a:r>
              <a:rPr lang="en-US" altLang="zh-TW" sz="3200" dirty="0"/>
              <a:t>   </a:t>
            </a:r>
            <a:r>
              <a:rPr lang="en-US" altLang="zh-TW" sz="3200" dirty="0" smtClean="0"/>
              <a:t>(Directed </a:t>
            </a:r>
            <a:r>
              <a:rPr lang="en-US" altLang="zh-TW" sz="3200" dirty="0"/>
              <a:t>G</a:t>
            </a:r>
            <a:r>
              <a:rPr lang="en-US" altLang="zh-TW" sz="3200" dirty="0" smtClean="0"/>
              <a:t>raphs</a:t>
            </a:r>
            <a:r>
              <a:rPr lang="en-US" altLang="zh-TW" sz="3200" dirty="0"/>
              <a:t>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2438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b="1" dirty="0" smtClean="0">
                <a:solidFill>
                  <a:srgbClr val="008000"/>
                </a:solidFill>
              </a:rPr>
              <a:t>Example.</a:t>
            </a:r>
            <a:r>
              <a:rPr lang="en-US" altLang="zh-TW" dirty="0" smtClean="0"/>
              <a:t>  </a:t>
            </a:r>
            <a:r>
              <a:rPr lang="en-US" altLang="zh-TW" dirty="0"/>
              <a:t>Show the directed graph (digraph)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     of the relation </a:t>
            </a:r>
            <a:r>
              <a:rPr lang="en-US" altLang="zh-TW" i="1" dirty="0">
                <a:latin typeface="Times New Roman" pitchFamily="18" charset="0"/>
              </a:rPr>
              <a:t>R</a:t>
            </a:r>
            <a:r>
              <a:rPr lang="en-US" altLang="zh-TW" dirty="0">
                <a:latin typeface="Times New Roman" pitchFamily="18" charset="0"/>
              </a:rPr>
              <a:t>={(1,1),(1,3),(2,1),(2,3),(2,4),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latin typeface="Times New Roman" pitchFamily="18" charset="0"/>
              </a:rPr>
              <a:t>     (3,1),(3,2),(4,1)}</a:t>
            </a:r>
            <a:r>
              <a:rPr lang="en-US" altLang="zh-TW" dirty="0"/>
              <a:t> on the set </a:t>
            </a:r>
            <a:r>
              <a:rPr lang="en-US" altLang="zh-TW" dirty="0">
                <a:latin typeface="Times New Roman" pitchFamily="18" charset="0"/>
              </a:rPr>
              <a:t>{1,2,3,4}.</a:t>
            </a:r>
          </a:p>
          <a:p>
            <a:pPr>
              <a:buFont typeface="Wingdings" pitchFamily="2" charset="2"/>
              <a:buNone/>
            </a:pPr>
            <a:r>
              <a:rPr lang="en-US" altLang="zh-TW" b="1" dirty="0">
                <a:solidFill>
                  <a:srgbClr val="008000"/>
                </a:solidFill>
              </a:rPr>
              <a:t>Sol :</a:t>
            </a:r>
            <a:endParaRPr lang="en-US" altLang="zh-TW" dirty="0"/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593725" y="4486275"/>
            <a:ext cx="437673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latin typeface="Times New Roman" pitchFamily="18" charset="0"/>
              </a:rPr>
              <a:t>vertex </a:t>
            </a:r>
            <a:r>
              <a:rPr lang="en-US" altLang="zh-TW" sz="2800" dirty="0">
                <a:latin typeface="Times New Roman" pitchFamily="18" charset="0"/>
              </a:rPr>
              <a:t>: 1, 2, 3, 4</a:t>
            </a:r>
          </a:p>
          <a:p>
            <a:r>
              <a:rPr lang="en-US" altLang="zh-TW" sz="2800" dirty="0" smtClean="0">
                <a:latin typeface="Times New Roman" pitchFamily="18" charset="0"/>
              </a:rPr>
              <a:t>edge   </a:t>
            </a:r>
            <a:r>
              <a:rPr lang="en-US" altLang="zh-TW" sz="2800" dirty="0">
                <a:latin typeface="Times New Roman" pitchFamily="18" charset="0"/>
              </a:rPr>
              <a:t>: 1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TW" sz="2800" dirty="0">
                <a:latin typeface="Times New Roman" pitchFamily="18" charset="0"/>
              </a:rPr>
              <a:t>1, 1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TW" sz="2800" dirty="0">
                <a:latin typeface="Times New Roman" pitchFamily="18" charset="0"/>
              </a:rPr>
              <a:t>3, 2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TW" sz="2800" dirty="0">
                <a:latin typeface="Times New Roman" pitchFamily="18" charset="0"/>
              </a:rPr>
              <a:t>1</a:t>
            </a:r>
          </a:p>
          <a:p>
            <a:r>
              <a:rPr lang="en-US" altLang="zh-TW" sz="2800" dirty="0">
                <a:latin typeface="Times New Roman" pitchFamily="18" charset="0"/>
              </a:rPr>
              <a:t>                   2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TW" sz="2800" dirty="0">
                <a:latin typeface="Times New Roman" pitchFamily="18" charset="0"/>
              </a:rPr>
              <a:t>3, 2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TW" sz="2800" dirty="0">
                <a:latin typeface="Times New Roman" pitchFamily="18" charset="0"/>
              </a:rPr>
              <a:t>4, 3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TW" sz="2800" dirty="0">
                <a:latin typeface="Times New Roman" pitchFamily="18" charset="0"/>
              </a:rPr>
              <a:t>1</a:t>
            </a:r>
          </a:p>
          <a:p>
            <a:r>
              <a:rPr lang="en-US" altLang="zh-TW" sz="2800" dirty="0">
                <a:latin typeface="Times New Roman" pitchFamily="18" charset="0"/>
              </a:rPr>
              <a:t>                   3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TW" sz="2800" dirty="0">
                <a:latin typeface="Times New Roman" pitchFamily="18" charset="0"/>
              </a:rPr>
              <a:t>2, 4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TW" sz="2800" dirty="0">
                <a:latin typeface="Times New Roman" pitchFamily="18" charset="0"/>
              </a:rPr>
              <a:t>1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5867400" y="3962400"/>
            <a:ext cx="2563813" cy="2514600"/>
            <a:chOff x="3696" y="2496"/>
            <a:chExt cx="1615" cy="1584"/>
          </a:xfrm>
        </p:grpSpPr>
        <p:sp>
          <p:nvSpPr>
            <p:cNvPr id="68622" name="Oval 14"/>
            <p:cNvSpPr>
              <a:spLocks noChangeArrowheads="1"/>
            </p:cNvSpPr>
            <p:nvPr/>
          </p:nvSpPr>
          <p:spPr bwMode="auto">
            <a:xfrm>
              <a:off x="3888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8623" name="Oval 15"/>
            <p:cNvSpPr>
              <a:spLocks noChangeArrowheads="1"/>
            </p:cNvSpPr>
            <p:nvPr/>
          </p:nvSpPr>
          <p:spPr bwMode="auto">
            <a:xfrm>
              <a:off x="4944" y="37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5" name="Oval 17"/>
            <p:cNvSpPr>
              <a:spLocks noChangeArrowheads="1"/>
            </p:cNvSpPr>
            <p:nvPr/>
          </p:nvSpPr>
          <p:spPr bwMode="auto">
            <a:xfrm>
              <a:off x="4944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8626" name="Oval 18"/>
            <p:cNvSpPr>
              <a:spLocks noChangeArrowheads="1"/>
            </p:cNvSpPr>
            <p:nvPr/>
          </p:nvSpPr>
          <p:spPr bwMode="auto">
            <a:xfrm>
              <a:off x="3888" y="36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8627" name="Text Box 19"/>
            <p:cNvSpPr txBox="1">
              <a:spLocks noChangeArrowheads="1"/>
            </p:cNvSpPr>
            <p:nvPr/>
          </p:nvSpPr>
          <p:spPr bwMode="auto">
            <a:xfrm>
              <a:off x="3840" y="249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1</a:t>
              </a:r>
            </a:p>
          </p:txBody>
        </p:sp>
        <p:sp>
          <p:nvSpPr>
            <p:cNvPr id="68628" name="Text Box 20"/>
            <p:cNvSpPr txBox="1">
              <a:spLocks noChangeArrowheads="1"/>
            </p:cNvSpPr>
            <p:nvPr/>
          </p:nvSpPr>
          <p:spPr bwMode="auto">
            <a:xfrm>
              <a:off x="5030" y="252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2</a:t>
              </a:r>
            </a:p>
          </p:txBody>
        </p:sp>
        <p:sp>
          <p:nvSpPr>
            <p:cNvPr id="68629" name="Text Box 21"/>
            <p:cNvSpPr txBox="1">
              <a:spLocks noChangeArrowheads="1"/>
            </p:cNvSpPr>
            <p:nvPr/>
          </p:nvSpPr>
          <p:spPr bwMode="auto">
            <a:xfrm>
              <a:off x="3696" y="379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4</a:t>
              </a:r>
            </a:p>
          </p:txBody>
        </p:sp>
        <p:sp>
          <p:nvSpPr>
            <p:cNvPr id="68630" name="Text Box 22"/>
            <p:cNvSpPr txBox="1">
              <a:spLocks noChangeArrowheads="1"/>
            </p:cNvSpPr>
            <p:nvPr/>
          </p:nvSpPr>
          <p:spPr bwMode="auto">
            <a:xfrm>
              <a:off x="5088" y="379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/>
                <a:t>3</a:t>
              </a: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6324600" y="4572000"/>
            <a:ext cx="1676400" cy="1524000"/>
            <a:chOff x="3984" y="2880"/>
            <a:chExt cx="1056" cy="960"/>
          </a:xfrm>
        </p:grpSpPr>
        <p:sp>
          <p:nvSpPr>
            <p:cNvPr id="68645" name="Line 37"/>
            <p:cNvSpPr>
              <a:spLocks noChangeShapeType="1"/>
            </p:cNvSpPr>
            <p:nvPr/>
          </p:nvSpPr>
          <p:spPr bwMode="auto">
            <a:xfrm>
              <a:off x="5040" y="292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 flipH="1" flipV="1">
              <a:off x="3984" y="2928"/>
              <a:ext cx="960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 flipH="1">
              <a:off x="3984" y="2880"/>
              <a:ext cx="96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6248400" y="4648200"/>
            <a:ext cx="1676400" cy="1295400"/>
            <a:chOff x="3936" y="2928"/>
            <a:chExt cx="1056" cy="816"/>
          </a:xfrm>
        </p:grpSpPr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 flipH="1" flipV="1">
              <a:off x="4992" y="2928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 flipV="1">
              <a:off x="3936" y="2928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6172200" y="4419600"/>
            <a:ext cx="1752600" cy="1600200"/>
            <a:chOff x="3888" y="2784"/>
            <a:chExt cx="1104" cy="1008"/>
          </a:xfrm>
        </p:grpSpPr>
        <p:sp>
          <p:nvSpPr>
            <p:cNvPr id="68644" name="Line 36"/>
            <p:cNvSpPr>
              <a:spLocks noChangeShapeType="1"/>
            </p:cNvSpPr>
            <p:nvPr/>
          </p:nvSpPr>
          <p:spPr bwMode="auto">
            <a:xfrm flipH="1">
              <a:off x="4032" y="2832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>
              <a:off x="4032" y="2880"/>
              <a:ext cx="960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68654" name="AutoShape 46"/>
            <p:cNvCxnSpPr>
              <a:cxnSpLocks noChangeShapeType="1"/>
            </p:cNvCxnSpPr>
            <p:nvPr/>
          </p:nvCxnSpPr>
          <p:spPr bwMode="auto">
            <a:xfrm rot="5400000" flipH="1" flipV="1">
              <a:off x="3804" y="2868"/>
              <a:ext cx="170" cy="1"/>
            </a:xfrm>
            <a:prstGeom prst="curvedConnector5">
              <a:avLst>
                <a:gd name="adj1" fmla="val -22944"/>
                <a:gd name="adj2" fmla="val -28300000"/>
                <a:gd name="adj3" fmla="val 12764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057400"/>
            <a:ext cx="8915400" cy="19050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800" dirty="0"/>
              <a:t>  </a:t>
            </a:r>
            <a:r>
              <a:rPr lang="en-US" altLang="zh-TW" sz="2800" dirty="0" smtClean="0"/>
              <a:t> </a:t>
            </a:r>
            <a:r>
              <a:rPr lang="en-US" altLang="zh-TW" dirty="0"/>
              <a:t>The relation </a:t>
            </a:r>
            <a:r>
              <a:rPr lang="en-US" altLang="zh-TW" i="1" dirty="0">
                <a:latin typeface="Times New Roman" pitchFamily="18" charset="0"/>
              </a:rPr>
              <a:t>R</a:t>
            </a:r>
            <a:r>
              <a:rPr lang="en-US" altLang="zh-TW" dirty="0"/>
              <a:t> is </a:t>
            </a:r>
            <a:r>
              <a:rPr lang="en-US" altLang="zh-TW" u="sng" dirty="0">
                <a:solidFill>
                  <a:srgbClr val="660066"/>
                </a:solidFill>
              </a:rPr>
              <a:t>reflexive</a:t>
            </a:r>
            <a:r>
              <a:rPr lang="en-US" altLang="zh-TW" dirty="0"/>
              <a:t> </a:t>
            </a:r>
            <a:r>
              <a:rPr lang="en-US" altLang="zh-TW" dirty="0" err="1"/>
              <a:t>iff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   </a:t>
            </a:r>
            <a:r>
              <a:rPr lang="en-US" altLang="zh-TW" dirty="0">
                <a:sym typeface="Symbol" pitchFamily="18" charset="2"/>
              </a:rPr>
              <a:t>for every</a:t>
            </a:r>
            <a:r>
              <a:rPr lang="en-US" altLang="zh-TW" b="1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vertex,</a:t>
            </a:r>
            <a:r>
              <a:rPr lang="en-US" altLang="zh-TW" dirty="0"/>
              <a:t> </a:t>
            </a:r>
            <a:br>
              <a:rPr lang="en-US" altLang="zh-TW" dirty="0"/>
            </a:br>
            <a:endParaRPr lang="en-US" altLang="en-US" dirty="0"/>
          </a:p>
        </p:txBody>
      </p:sp>
      <p:sp>
        <p:nvSpPr>
          <p:cNvPr id="102404" name="Oval 4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430" name="Text Box 30"/>
          <p:cNvSpPr txBox="1">
            <a:spLocks noChangeArrowheads="1"/>
          </p:cNvSpPr>
          <p:nvPr/>
        </p:nvSpPr>
        <p:spPr bwMode="auto">
          <a:xfrm>
            <a:off x="5486400" y="3124200"/>
            <a:ext cx="936475" cy="46166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(</a:t>
            </a:r>
            <a:r>
              <a:rPr lang="en-US" altLang="zh-TW" sz="2400" dirty="0" smtClean="0">
                <a:latin typeface="Times New Roman" pitchFamily="18" charset="0"/>
              </a:rPr>
              <a:t>loop</a:t>
            </a:r>
            <a:r>
              <a:rPr lang="en-US" altLang="zh-TW" sz="2400" dirty="0"/>
              <a:t>)</a:t>
            </a:r>
          </a:p>
        </p:txBody>
      </p:sp>
      <p:cxnSp>
        <p:nvCxnSpPr>
          <p:cNvPr id="102434" name="AutoShape 34"/>
          <p:cNvCxnSpPr>
            <a:cxnSpLocks noChangeShapeType="1"/>
          </p:cNvCxnSpPr>
          <p:nvPr/>
        </p:nvCxnSpPr>
        <p:spPr bwMode="auto">
          <a:xfrm rot="5400000" flipH="1" flipV="1">
            <a:off x="4742656" y="3334544"/>
            <a:ext cx="269875" cy="1588"/>
          </a:xfrm>
          <a:prstGeom prst="curvedConnector5">
            <a:avLst>
              <a:gd name="adj1" fmla="val -22944"/>
              <a:gd name="adj2" fmla="val -28300000"/>
              <a:gd name="adj3" fmla="val 12764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2435" name="Rectangle 35"/>
          <p:cNvSpPr>
            <a:spLocks noChangeArrowheads="1"/>
          </p:cNvSpPr>
          <p:nvPr/>
        </p:nvSpPr>
        <p:spPr bwMode="auto">
          <a:xfrm>
            <a:off x="228600" y="4038600"/>
            <a:ext cx="891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800" dirty="0"/>
              <a:t>  </a:t>
            </a:r>
            <a:r>
              <a:rPr lang="en-US" altLang="zh-TW" sz="3200" dirty="0" smtClean="0"/>
              <a:t>The </a:t>
            </a:r>
            <a:r>
              <a:rPr lang="en-US" altLang="zh-TW" sz="3200" dirty="0"/>
              <a:t>relation </a:t>
            </a:r>
            <a:r>
              <a:rPr lang="en-US" altLang="zh-TW" sz="3200" i="1" dirty="0">
                <a:latin typeface="Times New Roman" pitchFamily="18" charset="0"/>
              </a:rPr>
              <a:t>R</a:t>
            </a:r>
            <a:r>
              <a:rPr lang="en-US" altLang="zh-TW" sz="3200" dirty="0"/>
              <a:t> is </a:t>
            </a:r>
            <a:r>
              <a:rPr lang="en-US" altLang="zh-TW" sz="3200" u="sng" dirty="0">
                <a:solidFill>
                  <a:srgbClr val="660066"/>
                </a:solidFill>
              </a:rPr>
              <a:t>symmetric</a:t>
            </a:r>
            <a:r>
              <a:rPr lang="en-US" altLang="zh-TW" sz="3200" dirty="0"/>
              <a:t> </a:t>
            </a:r>
            <a:r>
              <a:rPr lang="en-US" altLang="zh-TW" sz="3200" dirty="0" err="1"/>
              <a:t>iff</a:t>
            </a:r>
            <a:r>
              <a:rPr lang="en-US" altLang="zh-TW" sz="3200" dirty="0"/>
              <a:t> </a:t>
            </a:r>
            <a:br>
              <a:rPr lang="en-US" altLang="zh-TW" sz="3200" dirty="0"/>
            </a:br>
            <a:r>
              <a:rPr lang="en-US" altLang="zh-TW" sz="3200" dirty="0"/>
              <a:t>   </a:t>
            </a:r>
            <a:endParaRPr lang="en-US" altLang="en-US" sz="3200" dirty="0">
              <a:sym typeface="Symbol" pitchFamily="18" charset="2"/>
            </a:endParaRP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371600" y="4724402"/>
            <a:ext cx="6186488" cy="827088"/>
            <a:chOff x="720" y="2016"/>
            <a:chExt cx="3897" cy="521"/>
          </a:xfrm>
        </p:grpSpPr>
        <p:sp>
          <p:nvSpPr>
            <p:cNvPr id="102405" name="Oval 5"/>
            <p:cNvSpPr>
              <a:spLocks noChangeArrowheads="1"/>
            </p:cNvSpPr>
            <p:nvPr/>
          </p:nvSpPr>
          <p:spPr bwMode="auto">
            <a:xfrm>
              <a:off x="768" y="2153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408" name="Text Box 8"/>
            <p:cNvSpPr txBox="1">
              <a:spLocks noChangeArrowheads="1"/>
            </p:cNvSpPr>
            <p:nvPr/>
          </p:nvSpPr>
          <p:spPr bwMode="auto">
            <a:xfrm>
              <a:off x="720" y="2249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02411" name="Oval 11"/>
            <p:cNvSpPr>
              <a:spLocks noChangeArrowheads="1"/>
            </p:cNvSpPr>
            <p:nvPr/>
          </p:nvSpPr>
          <p:spPr bwMode="auto">
            <a:xfrm>
              <a:off x="1872" y="2153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412" name="Text Box 12"/>
            <p:cNvSpPr txBox="1">
              <a:spLocks noChangeArrowheads="1"/>
            </p:cNvSpPr>
            <p:nvPr/>
          </p:nvSpPr>
          <p:spPr bwMode="auto">
            <a:xfrm>
              <a:off x="1824" y="2249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02415" name="Line 15"/>
            <p:cNvSpPr>
              <a:spLocks noChangeShapeType="1"/>
            </p:cNvSpPr>
            <p:nvPr/>
          </p:nvSpPr>
          <p:spPr bwMode="auto">
            <a:xfrm flipH="1">
              <a:off x="912" y="2201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436" name="Text Box 36"/>
            <p:cNvSpPr txBox="1">
              <a:spLocks noChangeArrowheads="1"/>
            </p:cNvSpPr>
            <p:nvPr/>
          </p:nvSpPr>
          <p:spPr bwMode="auto">
            <a:xfrm>
              <a:off x="2496" y="2016"/>
              <a:ext cx="36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3200">
                  <a:sym typeface="Symbol" pitchFamily="18" charset="2"/>
                </a:rPr>
                <a:t></a:t>
              </a:r>
            </a:p>
          </p:txBody>
        </p:sp>
        <p:sp>
          <p:nvSpPr>
            <p:cNvPr id="102437" name="Oval 37"/>
            <p:cNvSpPr>
              <a:spLocks noChangeArrowheads="1"/>
            </p:cNvSpPr>
            <p:nvPr/>
          </p:nvSpPr>
          <p:spPr bwMode="auto">
            <a:xfrm>
              <a:off x="3360" y="2105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438" name="Text Box 38"/>
            <p:cNvSpPr txBox="1">
              <a:spLocks noChangeArrowheads="1"/>
            </p:cNvSpPr>
            <p:nvPr/>
          </p:nvSpPr>
          <p:spPr bwMode="auto">
            <a:xfrm>
              <a:off x="3312" y="2201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02439" name="Oval 39"/>
            <p:cNvSpPr>
              <a:spLocks noChangeArrowheads="1"/>
            </p:cNvSpPr>
            <p:nvPr/>
          </p:nvSpPr>
          <p:spPr bwMode="auto">
            <a:xfrm>
              <a:off x="4464" y="2105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440" name="Text Box 40"/>
            <p:cNvSpPr txBox="1">
              <a:spLocks noChangeArrowheads="1"/>
            </p:cNvSpPr>
            <p:nvPr/>
          </p:nvSpPr>
          <p:spPr bwMode="auto">
            <a:xfrm>
              <a:off x="4416" y="2201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02441" name="Line 41"/>
            <p:cNvSpPr>
              <a:spLocks noChangeShapeType="1"/>
            </p:cNvSpPr>
            <p:nvPr/>
          </p:nvSpPr>
          <p:spPr bwMode="auto">
            <a:xfrm flipH="1">
              <a:off x="3504" y="2105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442" name="Line 42"/>
            <p:cNvSpPr>
              <a:spLocks noChangeShapeType="1"/>
            </p:cNvSpPr>
            <p:nvPr/>
          </p:nvSpPr>
          <p:spPr bwMode="auto">
            <a:xfrm flipH="1">
              <a:off x="3504" y="2249"/>
              <a:ext cx="96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lg" len="lg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304800" y="381000"/>
            <a:ext cx="8534400" cy="12954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i="1" kern="0" dirty="0" smtClean="0">
                <a:latin typeface="+mj-lt"/>
                <a:ea typeface="+mj-ea"/>
                <a:cs typeface="+mj-cs"/>
              </a:rPr>
              <a:t> Reflexive and Symmetric Relation Using Digraph</a:t>
            </a:r>
            <a:endParaRPr kumimoji="1" lang="en-US" altLang="zh-TW" sz="40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8915400" cy="220980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800" dirty="0"/>
              <a:t>  </a:t>
            </a:r>
            <a:r>
              <a:rPr lang="en-US" altLang="zh-TW" dirty="0" smtClean="0"/>
              <a:t>The </a:t>
            </a:r>
            <a:r>
              <a:rPr lang="en-US" altLang="zh-TW" dirty="0"/>
              <a:t>relation </a:t>
            </a:r>
            <a:r>
              <a:rPr lang="en-US" altLang="zh-TW" i="1" dirty="0">
                <a:latin typeface="Times New Roman" pitchFamily="18" charset="0"/>
              </a:rPr>
              <a:t>R</a:t>
            </a:r>
            <a:r>
              <a:rPr lang="en-US" altLang="zh-TW" dirty="0"/>
              <a:t> is </a:t>
            </a:r>
            <a:r>
              <a:rPr lang="en-US" altLang="zh-TW" u="sng" dirty="0">
                <a:solidFill>
                  <a:srgbClr val="660066"/>
                </a:solidFill>
              </a:rPr>
              <a:t>transitive</a:t>
            </a:r>
            <a:r>
              <a:rPr lang="en-US" altLang="zh-TW" dirty="0"/>
              <a:t> </a:t>
            </a:r>
            <a:r>
              <a:rPr lang="en-US" altLang="zh-TW" dirty="0" err="1"/>
              <a:t>iff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   </a:t>
            </a:r>
            <a:r>
              <a:rPr lang="en-US" altLang="zh-TW" dirty="0">
                <a:sym typeface="Symbol" pitchFamily="18" charset="2"/>
              </a:rPr>
              <a:t>for </a:t>
            </a:r>
            <a:r>
              <a:rPr lang="en-US" altLang="zh-TW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b="1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b="1" i="1" dirty="0">
                <a:latin typeface="Times New Roman" pitchFamily="18" charset="0"/>
                <a:sym typeface="Symbol" pitchFamily="18" charset="2"/>
              </a:rPr>
              <a:t>c </a:t>
            </a:r>
            <a:r>
              <a:rPr lang="en-US" altLang="zh-TW" b="1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b="1" dirty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       </a:t>
            </a:r>
            <a:r>
              <a:rPr lang="en-US" altLang="zh-TW" b="1" dirty="0">
                <a:latin typeface="Times New Roman" pitchFamily="18" charset="0"/>
              </a:rPr>
              <a:t>(</a:t>
            </a:r>
            <a:r>
              <a:rPr lang="en-US" altLang="zh-TW" b="1" i="1" dirty="0">
                <a:latin typeface="Times New Roman" pitchFamily="18" charset="0"/>
              </a:rPr>
              <a:t>a</a:t>
            </a:r>
            <a:r>
              <a:rPr lang="en-US" altLang="zh-TW" b="1" dirty="0">
                <a:latin typeface="Times New Roman" pitchFamily="18" charset="0"/>
              </a:rPr>
              <a:t>, </a:t>
            </a:r>
            <a:r>
              <a:rPr lang="en-US" altLang="zh-TW" b="1" i="1" dirty="0">
                <a:latin typeface="Times New Roman" pitchFamily="18" charset="0"/>
              </a:rPr>
              <a:t>b</a:t>
            </a:r>
            <a:r>
              <a:rPr lang="en-US" altLang="zh-TW" b="1" dirty="0">
                <a:latin typeface="Times New Roman" pitchFamily="18" charset="0"/>
              </a:rPr>
              <a:t>)</a:t>
            </a:r>
            <a:r>
              <a:rPr lang="en-US" altLang="zh-TW" b="1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b="1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dirty="0">
                <a:sym typeface="Symbol" pitchFamily="18" charset="2"/>
              </a:rPr>
              <a:t> and </a:t>
            </a:r>
            <a:r>
              <a:rPr lang="en-US" altLang="zh-TW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b="1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b="1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TW" b="1" dirty="0">
                <a:latin typeface="Times New Roman" pitchFamily="18" charset="0"/>
                <a:sym typeface="Symbol" pitchFamily="18" charset="2"/>
              </a:rPr>
              <a:t>)</a:t>
            </a:r>
            <a:r>
              <a:rPr lang="en-US" altLang="zh-TW" b="1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dirty="0">
                <a:sym typeface="Symbol" pitchFamily="18" charset="2"/>
              </a:rPr>
              <a:t>  </a:t>
            </a:r>
            <a:r>
              <a:rPr lang="en-US" altLang="zh-TW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b="1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TW" b="1" dirty="0">
                <a:latin typeface="Times New Roman" pitchFamily="18" charset="0"/>
                <a:sym typeface="Symbol" pitchFamily="18" charset="2"/>
              </a:rPr>
              <a:t>)</a:t>
            </a:r>
            <a:r>
              <a:rPr lang="en-US" altLang="zh-TW" b="1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dirty="0"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sym typeface="Symbol" pitchFamily="18" charset="2"/>
              </a:rPr>
              <a:t>      This means:</a:t>
            </a:r>
            <a:endParaRPr lang="en-US" altLang="en-US" dirty="0">
              <a:sym typeface="Symbol" pitchFamily="18" charset="2"/>
            </a:endParaRPr>
          </a:p>
        </p:txBody>
      </p:sp>
      <p:sp>
        <p:nvSpPr>
          <p:cNvPr id="101383" name="Oval 7"/>
          <p:cNvSpPr>
            <a:spLocks noChangeArrowheads="1"/>
          </p:cNvSpPr>
          <p:nvPr/>
        </p:nvSpPr>
        <p:spPr bwMode="auto">
          <a:xfrm>
            <a:off x="1447800" y="4267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1385" name="Oval 9"/>
          <p:cNvSpPr>
            <a:spLocks noChangeArrowheads="1"/>
          </p:cNvSpPr>
          <p:nvPr/>
        </p:nvSpPr>
        <p:spPr bwMode="auto">
          <a:xfrm>
            <a:off x="3124200" y="4267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1386" name="Oval 10"/>
          <p:cNvSpPr>
            <a:spLocks noChangeArrowheads="1"/>
          </p:cNvSpPr>
          <p:nvPr/>
        </p:nvSpPr>
        <p:spPr bwMode="auto">
          <a:xfrm>
            <a:off x="14478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1371600" y="38115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a</a:t>
            </a:r>
          </a:p>
        </p:txBody>
      </p:sp>
      <p:sp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3260725" y="3851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b</a:t>
            </a:r>
          </a:p>
        </p:txBody>
      </p:sp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1371600" y="5867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d</a:t>
            </a:r>
          </a:p>
        </p:txBody>
      </p:sp>
      <p:sp>
        <p:nvSpPr>
          <p:cNvPr id="101394" name="Line 18"/>
          <p:cNvSpPr>
            <a:spLocks noChangeShapeType="1"/>
          </p:cNvSpPr>
          <p:nvPr/>
        </p:nvSpPr>
        <p:spPr bwMode="auto">
          <a:xfrm>
            <a:off x="3276600" y="4495800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399" name="Line 23"/>
          <p:cNvSpPr>
            <a:spLocks noChangeShapeType="1"/>
          </p:cNvSpPr>
          <p:nvPr/>
        </p:nvSpPr>
        <p:spPr bwMode="auto">
          <a:xfrm flipH="1">
            <a:off x="1676400" y="43434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402" name="Oval 26"/>
          <p:cNvSpPr>
            <a:spLocks noChangeArrowheads="1"/>
          </p:cNvSpPr>
          <p:nvPr/>
        </p:nvSpPr>
        <p:spPr bwMode="auto">
          <a:xfrm>
            <a:off x="32004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1403" name="Text Box 27"/>
          <p:cNvSpPr txBox="1">
            <a:spLocks noChangeArrowheads="1"/>
          </p:cNvSpPr>
          <p:nvPr/>
        </p:nvSpPr>
        <p:spPr bwMode="auto">
          <a:xfrm>
            <a:off x="3048000" y="58674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c</a:t>
            </a:r>
          </a:p>
        </p:txBody>
      </p:sp>
      <p:sp>
        <p:nvSpPr>
          <p:cNvPr id="101414" name="Text Box 38"/>
          <p:cNvSpPr txBox="1">
            <a:spLocks noChangeArrowheads="1"/>
          </p:cNvSpPr>
          <p:nvPr/>
        </p:nvSpPr>
        <p:spPr bwMode="auto">
          <a:xfrm>
            <a:off x="4175125" y="4735513"/>
            <a:ext cx="5857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>
                <a:sym typeface="Symbol" pitchFamily="18" charset="2"/>
              </a:rPr>
              <a:t></a:t>
            </a:r>
          </a:p>
        </p:txBody>
      </p:sp>
      <p:sp>
        <p:nvSpPr>
          <p:cNvPr id="101415" name="Line 39"/>
          <p:cNvSpPr>
            <a:spLocks noChangeShapeType="1"/>
          </p:cNvSpPr>
          <p:nvPr/>
        </p:nvSpPr>
        <p:spPr bwMode="auto">
          <a:xfrm flipH="1" flipV="1">
            <a:off x="5791200" y="4495800"/>
            <a:ext cx="152400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lg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416" name="Line 40"/>
          <p:cNvSpPr>
            <a:spLocks noChangeShapeType="1"/>
          </p:cNvSpPr>
          <p:nvPr/>
        </p:nvSpPr>
        <p:spPr bwMode="auto">
          <a:xfrm flipH="1">
            <a:off x="1676400" y="57912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5562600" y="3811588"/>
            <a:ext cx="2225675" cy="2513012"/>
            <a:chOff x="3360" y="1873"/>
            <a:chExt cx="1402" cy="1583"/>
          </a:xfrm>
        </p:grpSpPr>
        <p:sp>
          <p:nvSpPr>
            <p:cNvPr id="101404" name="Oval 28"/>
            <p:cNvSpPr>
              <a:spLocks noChangeArrowheads="1"/>
            </p:cNvSpPr>
            <p:nvPr/>
          </p:nvSpPr>
          <p:spPr bwMode="auto">
            <a:xfrm>
              <a:off x="3408" y="216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1405" name="Oval 29"/>
            <p:cNvSpPr>
              <a:spLocks noChangeArrowheads="1"/>
            </p:cNvSpPr>
            <p:nvPr/>
          </p:nvSpPr>
          <p:spPr bwMode="auto">
            <a:xfrm>
              <a:off x="4464" y="216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1406" name="Oval 30"/>
            <p:cNvSpPr>
              <a:spLocks noChangeArrowheads="1"/>
            </p:cNvSpPr>
            <p:nvPr/>
          </p:nvSpPr>
          <p:spPr bwMode="auto">
            <a:xfrm>
              <a:off x="3408" y="307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1407" name="Text Box 31"/>
            <p:cNvSpPr txBox="1">
              <a:spLocks noChangeArrowheads="1"/>
            </p:cNvSpPr>
            <p:nvPr/>
          </p:nvSpPr>
          <p:spPr bwMode="auto">
            <a:xfrm>
              <a:off x="3360" y="187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01408" name="Text Box 32"/>
            <p:cNvSpPr txBox="1">
              <a:spLocks noChangeArrowheads="1"/>
            </p:cNvSpPr>
            <p:nvPr/>
          </p:nvSpPr>
          <p:spPr bwMode="auto">
            <a:xfrm>
              <a:off x="4550" y="18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1409" name="Text Box 33"/>
            <p:cNvSpPr txBox="1">
              <a:spLocks noChangeArrowheads="1"/>
            </p:cNvSpPr>
            <p:nvPr/>
          </p:nvSpPr>
          <p:spPr bwMode="auto">
            <a:xfrm>
              <a:off x="3360" y="31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01410" name="Line 34"/>
            <p:cNvSpPr>
              <a:spLocks noChangeShapeType="1"/>
            </p:cNvSpPr>
            <p:nvPr/>
          </p:nvSpPr>
          <p:spPr bwMode="auto">
            <a:xfrm>
              <a:off x="4512" y="2304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411" name="Line 35"/>
            <p:cNvSpPr>
              <a:spLocks noChangeShapeType="1"/>
            </p:cNvSpPr>
            <p:nvPr/>
          </p:nvSpPr>
          <p:spPr bwMode="auto">
            <a:xfrm flipH="1">
              <a:off x="3552" y="2208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412" name="Oval 36"/>
            <p:cNvSpPr>
              <a:spLocks noChangeArrowheads="1"/>
            </p:cNvSpPr>
            <p:nvPr/>
          </p:nvSpPr>
          <p:spPr bwMode="auto">
            <a:xfrm>
              <a:off x="4464" y="307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1413" name="Text Box 37"/>
            <p:cNvSpPr txBox="1">
              <a:spLocks noChangeArrowheads="1"/>
            </p:cNvSpPr>
            <p:nvPr/>
          </p:nvSpPr>
          <p:spPr bwMode="auto">
            <a:xfrm>
              <a:off x="4416" y="316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01417" name="Line 41"/>
            <p:cNvSpPr>
              <a:spLocks noChangeShapeType="1"/>
            </p:cNvSpPr>
            <p:nvPr/>
          </p:nvSpPr>
          <p:spPr bwMode="auto">
            <a:xfrm flipH="1">
              <a:off x="3552" y="3120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418" name="Line 42"/>
          <p:cNvSpPr>
            <a:spLocks noChangeShapeType="1"/>
          </p:cNvSpPr>
          <p:nvPr/>
        </p:nvSpPr>
        <p:spPr bwMode="auto">
          <a:xfrm flipH="1" flipV="1">
            <a:off x="5715000" y="4495800"/>
            <a:ext cx="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lg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419" name="Line 43"/>
          <p:cNvSpPr>
            <a:spLocks noChangeShapeType="1"/>
          </p:cNvSpPr>
          <p:nvPr/>
        </p:nvSpPr>
        <p:spPr bwMode="auto">
          <a:xfrm flipV="1">
            <a:off x="5791200" y="4495800"/>
            <a:ext cx="152400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lg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304800" y="381000"/>
            <a:ext cx="8534400" cy="9906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i="1" kern="0" dirty="0" smtClean="0">
                <a:latin typeface="+mj-lt"/>
                <a:ea typeface="+mj-ea"/>
                <a:cs typeface="+mj-cs"/>
              </a:rPr>
              <a:t>Transitive Relation Using Graph</a:t>
            </a:r>
            <a:endParaRPr kumimoji="1" lang="en-US" altLang="zh-TW" sz="40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14" grpId="0"/>
      <p:bldP spid="101415" grpId="0" animBg="1"/>
      <p:bldP spid="101418" grpId="0" animBg="1"/>
      <p:bldP spid="1014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334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b="1" dirty="0">
                <a:solidFill>
                  <a:srgbClr val="FF3300"/>
                </a:solidFill>
              </a:rPr>
              <a:t>Def </a:t>
            </a:r>
            <a:r>
              <a:rPr lang="en-US" altLang="zh-TW" b="1" dirty="0" smtClean="0">
                <a:solidFill>
                  <a:srgbClr val="FF3300"/>
                </a:solidFill>
              </a:rPr>
              <a:t>.1.a.</a:t>
            </a:r>
            <a:r>
              <a:rPr lang="en-US" altLang="zh-TW" dirty="0" smtClean="0"/>
              <a:t> </a:t>
            </a:r>
            <a:r>
              <a:rPr lang="en-US" altLang="zh-TW" dirty="0"/>
              <a:t>Let </a:t>
            </a:r>
            <a:r>
              <a:rPr lang="en-US" altLang="zh-TW" b="1" i="1" dirty="0">
                <a:latin typeface="Times New Roman" pitchFamily="18" charset="0"/>
              </a:rPr>
              <a:t>A</a:t>
            </a:r>
            <a:r>
              <a:rPr lang="en-US" altLang="zh-TW" dirty="0"/>
              <a:t> and </a:t>
            </a:r>
            <a:r>
              <a:rPr lang="en-US" altLang="zh-TW" b="1" i="1" dirty="0">
                <a:latin typeface="Times New Roman" pitchFamily="18" charset="0"/>
              </a:rPr>
              <a:t>B </a:t>
            </a:r>
            <a:r>
              <a:rPr lang="en-US" altLang="zh-TW" dirty="0"/>
              <a:t>be sets. A </a:t>
            </a:r>
            <a:r>
              <a:rPr lang="en-US" altLang="zh-TW" b="1" dirty="0">
                <a:solidFill>
                  <a:srgbClr val="0066FF"/>
                </a:solidFill>
              </a:rPr>
              <a:t>binary relation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           </a:t>
            </a:r>
            <a:r>
              <a:rPr lang="en-US" altLang="zh-TW" dirty="0">
                <a:solidFill>
                  <a:srgbClr val="0066FF"/>
                </a:solidFill>
              </a:rPr>
              <a:t>from </a:t>
            </a:r>
            <a:r>
              <a:rPr lang="en-US" altLang="zh-TW" b="1" i="1" dirty="0">
                <a:solidFill>
                  <a:srgbClr val="0066FF"/>
                </a:solidFill>
                <a:latin typeface="Times New Roman" pitchFamily="18" charset="0"/>
              </a:rPr>
              <a:t>A</a:t>
            </a:r>
            <a:r>
              <a:rPr lang="en-US" altLang="zh-TW" dirty="0">
                <a:solidFill>
                  <a:srgbClr val="0066FF"/>
                </a:solidFill>
              </a:rPr>
              <a:t> to </a:t>
            </a:r>
            <a:r>
              <a:rPr lang="en-US" altLang="zh-TW" b="1" i="1" dirty="0">
                <a:solidFill>
                  <a:srgbClr val="0066FF"/>
                </a:solidFill>
                <a:latin typeface="Times New Roman" pitchFamily="18" charset="0"/>
              </a:rPr>
              <a:t>B</a:t>
            </a:r>
            <a:r>
              <a:rPr lang="en-US" altLang="zh-TW" dirty="0"/>
              <a:t> is a subset </a:t>
            </a:r>
            <a:r>
              <a:rPr lang="en-US" altLang="zh-TW" b="1" i="1" dirty="0">
                <a:latin typeface="Times New Roman" pitchFamily="18" charset="0"/>
              </a:rPr>
              <a:t>R</a:t>
            </a:r>
            <a:r>
              <a:rPr lang="en-US" altLang="zh-TW" dirty="0"/>
              <a:t> of </a:t>
            </a:r>
            <a:r>
              <a:rPr lang="en-US" altLang="zh-TW" b="1" i="1" dirty="0">
                <a:latin typeface="Times New Roman" pitchFamily="18" charset="0"/>
              </a:rPr>
              <a:t>A</a:t>
            </a:r>
            <a:r>
              <a:rPr lang="en-US" altLang="zh-TW" b="1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b="1" i="1" dirty="0">
                <a:latin typeface="Times New Roman" pitchFamily="18" charset="0"/>
              </a:rPr>
              <a:t>B</a:t>
            </a:r>
            <a:r>
              <a:rPr lang="en-US" altLang="zh-TW" dirty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           ( Note </a:t>
            </a:r>
            <a:r>
              <a:rPr lang="en-US" altLang="zh-TW" b="1" i="1" dirty="0">
                <a:latin typeface="Times New Roman" pitchFamily="18" charset="0"/>
              </a:rPr>
              <a:t>A</a:t>
            </a:r>
            <a:r>
              <a:rPr lang="en-US" altLang="zh-TW" b="1" dirty="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b="1" i="1" dirty="0">
                <a:latin typeface="Times New Roman" pitchFamily="18" charset="0"/>
              </a:rPr>
              <a:t>B</a:t>
            </a:r>
            <a:r>
              <a:rPr lang="en-US" altLang="zh-TW" b="1" dirty="0">
                <a:latin typeface="Times New Roman" pitchFamily="18" charset="0"/>
              </a:rPr>
              <a:t> = { (</a:t>
            </a:r>
            <a:r>
              <a:rPr lang="en-US" altLang="zh-TW" b="1" i="1" dirty="0" err="1">
                <a:latin typeface="Times New Roman" pitchFamily="18" charset="0"/>
              </a:rPr>
              <a:t>a</a:t>
            </a:r>
            <a:r>
              <a:rPr lang="en-US" altLang="zh-TW" b="1" dirty="0" err="1">
                <a:latin typeface="Times New Roman" pitchFamily="18" charset="0"/>
              </a:rPr>
              <a:t>,</a:t>
            </a:r>
            <a:r>
              <a:rPr lang="en-US" altLang="zh-TW" b="1" i="1" dirty="0" err="1">
                <a:latin typeface="Times New Roman" pitchFamily="18" charset="0"/>
              </a:rPr>
              <a:t>b</a:t>
            </a:r>
            <a:r>
              <a:rPr lang="en-US" altLang="zh-TW" b="1" dirty="0">
                <a:latin typeface="Times New Roman" pitchFamily="18" charset="0"/>
              </a:rPr>
              <a:t>) : </a:t>
            </a:r>
            <a:r>
              <a:rPr lang="en-US" altLang="zh-TW" b="1" i="1" dirty="0" err="1">
                <a:latin typeface="Times New Roman" pitchFamily="18" charset="0"/>
              </a:rPr>
              <a:t>a</a:t>
            </a:r>
            <a:r>
              <a:rPr lang="en-US" altLang="zh-TW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b="1" i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and</a:t>
            </a:r>
            <a:r>
              <a:rPr lang="en-US" altLang="zh-TW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b="1" i="1" dirty="0" err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b="1" i="1" dirty="0" err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b="1" dirty="0">
                <a:latin typeface="Times New Roman" pitchFamily="18" charset="0"/>
                <a:sym typeface="Symbol" pitchFamily="18" charset="2"/>
              </a:rPr>
              <a:t> }</a:t>
            </a:r>
            <a:r>
              <a:rPr lang="en-US" altLang="zh-TW" dirty="0">
                <a:sym typeface="Symbol" pitchFamily="18" charset="2"/>
              </a:rPr>
              <a:t> )</a:t>
            </a:r>
          </a:p>
          <a:p>
            <a:pPr>
              <a:buFont typeface="Wingdings" pitchFamily="2" charset="2"/>
              <a:buNone/>
            </a:pPr>
            <a:r>
              <a:rPr lang="en-US" altLang="zh-TW" b="1" dirty="0" smtClean="0">
                <a:solidFill>
                  <a:srgbClr val="FF3300"/>
                </a:solidFill>
                <a:sym typeface="Symbol" pitchFamily="18" charset="2"/>
              </a:rPr>
              <a:t>Def. 1.b.</a:t>
            </a:r>
            <a:r>
              <a:rPr lang="en-US" altLang="zh-TW" dirty="0" smtClean="0">
                <a:solidFill>
                  <a:srgbClr val="FF3300"/>
                </a:solidFill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We use the notation </a:t>
            </a:r>
            <a:r>
              <a:rPr lang="en-US" altLang="zh-TW" b="1" i="1" dirty="0" err="1">
                <a:solidFill>
                  <a:srgbClr val="0066FF"/>
                </a:solidFill>
                <a:latin typeface="Times New Roman" pitchFamily="18" charset="0"/>
                <a:sym typeface="Symbol" pitchFamily="18" charset="2"/>
              </a:rPr>
              <a:t>aRb</a:t>
            </a:r>
            <a:r>
              <a:rPr lang="en-US" altLang="zh-TW" dirty="0">
                <a:sym typeface="Symbol" pitchFamily="18" charset="2"/>
              </a:rPr>
              <a:t> to denote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sym typeface="Symbol" pitchFamily="18" charset="2"/>
              </a:rPr>
              <a:t>            that </a:t>
            </a:r>
            <a:r>
              <a:rPr lang="en-US" altLang="zh-TW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b="1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b="1" dirty="0">
                <a:latin typeface="Times New Roman" pitchFamily="18" charset="0"/>
                <a:sym typeface="Symbol" pitchFamily="18" charset="2"/>
              </a:rPr>
              <a:t>)</a:t>
            </a:r>
            <a:r>
              <a:rPr lang="en-US" altLang="zh-TW" b="1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dirty="0">
                <a:sym typeface="Symbol" pitchFamily="18" charset="2"/>
              </a:rPr>
              <a:t>, and </a:t>
            </a:r>
            <a:r>
              <a:rPr lang="en-US" altLang="zh-TW" b="1" i="1" dirty="0" err="1">
                <a:latin typeface="Times New Roman" pitchFamily="18" charset="0"/>
                <a:sym typeface="Symbol" pitchFamily="18" charset="2"/>
              </a:rPr>
              <a:t>aRb</a:t>
            </a:r>
            <a:r>
              <a:rPr lang="en-US" altLang="zh-TW" dirty="0">
                <a:sym typeface="Symbol" pitchFamily="18" charset="2"/>
              </a:rPr>
              <a:t> to denote that 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sym typeface="Symbol" pitchFamily="18" charset="2"/>
              </a:rPr>
              <a:t>            </a:t>
            </a:r>
            <a:r>
              <a:rPr lang="en-US" altLang="zh-TW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b="1" i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b="1" dirty="0" err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TW" b="1" i="1" dirty="0" err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b="1" dirty="0">
                <a:latin typeface="Times New Roman" pitchFamily="18" charset="0"/>
                <a:sym typeface="Symbol" pitchFamily="18" charset="2"/>
              </a:rPr>
              <a:t>)</a:t>
            </a:r>
            <a:r>
              <a:rPr lang="en-US" altLang="zh-TW" b="1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b="1" dirty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sym typeface="Symbol" pitchFamily="18" charset="2"/>
              </a:rPr>
              <a:t>            Moreover, </a:t>
            </a:r>
            <a:r>
              <a:rPr lang="en-US" altLang="zh-TW" b="1" i="1" dirty="0">
                <a:solidFill>
                  <a:srgbClr val="0066FF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b="1" dirty="0">
                <a:sym typeface="Symbol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is said to be </a:t>
            </a:r>
            <a:r>
              <a:rPr lang="en-US" altLang="zh-TW" dirty="0">
                <a:solidFill>
                  <a:srgbClr val="0066FF"/>
                </a:solidFill>
                <a:sym typeface="Symbol" pitchFamily="18" charset="2"/>
              </a:rPr>
              <a:t>related to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b="1" i="1" dirty="0">
                <a:solidFill>
                  <a:srgbClr val="0066FF"/>
                </a:solidFill>
                <a:latin typeface="Times New Roman" pitchFamily="18" charset="0"/>
                <a:sym typeface="Symbol" pitchFamily="18" charset="2"/>
              </a:rPr>
              <a:t>b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sym typeface="Symbol" pitchFamily="18" charset="2"/>
              </a:rPr>
              <a:t>            </a:t>
            </a:r>
            <a:r>
              <a:rPr lang="en-US" altLang="zh-TW" dirty="0">
                <a:solidFill>
                  <a:srgbClr val="0066FF"/>
                </a:solidFill>
                <a:sym typeface="Symbol" pitchFamily="18" charset="2"/>
              </a:rPr>
              <a:t>by </a:t>
            </a:r>
            <a:r>
              <a:rPr lang="en-US" altLang="zh-TW" b="1" i="1" dirty="0">
                <a:solidFill>
                  <a:srgbClr val="0066FF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dirty="0">
                <a:sym typeface="Symbol" pitchFamily="18" charset="2"/>
              </a:rPr>
              <a:t> if </a:t>
            </a:r>
            <a:r>
              <a:rPr lang="en-US" altLang="zh-TW" b="1" i="1" dirty="0" err="1">
                <a:latin typeface="Times New Roman" pitchFamily="18" charset="0"/>
                <a:sym typeface="Symbol" pitchFamily="18" charset="2"/>
              </a:rPr>
              <a:t>aRb</a:t>
            </a:r>
            <a:r>
              <a:rPr lang="en-US" altLang="zh-TW" dirty="0">
                <a:sym typeface="Symbol" pitchFamily="18" charset="2"/>
              </a:rPr>
              <a:t>.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145088" y="4224338"/>
            <a:ext cx="387350" cy="579437"/>
            <a:chOff x="1910" y="3756"/>
            <a:chExt cx="244" cy="365"/>
          </a:xfrm>
        </p:grpSpPr>
        <p:sp>
          <p:nvSpPr>
            <p:cNvPr id="26629" name="Line 5"/>
            <p:cNvSpPr>
              <a:spLocks noChangeShapeType="1"/>
            </p:cNvSpPr>
            <p:nvPr/>
          </p:nvSpPr>
          <p:spPr bwMode="auto">
            <a:xfrm flipH="1">
              <a:off x="1953" y="3768"/>
              <a:ext cx="192" cy="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1910" y="3756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200" i="1">
                  <a:latin typeface="Times New Roman" pitchFamily="18" charset="0"/>
                  <a:sym typeface="Symbol" pitchFamily="18" charset="2"/>
                </a:rPr>
                <a:t>  </a:t>
              </a:r>
            </a:p>
          </p:txBody>
        </p:sp>
      </p:grp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391400" cy="1066800"/>
          </a:xfrm>
          <a:solidFill>
            <a:schemeClr val="bg2"/>
          </a:solidFill>
        </p:spPr>
        <p:txBody>
          <a:bodyPr/>
          <a:lstStyle/>
          <a:p>
            <a:r>
              <a:rPr lang="en-US" altLang="zh-TW" sz="4000" dirty="0" smtClean="0"/>
              <a:t>Set and Relation</a:t>
            </a:r>
            <a:endParaRPr lang="en-US" altLang="zh-TW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8915400" cy="1676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b="1" dirty="0" smtClean="0">
                <a:solidFill>
                  <a:srgbClr val="008000"/>
                </a:solidFill>
              </a:rPr>
              <a:t>Example.</a:t>
            </a:r>
            <a:r>
              <a:rPr lang="en-US" altLang="zh-TW" dirty="0" smtClean="0"/>
              <a:t>  </a:t>
            </a:r>
            <a:r>
              <a:rPr lang="en-US" altLang="zh-TW" dirty="0"/>
              <a:t>Determine whether the relations </a:t>
            </a:r>
            <a:r>
              <a:rPr lang="en-US" altLang="zh-TW" i="1" dirty="0">
                <a:solidFill>
                  <a:srgbClr val="FF0000"/>
                </a:solidFill>
                <a:latin typeface="Times New Roman" pitchFamily="18" charset="0"/>
              </a:rPr>
              <a:t>R</a:t>
            </a:r>
            <a:r>
              <a:rPr lang="en-US" altLang="zh-TW" dirty="0"/>
              <a:t> and </a:t>
            </a:r>
            <a:r>
              <a:rPr lang="en-US" altLang="zh-TW" i="1" dirty="0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are reflexive, symmetric, </a:t>
            </a:r>
            <a:r>
              <a:rPr lang="en-US" altLang="zh-TW" dirty="0" err="1"/>
              <a:t>antisymmetric</a:t>
            </a:r>
            <a:r>
              <a:rPr lang="en-US" altLang="zh-TW" dirty="0"/>
              <a:t>, </a:t>
            </a:r>
            <a:r>
              <a:rPr lang="en-US" altLang="zh-TW" dirty="0" smtClean="0"/>
              <a:t>or </a:t>
            </a:r>
            <a:r>
              <a:rPr lang="en-US" altLang="zh-TW" u="sng" dirty="0">
                <a:solidFill>
                  <a:srgbClr val="0066FF"/>
                </a:solidFill>
              </a:rPr>
              <a:t>transitive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0" y="2057400"/>
            <a:ext cx="1127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b="1">
                <a:solidFill>
                  <a:srgbClr val="008000"/>
                </a:solidFill>
              </a:rPr>
              <a:t>Sol :</a:t>
            </a:r>
            <a:r>
              <a:rPr lang="en-US" altLang="zh-TW"/>
              <a:t> 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52400" y="2438400"/>
            <a:ext cx="3027363" cy="2901950"/>
            <a:chOff x="337" y="1824"/>
            <a:chExt cx="1907" cy="1828"/>
          </a:xfrm>
        </p:grpSpPr>
        <p:sp>
          <p:nvSpPr>
            <p:cNvPr id="70661" name="Oval 5"/>
            <p:cNvSpPr>
              <a:spLocks noChangeArrowheads="1"/>
            </p:cNvSpPr>
            <p:nvPr/>
          </p:nvSpPr>
          <p:spPr bwMode="auto">
            <a:xfrm>
              <a:off x="1200" y="216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2" name="Oval 6"/>
            <p:cNvSpPr>
              <a:spLocks noChangeArrowheads="1"/>
            </p:cNvSpPr>
            <p:nvPr/>
          </p:nvSpPr>
          <p:spPr bwMode="auto">
            <a:xfrm>
              <a:off x="672" y="340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3" name="Oval 7"/>
            <p:cNvSpPr>
              <a:spLocks noChangeArrowheads="1"/>
            </p:cNvSpPr>
            <p:nvPr/>
          </p:nvSpPr>
          <p:spPr bwMode="auto">
            <a:xfrm>
              <a:off x="1728" y="340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64" name="Line 8"/>
            <p:cNvSpPr>
              <a:spLocks noChangeShapeType="1"/>
            </p:cNvSpPr>
            <p:nvPr/>
          </p:nvSpPr>
          <p:spPr bwMode="auto">
            <a:xfrm flipH="1">
              <a:off x="816" y="2352"/>
              <a:ext cx="432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665" name="Line 9"/>
            <p:cNvSpPr>
              <a:spLocks noChangeShapeType="1"/>
            </p:cNvSpPr>
            <p:nvPr/>
          </p:nvSpPr>
          <p:spPr bwMode="auto">
            <a:xfrm>
              <a:off x="864" y="345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666" name="Line 10"/>
            <p:cNvSpPr>
              <a:spLocks noChangeShapeType="1"/>
            </p:cNvSpPr>
            <p:nvPr/>
          </p:nvSpPr>
          <p:spPr bwMode="auto">
            <a:xfrm flipH="1">
              <a:off x="864" y="355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667" name="Line 11"/>
            <p:cNvSpPr>
              <a:spLocks noChangeShapeType="1"/>
            </p:cNvSpPr>
            <p:nvPr/>
          </p:nvSpPr>
          <p:spPr bwMode="auto">
            <a:xfrm>
              <a:off x="1344" y="2352"/>
              <a:ext cx="432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lg" len="lg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676" name="Arc 20"/>
            <p:cNvSpPr>
              <a:spLocks/>
            </p:cNvSpPr>
            <p:nvPr/>
          </p:nvSpPr>
          <p:spPr bwMode="auto">
            <a:xfrm rot="5128085" flipV="1">
              <a:off x="1915" y="3323"/>
              <a:ext cx="288" cy="370"/>
            </a:xfrm>
            <a:custGeom>
              <a:avLst/>
              <a:gdLst>
                <a:gd name="G0" fmla="+- 21600 0 0"/>
                <a:gd name="G1" fmla="+- 20047 0 0"/>
                <a:gd name="G2" fmla="+- 21600 0 0"/>
                <a:gd name="T0" fmla="*/ 29642 w 43200"/>
                <a:gd name="T1" fmla="*/ 0 h 41647"/>
                <a:gd name="T2" fmla="*/ 5247 w 43200"/>
                <a:gd name="T3" fmla="*/ 5935 h 41647"/>
                <a:gd name="T4" fmla="*/ 21600 w 43200"/>
                <a:gd name="T5" fmla="*/ 20047 h 4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1647" fill="none" extrusionOk="0">
                  <a:moveTo>
                    <a:pt x="29642" y="-1"/>
                  </a:moveTo>
                  <a:cubicBezTo>
                    <a:pt x="37832" y="3285"/>
                    <a:pt x="43200" y="11222"/>
                    <a:pt x="43200" y="20047"/>
                  </a:cubicBezTo>
                  <a:cubicBezTo>
                    <a:pt x="43200" y="31976"/>
                    <a:pt x="33529" y="41647"/>
                    <a:pt x="21600" y="41647"/>
                  </a:cubicBezTo>
                  <a:cubicBezTo>
                    <a:pt x="9670" y="41647"/>
                    <a:pt x="0" y="31976"/>
                    <a:pt x="0" y="20047"/>
                  </a:cubicBezTo>
                  <a:cubicBezTo>
                    <a:pt x="-1" y="14865"/>
                    <a:pt x="1862" y="9857"/>
                    <a:pt x="5247" y="5935"/>
                  </a:cubicBezTo>
                </a:path>
                <a:path w="43200" h="41647" stroke="0" extrusionOk="0">
                  <a:moveTo>
                    <a:pt x="29642" y="-1"/>
                  </a:moveTo>
                  <a:cubicBezTo>
                    <a:pt x="37832" y="3285"/>
                    <a:pt x="43200" y="11222"/>
                    <a:pt x="43200" y="20047"/>
                  </a:cubicBezTo>
                  <a:cubicBezTo>
                    <a:pt x="43200" y="31976"/>
                    <a:pt x="33529" y="41647"/>
                    <a:pt x="21600" y="41647"/>
                  </a:cubicBezTo>
                  <a:cubicBezTo>
                    <a:pt x="9670" y="41647"/>
                    <a:pt x="0" y="31976"/>
                    <a:pt x="0" y="20047"/>
                  </a:cubicBezTo>
                  <a:cubicBezTo>
                    <a:pt x="-1" y="14865"/>
                    <a:pt x="1862" y="9857"/>
                    <a:pt x="5247" y="5935"/>
                  </a:cubicBezTo>
                  <a:lnTo>
                    <a:pt x="21600" y="2004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8" name="Arc 22"/>
            <p:cNvSpPr>
              <a:spLocks/>
            </p:cNvSpPr>
            <p:nvPr/>
          </p:nvSpPr>
          <p:spPr bwMode="auto">
            <a:xfrm rot="15864034" flipV="1">
              <a:off x="376" y="3319"/>
              <a:ext cx="288" cy="366"/>
            </a:xfrm>
            <a:custGeom>
              <a:avLst/>
              <a:gdLst>
                <a:gd name="G0" fmla="+- 21600 0 0"/>
                <a:gd name="G1" fmla="+- 19633 0 0"/>
                <a:gd name="G2" fmla="+- 21600 0 0"/>
                <a:gd name="T0" fmla="*/ 30607 w 43200"/>
                <a:gd name="T1" fmla="*/ 0 h 41233"/>
                <a:gd name="T2" fmla="*/ 5247 w 43200"/>
                <a:gd name="T3" fmla="*/ 5521 h 41233"/>
                <a:gd name="T4" fmla="*/ 21600 w 43200"/>
                <a:gd name="T5" fmla="*/ 19633 h 4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1233" fill="none" extrusionOk="0">
                  <a:moveTo>
                    <a:pt x="30606" y="0"/>
                  </a:moveTo>
                  <a:cubicBezTo>
                    <a:pt x="38280" y="3520"/>
                    <a:pt x="43200" y="11190"/>
                    <a:pt x="43200" y="19633"/>
                  </a:cubicBezTo>
                  <a:cubicBezTo>
                    <a:pt x="43200" y="31562"/>
                    <a:pt x="33529" y="41233"/>
                    <a:pt x="21600" y="41233"/>
                  </a:cubicBezTo>
                  <a:cubicBezTo>
                    <a:pt x="9670" y="41233"/>
                    <a:pt x="0" y="31562"/>
                    <a:pt x="0" y="19633"/>
                  </a:cubicBezTo>
                  <a:cubicBezTo>
                    <a:pt x="-1" y="14451"/>
                    <a:pt x="1862" y="9443"/>
                    <a:pt x="5247" y="5521"/>
                  </a:cubicBezTo>
                </a:path>
                <a:path w="43200" h="41233" stroke="0" extrusionOk="0">
                  <a:moveTo>
                    <a:pt x="30606" y="0"/>
                  </a:moveTo>
                  <a:cubicBezTo>
                    <a:pt x="38280" y="3520"/>
                    <a:pt x="43200" y="11190"/>
                    <a:pt x="43200" y="19633"/>
                  </a:cubicBezTo>
                  <a:cubicBezTo>
                    <a:pt x="43200" y="31562"/>
                    <a:pt x="33529" y="41233"/>
                    <a:pt x="21600" y="41233"/>
                  </a:cubicBezTo>
                  <a:cubicBezTo>
                    <a:pt x="9670" y="41233"/>
                    <a:pt x="0" y="31562"/>
                    <a:pt x="0" y="19633"/>
                  </a:cubicBezTo>
                  <a:cubicBezTo>
                    <a:pt x="-1" y="14451"/>
                    <a:pt x="1862" y="9443"/>
                    <a:pt x="5247" y="5521"/>
                  </a:cubicBezTo>
                  <a:lnTo>
                    <a:pt x="21600" y="1963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9" name="Arc 23"/>
            <p:cNvSpPr>
              <a:spLocks/>
            </p:cNvSpPr>
            <p:nvPr/>
          </p:nvSpPr>
          <p:spPr bwMode="auto">
            <a:xfrm rot="21056169" flipV="1">
              <a:off x="1152" y="1824"/>
              <a:ext cx="288" cy="370"/>
            </a:xfrm>
            <a:custGeom>
              <a:avLst/>
              <a:gdLst>
                <a:gd name="G0" fmla="+- 21600 0 0"/>
                <a:gd name="G1" fmla="+- 20047 0 0"/>
                <a:gd name="G2" fmla="+- 21600 0 0"/>
                <a:gd name="T0" fmla="*/ 29642 w 43200"/>
                <a:gd name="T1" fmla="*/ 0 h 41647"/>
                <a:gd name="T2" fmla="*/ 5247 w 43200"/>
                <a:gd name="T3" fmla="*/ 5935 h 41647"/>
                <a:gd name="T4" fmla="*/ 21600 w 43200"/>
                <a:gd name="T5" fmla="*/ 20047 h 4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1647" fill="none" extrusionOk="0">
                  <a:moveTo>
                    <a:pt x="29642" y="-1"/>
                  </a:moveTo>
                  <a:cubicBezTo>
                    <a:pt x="37832" y="3285"/>
                    <a:pt x="43200" y="11222"/>
                    <a:pt x="43200" y="20047"/>
                  </a:cubicBezTo>
                  <a:cubicBezTo>
                    <a:pt x="43200" y="31976"/>
                    <a:pt x="33529" y="41647"/>
                    <a:pt x="21600" y="41647"/>
                  </a:cubicBezTo>
                  <a:cubicBezTo>
                    <a:pt x="9670" y="41647"/>
                    <a:pt x="0" y="31976"/>
                    <a:pt x="0" y="20047"/>
                  </a:cubicBezTo>
                  <a:cubicBezTo>
                    <a:pt x="-1" y="14865"/>
                    <a:pt x="1862" y="9857"/>
                    <a:pt x="5247" y="5935"/>
                  </a:cubicBezTo>
                </a:path>
                <a:path w="43200" h="41647" stroke="0" extrusionOk="0">
                  <a:moveTo>
                    <a:pt x="29642" y="-1"/>
                  </a:moveTo>
                  <a:cubicBezTo>
                    <a:pt x="37832" y="3285"/>
                    <a:pt x="43200" y="11222"/>
                    <a:pt x="43200" y="20047"/>
                  </a:cubicBezTo>
                  <a:cubicBezTo>
                    <a:pt x="43200" y="31976"/>
                    <a:pt x="33529" y="41647"/>
                    <a:pt x="21600" y="41647"/>
                  </a:cubicBezTo>
                  <a:cubicBezTo>
                    <a:pt x="9670" y="41647"/>
                    <a:pt x="0" y="31976"/>
                    <a:pt x="0" y="20047"/>
                  </a:cubicBezTo>
                  <a:cubicBezTo>
                    <a:pt x="-1" y="14865"/>
                    <a:pt x="1862" y="9857"/>
                    <a:pt x="5247" y="5935"/>
                  </a:cubicBezTo>
                  <a:lnTo>
                    <a:pt x="21600" y="2004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680" name="Text Box 24"/>
          <p:cNvSpPr txBox="1">
            <a:spLocks noChangeArrowheads="1"/>
          </p:cNvSpPr>
          <p:nvPr/>
        </p:nvSpPr>
        <p:spPr bwMode="auto">
          <a:xfrm>
            <a:off x="228600" y="2971800"/>
            <a:ext cx="73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800" i="1">
                <a:solidFill>
                  <a:srgbClr val="FF0000"/>
                </a:solidFill>
                <a:latin typeface="Times New Roman" pitchFamily="18" charset="0"/>
              </a:rPr>
              <a:t>R</a:t>
            </a:r>
            <a:r>
              <a:rPr lang="en-US" altLang="zh-TW" sz="2800">
                <a:solidFill>
                  <a:srgbClr val="FF0000"/>
                </a:solidFill>
              </a:rPr>
              <a:t> : </a:t>
            </a:r>
          </a:p>
        </p:txBody>
      </p:sp>
      <p:sp>
        <p:nvSpPr>
          <p:cNvPr id="70710" name="Text Box 54"/>
          <p:cNvSpPr txBox="1">
            <a:spLocks noChangeArrowheads="1"/>
          </p:cNvSpPr>
          <p:nvPr/>
        </p:nvSpPr>
        <p:spPr bwMode="auto">
          <a:xfrm>
            <a:off x="1143000" y="28971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a</a:t>
            </a:r>
          </a:p>
        </p:txBody>
      </p:sp>
      <p:sp>
        <p:nvSpPr>
          <p:cNvPr id="70711" name="Text Box 55"/>
          <p:cNvSpPr txBox="1">
            <a:spLocks noChangeArrowheads="1"/>
          </p:cNvSpPr>
          <p:nvPr/>
        </p:nvSpPr>
        <p:spPr bwMode="auto">
          <a:xfrm>
            <a:off x="685800" y="51831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b</a:t>
            </a:r>
          </a:p>
        </p:txBody>
      </p:sp>
      <p:sp>
        <p:nvSpPr>
          <p:cNvPr id="70712" name="Text Box 56"/>
          <p:cNvSpPr txBox="1">
            <a:spLocks noChangeArrowheads="1"/>
          </p:cNvSpPr>
          <p:nvPr/>
        </p:nvSpPr>
        <p:spPr bwMode="auto">
          <a:xfrm>
            <a:off x="2362200" y="5183188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c</a:t>
            </a:r>
          </a:p>
        </p:txBody>
      </p:sp>
      <p:grpSp>
        <p:nvGrpSpPr>
          <p:cNvPr id="3" name="Group 108"/>
          <p:cNvGrpSpPr>
            <a:grpSpLocks/>
          </p:cNvGrpSpPr>
          <p:nvPr/>
        </p:nvGrpSpPr>
        <p:grpSpPr bwMode="auto">
          <a:xfrm>
            <a:off x="5105400" y="1447800"/>
            <a:ext cx="3638550" cy="2057400"/>
            <a:chOff x="3216" y="913"/>
            <a:chExt cx="2292" cy="1296"/>
          </a:xfrm>
        </p:grpSpPr>
        <p:grpSp>
          <p:nvGrpSpPr>
            <p:cNvPr id="4" name="Group 99"/>
            <p:cNvGrpSpPr>
              <a:grpSpLocks/>
            </p:cNvGrpSpPr>
            <p:nvPr/>
          </p:nvGrpSpPr>
          <p:grpSpPr bwMode="auto">
            <a:xfrm>
              <a:off x="3216" y="913"/>
              <a:ext cx="2132" cy="1296"/>
              <a:chOff x="3216" y="1249"/>
              <a:chExt cx="2132" cy="1296"/>
            </a:xfrm>
          </p:grpSpPr>
          <p:sp>
            <p:nvSpPr>
              <p:cNvPr id="70695" name="Oval 39"/>
              <p:cNvSpPr>
                <a:spLocks noChangeArrowheads="1"/>
              </p:cNvSpPr>
              <p:nvPr/>
            </p:nvSpPr>
            <p:spPr bwMode="auto">
              <a:xfrm>
                <a:off x="3360" y="1463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7" name="Oval 51"/>
              <p:cNvSpPr>
                <a:spLocks noChangeArrowheads="1"/>
              </p:cNvSpPr>
              <p:nvPr/>
            </p:nvSpPr>
            <p:spPr bwMode="auto">
              <a:xfrm>
                <a:off x="4800" y="1511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8" name="Oval 52"/>
              <p:cNvSpPr>
                <a:spLocks noChangeArrowheads="1"/>
              </p:cNvSpPr>
              <p:nvPr/>
            </p:nvSpPr>
            <p:spPr bwMode="auto">
              <a:xfrm>
                <a:off x="4800" y="2279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9" name="Oval 53"/>
              <p:cNvSpPr>
                <a:spLocks noChangeArrowheads="1"/>
              </p:cNvSpPr>
              <p:nvPr/>
            </p:nvSpPr>
            <p:spPr bwMode="auto">
              <a:xfrm>
                <a:off x="3408" y="2279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70723" name="AutoShape 67"/>
              <p:cNvCxnSpPr>
                <a:cxnSpLocks noChangeShapeType="1"/>
                <a:stCxn id="70707" idx="0"/>
                <a:endCxn id="70707" idx="5"/>
              </p:cNvCxnSpPr>
              <p:nvPr/>
            </p:nvCxnSpPr>
            <p:spPr bwMode="auto">
              <a:xfrm rot="5400000" flipV="1">
                <a:off x="4848" y="1559"/>
                <a:ext cx="164" cy="68"/>
              </a:xfrm>
              <a:prstGeom prst="curvedConnector5">
                <a:avLst>
                  <a:gd name="adj1" fmla="val -87806"/>
                  <a:gd name="adj2" fmla="val 369116"/>
                  <a:gd name="adj3" fmla="val 16463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</p:cxnSp>
          <p:cxnSp>
            <p:nvCxnSpPr>
              <p:cNvPr id="70741" name="AutoShape 85"/>
              <p:cNvCxnSpPr>
                <a:cxnSpLocks noChangeShapeType="1"/>
                <a:stCxn id="70695" idx="7"/>
                <a:endCxn id="70707" idx="1"/>
              </p:cNvCxnSpPr>
              <p:nvPr/>
            </p:nvCxnSpPr>
            <p:spPr bwMode="auto">
              <a:xfrm>
                <a:off x="3524" y="1491"/>
                <a:ext cx="1304" cy="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</p:cxnSp>
          <p:cxnSp>
            <p:nvCxnSpPr>
              <p:cNvPr id="70742" name="AutoShape 86"/>
              <p:cNvCxnSpPr>
                <a:cxnSpLocks noChangeShapeType="1"/>
                <a:endCxn id="70695" idx="6"/>
              </p:cNvCxnSpPr>
              <p:nvPr/>
            </p:nvCxnSpPr>
            <p:spPr bwMode="auto">
              <a:xfrm flipH="1" flipV="1">
                <a:off x="3552" y="1559"/>
                <a:ext cx="1256" cy="8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</p:cxnSp>
          <p:cxnSp>
            <p:nvCxnSpPr>
              <p:cNvPr id="70744" name="AutoShape 88"/>
              <p:cNvCxnSpPr>
                <a:cxnSpLocks noChangeShapeType="1"/>
                <a:stCxn id="70695" idx="4"/>
                <a:endCxn id="70708" idx="3"/>
              </p:cNvCxnSpPr>
              <p:nvPr/>
            </p:nvCxnSpPr>
            <p:spPr bwMode="auto">
              <a:xfrm>
                <a:off x="3456" y="1655"/>
                <a:ext cx="1372" cy="7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</p:cxnSp>
          <p:cxnSp>
            <p:nvCxnSpPr>
              <p:cNvPr id="70745" name="AutoShape 89"/>
              <p:cNvCxnSpPr>
                <a:cxnSpLocks noChangeShapeType="1"/>
                <a:stCxn id="70708" idx="0"/>
                <a:endCxn id="70695" idx="5"/>
              </p:cNvCxnSpPr>
              <p:nvPr/>
            </p:nvCxnSpPr>
            <p:spPr bwMode="auto">
              <a:xfrm flipH="1" flipV="1">
                <a:off x="3524" y="1627"/>
                <a:ext cx="1372" cy="65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</p:cxnSp>
          <p:cxnSp>
            <p:nvCxnSpPr>
              <p:cNvPr id="70746" name="AutoShape 90"/>
              <p:cNvCxnSpPr>
                <a:cxnSpLocks noChangeShapeType="1"/>
                <a:stCxn id="70695" idx="2"/>
                <a:endCxn id="70709" idx="2"/>
              </p:cNvCxnSpPr>
              <p:nvPr/>
            </p:nvCxnSpPr>
            <p:spPr bwMode="auto">
              <a:xfrm>
                <a:off x="3360" y="1559"/>
                <a:ext cx="48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</p:cxnSp>
          <p:cxnSp>
            <p:nvCxnSpPr>
              <p:cNvPr id="70747" name="AutoShape 91"/>
              <p:cNvCxnSpPr>
                <a:cxnSpLocks noChangeShapeType="1"/>
                <a:stCxn id="70709" idx="6"/>
                <a:endCxn id="70695" idx="4"/>
              </p:cNvCxnSpPr>
              <p:nvPr/>
            </p:nvCxnSpPr>
            <p:spPr bwMode="auto">
              <a:xfrm flipH="1" flipV="1">
                <a:off x="3456" y="1655"/>
                <a:ext cx="144" cy="7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</p:spPr>
          </p:cxnSp>
          <p:sp>
            <p:nvSpPr>
              <p:cNvPr id="70748" name="Text Box 92"/>
              <p:cNvSpPr txBox="1">
                <a:spLocks noChangeArrowheads="1"/>
              </p:cNvSpPr>
              <p:nvPr/>
            </p:nvSpPr>
            <p:spPr bwMode="auto">
              <a:xfrm>
                <a:off x="3216" y="1249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2400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70749" name="Text Box 93"/>
              <p:cNvSpPr txBox="1">
                <a:spLocks noChangeArrowheads="1"/>
              </p:cNvSpPr>
              <p:nvPr/>
            </p:nvSpPr>
            <p:spPr bwMode="auto">
              <a:xfrm>
                <a:off x="5136" y="1297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2400" i="1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70750" name="Text Box 94"/>
              <p:cNvSpPr txBox="1">
                <a:spLocks noChangeArrowheads="1"/>
              </p:cNvSpPr>
              <p:nvPr/>
            </p:nvSpPr>
            <p:spPr bwMode="auto">
              <a:xfrm>
                <a:off x="3216" y="2257"/>
                <a:ext cx="2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2400" i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70751" name="Text Box 95"/>
              <p:cNvSpPr txBox="1">
                <a:spLocks noChangeArrowheads="1"/>
              </p:cNvSpPr>
              <p:nvPr/>
            </p:nvSpPr>
            <p:spPr bwMode="auto">
              <a:xfrm>
                <a:off x="4992" y="2257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sz="2400" i="1">
                    <a:latin typeface="Times New Roman" pitchFamily="18" charset="0"/>
                  </a:rPr>
                  <a:t>d</a:t>
                </a:r>
              </a:p>
            </p:txBody>
          </p:sp>
        </p:grpSp>
        <p:sp>
          <p:nvSpPr>
            <p:cNvPr id="70763" name="Text Box 107"/>
            <p:cNvSpPr txBox="1">
              <a:spLocks noChangeArrowheads="1"/>
            </p:cNvSpPr>
            <p:nvPr/>
          </p:nvSpPr>
          <p:spPr bwMode="auto">
            <a:xfrm>
              <a:off x="5280" y="148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800" i="1" dirty="0">
                  <a:solidFill>
                    <a:srgbClr val="FF0000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grpSp>
        <p:nvGrpSpPr>
          <p:cNvPr id="5" name="Group 110"/>
          <p:cNvGrpSpPr>
            <a:grpSpLocks/>
          </p:cNvGrpSpPr>
          <p:nvPr/>
        </p:nvGrpSpPr>
        <p:grpSpPr bwMode="auto">
          <a:xfrm>
            <a:off x="2147888" y="2543176"/>
            <a:ext cx="2662238" cy="1938338"/>
            <a:chOff x="1353" y="1602"/>
            <a:chExt cx="1677" cy="1221"/>
          </a:xfrm>
        </p:grpSpPr>
        <p:sp>
          <p:nvSpPr>
            <p:cNvPr id="70683" name="Text Box 27"/>
            <p:cNvSpPr txBox="1">
              <a:spLocks noChangeArrowheads="1"/>
            </p:cNvSpPr>
            <p:nvPr/>
          </p:nvSpPr>
          <p:spPr bwMode="auto">
            <a:xfrm>
              <a:off x="1353" y="1602"/>
              <a:ext cx="1677" cy="1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reflexive,</a:t>
              </a:r>
            </a:p>
            <a:p>
              <a:r>
                <a:rPr lang="en-US" altLang="zh-TW" sz="2400" dirty="0"/>
                <a:t>not symmetric,</a:t>
              </a:r>
            </a:p>
            <a:p>
              <a:r>
                <a:rPr lang="en-US" altLang="zh-TW" sz="2400" dirty="0"/>
                <a:t>not </a:t>
              </a:r>
              <a:r>
                <a:rPr lang="en-US" altLang="zh-TW" sz="2400" dirty="0" err="1"/>
                <a:t>antisymmetric</a:t>
              </a:r>
              <a:r>
                <a:rPr lang="en-US" altLang="zh-TW" sz="2400" dirty="0"/>
                <a:t>,</a:t>
              </a:r>
            </a:p>
            <a:p>
              <a:r>
                <a:rPr lang="en-US" altLang="zh-TW" sz="2400" dirty="0"/>
                <a:t>not transitive </a:t>
              </a:r>
            </a:p>
            <a:p>
              <a:r>
                <a:rPr lang="en-US" altLang="zh-TW" sz="2400" dirty="0"/>
                <a:t>(</a:t>
              </a:r>
              <a:r>
                <a:rPr lang="en-US" altLang="zh-TW" sz="2400" i="1" dirty="0" err="1">
                  <a:latin typeface="Times New Roman" pitchFamily="18" charset="0"/>
                </a:rPr>
                <a:t>a</a:t>
              </a:r>
              <a:r>
                <a:rPr lang="en-US" altLang="zh-TW" sz="2400" dirty="0" err="1"/>
                <a:t>→</a:t>
              </a:r>
              <a:r>
                <a:rPr lang="en-US" altLang="zh-TW" sz="2400" i="1" dirty="0" err="1">
                  <a:latin typeface="Times New Roman" pitchFamily="18" charset="0"/>
                </a:rPr>
                <a:t>b</a:t>
              </a:r>
              <a:r>
                <a:rPr lang="en-US" altLang="zh-TW" sz="2400" dirty="0"/>
                <a:t>, </a:t>
              </a:r>
              <a:r>
                <a:rPr lang="en-US" altLang="zh-TW" sz="2400" dirty="0" smtClean="0"/>
                <a:t> </a:t>
              </a:r>
              <a:r>
                <a:rPr lang="en-US" altLang="zh-TW" sz="2400" i="1" dirty="0" err="1" smtClean="0">
                  <a:latin typeface="Times New Roman" pitchFamily="18" charset="0"/>
                </a:rPr>
                <a:t>b</a:t>
              </a:r>
              <a:r>
                <a:rPr lang="en-US" altLang="zh-TW" sz="2400" dirty="0" err="1"/>
                <a:t>→</a:t>
              </a:r>
              <a:r>
                <a:rPr lang="en-US" altLang="zh-TW" sz="2400" i="1" dirty="0" err="1">
                  <a:latin typeface="Times New Roman" pitchFamily="18" charset="0"/>
                </a:rPr>
                <a:t>c</a:t>
              </a:r>
              <a:r>
                <a:rPr lang="en-US" altLang="zh-TW" sz="2400" dirty="0"/>
                <a:t>,  </a:t>
              </a:r>
              <a:r>
                <a:rPr lang="en-US" altLang="zh-TW" sz="2400" i="1" dirty="0" err="1">
                  <a:latin typeface="Times New Roman" pitchFamily="18" charset="0"/>
                </a:rPr>
                <a:t>a</a:t>
              </a:r>
              <a:r>
                <a:rPr lang="en-US" altLang="zh-TW" sz="2400" dirty="0" err="1"/>
                <a:t>→</a:t>
              </a:r>
              <a:r>
                <a:rPr lang="en-US" altLang="zh-TW" sz="2400" i="1" dirty="0" err="1">
                  <a:latin typeface="Times New Roman" pitchFamily="18" charset="0"/>
                </a:rPr>
                <a:t>c</a:t>
              </a:r>
              <a:r>
                <a:rPr lang="en-US" altLang="zh-TW" sz="2400" dirty="0"/>
                <a:t>)</a:t>
              </a:r>
            </a:p>
          </p:txBody>
        </p:sp>
        <p:sp>
          <p:nvSpPr>
            <p:cNvPr id="70765" name="Line 109"/>
            <p:cNvSpPr>
              <a:spLocks noChangeShapeType="1"/>
            </p:cNvSpPr>
            <p:nvPr/>
          </p:nvSpPr>
          <p:spPr bwMode="auto">
            <a:xfrm flipH="1">
              <a:off x="2640" y="259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12"/>
          <p:cNvGrpSpPr>
            <a:grpSpLocks/>
          </p:cNvGrpSpPr>
          <p:nvPr/>
        </p:nvGrpSpPr>
        <p:grpSpPr bwMode="auto">
          <a:xfrm>
            <a:off x="5562600" y="3505200"/>
            <a:ext cx="2743200" cy="1917700"/>
            <a:chOff x="3504" y="2208"/>
            <a:chExt cx="1728" cy="1208"/>
          </a:xfrm>
        </p:grpSpPr>
        <p:sp>
          <p:nvSpPr>
            <p:cNvPr id="70752" name="Text Box 96"/>
            <p:cNvSpPr txBox="1">
              <a:spLocks noChangeArrowheads="1"/>
            </p:cNvSpPr>
            <p:nvPr/>
          </p:nvSpPr>
          <p:spPr bwMode="auto">
            <a:xfrm>
              <a:off x="3504" y="2208"/>
              <a:ext cx="1728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2400"/>
                <a:t>not reflexive,</a:t>
              </a:r>
            </a:p>
            <a:p>
              <a:r>
                <a:rPr lang="en-US" altLang="zh-TW" sz="2400"/>
                <a:t>symmetric</a:t>
              </a:r>
            </a:p>
            <a:p>
              <a:r>
                <a:rPr lang="en-US" altLang="zh-TW" sz="2400"/>
                <a:t>not antisymmetric</a:t>
              </a:r>
            </a:p>
            <a:p>
              <a:r>
                <a:rPr lang="en-US" altLang="zh-TW" sz="2400"/>
                <a:t>not transitive</a:t>
              </a:r>
            </a:p>
            <a:p>
              <a:r>
                <a:rPr lang="en-US" altLang="zh-TW" sz="2400"/>
                <a:t>(</a:t>
              </a:r>
              <a:r>
                <a:rPr lang="en-US" altLang="zh-TW" sz="2400" i="1">
                  <a:latin typeface="Times New Roman" pitchFamily="18" charset="0"/>
                </a:rPr>
                <a:t>b</a:t>
              </a:r>
              <a:r>
                <a:rPr lang="en-US" altLang="zh-TW" sz="2400"/>
                <a:t>→</a:t>
              </a:r>
              <a:r>
                <a:rPr lang="en-US" altLang="zh-TW" sz="2400" i="1">
                  <a:latin typeface="Times New Roman" pitchFamily="18" charset="0"/>
                </a:rPr>
                <a:t>a</a:t>
              </a:r>
              <a:r>
                <a:rPr lang="en-US" altLang="zh-TW" sz="2400"/>
                <a:t>, </a:t>
              </a:r>
              <a:r>
                <a:rPr lang="en-US" altLang="zh-TW" sz="2400" i="1">
                  <a:latin typeface="Times New Roman" pitchFamily="18" charset="0"/>
                </a:rPr>
                <a:t>a</a:t>
              </a:r>
              <a:r>
                <a:rPr lang="en-US" altLang="zh-TW" sz="2400"/>
                <a:t>→</a:t>
              </a:r>
              <a:r>
                <a:rPr lang="en-US" altLang="zh-TW" sz="2400" i="1">
                  <a:latin typeface="Times New Roman" pitchFamily="18" charset="0"/>
                </a:rPr>
                <a:t>c</a:t>
              </a:r>
              <a:r>
                <a:rPr lang="en-US" altLang="zh-TW" sz="2400"/>
                <a:t>,  </a:t>
              </a:r>
              <a:r>
                <a:rPr lang="en-US" altLang="zh-TW" sz="2400" i="1">
                  <a:latin typeface="Times New Roman" pitchFamily="18" charset="0"/>
                </a:rPr>
                <a:t>b</a:t>
              </a:r>
              <a:r>
                <a:rPr lang="en-US" altLang="zh-TW" sz="2400"/>
                <a:t>→</a:t>
              </a:r>
              <a:r>
                <a:rPr lang="en-US" altLang="zh-TW" sz="2400" i="1">
                  <a:latin typeface="Times New Roman" pitchFamily="18" charset="0"/>
                </a:rPr>
                <a:t>c</a:t>
              </a:r>
              <a:r>
                <a:rPr lang="en-US" altLang="zh-TW" sz="2400"/>
                <a:t>)</a:t>
              </a:r>
            </a:p>
          </p:txBody>
        </p:sp>
        <p:sp>
          <p:nvSpPr>
            <p:cNvPr id="70767" name="Line 111"/>
            <p:cNvSpPr>
              <a:spLocks noChangeShapeType="1"/>
            </p:cNvSpPr>
            <p:nvPr/>
          </p:nvSpPr>
          <p:spPr bwMode="auto">
            <a:xfrm flipH="1">
              <a:off x="4800" y="321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04800" y="56388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), (</a:t>
            </a:r>
            <a:r>
              <a:rPr lang="en-US" dirty="0" err="1" smtClean="0"/>
              <a:t>b,c</a:t>
            </a:r>
            <a:r>
              <a:rPr lang="en-US" dirty="0" smtClean="0"/>
              <a:t>),(</a:t>
            </a:r>
            <a:r>
              <a:rPr lang="en-US" dirty="0" err="1" smtClean="0"/>
              <a:t>c,b</a:t>
            </a:r>
            <a:r>
              <a:rPr lang="en-US" dirty="0" smtClean="0"/>
              <a:t>),(</a:t>
            </a:r>
            <a:r>
              <a:rPr lang="en-US" dirty="0" err="1" smtClean="0"/>
              <a:t>a,a</a:t>
            </a:r>
            <a:r>
              <a:rPr lang="en-US" dirty="0" smtClean="0"/>
              <a:t>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b,b</a:t>
            </a:r>
            <a:r>
              <a:rPr lang="en-US" dirty="0" smtClean="0"/>
              <a:t>),(</a:t>
            </a:r>
            <a:r>
              <a:rPr lang="en-US" dirty="0" err="1" smtClean="0"/>
              <a:t>c,c</a:t>
            </a:r>
            <a:r>
              <a:rPr lang="en-US" dirty="0" smtClean="0"/>
              <a:t>),(</a:t>
            </a:r>
            <a:r>
              <a:rPr lang="en-US" dirty="0" err="1" smtClean="0"/>
              <a:t>c,a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05400" y="57150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), (</a:t>
            </a:r>
            <a:r>
              <a:rPr lang="en-US" dirty="0" err="1" smtClean="0"/>
              <a:t>b,a</a:t>
            </a:r>
            <a:r>
              <a:rPr lang="en-US" dirty="0" smtClean="0"/>
              <a:t>),(</a:t>
            </a:r>
            <a:r>
              <a:rPr lang="en-US" dirty="0" err="1" smtClean="0"/>
              <a:t>a,d</a:t>
            </a:r>
            <a:r>
              <a:rPr lang="en-US" dirty="0" smtClean="0"/>
              <a:t>),(</a:t>
            </a:r>
            <a:r>
              <a:rPr lang="en-US" dirty="0" err="1" smtClean="0"/>
              <a:t>d,a</a:t>
            </a:r>
            <a:r>
              <a:rPr lang="en-US" dirty="0" smtClean="0"/>
              <a:t>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a,c</a:t>
            </a:r>
            <a:r>
              <a:rPr lang="en-US" dirty="0" smtClean="0"/>
              <a:t>),(</a:t>
            </a:r>
            <a:r>
              <a:rPr lang="en-US" dirty="0" err="1" smtClean="0"/>
              <a:t>c,a</a:t>
            </a:r>
            <a:r>
              <a:rPr lang="en-US" dirty="0" smtClean="0"/>
              <a:t>),(</a:t>
            </a:r>
            <a:r>
              <a:rPr lang="en-US" dirty="0" err="1" smtClean="0"/>
              <a:t>b,b</a:t>
            </a:r>
            <a:r>
              <a:rPr lang="en-US" dirty="0" smtClean="0"/>
              <a:t>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457200" y="1981200"/>
            <a:ext cx="7816243" cy="2551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4000" dirty="0" smtClean="0"/>
              <a:t>Kenneth Rosen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4000" dirty="0" smtClean="0"/>
              <a:t>Susanna S. </a:t>
            </a:r>
            <a:r>
              <a:rPr lang="en-US" altLang="zh-TW" sz="4000" dirty="0" err="1" smtClean="0"/>
              <a:t>Epp</a:t>
            </a:r>
            <a:r>
              <a:rPr lang="en-US" altLang="zh-TW" sz="4000" dirty="0" smtClean="0"/>
              <a:t> (Reading Materials)</a:t>
            </a:r>
            <a:endParaRPr lang="en-US" altLang="zh-TW" sz="4000" dirty="0"/>
          </a:p>
          <a:p>
            <a:pPr>
              <a:buFont typeface="Arial" pitchFamily="34" charset="0"/>
              <a:buChar char="•"/>
            </a:pPr>
            <a:r>
              <a:rPr lang="en-US" altLang="zh-TW" sz="4000" dirty="0" err="1" smtClean="0"/>
              <a:t>R.S.Chang</a:t>
            </a:r>
            <a:r>
              <a:rPr lang="en-US" altLang="zh-TW" sz="4000" dirty="0" smtClean="0"/>
              <a:t>, CSIE, NDHU </a:t>
            </a:r>
            <a:endParaRPr lang="en-US" altLang="zh-TW" sz="4000" dirty="0"/>
          </a:p>
          <a:p>
            <a:pPr>
              <a:buFont typeface="Arial" pitchFamily="34" charset="0"/>
              <a:buChar char="•"/>
            </a:pPr>
            <a:endParaRPr lang="en-US" altLang="zh-TW" sz="4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2514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b="1" dirty="0">
                <a:solidFill>
                  <a:srgbClr val="008000"/>
                </a:solidFill>
              </a:rPr>
              <a:t>  </a:t>
            </a:r>
            <a:r>
              <a:rPr lang="en-US" altLang="zh-TW" b="1" dirty="0" smtClean="0">
                <a:solidFill>
                  <a:srgbClr val="008000"/>
                </a:solidFill>
              </a:rPr>
              <a:t>Example.</a:t>
            </a:r>
            <a:r>
              <a:rPr lang="en-US" altLang="zh-TW" dirty="0" smtClean="0"/>
              <a:t>  </a:t>
            </a:r>
            <a:r>
              <a:rPr lang="en-US" altLang="zh-TW" dirty="0"/>
              <a:t>Let </a:t>
            </a:r>
            <a:r>
              <a:rPr lang="en-US" altLang="zh-TW" b="1" i="1" dirty="0">
                <a:latin typeface="Times New Roman" pitchFamily="18" charset="0"/>
              </a:rPr>
              <a:t>A</a:t>
            </a:r>
            <a:r>
              <a:rPr lang="en-US" altLang="zh-TW" b="1" dirty="0">
                <a:latin typeface="Times New Roman" pitchFamily="18" charset="0"/>
              </a:rPr>
              <a:t>={0, 1, 2}</a:t>
            </a:r>
            <a:r>
              <a:rPr lang="en-US" altLang="zh-TW" dirty="0"/>
              <a:t> and </a:t>
            </a:r>
            <a:r>
              <a:rPr lang="en-US" altLang="zh-TW" b="1" i="1" dirty="0">
                <a:latin typeface="Times New Roman" pitchFamily="18" charset="0"/>
              </a:rPr>
              <a:t>B</a:t>
            </a:r>
            <a:r>
              <a:rPr lang="en-US" altLang="zh-TW" b="1" dirty="0">
                <a:latin typeface="Times New Roman" pitchFamily="18" charset="0"/>
              </a:rPr>
              <a:t>={</a:t>
            </a:r>
            <a:r>
              <a:rPr lang="en-US" altLang="zh-TW" b="1" i="1" dirty="0">
                <a:latin typeface="Times New Roman" pitchFamily="18" charset="0"/>
              </a:rPr>
              <a:t>a</a:t>
            </a:r>
            <a:r>
              <a:rPr lang="en-US" altLang="zh-TW" b="1" dirty="0">
                <a:latin typeface="Times New Roman" pitchFamily="18" charset="0"/>
              </a:rPr>
              <a:t>, </a:t>
            </a:r>
            <a:r>
              <a:rPr lang="en-US" altLang="zh-TW" b="1" i="1" dirty="0">
                <a:latin typeface="Times New Roman" pitchFamily="18" charset="0"/>
              </a:rPr>
              <a:t>b</a:t>
            </a:r>
            <a:r>
              <a:rPr lang="en-US" altLang="zh-TW" b="1" dirty="0">
                <a:latin typeface="Times New Roman" pitchFamily="18" charset="0"/>
              </a:rPr>
              <a:t>},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		then </a:t>
            </a:r>
            <a:r>
              <a:rPr lang="en-US" altLang="zh-TW" b="1" dirty="0">
                <a:latin typeface="Times New Roman" pitchFamily="18" charset="0"/>
              </a:rPr>
              <a:t>{(0,</a:t>
            </a:r>
            <a:r>
              <a:rPr lang="en-US" altLang="zh-TW" b="1" i="1" dirty="0">
                <a:latin typeface="Times New Roman" pitchFamily="18" charset="0"/>
              </a:rPr>
              <a:t>a</a:t>
            </a:r>
            <a:r>
              <a:rPr lang="en-US" altLang="zh-TW" b="1" dirty="0">
                <a:latin typeface="Times New Roman" pitchFamily="18" charset="0"/>
              </a:rPr>
              <a:t>),(0,</a:t>
            </a:r>
            <a:r>
              <a:rPr lang="en-US" altLang="zh-TW" b="1" i="1" dirty="0">
                <a:latin typeface="Times New Roman" pitchFamily="18" charset="0"/>
              </a:rPr>
              <a:t>b</a:t>
            </a:r>
            <a:r>
              <a:rPr lang="en-US" altLang="zh-TW" b="1" dirty="0">
                <a:latin typeface="Times New Roman" pitchFamily="18" charset="0"/>
              </a:rPr>
              <a:t>),(1,</a:t>
            </a:r>
            <a:r>
              <a:rPr lang="en-US" altLang="zh-TW" b="1" i="1" dirty="0">
                <a:latin typeface="Times New Roman" pitchFamily="18" charset="0"/>
              </a:rPr>
              <a:t>a</a:t>
            </a:r>
            <a:r>
              <a:rPr lang="en-US" altLang="zh-TW" b="1" dirty="0">
                <a:latin typeface="Times New Roman" pitchFamily="18" charset="0"/>
              </a:rPr>
              <a:t>),(2,</a:t>
            </a:r>
            <a:r>
              <a:rPr lang="en-US" altLang="zh-TW" b="1" i="1" dirty="0">
                <a:latin typeface="Times New Roman" pitchFamily="18" charset="0"/>
              </a:rPr>
              <a:t>b</a:t>
            </a:r>
            <a:r>
              <a:rPr lang="en-US" altLang="zh-TW" b="1" dirty="0">
                <a:latin typeface="Times New Roman" pitchFamily="18" charset="0"/>
              </a:rPr>
              <a:t>)}</a:t>
            </a:r>
            <a:r>
              <a:rPr lang="en-US" altLang="zh-TW" dirty="0"/>
              <a:t> is a relation </a:t>
            </a:r>
            <a:r>
              <a:rPr lang="en-US" altLang="zh-TW" b="1" i="1" dirty="0">
                <a:latin typeface="Times New Roman" pitchFamily="18" charset="0"/>
              </a:rPr>
              <a:t>R</a:t>
            </a:r>
            <a:r>
              <a:rPr lang="en-US" altLang="zh-TW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        from </a:t>
            </a:r>
            <a:r>
              <a:rPr lang="en-US" altLang="zh-TW" b="1" i="1" dirty="0">
                <a:latin typeface="Times New Roman" pitchFamily="18" charset="0"/>
              </a:rPr>
              <a:t>A</a:t>
            </a:r>
            <a:r>
              <a:rPr lang="en-US" altLang="zh-TW" dirty="0"/>
              <a:t> to</a:t>
            </a:r>
            <a:r>
              <a:rPr lang="en-US" altLang="zh-TW" b="1" dirty="0"/>
              <a:t> </a:t>
            </a:r>
            <a:r>
              <a:rPr lang="en-US" altLang="zh-TW" b="1" i="1" dirty="0">
                <a:latin typeface="Times New Roman" pitchFamily="18" charset="0"/>
              </a:rPr>
              <a:t>B</a:t>
            </a:r>
            <a:r>
              <a:rPr lang="en-US" altLang="zh-TW" dirty="0"/>
              <a:t>. This means, for instance, that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        </a:t>
            </a:r>
            <a:r>
              <a:rPr lang="en-US" altLang="zh-TW" b="1" dirty="0">
                <a:latin typeface="Times New Roman" pitchFamily="18" charset="0"/>
              </a:rPr>
              <a:t>0</a:t>
            </a:r>
            <a:r>
              <a:rPr lang="en-US" altLang="zh-TW" b="1" i="1" dirty="0">
                <a:latin typeface="Times New Roman" pitchFamily="18" charset="0"/>
              </a:rPr>
              <a:t>Ra</a:t>
            </a:r>
            <a:r>
              <a:rPr lang="en-US" altLang="zh-TW" dirty="0"/>
              <a:t>, but that  </a:t>
            </a:r>
            <a:r>
              <a:rPr lang="en-US" altLang="zh-TW" b="1" dirty="0">
                <a:latin typeface="Times New Roman" pitchFamily="18" charset="0"/>
              </a:rPr>
              <a:t>1</a:t>
            </a:r>
            <a:r>
              <a:rPr lang="en-US" altLang="zh-TW" b="1" i="1" dirty="0">
                <a:latin typeface="Times New Roman" pitchFamily="18" charset="0"/>
              </a:rPr>
              <a:t>Rb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81400" y="2365375"/>
            <a:ext cx="387350" cy="579438"/>
            <a:chOff x="1910" y="3756"/>
            <a:chExt cx="244" cy="365"/>
          </a:xfrm>
        </p:grpSpPr>
        <p:sp>
          <p:nvSpPr>
            <p:cNvPr id="28677" name="Line 5"/>
            <p:cNvSpPr>
              <a:spLocks noChangeShapeType="1"/>
            </p:cNvSpPr>
            <p:nvPr/>
          </p:nvSpPr>
          <p:spPr bwMode="auto">
            <a:xfrm flipH="1">
              <a:off x="1953" y="3768"/>
              <a:ext cx="192" cy="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78" name="Text Box 6"/>
            <p:cNvSpPr txBox="1">
              <a:spLocks noChangeArrowheads="1"/>
            </p:cNvSpPr>
            <p:nvPr/>
          </p:nvSpPr>
          <p:spPr bwMode="auto">
            <a:xfrm>
              <a:off x="1910" y="3756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 sz="3200" i="1">
                  <a:latin typeface="Times New Roman" pitchFamily="18" charset="0"/>
                  <a:sym typeface="Symbol" pitchFamily="18" charset="2"/>
                </a:rPr>
                <a:t>  </a:t>
              </a:r>
            </a:p>
          </p:txBody>
        </p:sp>
      </p:grp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066800" y="3810000"/>
            <a:ext cx="9144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2667000" y="3810000"/>
            <a:ext cx="9144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14478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1447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14478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3048000" y="4267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3048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685800" y="39401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>
                <a:latin typeface="Times New Roman" pitchFamily="18" charset="0"/>
              </a:rPr>
              <a:t>0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671513" y="4519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>
                <a:latin typeface="Times New Roman" pitchFamily="18" charset="0"/>
              </a:rPr>
              <a:t>1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693738" y="50831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000">
                <a:latin typeface="Times New Roman" pitchFamily="18" charset="0"/>
              </a:rPr>
              <a:t>2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3657600" y="40433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a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3657600" y="47291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b</a:t>
            </a: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1371600" y="3281363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A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29718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B</a:t>
            </a:r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1600200" y="4191000"/>
            <a:ext cx="1447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1600200" y="41910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 flipV="1">
            <a:off x="1600200" y="44196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 flipV="1">
            <a:off x="1600200" y="5029200"/>
            <a:ext cx="1524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2193925" y="568007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i="1">
                <a:latin typeface="Times New Roman" pitchFamily="18" charset="0"/>
              </a:rPr>
              <a:t>R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5181600" y="35052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3886200" y="3200400"/>
            <a:ext cx="48037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i="1">
                <a:latin typeface="Times New Roman" pitchFamily="18" charset="0"/>
              </a:rPr>
              <a:t>R </a:t>
            </a:r>
            <a:r>
              <a:rPr lang="en-US" altLang="zh-TW" sz="2800" b="1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TW" sz="2800" b="1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 b="1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TW" sz="2800" b="1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 = { (0,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) , (0,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) , (1,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)</a:t>
            </a:r>
          </a:p>
          <a:p>
            <a:r>
              <a:rPr lang="en-US" altLang="zh-TW" sz="2800">
                <a:latin typeface="Times New Roman" pitchFamily="18" charset="0"/>
                <a:sym typeface="Symbol" pitchFamily="18" charset="2"/>
              </a:rPr>
              <a:t>                     </a:t>
            </a:r>
            <a:r>
              <a:rPr lang="en-US" altLang="zh-TW" sz="2800" u="sng">
                <a:latin typeface="Times New Roman" pitchFamily="18" charset="0"/>
                <a:sym typeface="Symbol" pitchFamily="18" charset="2"/>
              </a:rPr>
              <a:t>(1,</a:t>
            </a:r>
            <a:r>
              <a:rPr lang="en-US" altLang="zh-TW" sz="2800" i="1" u="sng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 u="sng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 , </a:t>
            </a:r>
            <a:r>
              <a:rPr lang="en-US" altLang="zh-TW" sz="2800" u="sng">
                <a:latin typeface="Times New Roman" pitchFamily="18" charset="0"/>
                <a:sym typeface="Symbol" pitchFamily="18" charset="2"/>
              </a:rPr>
              <a:t>(2,</a:t>
            </a:r>
            <a:r>
              <a:rPr lang="en-US" altLang="zh-TW" sz="2800" i="1" u="sng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 u="sng">
                <a:latin typeface="Times New Roman" pitchFamily="18" charset="0"/>
                <a:sym typeface="Symbol" pitchFamily="18" charset="2"/>
              </a:rPr>
              <a:t>)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 , (2,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)}</a:t>
            </a: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5791200" y="3962400"/>
            <a:ext cx="838200" cy="579438"/>
            <a:chOff x="3360" y="3024"/>
            <a:chExt cx="528" cy="365"/>
          </a:xfrm>
        </p:grpSpPr>
        <p:sp>
          <p:nvSpPr>
            <p:cNvPr id="28702" name="Line 30"/>
            <p:cNvSpPr>
              <a:spLocks noChangeShapeType="1"/>
            </p:cNvSpPr>
            <p:nvPr/>
          </p:nvSpPr>
          <p:spPr bwMode="auto">
            <a:xfrm flipH="1">
              <a:off x="3456" y="3168"/>
              <a:ext cx="96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3" name="Text Box 31"/>
            <p:cNvSpPr txBox="1">
              <a:spLocks noChangeArrowheads="1"/>
            </p:cNvSpPr>
            <p:nvPr/>
          </p:nvSpPr>
          <p:spPr bwMode="auto">
            <a:xfrm>
              <a:off x="3360" y="3024"/>
              <a:ext cx="5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3200">
                  <a:sym typeface="Symbol" pitchFamily="18" charset="2"/>
                </a:rPr>
                <a:t></a:t>
              </a:r>
              <a:r>
                <a:rPr lang="en-US" altLang="zh-TW" sz="2400" i="1">
                  <a:latin typeface="Times New Roman" pitchFamily="18" charset="0"/>
                  <a:sym typeface="Symbol" pitchFamily="18" charset="2"/>
                </a:rPr>
                <a:t>R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6781800" y="3962400"/>
            <a:ext cx="838200" cy="579438"/>
            <a:chOff x="3360" y="3408"/>
            <a:chExt cx="528" cy="365"/>
          </a:xfrm>
        </p:grpSpPr>
        <p:sp>
          <p:nvSpPr>
            <p:cNvPr id="28705" name="Line 33"/>
            <p:cNvSpPr>
              <a:spLocks noChangeShapeType="1"/>
            </p:cNvSpPr>
            <p:nvPr/>
          </p:nvSpPr>
          <p:spPr bwMode="auto">
            <a:xfrm flipH="1">
              <a:off x="3456" y="3552"/>
              <a:ext cx="96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6" name="Text Box 34"/>
            <p:cNvSpPr txBox="1">
              <a:spLocks noChangeArrowheads="1"/>
            </p:cNvSpPr>
            <p:nvPr/>
          </p:nvSpPr>
          <p:spPr bwMode="auto">
            <a:xfrm>
              <a:off x="3360" y="3408"/>
              <a:ext cx="5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TW" sz="3200">
                  <a:sym typeface="Symbol" pitchFamily="18" charset="2"/>
                </a:rPr>
                <a:t></a:t>
              </a:r>
              <a:r>
                <a:rPr lang="en-US" altLang="zh-TW" sz="2400" i="1">
                  <a:latin typeface="Times New Roman" pitchFamily="18" charset="0"/>
                  <a:sym typeface="Symbol" pitchFamily="18" charset="2"/>
                </a:rPr>
                <a:t>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534400" cy="2590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800" b="1" dirty="0">
                <a:solidFill>
                  <a:srgbClr val="0066FF"/>
                </a:solidFill>
              </a:rPr>
              <a:t>Note.</a:t>
            </a:r>
            <a:r>
              <a:rPr lang="en-US" altLang="zh-TW" sz="2800" dirty="0"/>
              <a:t>  </a:t>
            </a:r>
            <a:r>
              <a:rPr lang="en-US" altLang="zh-TW" sz="2800" b="1" dirty="0">
                <a:solidFill>
                  <a:srgbClr val="660066"/>
                </a:solidFill>
              </a:rPr>
              <a:t>Relations vs. Functions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/>
              <a:t>		A relation can be used to express a </a:t>
            </a:r>
            <a:r>
              <a:rPr lang="en-US" altLang="zh-TW" sz="2800" u="sng" dirty="0">
                <a:solidFill>
                  <a:srgbClr val="FF3300"/>
                </a:solidFill>
              </a:rPr>
              <a:t>1-to-many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/>
              <a:t>		relationship between the elements of the sets 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/>
              <a:t>		</a:t>
            </a:r>
            <a:r>
              <a:rPr lang="en-US" altLang="zh-TW" sz="2800" b="1" i="1" dirty="0">
                <a:latin typeface="Times New Roman" pitchFamily="18" charset="0"/>
              </a:rPr>
              <a:t>A</a:t>
            </a:r>
            <a:r>
              <a:rPr lang="en-US" altLang="zh-TW" sz="2800" dirty="0"/>
              <a:t> and </a:t>
            </a:r>
            <a:r>
              <a:rPr lang="en-US" altLang="zh-TW" sz="2800" b="1" i="1" dirty="0" smtClean="0">
                <a:latin typeface="Times New Roman" pitchFamily="18" charset="0"/>
              </a:rPr>
              <a:t>B. </a:t>
            </a:r>
            <a:r>
              <a:rPr lang="en-US" altLang="zh-TW" sz="2800" b="1" dirty="0" smtClean="0">
                <a:latin typeface="Times New Roman" pitchFamily="18" charset="0"/>
              </a:rPr>
              <a:t>(</a:t>
            </a:r>
            <a:r>
              <a:rPr lang="en-US" altLang="zh-TW" sz="2800" dirty="0" smtClean="0">
                <a:latin typeface="Times New Roman" pitchFamily="18" charset="0"/>
              </a:rPr>
              <a:t>For function it can not be  1 to many output)</a:t>
            </a:r>
            <a:endParaRPr lang="en-US" altLang="zh-TW" sz="2800" dirty="0"/>
          </a:p>
          <a:p>
            <a:pPr>
              <a:buFont typeface="Wingdings" pitchFamily="2" charset="2"/>
              <a:buNone/>
            </a:pPr>
            <a:r>
              <a:rPr lang="en-US" altLang="zh-TW" sz="2800" dirty="0"/>
              <a:t>		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57200" y="4038600"/>
            <a:ext cx="744511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rgbClr val="FF3300"/>
                </a:solidFill>
              </a:rPr>
              <a:t>Def. </a:t>
            </a:r>
            <a:r>
              <a:rPr lang="en-US" altLang="zh-TW" sz="2800" b="1" dirty="0">
                <a:solidFill>
                  <a:srgbClr val="FF3300"/>
                </a:solidFill>
              </a:rPr>
              <a:t>2.</a:t>
            </a:r>
            <a:r>
              <a:rPr lang="en-US" altLang="zh-TW" sz="2800" dirty="0"/>
              <a:t>  A </a:t>
            </a:r>
            <a:r>
              <a:rPr lang="en-US" altLang="zh-TW" sz="2800" u="sng" dirty="0">
                <a:solidFill>
                  <a:srgbClr val="0066FF"/>
                </a:solidFill>
              </a:rPr>
              <a:t>relation on the set </a:t>
            </a:r>
            <a:r>
              <a:rPr lang="en-US" altLang="zh-TW" sz="2800" b="1" i="1" u="sng" dirty="0">
                <a:solidFill>
                  <a:srgbClr val="0066FF"/>
                </a:solidFill>
                <a:latin typeface="Times New Roman" pitchFamily="18" charset="0"/>
              </a:rPr>
              <a:t>A</a:t>
            </a:r>
            <a:r>
              <a:rPr lang="en-US" altLang="zh-TW" sz="2800" dirty="0"/>
              <a:t> is a subset of </a:t>
            </a:r>
            <a:r>
              <a:rPr lang="en-US" altLang="zh-TW" sz="2800" b="1" i="1" dirty="0">
                <a:latin typeface="Times New Roman" pitchFamily="18" charset="0"/>
              </a:rPr>
              <a:t>A</a:t>
            </a:r>
            <a:r>
              <a:rPr lang="en-US" altLang="zh-TW" sz="2800" b="1" dirty="0"/>
              <a:t> </a:t>
            </a:r>
            <a:r>
              <a:rPr lang="en-US" altLang="zh-TW" sz="2800" b="1" dirty="0">
                <a:sym typeface="Symbol" pitchFamily="18" charset="2"/>
              </a:rPr>
              <a:t></a:t>
            </a:r>
            <a:r>
              <a:rPr lang="en-US" altLang="zh-TW" sz="2800" b="1" dirty="0"/>
              <a:t> </a:t>
            </a:r>
            <a:r>
              <a:rPr lang="en-US" altLang="zh-TW" sz="2800" b="1" i="1" dirty="0">
                <a:latin typeface="Times New Roman" pitchFamily="18" charset="0"/>
              </a:rPr>
              <a:t>A</a:t>
            </a:r>
          </a:p>
          <a:p>
            <a:r>
              <a:rPr lang="en-US" altLang="zh-TW" sz="2800" dirty="0"/>
              <a:t>            ( i.e., a relation from </a:t>
            </a:r>
            <a:r>
              <a:rPr lang="en-US" altLang="zh-TW" sz="2800" b="1" i="1" dirty="0">
                <a:latin typeface="Times New Roman" pitchFamily="18" charset="0"/>
              </a:rPr>
              <a:t>A</a:t>
            </a:r>
            <a:r>
              <a:rPr lang="en-US" altLang="zh-TW" sz="2800" dirty="0"/>
              <a:t> to </a:t>
            </a:r>
            <a:r>
              <a:rPr lang="en-US" altLang="zh-TW" sz="2800" b="1" i="1" dirty="0">
                <a:latin typeface="Times New Roman" pitchFamily="18" charset="0"/>
              </a:rPr>
              <a:t>A</a:t>
            </a:r>
            <a:r>
              <a:rPr lang="en-US" altLang="zh-TW" sz="2800" dirty="0"/>
              <a:t> ).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solidFill>
            <a:schemeClr val="bg2"/>
          </a:solidFill>
        </p:spPr>
        <p:txBody>
          <a:bodyPr/>
          <a:lstStyle/>
          <a:p>
            <a:r>
              <a:rPr lang="en-US" altLang="zh-TW" sz="4000" dirty="0" smtClean="0"/>
              <a:t>Relations vs. Functions</a:t>
            </a:r>
            <a:endParaRPr lang="en-US" altLang="zh-TW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  <p:bldP spid="307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8915400" cy="1447800"/>
          </a:xfrm>
        </p:spPr>
        <p:txBody>
          <a:bodyPr/>
          <a:lstStyle/>
          <a:p>
            <a:pPr algn="l"/>
            <a:r>
              <a:rPr lang="en-US" altLang="zh-TW" sz="2800" b="1" dirty="0" smtClean="0">
                <a:solidFill>
                  <a:srgbClr val="008000"/>
                </a:solidFill>
              </a:rPr>
              <a:t>Example.</a:t>
            </a:r>
            <a:r>
              <a:rPr lang="en-US" altLang="zh-TW" sz="2800" dirty="0" smtClean="0"/>
              <a:t>   Let </a:t>
            </a:r>
            <a:r>
              <a:rPr lang="en-US" altLang="zh-TW" sz="2800" b="1" i="1" dirty="0">
                <a:latin typeface="Times New Roman" pitchFamily="18" charset="0"/>
              </a:rPr>
              <a:t>A</a:t>
            </a:r>
            <a:r>
              <a:rPr lang="en-US" altLang="zh-TW" sz="2800" dirty="0"/>
              <a:t> be the set</a:t>
            </a:r>
            <a:r>
              <a:rPr lang="en-US" altLang="zh-TW" sz="2800" i="0" dirty="0"/>
              <a:t> </a:t>
            </a:r>
            <a:r>
              <a:rPr lang="en-US" altLang="zh-TW" sz="2800" b="1" i="0" dirty="0">
                <a:latin typeface="Times New Roman" pitchFamily="18" charset="0"/>
              </a:rPr>
              <a:t>{1, 2, 3, 4}</a:t>
            </a:r>
            <a:r>
              <a:rPr lang="en-US" altLang="zh-TW" sz="2800" dirty="0"/>
              <a:t>. Which ordered pairs are  </a:t>
            </a:r>
            <a:r>
              <a:rPr lang="en-US" altLang="zh-TW" sz="2800" dirty="0" smtClean="0"/>
              <a:t>in </a:t>
            </a:r>
            <a:r>
              <a:rPr lang="en-US" altLang="zh-TW" sz="2800" dirty="0"/>
              <a:t>the relation </a:t>
            </a:r>
            <a:r>
              <a:rPr lang="en-US" altLang="zh-TW" sz="2800" b="1" i="1" dirty="0">
                <a:latin typeface="Times New Roman" pitchFamily="18" charset="0"/>
              </a:rPr>
              <a:t>R </a:t>
            </a:r>
            <a:r>
              <a:rPr lang="en-US" altLang="zh-TW" sz="2800" b="1" dirty="0">
                <a:latin typeface="Times New Roman" pitchFamily="18" charset="0"/>
              </a:rPr>
              <a:t>= </a:t>
            </a:r>
            <a:r>
              <a:rPr lang="en-US" altLang="zh-TW" sz="2800" b="1" i="0" dirty="0">
                <a:latin typeface="Times New Roman" pitchFamily="18" charset="0"/>
              </a:rPr>
              <a:t>{</a:t>
            </a:r>
            <a:r>
              <a:rPr lang="en-US" altLang="zh-TW" sz="2800" b="1" dirty="0">
                <a:latin typeface="Times New Roman" pitchFamily="18" charset="0"/>
              </a:rPr>
              <a:t> (</a:t>
            </a:r>
            <a:r>
              <a:rPr lang="en-US" altLang="zh-TW" sz="2800" b="1" i="1" dirty="0">
                <a:latin typeface="Times New Roman" pitchFamily="18" charset="0"/>
              </a:rPr>
              <a:t>a</a:t>
            </a:r>
            <a:r>
              <a:rPr lang="en-US" altLang="zh-TW" sz="2800" b="1" dirty="0">
                <a:latin typeface="Times New Roman" pitchFamily="18" charset="0"/>
              </a:rPr>
              <a:t>, </a:t>
            </a:r>
            <a:r>
              <a:rPr lang="en-US" altLang="zh-TW" sz="2800" b="1" i="1" dirty="0">
                <a:latin typeface="Times New Roman" pitchFamily="18" charset="0"/>
              </a:rPr>
              <a:t>b</a:t>
            </a:r>
            <a:r>
              <a:rPr lang="en-US" altLang="zh-TW" sz="2800" b="1" dirty="0">
                <a:latin typeface="Times New Roman" pitchFamily="18" charset="0"/>
              </a:rPr>
              <a:t>)| </a:t>
            </a:r>
            <a:r>
              <a:rPr lang="en-US" altLang="zh-TW" sz="2800" b="1" i="1" dirty="0">
                <a:latin typeface="Times New Roman" pitchFamily="18" charset="0"/>
              </a:rPr>
              <a:t>a</a:t>
            </a:r>
            <a:r>
              <a:rPr lang="en-US" altLang="zh-TW" sz="2800" dirty="0">
                <a:latin typeface="Times New Roman" pitchFamily="18" charset="0"/>
              </a:rPr>
              <a:t> divides </a:t>
            </a:r>
            <a:r>
              <a:rPr lang="en-US" altLang="zh-TW" sz="2800" b="1" i="1" dirty="0">
                <a:latin typeface="Times New Roman" pitchFamily="18" charset="0"/>
              </a:rPr>
              <a:t>b</a:t>
            </a:r>
            <a:r>
              <a:rPr lang="en-US" altLang="zh-TW" sz="2800" b="1" dirty="0">
                <a:latin typeface="Times New Roman" pitchFamily="18" charset="0"/>
              </a:rPr>
              <a:t> </a:t>
            </a:r>
            <a:r>
              <a:rPr lang="en-US" altLang="zh-TW" sz="2800" b="1" i="0" dirty="0">
                <a:latin typeface="Times New Roman" pitchFamily="18" charset="0"/>
              </a:rPr>
              <a:t>}</a:t>
            </a:r>
            <a:r>
              <a:rPr lang="en-US" altLang="zh-TW" sz="2800" dirty="0">
                <a:latin typeface="Times New Roman" pitchFamily="18" charset="0"/>
              </a:rPr>
              <a:t>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895600"/>
            <a:ext cx="1066800" cy="533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b="1" dirty="0">
                <a:solidFill>
                  <a:srgbClr val="008000"/>
                </a:solidFill>
              </a:rPr>
              <a:t>Sol :</a:t>
            </a:r>
            <a:r>
              <a:rPr lang="en-US" altLang="zh-TW" sz="2800" dirty="0"/>
              <a:t> 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200400" y="2743200"/>
            <a:ext cx="1219200" cy="1676400"/>
            <a:chOff x="1392" y="1632"/>
            <a:chExt cx="768" cy="1056"/>
          </a:xfrm>
        </p:grpSpPr>
        <p:sp>
          <p:nvSpPr>
            <p:cNvPr id="32772" name="Oval 4"/>
            <p:cNvSpPr>
              <a:spLocks noChangeArrowheads="1"/>
            </p:cNvSpPr>
            <p:nvPr/>
          </p:nvSpPr>
          <p:spPr bwMode="auto">
            <a:xfrm>
              <a:off x="1584" y="1632"/>
              <a:ext cx="576" cy="10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4" name="Oval 6"/>
            <p:cNvSpPr>
              <a:spLocks noChangeArrowheads="1"/>
            </p:cNvSpPr>
            <p:nvPr/>
          </p:nvSpPr>
          <p:spPr bwMode="auto">
            <a:xfrm>
              <a:off x="1824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5" name="Oval 7"/>
            <p:cNvSpPr>
              <a:spLocks noChangeArrowheads="1"/>
            </p:cNvSpPr>
            <p:nvPr/>
          </p:nvSpPr>
          <p:spPr bwMode="auto">
            <a:xfrm>
              <a:off x="1824" y="201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6" name="Oval 8"/>
            <p:cNvSpPr>
              <a:spLocks noChangeArrowheads="1"/>
            </p:cNvSpPr>
            <p:nvPr/>
          </p:nvSpPr>
          <p:spPr bwMode="auto">
            <a:xfrm>
              <a:off x="1824" y="225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7" name="Oval 9"/>
            <p:cNvSpPr>
              <a:spLocks noChangeArrowheads="1"/>
            </p:cNvSpPr>
            <p:nvPr/>
          </p:nvSpPr>
          <p:spPr bwMode="auto">
            <a:xfrm>
              <a:off x="1824" y="24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3" name="Text Box 15"/>
            <p:cNvSpPr txBox="1">
              <a:spLocks noChangeArrowheads="1"/>
            </p:cNvSpPr>
            <p:nvPr/>
          </p:nvSpPr>
          <p:spPr bwMode="auto">
            <a:xfrm>
              <a:off x="1392" y="171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1</a:t>
              </a:r>
            </a:p>
          </p:txBody>
        </p:sp>
        <p:sp>
          <p:nvSpPr>
            <p:cNvPr id="32784" name="Text Box 16"/>
            <p:cNvSpPr txBox="1">
              <a:spLocks noChangeArrowheads="1"/>
            </p:cNvSpPr>
            <p:nvPr/>
          </p:nvSpPr>
          <p:spPr bwMode="auto">
            <a:xfrm>
              <a:off x="1392" y="19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2</a:t>
              </a:r>
            </a:p>
          </p:txBody>
        </p:sp>
        <p:sp>
          <p:nvSpPr>
            <p:cNvPr id="32785" name="Text Box 17"/>
            <p:cNvSpPr txBox="1">
              <a:spLocks noChangeArrowheads="1"/>
            </p:cNvSpPr>
            <p:nvPr/>
          </p:nvSpPr>
          <p:spPr bwMode="auto">
            <a:xfrm>
              <a:off x="1392" y="21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3</a:t>
              </a:r>
            </a:p>
          </p:txBody>
        </p:sp>
        <p:sp>
          <p:nvSpPr>
            <p:cNvPr id="32786" name="Text Box 18"/>
            <p:cNvSpPr txBox="1">
              <a:spLocks noChangeArrowheads="1"/>
            </p:cNvSpPr>
            <p:nvPr/>
          </p:nvSpPr>
          <p:spPr bwMode="auto">
            <a:xfrm>
              <a:off x="1392" y="241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4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6019800" y="2743200"/>
            <a:ext cx="1249363" cy="1676400"/>
            <a:chOff x="3168" y="1632"/>
            <a:chExt cx="787" cy="1056"/>
          </a:xfrm>
        </p:grpSpPr>
        <p:sp>
          <p:nvSpPr>
            <p:cNvPr id="32773" name="Oval 5"/>
            <p:cNvSpPr>
              <a:spLocks noChangeArrowheads="1"/>
            </p:cNvSpPr>
            <p:nvPr/>
          </p:nvSpPr>
          <p:spPr bwMode="auto">
            <a:xfrm>
              <a:off x="3168" y="1632"/>
              <a:ext cx="576" cy="10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Oval 10"/>
            <p:cNvSpPr>
              <a:spLocks noChangeArrowheads="1"/>
            </p:cNvSpPr>
            <p:nvPr/>
          </p:nvSpPr>
          <p:spPr bwMode="auto">
            <a:xfrm>
              <a:off x="3408" y="22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Oval 11"/>
            <p:cNvSpPr>
              <a:spLocks noChangeArrowheads="1"/>
            </p:cNvSpPr>
            <p:nvPr/>
          </p:nvSpPr>
          <p:spPr bwMode="auto">
            <a:xfrm>
              <a:off x="3408" y="24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Oval 12"/>
            <p:cNvSpPr>
              <a:spLocks noChangeArrowheads="1"/>
            </p:cNvSpPr>
            <p:nvPr/>
          </p:nvSpPr>
          <p:spPr bwMode="auto">
            <a:xfrm>
              <a:off x="3408" y="17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Oval 13"/>
            <p:cNvSpPr>
              <a:spLocks noChangeArrowheads="1"/>
            </p:cNvSpPr>
            <p:nvPr/>
          </p:nvSpPr>
          <p:spPr bwMode="auto">
            <a:xfrm>
              <a:off x="3408" y="19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Text Box 19"/>
            <p:cNvSpPr txBox="1">
              <a:spLocks noChangeArrowheads="1"/>
            </p:cNvSpPr>
            <p:nvPr/>
          </p:nvSpPr>
          <p:spPr bwMode="auto">
            <a:xfrm>
              <a:off x="3740" y="170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1</a:t>
              </a:r>
            </a:p>
          </p:txBody>
        </p:sp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3744" y="188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2</a:t>
              </a:r>
            </a:p>
          </p:txBody>
        </p:sp>
        <p:sp>
          <p:nvSpPr>
            <p:cNvPr id="32789" name="Text Box 21"/>
            <p:cNvSpPr txBox="1">
              <a:spLocks noChangeArrowheads="1"/>
            </p:cNvSpPr>
            <p:nvPr/>
          </p:nvSpPr>
          <p:spPr bwMode="auto">
            <a:xfrm>
              <a:off x="3759" y="21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3</a:t>
              </a:r>
            </a:p>
          </p:txBody>
        </p:sp>
        <p:sp>
          <p:nvSpPr>
            <p:cNvPr id="32790" name="Text Box 22"/>
            <p:cNvSpPr txBox="1">
              <a:spLocks noChangeArrowheads="1"/>
            </p:cNvSpPr>
            <p:nvPr/>
          </p:nvSpPr>
          <p:spPr bwMode="auto">
            <a:xfrm>
              <a:off x="3740" y="238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TW"/>
                <a:t>4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4038600" y="3048000"/>
            <a:ext cx="2362200" cy="1066800"/>
            <a:chOff x="1920" y="1824"/>
            <a:chExt cx="1488" cy="672"/>
          </a:xfrm>
        </p:grpSpPr>
        <p:sp>
          <p:nvSpPr>
            <p:cNvPr id="32791" name="Line 23"/>
            <p:cNvSpPr>
              <a:spLocks noChangeShapeType="1"/>
            </p:cNvSpPr>
            <p:nvPr/>
          </p:nvSpPr>
          <p:spPr bwMode="auto">
            <a:xfrm>
              <a:off x="1920" y="182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92" name="Line 24"/>
            <p:cNvSpPr>
              <a:spLocks noChangeShapeType="1"/>
            </p:cNvSpPr>
            <p:nvPr/>
          </p:nvSpPr>
          <p:spPr bwMode="auto">
            <a:xfrm>
              <a:off x="1920" y="1824"/>
              <a:ext cx="14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>
              <a:off x="1920" y="1824"/>
              <a:ext cx="14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>
              <a:off x="1920" y="1824"/>
              <a:ext cx="148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4038600" y="3733800"/>
            <a:ext cx="2362200" cy="457200"/>
            <a:chOff x="1920" y="2256"/>
            <a:chExt cx="1488" cy="288"/>
          </a:xfrm>
        </p:grpSpPr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 flipV="1">
              <a:off x="1920" y="2256"/>
              <a:ext cx="14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flipV="1">
              <a:off x="1920" y="2496"/>
              <a:ext cx="14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038600" y="3352800"/>
            <a:ext cx="2362200" cy="762000"/>
            <a:chOff x="1920" y="2016"/>
            <a:chExt cx="1488" cy="480"/>
          </a:xfrm>
        </p:grpSpPr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V="1">
              <a:off x="1920" y="2016"/>
              <a:ext cx="1488" cy="4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>
              <a:off x="1920" y="2064"/>
              <a:ext cx="1488" cy="43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3048000" y="4802188"/>
            <a:ext cx="441166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 i="1">
                <a:latin typeface="Times New Roman" pitchFamily="18" charset="0"/>
              </a:rPr>
              <a:t>R</a:t>
            </a:r>
            <a:r>
              <a:rPr lang="en-US" altLang="zh-TW" sz="2800">
                <a:latin typeface="Times New Roman" pitchFamily="18" charset="0"/>
              </a:rPr>
              <a:t> = { (1,1), (1,2), (1,3), (1,4),</a:t>
            </a:r>
          </a:p>
          <a:p>
            <a:r>
              <a:rPr lang="en-US" altLang="zh-TW" sz="2800">
                <a:latin typeface="Times New Roman" pitchFamily="18" charset="0"/>
              </a:rPr>
              <a:t>         (2,2), (2,4),</a:t>
            </a:r>
          </a:p>
          <a:p>
            <a:r>
              <a:rPr lang="en-US" altLang="zh-TW" sz="2800">
                <a:latin typeface="Times New Roman" pitchFamily="18" charset="0"/>
              </a:rPr>
              <a:t>         (3,3),</a:t>
            </a:r>
          </a:p>
          <a:p>
            <a:r>
              <a:rPr lang="en-US" altLang="zh-TW" sz="2800">
                <a:latin typeface="Times New Roman" pitchFamily="18" charset="0"/>
              </a:rPr>
              <a:t>         (4,4) }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533400" y="228600"/>
            <a:ext cx="8229600" cy="762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Example– Relation</a:t>
            </a:r>
            <a:endParaRPr kumimoji="1" lang="en-US" altLang="zh-TW" sz="40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152400" y="914400"/>
            <a:ext cx="42672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</a:t>
            </a:r>
            <a:r>
              <a:rPr kumimoji="1" lang="en-US" altLang="zh-TW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 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= { (</a:t>
            </a:r>
            <a:r>
              <a:rPr kumimoji="1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</a:t>
            </a:r>
            <a:r>
              <a:rPr kumimoji="1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 | </a:t>
            </a:r>
            <a:r>
              <a:rPr kumimoji="1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 </a:t>
            </a:r>
            <a:r>
              <a:rPr kumimoji="1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b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R</a:t>
            </a:r>
            <a:r>
              <a:rPr kumimoji="1" lang="en-US" altLang="zh-TW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2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= { (</a:t>
            </a:r>
            <a:r>
              <a:rPr kumimoji="1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a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, </a:t>
            </a:r>
            <a:r>
              <a:rPr kumimoji="1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b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 | </a:t>
            </a:r>
            <a:r>
              <a:rPr kumimoji="1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a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&gt; </a:t>
            </a:r>
            <a:r>
              <a:rPr kumimoji="1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b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R</a:t>
            </a:r>
            <a:r>
              <a:rPr kumimoji="1" lang="en-US" altLang="zh-TW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3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= { (</a:t>
            </a:r>
            <a:r>
              <a:rPr kumimoji="1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a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, </a:t>
            </a:r>
            <a:r>
              <a:rPr kumimoji="1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b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 | </a:t>
            </a:r>
            <a:r>
              <a:rPr kumimoji="1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a 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= </a:t>
            </a:r>
            <a:r>
              <a:rPr kumimoji="1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b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or </a:t>
            </a:r>
            <a:r>
              <a:rPr kumimoji="1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a 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= 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  <a:sym typeface="Symbol" pitchFamily="18" charset="2"/>
              </a:rPr>
              <a:t>-</a:t>
            </a:r>
            <a:r>
              <a:rPr kumimoji="1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b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R</a:t>
            </a:r>
            <a:r>
              <a:rPr kumimoji="1" lang="en-US" altLang="zh-TW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4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= { (</a:t>
            </a:r>
            <a:r>
              <a:rPr kumimoji="1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a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, </a:t>
            </a:r>
            <a:r>
              <a:rPr kumimoji="1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b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 | </a:t>
            </a:r>
            <a:r>
              <a:rPr kumimoji="1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a 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= </a:t>
            </a:r>
            <a:r>
              <a:rPr kumimoji="1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b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R</a:t>
            </a:r>
            <a:r>
              <a:rPr kumimoji="1" lang="en-US" altLang="zh-TW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5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= { (</a:t>
            </a:r>
            <a:r>
              <a:rPr kumimoji="1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a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, </a:t>
            </a:r>
            <a:r>
              <a:rPr kumimoji="1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b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 | </a:t>
            </a:r>
            <a:r>
              <a:rPr kumimoji="1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a 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= </a:t>
            </a:r>
            <a:r>
              <a:rPr kumimoji="1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b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+1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1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R</a:t>
            </a:r>
            <a:r>
              <a:rPr kumimoji="1" lang="en-US" altLang="zh-TW" sz="20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6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= { (</a:t>
            </a:r>
            <a:r>
              <a:rPr kumimoji="1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a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, </a:t>
            </a:r>
            <a:r>
              <a:rPr kumimoji="1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b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) | </a:t>
            </a:r>
            <a:r>
              <a:rPr kumimoji="1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a 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+ </a:t>
            </a:r>
            <a:r>
              <a:rPr kumimoji="1" lang="en-US" altLang="zh-TW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b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  3 }</a:t>
            </a: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  <a:sym typeface="Symbol" pitchFamily="18" charset="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648200" y="914400"/>
            <a:ext cx="406558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/>
              <a:t>Which of these relations</a:t>
            </a:r>
          </a:p>
          <a:p>
            <a:r>
              <a:rPr lang="en-US" altLang="zh-TW" sz="2800" dirty="0"/>
              <a:t>contain each of the pairs</a:t>
            </a:r>
          </a:p>
          <a:p>
            <a:r>
              <a:rPr lang="en-US" altLang="zh-TW" sz="2800" dirty="0">
                <a:latin typeface="Times New Roman" pitchFamily="18" charset="0"/>
              </a:rPr>
              <a:t>(1,1), (1,2), (2,1), (1,</a:t>
            </a:r>
            <a:r>
              <a:rPr lang="en-US" altLang="zh-TW" sz="2800" dirty="0">
                <a:latin typeface="Symbol" pitchFamily="18" charset="2"/>
              </a:rPr>
              <a:t>-</a:t>
            </a:r>
            <a:r>
              <a:rPr lang="en-US" altLang="zh-TW" sz="2800" dirty="0">
                <a:latin typeface="Times New Roman" pitchFamily="18" charset="0"/>
              </a:rPr>
              <a:t>1),</a:t>
            </a:r>
          </a:p>
          <a:p>
            <a:r>
              <a:rPr lang="en-US" altLang="zh-TW" sz="2800" dirty="0"/>
              <a:t>and </a:t>
            </a:r>
            <a:r>
              <a:rPr lang="en-US" altLang="zh-TW" sz="2800" dirty="0">
                <a:latin typeface="Times New Roman" pitchFamily="18" charset="0"/>
              </a:rPr>
              <a:t>(2,2)?</a:t>
            </a:r>
          </a:p>
        </p:txBody>
      </p:sp>
      <p:graphicFrame>
        <p:nvGraphicFramePr>
          <p:cNvPr id="4" name="Group 147"/>
          <p:cNvGraphicFramePr>
            <a:graphicFrameLocks/>
          </p:cNvGraphicFramePr>
          <p:nvPr/>
        </p:nvGraphicFramePr>
        <p:xfrm>
          <a:off x="2590800" y="3429000"/>
          <a:ext cx="6248400" cy="3200400"/>
        </p:xfrm>
        <a:graphic>
          <a:graphicData uri="http://schemas.openxmlformats.org/drawingml/2006/table">
            <a:tbl>
              <a:tblPr/>
              <a:tblGrid>
                <a:gridCol w="752475"/>
                <a:gridCol w="1054100"/>
                <a:gridCol w="1012825"/>
                <a:gridCol w="990600"/>
                <a:gridCol w="1143000"/>
                <a:gridCol w="12954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(1,1)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(1,2)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(2,1)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(1,</a:t>
                      </a: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(2,2)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</a:t>
                      </a:r>
                      <a:r>
                        <a:rPr kumimoji="1" lang="en-US" altLang="zh-TW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152400"/>
            <a:ext cx="82296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.</a:t>
            </a:r>
            <a:r>
              <a:rPr kumimoji="1" lang="en-US" altLang="zh-TW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Consider the following relations on </a:t>
            </a:r>
            <a:r>
              <a:rPr kumimoji="1" lang="en-US" altLang="zh-TW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Z</a:t>
            </a:r>
            <a:r>
              <a:rPr kumimoji="1" lang="en-US" altLang="zh-TW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1" lang="en-US" altLang="zh-TW" sz="28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30275"/>
            <a:ext cx="8686800" cy="1143000"/>
          </a:xfrm>
        </p:spPr>
        <p:txBody>
          <a:bodyPr/>
          <a:lstStyle/>
          <a:p>
            <a:r>
              <a:rPr lang="en-US" altLang="zh-TW" sz="3200" b="1" i="0" dirty="0" smtClean="0">
                <a:solidFill>
                  <a:srgbClr val="FF3300"/>
                </a:solidFill>
              </a:rPr>
              <a:t>Def.</a:t>
            </a:r>
            <a:r>
              <a:rPr lang="en-US" altLang="zh-TW" sz="3200" b="1" dirty="0" smtClean="0">
                <a:solidFill>
                  <a:srgbClr val="FF3300"/>
                </a:solidFill>
              </a:rPr>
              <a:t> </a:t>
            </a:r>
            <a:r>
              <a:rPr lang="en-US" altLang="zh-TW" sz="3200" b="1" dirty="0">
                <a:solidFill>
                  <a:srgbClr val="FF3300"/>
                </a:solidFill>
              </a:rPr>
              <a:t>3.</a:t>
            </a:r>
            <a:r>
              <a:rPr lang="en-US" altLang="zh-TW" sz="3200" dirty="0"/>
              <a:t> A relation </a:t>
            </a:r>
            <a:r>
              <a:rPr lang="en-US" altLang="zh-TW" sz="3200" b="1" i="1" dirty="0">
                <a:latin typeface="Times New Roman" pitchFamily="18" charset="0"/>
              </a:rPr>
              <a:t>R</a:t>
            </a:r>
            <a:r>
              <a:rPr lang="en-US" altLang="zh-TW" sz="3200" dirty="0"/>
              <a:t> on a set </a:t>
            </a:r>
            <a:r>
              <a:rPr lang="en-US" altLang="zh-TW" sz="3200" b="1" i="1" dirty="0">
                <a:latin typeface="Times New Roman" pitchFamily="18" charset="0"/>
              </a:rPr>
              <a:t>A</a:t>
            </a:r>
            <a:r>
              <a:rPr lang="en-US" altLang="zh-TW" sz="3200" dirty="0"/>
              <a:t> is called </a:t>
            </a:r>
            <a:r>
              <a:rPr lang="en-US" altLang="zh-TW" sz="3200" u="sng" dirty="0">
                <a:solidFill>
                  <a:srgbClr val="0066FF"/>
                </a:solidFill>
              </a:rPr>
              <a:t>reflexive</a:t>
            </a:r>
            <a:r>
              <a:rPr lang="en-US" altLang="zh-TW" sz="3200" dirty="0"/>
              <a:t> </a:t>
            </a:r>
            <a:br>
              <a:rPr lang="en-US" altLang="zh-TW" sz="3200" dirty="0"/>
            </a:br>
            <a:r>
              <a:rPr lang="en-US" altLang="zh-TW" sz="3200" dirty="0"/>
              <a:t>           if </a:t>
            </a:r>
            <a:r>
              <a:rPr lang="en-US" altLang="zh-TW" sz="3200" b="1" dirty="0">
                <a:latin typeface="Times New Roman" pitchFamily="18" charset="0"/>
              </a:rPr>
              <a:t>(</a:t>
            </a:r>
            <a:r>
              <a:rPr lang="en-US" altLang="zh-TW" sz="3200" b="1" i="1" dirty="0" err="1">
                <a:latin typeface="Times New Roman" pitchFamily="18" charset="0"/>
              </a:rPr>
              <a:t>a</a:t>
            </a:r>
            <a:r>
              <a:rPr lang="en-US" altLang="zh-TW" sz="3200" dirty="0" err="1">
                <a:latin typeface="Times New Roman" pitchFamily="18" charset="0"/>
              </a:rPr>
              <a:t>,</a:t>
            </a:r>
            <a:r>
              <a:rPr lang="en-US" altLang="zh-TW" sz="3200" b="1" i="1" dirty="0" err="1">
                <a:latin typeface="Times New Roman" pitchFamily="18" charset="0"/>
              </a:rPr>
              <a:t>a</a:t>
            </a:r>
            <a:r>
              <a:rPr lang="en-US" altLang="zh-TW" sz="3200" b="1" dirty="0">
                <a:latin typeface="Times New Roman" pitchFamily="18" charset="0"/>
              </a:rPr>
              <a:t>)</a:t>
            </a:r>
            <a:r>
              <a:rPr lang="en-US" altLang="zh-TW" sz="3200" b="1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3200" b="1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3200" dirty="0">
                <a:sym typeface="Symbol" pitchFamily="18" charset="2"/>
              </a:rPr>
              <a:t> for every </a:t>
            </a:r>
            <a:r>
              <a:rPr lang="en-US" altLang="zh-TW" sz="3200" b="1" i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3200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3200" b="1" i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3200" dirty="0">
                <a:sym typeface="Symbol" pitchFamily="18" charset="2"/>
              </a:rPr>
              <a:t>.</a:t>
            </a:r>
            <a:endParaRPr lang="en-US" altLang="en-US" sz="3200" dirty="0">
              <a:sym typeface="Symbol" pitchFamily="18" charset="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49475"/>
            <a:ext cx="9144000" cy="3429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b="1" dirty="0" smtClean="0">
                <a:solidFill>
                  <a:srgbClr val="008000"/>
                </a:solidFill>
              </a:rPr>
              <a:t>Example.</a:t>
            </a:r>
            <a:r>
              <a:rPr lang="en-US" altLang="zh-TW" dirty="0" smtClean="0"/>
              <a:t>  </a:t>
            </a:r>
            <a:r>
              <a:rPr lang="en-US" altLang="zh-TW" dirty="0"/>
              <a:t>Consider the following relations on </a:t>
            </a:r>
          </a:p>
          <a:p>
            <a:pPr>
              <a:buFont typeface="Wingdings" pitchFamily="2" charset="2"/>
              <a:buNone/>
            </a:pPr>
            <a:r>
              <a:rPr lang="en-US" altLang="zh-TW" b="1" dirty="0">
                <a:latin typeface="Times New Roman" pitchFamily="18" charset="0"/>
              </a:rPr>
              <a:t>                       </a:t>
            </a:r>
            <a:r>
              <a:rPr lang="en-US" altLang="zh-TW" dirty="0">
                <a:latin typeface="Times New Roman" pitchFamily="18" charset="0"/>
              </a:rPr>
              <a:t>{1, 2, 3, 4}</a:t>
            </a:r>
            <a:r>
              <a:rPr lang="en-US" altLang="zh-TW" dirty="0"/>
              <a:t> : 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/>
              <a:t>	</a:t>
            </a:r>
            <a:r>
              <a:rPr lang="en-US" altLang="zh-TW" sz="2800" b="1" i="1" dirty="0">
                <a:latin typeface="Times New Roman" pitchFamily="18" charset="0"/>
              </a:rPr>
              <a:t>R</a:t>
            </a:r>
            <a:r>
              <a:rPr lang="en-US" altLang="zh-TW" sz="2800" b="1" baseline="-25000" dirty="0">
                <a:latin typeface="Times New Roman" pitchFamily="18" charset="0"/>
              </a:rPr>
              <a:t>2</a:t>
            </a:r>
            <a:r>
              <a:rPr lang="en-US" altLang="zh-TW" sz="2800" dirty="0">
                <a:latin typeface="Times New Roman" pitchFamily="18" charset="0"/>
              </a:rPr>
              <a:t> = { (1,1), (1,2), (2,1) }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latin typeface="Times New Roman" pitchFamily="18" charset="0"/>
              </a:rPr>
              <a:t>	</a:t>
            </a:r>
            <a:r>
              <a:rPr lang="en-US" altLang="zh-TW" sz="2800" b="1" i="1" dirty="0">
                <a:latin typeface="Times New Roman" pitchFamily="18" charset="0"/>
              </a:rPr>
              <a:t>R</a:t>
            </a:r>
            <a:r>
              <a:rPr lang="en-US" altLang="zh-TW" sz="2800" b="1" baseline="-25000" dirty="0">
                <a:latin typeface="Times New Roman" pitchFamily="18" charset="0"/>
              </a:rPr>
              <a:t>3</a:t>
            </a:r>
            <a:r>
              <a:rPr lang="en-US" altLang="zh-TW" sz="2800" dirty="0">
                <a:latin typeface="Times New Roman" pitchFamily="18" charset="0"/>
              </a:rPr>
              <a:t> = { (1,1), (1,2), (1,4), (2,1), (2,2), (3,3), (4,1), (4,4) }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latin typeface="Times New Roman" pitchFamily="18" charset="0"/>
              </a:rPr>
              <a:t>	</a:t>
            </a:r>
            <a:r>
              <a:rPr lang="en-US" altLang="zh-TW" sz="2800" b="1" i="1" dirty="0">
                <a:latin typeface="Times New Roman" pitchFamily="18" charset="0"/>
              </a:rPr>
              <a:t>R</a:t>
            </a:r>
            <a:r>
              <a:rPr lang="en-US" altLang="zh-TW" sz="2800" b="1" baseline="-25000" dirty="0">
                <a:latin typeface="Times New Roman" pitchFamily="18" charset="0"/>
              </a:rPr>
              <a:t>4</a:t>
            </a:r>
            <a:r>
              <a:rPr lang="en-US" altLang="zh-TW" sz="2800" dirty="0">
                <a:latin typeface="Times New Roman" pitchFamily="18" charset="0"/>
              </a:rPr>
              <a:t> = { (2,1), (3,1), (3,2), (4,1), (4,2), (4,3) }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   which of them are reflexive ?                      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04800" y="58070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0" y="5791200"/>
            <a:ext cx="15033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b="1">
                <a:solidFill>
                  <a:srgbClr val="008000"/>
                </a:solidFill>
              </a:rPr>
              <a:t>Sol :</a:t>
            </a:r>
            <a:r>
              <a:rPr lang="en-US" altLang="zh-TW" sz="2800"/>
              <a:t> </a:t>
            </a:r>
          </a:p>
          <a:p>
            <a:r>
              <a:rPr lang="en-US" altLang="zh-TW" sz="2800"/>
              <a:t>	</a:t>
            </a:r>
            <a:r>
              <a:rPr lang="en-US" altLang="zh-TW" sz="3200" b="1" i="1">
                <a:latin typeface="Times New Roman" pitchFamily="18" charset="0"/>
              </a:rPr>
              <a:t>R</a:t>
            </a:r>
            <a:r>
              <a:rPr lang="en-US" altLang="zh-TW" sz="3200" b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3400" y="228600"/>
            <a:ext cx="8229600" cy="762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Reflexive Relation</a:t>
            </a:r>
            <a:endParaRPr kumimoji="1" lang="en-US" altLang="zh-TW" sz="40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  <p:bldP spid="378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7696200" cy="5943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b="1" dirty="0" smtClean="0">
                <a:solidFill>
                  <a:srgbClr val="008000"/>
                </a:solidFill>
              </a:rPr>
              <a:t>Example.</a:t>
            </a:r>
            <a:r>
              <a:rPr lang="en-US" altLang="zh-TW" dirty="0" smtClean="0"/>
              <a:t> </a:t>
            </a:r>
            <a:r>
              <a:rPr lang="en-US" altLang="zh-TW" dirty="0"/>
              <a:t>Which of the relations </a:t>
            </a:r>
            <a:r>
              <a:rPr lang="en-US" altLang="zh-TW" dirty="0" smtClean="0"/>
              <a:t>                  </a:t>
            </a:r>
            <a:endParaRPr lang="en-US" altLang="zh-TW" dirty="0"/>
          </a:p>
          <a:p>
            <a:pPr>
              <a:buFont typeface="Wingdings" pitchFamily="2" charset="2"/>
              <a:buNone/>
            </a:pPr>
            <a:r>
              <a:rPr lang="en-US" altLang="zh-TW" dirty="0"/>
              <a:t>                    </a:t>
            </a:r>
            <a:r>
              <a:rPr lang="en-US" altLang="zh-TW" dirty="0" smtClean="0"/>
              <a:t>are </a:t>
            </a:r>
            <a:r>
              <a:rPr lang="en-US" altLang="zh-TW" dirty="0"/>
              <a:t>reflexive ?</a:t>
            </a:r>
          </a:p>
          <a:p>
            <a:pPr>
              <a:buFont typeface="Wingdings" pitchFamily="2" charset="2"/>
              <a:buNone/>
            </a:pPr>
            <a:endParaRPr lang="en-US" altLang="zh-TW" b="1" dirty="0">
              <a:solidFill>
                <a:srgbClr val="008000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zh-TW" b="1" dirty="0">
              <a:solidFill>
                <a:srgbClr val="008000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zh-TW" b="1" dirty="0">
              <a:solidFill>
                <a:srgbClr val="008000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zh-TW" b="1" dirty="0">
              <a:solidFill>
                <a:srgbClr val="008000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zh-TW" b="1" dirty="0">
              <a:solidFill>
                <a:srgbClr val="008000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zh-TW" b="1" dirty="0">
              <a:solidFill>
                <a:srgbClr val="008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TW" b="1" dirty="0">
                <a:solidFill>
                  <a:srgbClr val="008000"/>
                </a:solidFill>
              </a:rPr>
              <a:t>Sol :</a:t>
            </a:r>
            <a:r>
              <a:rPr lang="en-US" altLang="zh-TW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		</a:t>
            </a:r>
            <a:r>
              <a:rPr lang="en-US" altLang="zh-TW" i="1" dirty="0">
                <a:latin typeface="Times New Roman" pitchFamily="18" charset="0"/>
              </a:rPr>
              <a:t>R</a:t>
            </a:r>
            <a:r>
              <a:rPr lang="en-US" altLang="zh-TW" baseline="-25000" dirty="0">
                <a:latin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</a:rPr>
              <a:t>, </a:t>
            </a:r>
            <a:r>
              <a:rPr lang="en-US" altLang="zh-TW" i="1" dirty="0">
                <a:latin typeface="Times New Roman" pitchFamily="18" charset="0"/>
              </a:rPr>
              <a:t>R</a:t>
            </a:r>
            <a:r>
              <a:rPr lang="en-US" altLang="zh-TW" baseline="-25000" dirty="0">
                <a:latin typeface="Times New Roman" pitchFamily="18" charset="0"/>
              </a:rPr>
              <a:t>3</a:t>
            </a:r>
            <a:r>
              <a:rPr lang="en-US" altLang="zh-TW" dirty="0"/>
              <a:t> and </a:t>
            </a:r>
            <a:r>
              <a:rPr lang="en-US" altLang="zh-TW" i="1" dirty="0">
                <a:latin typeface="Times New Roman" pitchFamily="18" charset="0"/>
              </a:rPr>
              <a:t>R</a:t>
            </a:r>
            <a:r>
              <a:rPr lang="en-US" altLang="zh-TW" baseline="-25000" dirty="0">
                <a:latin typeface="Times New Roman" pitchFamily="18" charset="0"/>
              </a:rPr>
              <a:t>4</a:t>
            </a:r>
            <a:r>
              <a:rPr lang="en-US" altLang="zh-TW" dirty="0"/>
              <a:t> 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2667000" y="2133600"/>
            <a:ext cx="4800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800" i="1">
                <a:latin typeface="Times New Roman" pitchFamily="18" charset="0"/>
              </a:rPr>
              <a:t>R</a:t>
            </a:r>
            <a:r>
              <a:rPr lang="en-US" altLang="zh-TW" sz="2800" baseline="-25000">
                <a:latin typeface="Times New Roman" pitchFamily="18" charset="0"/>
              </a:rPr>
              <a:t>1 </a:t>
            </a:r>
            <a:r>
              <a:rPr lang="en-US" altLang="zh-TW" sz="2800">
                <a:latin typeface="Times New Roman" pitchFamily="18" charset="0"/>
              </a:rPr>
              <a:t>= { (</a:t>
            </a:r>
            <a:r>
              <a:rPr lang="en-US" altLang="zh-TW" sz="2800" i="1">
                <a:latin typeface="Times New Roman" pitchFamily="18" charset="0"/>
              </a:rPr>
              <a:t>a</a:t>
            </a:r>
            <a:r>
              <a:rPr lang="en-US" altLang="zh-TW" sz="2800">
                <a:latin typeface="Times New Roman" pitchFamily="18" charset="0"/>
              </a:rPr>
              <a:t>, </a:t>
            </a:r>
            <a:r>
              <a:rPr lang="en-US" altLang="zh-TW" sz="2800" i="1">
                <a:latin typeface="Times New Roman" pitchFamily="18" charset="0"/>
              </a:rPr>
              <a:t>b</a:t>
            </a:r>
            <a:r>
              <a:rPr lang="en-US" altLang="zh-TW" sz="2800">
                <a:latin typeface="Times New Roman" pitchFamily="18" charset="0"/>
              </a:rPr>
              <a:t>) | </a:t>
            </a:r>
            <a:r>
              <a:rPr lang="en-US" altLang="zh-TW" sz="2800" i="1">
                <a:latin typeface="Times New Roman" pitchFamily="18" charset="0"/>
              </a:rPr>
              <a:t>a</a:t>
            </a:r>
            <a:r>
              <a:rPr lang="en-US" altLang="zh-TW" sz="2800">
                <a:latin typeface="Times New Roman" pitchFamily="18" charset="0"/>
              </a:rPr>
              <a:t> 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 }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 = { (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) |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 &gt;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 }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baseline="-25000">
                <a:latin typeface="Times New Roman" pitchFamily="18" charset="0"/>
                <a:sym typeface="Symbol" pitchFamily="18" charset="2"/>
              </a:rPr>
              <a:t>3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 = { (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) |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 or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TW" sz="2800">
                <a:latin typeface="Symbol" pitchFamily="18" charset="2"/>
                <a:sym typeface="Symbol" pitchFamily="18" charset="2"/>
              </a:rPr>
              <a:t>-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 }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baseline="-25000">
                <a:latin typeface="Times New Roman" pitchFamily="18" charset="0"/>
                <a:sym typeface="Symbol" pitchFamily="18" charset="2"/>
              </a:rPr>
              <a:t>4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 = { (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) |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 }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baseline="-25000">
                <a:latin typeface="Times New Roman" pitchFamily="18" charset="0"/>
                <a:sym typeface="Symbol" pitchFamily="18" charset="2"/>
              </a:rPr>
              <a:t>5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 = { (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) |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+1 }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baseline="-25000">
                <a:latin typeface="Times New Roman" pitchFamily="18" charset="0"/>
                <a:sym typeface="Symbol" pitchFamily="18" charset="2"/>
              </a:rPr>
              <a:t>6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 = { (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) |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a 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  3 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3400" y="228600"/>
            <a:ext cx="8229600" cy="762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4000" i="1" kern="0" dirty="0" smtClean="0">
                <a:latin typeface="+mj-lt"/>
                <a:ea typeface="+mj-ea"/>
                <a:cs typeface="+mj-cs"/>
              </a:rPr>
              <a:t>Reflexive </a:t>
            </a:r>
            <a:r>
              <a:rPr kumimoji="1" lang="en-US" altLang="zh-TW" sz="4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Relation</a:t>
            </a:r>
            <a:endParaRPr kumimoji="1" lang="en-US" altLang="zh-TW" sz="40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adbarb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919191"/>
      </a:folHlink>
    </a:clrScheme>
    <a:fontScheme name="shadbarb.ppt">
      <a:majorFont>
        <a:latin typeface="Book Antiqu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-52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-52"/>
            <a:ea typeface="新細明體" pitchFamily="18" charset="-120"/>
          </a:defRPr>
        </a:defPPr>
      </a:lstStyle>
    </a:lnDef>
  </a:objectDefaults>
  <a:extraClrSchemeLst>
    <a:extraClrScheme>
      <a:clrScheme name="shadbarb.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dbarb.pp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c:\powerpnt\template\bwovrhd\shadbarb.ppt</Template>
  <TotalTime>1111</TotalTime>
  <Pages>53</Pages>
  <Words>1566</Words>
  <Application>Microsoft PowerPoint 4.0</Application>
  <PresentationFormat>Letter Paper (8.5x11 in)</PresentationFormat>
  <Paragraphs>334</Paragraphs>
  <Slides>31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shadbarb</vt:lpstr>
      <vt:lpstr>方程式</vt:lpstr>
      <vt:lpstr>Relation-Part 1</vt:lpstr>
      <vt:lpstr>Relations and Properties.</vt:lpstr>
      <vt:lpstr>Set and Relation</vt:lpstr>
      <vt:lpstr>Slide 4</vt:lpstr>
      <vt:lpstr>Relations vs. Functions</vt:lpstr>
      <vt:lpstr>Example.   Let A be the set {1, 2, 3, 4}. Which ordered pairs are  in the relation R = { (a, b)| a divides b }?</vt:lpstr>
      <vt:lpstr>Slide 7</vt:lpstr>
      <vt:lpstr>Def. 3. A relation R on a set A is called reflexive             if (a,a)R for every aA.</vt:lpstr>
      <vt:lpstr>Slide 9</vt:lpstr>
      <vt:lpstr>Slide 10</vt:lpstr>
      <vt:lpstr>Slide 11</vt:lpstr>
      <vt:lpstr>Def. 5. A relation R on a set A is called          transitive if for a, b, c A,         (a, b)R and (b, c)R  (a, c)R.</vt:lpstr>
      <vt:lpstr>Slide 13</vt:lpstr>
      <vt:lpstr>Slide 14</vt:lpstr>
      <vt:lpstr>Slide 15</vt:lpstr>
      <vt:lpstr>Representing Relations by Matrices</vt:lpstr>
      <vt:lpstr>Example . Suppose that A = {1,2,3} and B = {1,2}                     Let R = {(a, b) | a &gt; b, aA, bB}.                     What is MR ?</vt:lpstr>
      <vt:lpstr>Slide 18</vt:lpstr>
      <vt:lpstr>Slide 19</vt:lpstr>
      <vt:lpstr>Slide 20</vt:lpstr>
      <vt:lpstr>Relations  in 0-1 Matrix</vt:lpstr>
      <vt:lpstr>Slide 22</vt:lpstr>
      <vt:lpstr>Slide 23</vt:lpstr>
      <vt:lpstr>Examples of Relations Using Matrix</vt:lpstr>
      <vt:lpstr>Union and Intersection Operations on Relations Using Matrix</vt:lpstr>
      <vt:lpstr>Composite Operations  of Relations Using Matrix</vt:lpstr>
      <vt:lpstr>Representing Relations Using Digraphs.     (Directed Graphs)</vt:lpstr>
      <vt:lpstr>Slide 28</vt:lpstr>
      <vt:lpstr>Slide 29</vt:lpstr>
      <vt:lpstr>Slide 30</vt:lpstr>
      <vt:lpstr>Acknowledgement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 and Functions</dc:title>
  <dc:creator>Mahmuda Naznin</dc:creator>
  <cp:lastModifiedBy>star_sky</cp:lastModifiedBy>
  <cp:revision>194</cp:revision>
  <cp:lastPrinted>1994-11-09T06:15:52Z</cp:lastPrinted>
  <dcterms:created xsi:type="dcterms:W3CDTF">1994-10-31T09:15:56Z</dcterms:created>
  <dcterms:modified xsi:type="dcterms:W3CDTF">2023-02-13T17:03:25Z</dcterms:modified>
</cp:coreProperties>
</file>