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14" r:id="rId2"/>
    <p:sldId id="341" r:id="rId3"/>
    <p:sldId id="342" r:id="rId4"/>
    <p:sldId id="391" r:id="rId5"/>
    <p:sldId id="343" r:id="rId6"/>
    <p:sldId id="344" r:id="rId7"/>
    <p:sldId id="345" r:id="rId8"/>
    <p:sldId id="346" r:id="rId9"/>
    <p:sldId id="348" r:id="rId10"/>
    <p:sldId id="349" r:id="rId11"/>
    <p:sldId id="350" r:id="rId12"/>
    <p:sldId id="351" r:id="rId13"/>
    <p:sldId id="395" r:id="rId14"/>
    <p:sldId id="393" r:id="rId15"/>
    <p:sldId id="394" r:id="rId16"/>
    <p:sldId id="352" r:id="rId17"/>
    <p:sldId id="353" r:id="rId18"/>
    <p:sldId id="354" r:id="rId19"/>
    <p:sldId id="355" r:id="rId20"/>
    <p:sldId id="356" r:id="rId21"/>
    <p:sldId id="316" r:id="rId22"/>
  </p:sldIdLst>
  <p:sldSz cx="9144000" cy="6858000" type="letter"/>
  <p:notesSz cx="6858000" cy="9774238"/>
  <p:kinsoku lang="zh-TW" invalStChars="!),.:;?]}，、。．；：？！︰…‥﹐﹑﹒﹔﹕﹖﹗｜–︱—︳?︴﹏）︶﹜︸〕︺】︼》︾〉﹀」﹂』﹄﹚﹜﹞’”〞′·" invalEndChars="([{（︵﹛︷〔︹【︻《︽〈︿「﹁『﹃﹙﹛﹝‘“〝‵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2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2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2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2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2"/>
        </a:solidFill>
        <a:latin typeface="Times New Roman" pitchFamily="18" charset="0"/>
        <a:ea typeface="新細明體" pitchFamily="18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50" d="100"/>
          <a:sy n="50" d="100"/>
        </p:scale>
        <p:origin x="-1736" y="-3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9850" y="98425"/>
            <a:ext cx="5510213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>
              <a:defRPr/>
            </a:pPr>
            <a:r>
              <a:rPr lang="en-US" altLang="zh-TW" sz="1400">
                <a:latin typeface="Arial" charset="0"/>
              </a:rPr>
              <a:t>Discrete Math by R.S. Chang, Dept. Information Management, NTIT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6391275" y="9374188"/>
            <a:ext cx="3968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>
              <a:defRPr/>
            </a:pPr>
            <a:fld id="{9F64F3FA-EB53-4126-8BFD-6DA49360C9E1}" type="slidenum">
              <a:rPr lang="en-US" altLang="zh-TW" sz="1400">
                <a:latin typeface="Arial" charset="0"/>
              </a:rPr>
              <a:pPr algn="r">
                <a:defRPr/>
              </a:pPr>
              <a:t>‹#›</a:t>
            </a:fld>
            <a:endParaRPr lang="en-US" altLang="zh-TW" sz="140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6613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notes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852488"/>
            <a:ext cx="4568825" cy="34258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ln/>
        </p:spPr>
        <p:txBody>
          <a:bodyPr/>
          <a:lstStyle/>
          <a:p>
            <a:fld id="{4B5F49BA-18CD-41C0-BBD6-29A4A110CC94}" type="slidenum">
              <a:rPr lang="en-US" altLang="zh-TW"/>
              <a:pPr/>
              <a:t>2</a:t>
            </a:fld>
            <a:endParaRPr lang="en-US" altLang="zh-TW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ln/>
        </p:spPr>
        <p:txBody>
          <a:bodyPr/>
          <a:lstStyle/>
          <a:p>
            <a:fld id="{831B1FA3-D8C7-4505-A4AD-17671B2AD6B1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ln/>
        </p:spPr>
        <p:txBody>
          <a:bodyPr/>
          <a:lstStyle/>
          <a:p>
            <a:fld id="{5EB89201-F744-43BB-9BA9-3C97D684E5FC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ln/>
        </p:spPr>
        <p:txBody>
          <a:bodyPr/>
          <a:lstStyle/>
          <a:p>
            <a:fld id="{E9111150-13D9-46B3-A606-F62A1C0FFF52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noFill/>
        </p:spPr>
        <p:txBody>
          <a:bodyPr/>
          <a:lstStyle/>
          <a:p>
            <a:fld id="{D483A7A9-5E8D-4C5C-AF82-AC1FBB32D27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noFill/>
        </p:spPr>
        <p:txBody>
          <a:bodyPr/>
          <a:lstStyle/>
          <a:p>
            <a:fld id="{D4010368-46F7-4116-99F3-C91412865E41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noFill/>
        </p:spPr>
        <p:txBody>
          <a:bodyPr/>
          <a:lstStyle/>
          <a:p>
            <a:fld id="{F1A6BD7F-55D3-4DDB-81CB-452764CC318D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noFill/>
        </p:spPr>
        <p:txBody>
          <a:bodyPr/>
          <a:lstStyle/>
          <a:p>
            <a:fld id="{C92E98A2-C0B3-4232-9B6F-6436AAFF46A8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ln/>
        </p:spPr>
        <p:txBody>
          <a:bodyPr/>
          <a:lstStyle/>
          <a:p>
            <a:fld id="{07CD7532-AA7B-4509-B933-70FE4058375F}" type="slidenum">
              <a:rPr lang="en-US" altLang="zh-TW"/>
              <a:pPr/>
              <a:t>3</a:t>
            </a:fld>
            <a:endParaRPr lang="en-US" altLang="zh-TW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ln/>
        </p:spPr>
        <p:txBody>
          <a:bodyPr/>
          <a:lstStyle/>
          <a:p>
            <a:fld id="{07CD7532-AA7B-4509-B933-70FE4058375F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ln/>
        </p:spPr>
        <p:txBody>
          <a:bodyPr/>
          <a:lstStyle/>
          <a:p>
            <a:fld id="{98CF017B-7183-4927-8A73-DFC87081D712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ln/>
        </p:spPr>
        <p:txBody>
          <a:bodyPr/>
          <a:lstStyle/>
          <a:p>
            <a:fld id="{6F1CDBC3-4E64-42A4-B81B-FF791277985D}" type="slidenum">
              <a:rPr lang="en-US" altLang="zh-TW"/>
              <a:pPr/>
              <a:t>6</a:t>
            </a:fld>
            <a:endParaRPr lang="en-US" altLang="zh-TW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ln/>
        </p:spPr>
        <p:txBody>
          <a:bodyPr/>
          <a:lstStyle/>
          <a:p>
            <a:fld id="{A57E79AE-6044-482B-80CA-8F23F3560C05}" type="slidenum">
              <a:rPr lang="en-US" altLang="zh-TW"/>
              <a:pPr/>
              <a:t>7</a:t>
            </a:fld>
            <a:endParaRPr lang="en-US" altLang="zh-TW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ln/>
        </p:spPr>
        <p:txBody>
          <a:bodyPr/>
          <a:lstStyle/>
          <a:p>
            <a:fld id="{080939AF-34B4-490C-8248-58C96BB188B8}" type="slidenum">
              <a:rPr lang="en-US" altLang="zh-TW"/>
              <a:pPr/>
              <a:t>8</a:t>
            </a:fld>
            <a:endParaRPr lang="en-US" altLang="zh-TW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ln/>
        </p:spPr>
        <p:txBody>
          <a:bodyPr/>
          <a:lstStyle/>
          <a:p>
            <a:fld id="{712A4BBA-10FE-4B1D-B5B5-3686A2D218DD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9283830"/>
            <a:ext cx="2971800" cy="488712"/>
          </a:xfrm>
          <a:prstGeom prst="rect">
            <a:avLst/>
          </a:prstGeom>
          <a:ln/>
        </p:spPr>
        <p:txBody>
          <a:bodyPr/>
          <a:lstStyle/>
          <a:p>
            <a:fld id="{AF8AC409-80B1-4881-9839-3CB70EDE2569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42950"/>
            <a:ext cx="1943100" cy="5505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42950"/>
            <a:ext cx="5676900" cy="5505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5409FB2-501A-4CB3-98F5-B8FCCEDE86F9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33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42950"/>
            <a:ext cx="7772400" cy="1162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33600"/>
            <a:ext cx="7772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92075" y="6486525"/>
            <a:ext cx="4078288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>
              <a:defRPr/>
            </a:pPr>
            <a:r>
              <a:rPr lang="en-US" altLang="zh-TW" sz="1400">
                <a:latin typeface="Arial" charset="0"/>
              </a:rPr>
              <a:t>Discrete Math by R.S. Chang, Dept. CSIE, NDHU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655050" y="6486525"/>
            <a:ext cx="396875" cy="301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 anchor="ctr">
            <a:spAutoFit/>
          </a:bodyPr>
          <a:lstStyle/>
          <a:p>
            <a:pPr algn="r">
              <a:defRPr/>
            </a:pPr>
            <a:fld id="{B5C184AE-D934-4D7A-A78A-FA5743B4AA1C}" type="slidenum">
              <a:rPr lang="en-US" altLang="zh-TW" sz="1400">
                <a:latin typeface="Arial" charset="0"/>
              </a:rPr>
              <a:pPr algn="r">
                <a:defRPr/>
              </a:pPr>
              <a:t>‹#›</a:t>
            </a:fld>
            <a:endParaRPr lang="en-US" altLang="zh-TW" sz="1400">
              <a:latin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5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Book Antiqua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Book Antiqua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Book Antiqua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Book Antiqua" pitchFamily="18" charset="0"/>
          <a:ea typeface="新細明體" pitchFamily="18" charset="-12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Book Antiqua" pitchFamily="18" charset="0"/>
          <a:ea typeface="新細明體" pitchFamily="18" charset="-12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Book Antiqua" pitchFamily="18" charset="0"/>
          <a:ea typeface="新細明體" pitchFamily="18" charset="-12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Book Antiqua" pitchFamily="18" charset="0"/>
          <a:ea typeface="新細明體" pitchFamily="18" charset="-12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 i="1">
          <a:solidFill>
            <a:schemeClr val="tx2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Monotype Sorts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»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Monotype Sort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Char char="–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solidFill>
            <a:schemeClr val="accent3">
              <a:lumMod val="85000"/>
            </a:schemeClr>
          </a:solidFill>
        </p:spPr>
        <p:txBody>
          <a:bodyPr anchor="ctr"/>
          <a:lstStyle/>
          <a:p>
            <a:pPr algn="ctr"/>
            <a:r>
              <a:rPr lang="en-US" altLang="zh-TW" smtClean="0"/>
              <a:t>Relation-Part2</a:t>
            </a:r>
            <a:endParaRPr lang="en-US" altLang="zh-TW" dirty="0" smtClean="0"/>
          </a:p>
        </p:txBody>
      </p:sp>
      <p:sp>
        <p:nvSpPr>
          <p:cNvPr id="31747" name="Subtitle 10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/>
          <a:lstStyle/>
          <a:p>
            <a:r>
              <a:rPr lang="en-US" dirty="0" err="1" smtClean="0"/>
              <a:t>Mahmuda</a:t>
            </a:r>
            <a:r>
              <a:rPr lang="en-US" dirty="0" smtClean="0"/>
              <a:t> </a:t>
            </a:r>
            <a:r>
              <a:rPr lang="en-US" dirty="0" err="1" smtClean="0"/>
              <a:t>Naznin</a:t>
            </a:r>
            <a:endParaRPr lang="en-US" dirty="0" smtClean="0"/>
          </a:p>
          <a:p>
            <a:r>
              <a:rPr lang="en-US" dirty="0" smtClean="0"/>
              <a:t>CSE 103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90600"/>
            <a:ext cx="8229600" cy="5257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b="1" dirty="0">
                <a:solidFill>
                  <a:srgbClr val="008000"/>
                </a:solidFill>
              </a:rPr>
              <a:t>Example 6.</a:t>
            </a:r>
            <a:r>
              <a:rPr lang="en-US" altLang="zh-TW" dirty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TW" dirty="0"/>
              <a:t>	What are the equivalence class of 0 and 1</a:t>
            </a:r>
          </a:p>
          <a:p>
            <a:pPr>
              <a:buFont typeface="Wingdings" pitchFamily="2" charset="2"/>
              <a:buNone/>
            </a:pPr>
            <a:r>
              <a:rPr lang="en-US" altLang="zh-TW" dirty="0"/>
              <a:t>   for congruence modulo 4 ?</a:t>
            </a:r>
          </a:p>
          <a:p>
            <a:pPr>
              <a:buFont typeface="Wingdings" pitchFamily="2" charset="2"/>
              <a:buNone/>
            </a:pPr>
            <a:r>
              <a:rPr lang="en-US" altLang="zh-TW" b="1" dirty="0">
                <a:solidFill>
                  <a:srgbClr val="008000"/>
                </a:solidFill>
              </a:rPr>
              <a:t>Sol : </a:t>
            </a:r>
          </a:p>
          <a:p>
            <a:pPr>
              <a:buFont typeface="Wingdings" pitchFamily="2" charset="2"/>
              <a:buNone/>
            </a:pPr>
            <a:r>
              <a:rPr lang="en-US" altLang="zh-TW" b="1" dirty="0">
                <a:solidFill>
                  <a:srgbClr val="008000"/>
                </a:solidFill>
              </a:rPr>
              <a:t>	</a:t>
            </a:r>
            <a:r>
              <a:rPr lang="en-US" altLang="zh-TW" dirty="0"/>
              <a:t>Let </a:t>
            </a:r>
            <a:r>
              <a:rPr lang="en-US" altLang="zh-TW" i="1" dirty="0">
                <a:latin typeface="Times New Roman" pitchFamily="18" charset="0"/>
              </a:rPr>
              <a:t>R</a:t>
            </a:r>
            <a:r>
              <a:rPr lang="en-US" altLang="zh-TW" dirty="0">
                <a:latin typeface="Times New Roman" pitchFamily="18" charset="0"/>
              </a:rPr>
              <a:t>={ (</a:t>
            </a:r>
            <a:r>
              <a:rPr lang="en-US" altLang="zh-TW" i="1" dirty="0" err="1">
                <a:latin typeface="Times New Roman" pitchFamily="18" charset="0"/>
              </a:rPr>
              <a:t>a</a:t>
            </a:r>
            <a:r>
              <a:rPr lang="en-US" altLang="zh-TW" dirty="0" err="1">
                <a:latin typeface="Times New Roman" pitchFamily="18" charset="0"/>
              </a:rPr>
              <a:t>,</a:t>
            </a:r>
            <a:r>
              <a:rPr lang="en-US" altLang="zh-TW" i="1" dirty="0" err="1">
                <a:latin typeface="Times New Roman" pitchFamily="18" charset="0"/>
              </a:rPr>
              <a:t>b</a:t>
            </a:r>
            <a:r>
              <a:rPr lang="en-US" altLang="zh-TW" dirty="0">
                <a:latin typeface="Times New Roman" pitchFamily="18" charset="0"/>
              </a:rPr>
              <a:t>) | </a:t>
            </a:r>
            <a:r>
              <a:rPr lang="en-US" altLang="zh-TW" i="1" dirty="0" err="1">
                <a:latin typeface="Times New Roman" pitchFamily="18" charset="0"/>
              </a:rPr>
              <a:t>a</a:t>
            </a:r>
            <a:r>
              <a:rPr lang="en-US" altLang="zh-TW" dirty="0" err="1">
                <a:latin typeface="Times New Roman" pitchFamily="18" charset="0"/>
                <a:ea typeface="AR MingtiM BIG-5" pitchFamily="49" charset="-120"/>
              </a:rPr>
              <a:t>≡</a:t>
            </a:r>
            <a:r>
              <a:rPr lang="en-US" altLang="zh-TW" i="1" dirty="0" err="1">
                <a:latin typeface="Times New Roman" pitchFamily="18" charset="0"/>
                <a:ea typeface="AR MingtiM BIG-5" pitchFamily="49" charset="-120"/>
              </a:rPr>
              <a:t>b</a:t>
            </a:r>
            <a:r>
              <a:rPr lang="en-US" altLang="zh-TW" dirty="0">
                <a:latin typeface="Times New Roman" pitchFamily="18" charset="0"/>
                <a:ea typeface="AR MingtiM BIG-5" pitchFamily="49" charset="-120"/>
              </a:rPr>
              <a:t> (mod 4) }</a:t>
            </a:r>
          </a:p>
          <a:p>
            <a:pPr>
              <a:buFont typeface="Wingdings" pitchFamily="2" charset="2"/>
              <a:buNone/>
            </a:pPr>
            <a:r>
              <a:rPr lang="en-US" altLang="zh-TW" dirty="0">
                <a:ea typeface="AR MingtiM BIG-5" pitchFamily="49" charset="-120"/>
              </a:rPr>
              <a:t>   Then </a:t>
            </a:r>
            <a:r>
              <a:rPr lang="en-US" altLang="zh-TW" dirty="0">
                <a:latin typeface="Times New Roman" pitchFamily="18" charset="0"/>
                <a:ea typeface="AR MingtiM BIG-5" pitchFamily="49" charset="-120"/>
              </a:rPr>
              <a:t>[0]</a:t>
            </a:r>
            <a:r>
              <a:rPr lang="en-US" altLang="zh-TW" i="1" baseline="-25000" dirty="0">
                <a:latin typeface="Times New Roman" pitchFamily="18" charset="0"/>
                <a:ea typeface="AR MingtiM BIG-5" pitchFamily="49" charset="-120"/>
              </a:rPr>
              <a:t>R</a:t>
            </a:r>
            <a:r>
              <a:rPr lang="en-US" altLang="zh-TW" dirty="0">
                <a:latin typeface="Times New Roman" pitchFamily="18" charset="0"/>
                <a:ea typeface="AR MingtiM BIG-5" pitchFamily="49" charset="-120"/>
              </a:rPr>
              <a:t> = { </a:t>
            </a:r>
            <a:r>
              <a:rPr lang="en-US" altLang="zh-TW" i="1" dirty="0">
                <a:latin typeface="Times New Roman" pitchFamily="18" charset="0"/>
                <a:ea typeface="AR MingtiM BIG-5" pitchFamily="49" charset="-120"/>
              </a:rPr>
              <a:t>s</a:t>
            </a:r>
            <a:r>
              <a:rPr lang="en-US" altLang="zh-TW" dirty="0">
                <a:latin typeface="Times New Roman" pitchFamily="18" charset="0"/>
                <a:ea typeface="AR MingtiM BIG-5" pitchFamily="49" charset="-120"/>
              </a:rPr>
              <a:t> | (0,</a:t>
            </a:r>
            <a:r>
              <a:rPr lang="en-US" altLang="zh-TW" i="1" dirty="0">
                <a:latin typeface="Times New Roman" pitchFamily="18" charset="0"/>
                <a:ea typeface="AR MingtiM BIG-5" pitchFamily="49" charset="-120"/>
              </a:rPr>
              <a:t>s</a:t>
            </a:r>
            <a:r>
              <a:rPr lang="en-US" altLang="zh-TW" dirty="0">
                <a:latin typeface="Times New Roman" pitchFamily="18" charset="0"/>
                <a:ea typeface="AR MingtiM BIG-5" pitchFamily="49" charset="-120"/>
              </a:rPr>
              <a:t>)</a:t>
            </a:r>
            <a:r>
              <a:rPr lang="en-US" altLang="zh-TW" dirty="0">
                <a:latin typeface="Times New Roman" pitchFamily="18" charset="0"/>
                <a:ea typeface="AR MingtiM BIG-5" pitchFamily="49" charset="-120"/>
                <a:sym typeface="Symbol" pitchFamily="18" charset="2"/>
              </a:rPr>
              <a:t></a:t>
            </a:r>
            <a:r>
              <a:rPr lang="en-US" altLang="zh-TW" i="1" dirty="0">
                <a:latin typeface="Times New Roman" pitchFamily="18" charset="0"/>
                <a:ea typeface="AR MingtiM BIG-5" pitchFamily="49" charset="-120"/>
                <a:sym typeface="Symbol" pitchFamily="18" charset="2"/>
              </a:rPr>
              <a:t>R</a:t>
            </a:r>
            <a:r>
              <a:rPr lang="en-US" altLang="zh-TW" dirty="0">
                <a:latin typeface="Times New Roman" pitchFamily="18" charset="0"/>
                <a:ea typeface="AR MingtiM BIG-5" pitchFamily="49" charset="-120"/>
                <a:sym typeface="Symbol" pitchFamily="18" charset="2"/>
              </a:rPr>
              <a:t> }</a:t>
            </a:r>
          </a:p>
          <a:p>
            <a:pPr>
              <a:buFont typeface="Wingdings" pitchFamily="2" charset="2"/>
              <a:buNone/>
            </a:pPr>
            <a:r>
              <a:rPr lang="en-US" altLang="zh-TW" dirty="0">
                <a:latin typeface="Times New Roman" pitchFamily="18" charset="0"/>
                <a:ea typeface="AR MingtiM BIG-5" pitchFamily="49" charset="-120"/>
                <a:sym typeface="Symbol" pitchFamily="18" charset="2"/>
              </a:rPr>
              <a:t>                    = { …, </a:t>
            </a:r>
            <a:r>
              <a:rPr lang="en-US" altLang="zh-TW" dirty="0">
                <a:latin typeface="Symbol" pitchFamily="18" charset="2"/>
                <a:ea typeface="AR MingtiM BIG-5" pitchFamily="49" charset="-120"/>
                <a:sym typeface="Symbol" pitchFamily="18" charset="2"/>
              </a:rPr>
              <a:t>-</a:t>
            </a:r>
            <a:r>
              <a:rPr lang="en-US" altLang="zh-TW" dirty="0">
                <a:latin typeface="Times New Roman" pitchFamily="18" charset="0"/>
                <a:ea typeface="AR MingtiM BIG-5" pitchFamily="49" charset="-120"/>
                <a:sym typeface="Symbol" pitchFamily="18" charset="2"/>
              </a:rPr>
              <a:t>8, </a:t>
            </a:r>
            <a:r>
              <a:rPr lang="en-US" altLang="zh-TW" dirty="0">
                <a:latin typeface="Symbol" pitchFamily="18" charset="2"/>
                <a:ea typeface="AR MingtiM BIG-5" pitchFamily="49" charset="-120"/>
                <a:sym typeface="Symbol" pitchFamily="18" charset="2"/>
              </a:rPr>
              <a:t>-</a:t>
            </a:r>
            <a:r>
              <a:rPr lang="en-US" altLang="zh-TW" dirty="0">
                <a:latin typeface="Times New Roman" pitchFamily="18" charset="0"/>
                <a:ea typeface="AR MingtiM BIG-5" pitchFamily="49" charset="-120"/>
                <a:sym typeface="Symbol" pitchFamily="18" charset="2"/>
              </a:rPr>
              <a:t>4, 0, 4, 8, … }</a:t>
            </a:r>
          </a:p>
          <a:p>
            <a:pPr>
              <a:buFont typeface="Wingdings" pitchFamily="2" charset="2"/>
              <a:buNone/>
            </a:pPr>
            <a:r>
              <a:rPr lang="en-US" altLang="zh-TW" dirty="0">
                <a:ea typeface="AR MingtiM BIG-5" pitchFamily="49" charset="-120"/>
                <a:sym typeface="Symbol" pitchFamily="18" charset="2"/>
              </a:rPr>
              <a:t>   </a:t>
            </a:r>
            <a:r>
              <a:rPr lang="en-US" altLang="zh-TW" dirty="0">
                <a:latin typeface="Times New Roman" pitchFamily="18" charset="0"/>
                <a:ea typeface="AR MingtiM BIG-5" pitchFamily="49" charset="-120"/>
                <a:sym typeface="Symbol" pitchFamily="18" charset="2"/>
              </a:rPr>
              <a:t>[1]</a:t>
            </a:r>
            <a:r>
              <a:rPr lang="en-US" altLang="zh-TW" baseline="-25000" dirty="0">
                <a:latin typeface="Times New Roman" pitchFamily="18" charset="0"/>
                <a:ea typeface="AR MingtiM BIG-5" pitchFamily="49" charset="-120"/>
                <a:sym typeface="Symbol" pitchFamily="18" charset="2"/>
              </a:rPr>
              <a:t>R</a:t>
            </a:r>
            <a:r>
              <a:rPr lang="en-US" altLang="zh-TW" dirty="0">
                <a:latin typeface="Times New Roman" pitchFamily="18" charset="0"/>
                <a:ea typeface="AR MingtiM BIG-5" pitchFamily="49" charset="-120"/>
                <a:sym typeface="Symbol" pitchFamily="18" charset="2"/>
              </a:rPr>
              <a:t> = { </a:t>
            </a:r>
            <a:r>
              <a:rPr lang="en-US" altLang="zh-TW" i="1" dirty="0">
                <a:latin typeface="Times New Roman" pitchFamily="18" charset="0"/>
                <a:ea typeface="AR MingtiM BIG-5" pitchFamily="49" charset="-120"/>
                <a:sym typeface="Symbol" pitchFamily="18" charset="2"/>
              </a:rPr>
              <a:t>t</a:t>
            </a:r>
            <a:r>
              <a:rPr lang="en-US" altLang="zh-TW" dirty="0">
                <a:latin typeface="Times New Roman" pitchFamily="18" charset="0"/>
                <a:ea typeface="AR MingtiM BIG-5" pitchFamily="49" charset="-120"/>
                <a:sym typeface="Symbol" pitchFamily="18" charset="2"/>
              </a:rPr>
              <a:t> | (1,</a:t>
            </a:r>
            <a:r>
              <a:rPr lang="en-US" altLang="zh-TW" i="1" dirty="0">
                <a:latin typeface="Times New Roman" pitchFamily="18" charset="0"/>
                <a:ea typeface="AR MingtiM BIG-5" pitchFamily="49" charset="-120"/>
                <a:sym typeface="Symbol" pitchFamily="18" charset="2"/>
              </a:rPr>
              <a:t>t</a:t>
            </a:r>
            <a:r>
              <a:rPr lang="en-US" altLang="zh-TW" dirty="0">
                <a:latin typeface="Times New Roman" pitchFamily="18" charset="0"/>
                <a:ea typeface="AR MingtiM BIG-5" pitchFamily="49" charset="-120"/>
                <a:sym typeface="Symbol" pitchFamily="18" charset="2"/>
              </a:rPr>
              <a:t>)</a:t>
            </a:r>
            <a:r>
              <a:rPr lang="en-US" altLang="zh-TW" i="1" dirty="0">
                <a:latin typeface="Times New Roman" pitchFamily="18" charset="0"/>
                <a:ea typeface="AR MingtiM BIG-5" pitchFamily="49" charset="-120"/>
                <a:sym typeface="Symbol" pitchFamily="18" charset="2"/>
              </a:rPr>
              <a:t>R</a:t>
            </a:r>
            <a:r>
              <a:rPr lang="en-US" altLang="zh-TW" dirty="0">
                <a:latin typeface="Times New Roman" pitchFamily="18" charset="0"/>
                <a:ea typeface="AR MingtiM BIG-5" pitchFamily="49" charset="-120"/>
                <a:sym typeface="Symbol" pitchFamily="18" charset="2"/>
              </a:rPr>
              <a:t> } = { …,</a:t>
            </a:r>
            <a:r>
              <a:rPr lang="en-US" altLang="zh-TW" dirty="0">
                <a:latin typeface="Symbol" pitchFamily="18" charset="2"/>
                <a:ea typeface="AR MingtiM BIG-5" pitchFamily="49" charset="-120"/>
                <a:sym typeface="Symbol" pitchFamily="18" charset="2"/>
              </a:rPr>
              <a:t>-</a:t>
            </a:r>
            <a:r>
              <a:rPr lang="en-US" altLang="zh-TW" dirty="0">
                <a:latin typeface="Times New Roman" pitchFamily="18" charset="0"/>
                <a:ea typeface="AR MingtiM BIG-5" pitchFamily="49" charset="-120"/>
                <a:sym typeface="Symbol" pitchFamily="18" charset="2"/>
              </a:rPr>
              <a:t>7, </a:t>
            </a:r>
            <a:r>
              <a:rPr lang="en-US" altLang="zh-TW" dirty="0">
                <a:latin typeface="Symbol" pitchFamily="18" charset="2"/>
                <a:ea typeface="AR MingtiM BIG-5" pitchFamily="49" charset="-120"/>
                <a:sym typeface="Symbol" pitchFamily="18" charset="2"/>
              </a:rPr>
              <a:t>-</a:t>
            </a:r>
            <a:r>
              <a:rPr lang="en-US" altLang="zh-TW" dirty="0">
                <a:latin typeface="Times New Roman" pitchFamily="18" charset="0"/>
                <a:ea typeface="AR MingtiM BIG-5" pitchFamily="49" charset="-120"/>
                <a:sym typeface="Symbol" pitchFamily="18" charset="2"/>
              </a:rPr>
              <a:t>3, 1, 5, 9,…}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533400"/>
          </a:xfrm>
          <a:solidFill>
            <a:schemeClr val="bg2"/>
          </a:solidFill>
        </p:spPr>
        <p:txBody>
          <a:bodyPr/>
          <a:lstStyle/>
          <a:p>
            <a:r>
              <a:rPr lang="en-US" altLang="zh-TW" sz="4000" dirty="0" smtClean="0"/>
              <a:t>Equivalent Class -Example </a:t>
            </a:r>
            <a:endParaRPr lang="en-US" altLang="zh-TW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7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7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7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609600"/>
            <a:ext cx="9144000" cy="5410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b="1" dirty="0">
                <a:solidFill>
                  <a:srgbClr val="FF3300"/>
                </a:solidFill>
              </a:rPr>
              <a:t>Def.</a:t>
            </a:r>
            <a:r>
              <a:rPr lang="en-US" altLang="zh-TW" dirty="0"/>
              <a:t>  </a:t>
            </a:r>
          </a:p>
          <a:p>
            <a:pPr>
              <a:buFont typeface="Wingdings" pitchFamily="2" charset="2"/>
              <a:buNone/>
            </a:pPr>
            <a:r>
              <a:rPr lang="en-US" altLang="zh-TW" dirty="0"/>
              <a:t>	A </a:t>
            </a:r>
            <a:r>
              <a:rPr lang="en-US" altLang="zh-TW" u="sng" dirty="0">
                <a:solidFill>
                  <a:srgbClr val="FF3300"/>
                </a:solidFill>
              </a:rPr>
              <a:t>partition</a:t>
            </a:r>
            <a:r>
              <a:rPr lang="en-US" altLang="zh-TW" dirty="0"/>
              <a:t> </a:t>
            </a:r>
            <a:r>
              <a:rPr lang="en-US" altLang="zh-TW" dirty="0" smtClean="0"/>
              <a:t>of </a:t>
            </a:r>
            <a:r>
              <a:rPr lang="en-US" altLang="zh-TW" dirty="0"/>
              <a:t>a set </a:t>
            </a:r>
            <a:r>
              <a:rPr lang="en-US" altLang="zh-TW" i="1" dirty="0">
                <a:latin typeface="Times New Roman" pitchFamily="18" charset="0"/>
              </a:rPr>
              <a:t>S</a:t>
            </a:r>
            <a:r>
              <a:rPr lang="en-US" altLang="zh-TW" dirty="0"/>
              <a:t> is a collection of disjoint nonempty subsets </a:t>
            </a:r>
            <a:r>
              <a:rPr lang="en-US" altLang="zh-TW" i="1" dirty="0">
                <a:latin typeface="Times New Roman" pitchFamily="18" charset="0"/>
              </a:rPr>
              <a:t>A</a:t>
            </a:r>
            <a:r>
              <a:rPr lang="en-US" altLang="zh-TW" i="1" baseline="-25000" dirty="0">
                <a:latin typeface="Times New Roman" pitchFamily="18" charset="0"/>
              </a:rPr>
              <a:t>i</a:t>
            </a:r>
            <a:r>
              <a:rPr lang="en-US" altLang="zh-TW" b="1" i="1" dirty="0">
                <a:latin typeface="Times New Roman" pitchFamily="18" charset="0"/>
              </a:rPr>
              <a:t> </a:t>
            </a:r>
            <a:r>
              <a:rPr lang="en-US" altLang="zh-TW" dirty="0"/>
              <a:t>of </a:t>
            </a:r>
            <a:r>
              <a:rPr lang="en-US" altLang="zh-TW" i="1" dirty="0">
                <a:latin typeface="Times New Roman" pitchFamily="18" charset="0"/>
              </a:rPr>
              <a:t>S</a:t>
            </a:r>
            <a:r>
              <a:rPr lang="en-US" altLang="zh-TW" dirty="0"/>
              <a:t> that have </a:t>
            </a:r>
            <a:r>
              <a:rPr lang="en-US" altLang="zh-TW" i="1" dirty="0">
                <a:latin typeface="Times New Roman" pitchFamily="18" charset="0"/>
              </a:rPr>
              <a:t>S</a:t>
            </a:r>
            <a:r>
              <a:rPr lang="en-US" altLang="zh-TW" dirty="0"/>
              <a:t> </a:t>
            </a:r>
            <a:br>
              <a:rPr lang="en-US" altLang="zh-TW" dirty="0"/>
            </a:br>
            <a:r>
              <a:rPr lang="en-US" altLang="zh-TW" dirty="0"/>
              <a:t>as their union.</a:t>
            </a:r>
          </a:p>
          <a:p>
            <a:pPr>
              <a:buFont typeface="Wingdings" pitchFamily="2" charset="2"/>
              <a:buNone/>
            </a:pPr>
            <a:r>
              <a:rPr lang="en-US" altLang="zh-TW" dirty="0"/>
              <a:t>   In other</a:t>
            </a:r>
            <a:r>
              <a:rPr lang="en-US" altLang="zh-TW" dirty="0">
                <a:sym typeface="Symbol" pitchFamily="18" charset="2"/>
              </a:rPr>
              <a:t></a:t>
            </a:r>
            <a:r>
              <a:rPr lang="en-US" altLang="zh-TW" dirty="0"/>
              <a:t> words, we have</a:t>
            </a:r>
          </a:p>
          <a:p>
            <a:pPr>
              <a:buFont typeface="Wingdings" pitchFamily="2" charset="2"/>
              <a:buNone/>
            </a:pPr>
            <a:r>
              <a:rPr lang="en-US" altLang="zh-TW" dirty="0"/>
              <a:t>       	</a:t>
            </a:r>
            <a:r>
              <a:rPr lang="en-US" altLang="zh-TW" i="1" dirty="0">
                <a:latin typeface="Times New Roman" pitchFamily="18" charset="0"/>
              </a:rPr>
              <a:t>A</a:t>
            </a:r>
            <a:r>
              <a:rPr lang="en-US" altLang="zh-TW" i="1" baseline="-25000" dirty="0">
                <a:latin typeface="Times New Roman" pitchFamily="18" charset="0"/>
              </a:rPr>
              <a:t>i</a:t>
            </a:r>
            <a:r>
              <a:rPr lang="en-US" altLang="zh-TW" dirty="0"/>
              <a:t> ≠</a:t>
            </a:r>
            <a:r>
              <a:rPr lang="en-US" altLang="zh-TW" dirty="0">
                <a:sym typeface="Symbol" pitchFamily="18" charset="2"/>
              </a:rPr>
              <a:t></a:t>
            </a:r>
            <a:r>
              <a:rPr lang="en-US" altLang="zh-TW" dirty="0"/>
              <a:t>       , </a:t>
            </a:r>
            <a:r>
              <a:rPr lang="en-US" altLang="zh-TW" dirty="0">
                <a:sym typeface="Symbol" pitchFamily="18" charset="2"/>
              </a:rPr>
              <a:t></a:t>
            </a:r>
            <a:r>
              <a:rPr lang="en-US" altLang="zh-TW" i="1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TW" dirty="0">
                <a:sym typeface="Symbol" pitchFamily="18" charset="2"/>
              </a:rPr>
              <a:t>,</a:t>
            </a:r>
          </a:p>
          <a:p>
            <a:pPr>
              <a:buFont typeface="Wingdings" pitchFamily="2" charset="2"/>
              <a:buNone/>
            </a:pPr>
            <a:r>
              <a:rPr lang="en-US" altLang="zh-TW" dirty="0">
                <a:sym typeface="Symbol" pitchFamily="18" charset="2"/>
              </a:rPr>
              <a:t>        </a:t>
            </a:r>
            <a:r>
              <a:rPr lang="en-US" altLang="zh-TW" i="1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i="1" baseline="-25000" dirty="0" err="1">
                <a:latin typeface="Times New Roman" pitchFamily="18" charset="0"/>
                <a:sym typeface="Symbol" pitchFamily="18" charset="2"/>
              </a:rPr>
              <a:t>i</a:t>
            </a:r>
            <a:r>
              <a:rPr lang="en-US" altLang="zh-TW" dirty="0" err="1">
                <a:ea typeface="AR MinchoL JIS" pitchFamily="49" charset="-128"/>
                <a:sym typeface="Symbol" pitchFamily="18" charset="2"/>
              </a:rPr>
              <a:t>∩</a:t>
            </a:r>
            <a:r>
              <a:rPr lang="en-US" altLang="zh-TW" i="1" dirty="0" err="1">
                <a:latin typeface="Times New Roman" pitchFamily="18" charset="0"/>
                <a:ea typeface="AR MinchoL JIS" pitchFamily="49" charset="-128"/>
                <a:sym typeface="Symbol" pitchFamily="18" charset="2"/>
              </a:rPr>
              <a:t>A</a:t>
            </a:r>
            <a:r>
              <a:rPr lang="en-US" altLang="zh-TW" i="1" baseline="-25000" dirty="0" err="1">
                <a:latin typeface="Times New Roman" pitchFamily="18" charset="0"/>
                <a:ea typeface="AR MinchoL JIS" pitchFamily="49" charset="-128"/>
                <a:sym typeface="Symbol" pitchFamily="18" charset="2"/>
              </a:rPr>
              <a:t>j</a:t>
            </a:r>
            <a:r>
              <a:rPr lang="en-US" altLang="zh-TW" i="1" dirty="0">
                <a:latin typeface="Times New Roman" pitchFamily="18" charset="0"/>
                <a:ea typeface="AR MinchoL JIS" pitchFamily="49" charset="-128"/>
                <a:sym typeface="Symbol" pitchFamily="18" charset="2"/>
              </a:rPr>
              <a:t> </a:t>
            </a:r>
            <a:r>
              <a:rPr lang="en-US" altLang="zh-TW" dirty="0">
                <a:ea typeface="AR MinchoL JIS" pitchFamily="49" charset="-128"/>
                <a:sym typeface="Symbol" pitchFamily="18" charset="2"/>
              </a:rPr>
              <a:t>= </a:t>
            </a:r>
            <a:r>
              <a:rPr lang="en-US" altLang="zh-TW" dirty="0">
                <a:sym typeface="Symbol" pitchFamily="18" charset="2"/>
              </a:rPr>
              <a:t></a:t>
            </a:r>
            <a:r>
              <a:rPr lang="en-US" altLang="zh-TW" dirty="0">
                <a:ea typeface="AR MinchoL JIS" pitchFamily="49" charset="-128"/>
                <a:sym typeface="Symbol" pitchFamily="18" charset="2"/>
              </a:rPr>
              <a:t> , when </a:t>
            </a:r>
            <a:r>
              <a:rPr lang="en-US" altLang="zh-TW" i="1" dirty="0" err="1">
                <a:latin typeface="Times New Roman" pitchFamily="18" charset="0"/>
                <a:ea typeface="AR MinchoL JIS" pitchFamily="49" charset="-128"/>
                <a:sym typeface="Symbol" pitchFamily="18" charset="2"/>
              </a:rPr>
              <a:t>i</a:t>
            </a:r>
            <a:r>
              <a:rPr lang="en-US" altLang="zh-TW" sz="2800" dirty="0" err="1">
                <a:latin typeface="Times New Roman" pitchFamily="18" charset="0"/>
                <a:sym typeface="Symbol" pitchFamily="18" charset="2"/>
              </a:rPr>
              <a:t>≠</a:t>
            </a:r>
            <a:r>
              <a:rPr lang="en-US" altLang="zh-TW" sz="2800" i="1" dirty="0" err="1">
                <a:latin typeface="Times New Roman" pitchFamily="18" charset="0"/>
                <a:sym typeface="Symbol" pitchFamily="18" charset="2"/>
              </a:rPr>
              <a:t>j</a:t>
            </a:r>
            <a:r>
              <a:rPr lang="en-US" altLang="zh-TW" i="1" dirty="0">
                <a:latin typeface="Times New Roman" pitchFamily="18" charset="0"/>
                <a:ea typeface="AR MinchoL JIS" pitchFamily="49" charset="-128"/>
                <a:sym typeface="Symbol" pitchFamily="18" charset="2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TW" dirty="0">
                <a:ea typeface="AR MinchoL JIS" pitchFamily="49" charset="-128"/>
                <a:sym typeface="Symbol" pitchFamily="18" charset="2"/>
              </a:rPr>
              <a:t>   and </a:t>
            </a:r>
          </a:p>
          <a:p>
            <a:pPr>
              <a:buFont typeface="Wingdings" pitchFamily="2" charset="2"/>
              <a:buNone/>
            </a:pPr>
            <a:r>
              <a:rPr lang="en-US" altLang="zh-TW" dirty="0">
                <a:ea typeface="AR MinchoL JIS" pitchFamily="49" charset="-128"/>
                <a:sym typeface="Symbol" pitchFamily="18" charset="2"/>
              </a:rPr>
              <a:t>	    </a:t>
            </a:r>
            <a:r>
              <a:rPr lang="en-US" altLang="zh-TW" dirty="0">
                <a:latin typeface="Times New Roman" pitchFamily="18" charset="0"/>
                <a:ea typeface="AR MinchoL JIS" pitchFamily="49" charset="-128"/>
                <a:sym typeface="Symbol" pitchFamily="18" charset="2"/>
              </a:rPr>
              <a:t>∪</a:t>
            </a:r>
            <a:r>
              <a:rPr lang="en-US" altLang="zh-TW" i="1" dirty="0">
                <a:latin typeface="Times New Roman" pitchFamily="18" charset="0"/>
                <a:ea typeface="AR MinchoL JIS" pitchFamily="49" charset="-128"/>
                <a:sym typeface="Symbol" pitchFamily="18" charset="2"/>
              </a:rPr>
              <a:t>A</a:t>
            </a:r>
            <a:r>
              <a:rPr lang="en-US" altLang="zh-TW" i="1" baseline="-25000" dirty="0">
                <a:latin typeface="Times New Roman" pitchFamily="18" charset="0"/>
                <a:ea typeface="AR MinchoL JIS" pitchFamily="49" charset="-128"/>
                <a:sym typeface="Symbol" pitchFamily="18" charset="2"/>
              </a:rPr>
              <a:t>i</a:t>
            </a:r>
            <a:r>
              <a:rPr lang="en-US" altLang="zh-TW" dirty="0">
                <a:latin typeface="Times New Roman" pitchFamily="18" charset="0"/>
                <a:ea typeface="AR MinchoL JIS" pitchFamily="49" charset="-128"/>
                <a:sym typeface="Symbol" pitchFamily="18" charset="2"/>
              </a:rPr>
              <a:t> = </a:t>
            </a:r>
            <a:r>
              <a:rPr lang="en-US" altLang="zh-TW" i="1" dirty="0" smtClean="0">
                <a:latin typeface="Times New Roman" pitchFamily="18" charset="0"/>
                <a:ea typeface="AR MinchoL JIS" pitchFamily="49" charset="-128"/>
                <a:sym typeface="Symbol" pitchFamily="18" charset="2"/>
              </a:rPr>
              <a:t>S</a:t>
            </a:r>
            <a:r>
              <a:rPr lang="en-US" altLang="zh-TW" dirty="0" smtClean="0">
                <a:ea typeface="AR MinchoL JIS" pitchFamily="49" charset="-128"/>
                <a:sym typeface="Symbol" pitchFamily="18" charset="2"/>
              </a:rPr>
              <a:t>. </a:t>
            </a:r>
            <a:endParaRPr lang="en-US" altLang="zh-TW" dirty="0">
              <a:ea typeface="AR MinchoL JIS" pitchFamily="49" charset="-128"/>
              <a:sym typeface="Symbol" pitchFamily="18" charset="2"/>
            </a:endParaRP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228600"/>
            <a:ext cx="6934200" cy="533400"/>
          </a:xfrm>
          <a:solidFill>
            <a:schemeClr val="bg2"/>
          </a:solidFill>
        </p:spPr>
        <p:txBody>
          <a:bodyPr/>
          <a:lstStyle/>
          <a:p>
            <a:r>
              <a:rPr lang="en-US" altLang="zh-TW" sz="4000" dirty="0" smtClean="0"/>
              <a:t>Partition</a:t>
            </a:r>
            <a:endParaRPr lang="en-US" altLang="zh-TW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2438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b="1" dirty="0" smtClean="0">
                <a:solidFill>
                  <a:srgbClr val="008000"/>
                </a:solidFill>
              </a:rPr>
              <a:t>Example.</a:t>
            </a:r>
            <a:endParaRPr lang="en-US" altLang="zh-TW" b="1" dirty="0">
              <a:solidFill>
                <a:srgbClr val="008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TW" dirty="0"/>
              <a:t>	Suppose that </a:t>
            </a:r>
            <a:r>
              <a:rPr lang="en-US" altLang="zh-TW" i="1" dirty="0">
                <a:latin typeface="Times New Roman" pitchFamily="18" charset="0"/>
              </a:rPr>
              <a:t>S</a:t>
            </a:r>
            <a:r>
              <a:rPr lang="en-US" altLang="zh-TW" dirty="0">
                <a:latin typeface="Times New Roman" pitchFamily="18" charset="0"/>
              </a:rPr>
              <a:t>={ 1,2,3,4,5,6 }.</a:t>
            </a:r>
            <a:r>
              <a:rPr lang="en-US" altLang="zh-TW" dirty="0"/>
              <a:t> The collection </a:t>
            </a:r>
          </a:p>
          <a:p>
            <a:pPr>
              <a:buFont typeface="Wingdings" pitchFamily="2" charset="2"/>
              <a:buNone/>
            </a:pPr>
            <a:r>
              <a:rPr lang="en-US" altLang="zh-TW" dirty="0"/>
              <a:t>   of sets </a:t>
            </a:r>
            <a:r>
              <a:rPr lang="en-US" altLang="zh-TW" i="1" dirty="0">
                <a:latin typeface="Times New Roman" pitchFamily="18" charset="0"/>
              </a:rPr>
              <a:t>A</a:t>
            </a:r>
            <a:r>
              <a:rPr lang="en-US" altLang="zh-TW" baseline="-25000" dirty="0">
                <a:latin typeface="Times New Roman" pitchFamily="18" charset="0"/>
              </a:rPr>
              <a:t>1</a:t>
            </a:r>
            <a:r>
              <a:rPr lang="en-US" altLang="zh-TW" dirty="0">
                <a:latin typeface="Times New Roman" pitchFamily="18" charset="0"/>
              </a:rPr>
              <a:t>={1,2,3}, </a:t>
            </a:r>
            <a:r>
              <a:rPr lang="en-US" altLang="zh-TW" i="1" dirty="0">
                <a:latin typeface="Times New Roman" pitchFamily="18" charset="0"/>
              </a:rPr>
              <a:t>A</a:t>
            </a:r>
            <a:r>
              <a:rPr lang="en-US" altLang="zh-TW" baseline="-25000" dirty="0">
                <a:latin typeface="Times New Roman" pitchFamily="18" charset="0"/>
              </a:rPr>
              <a:t>2</a:t>
            </a:r>
            <a:r>
              <a:rPr lang="en-US" altLang="zh-TW" dirty="0">
                <a:latin typeface="Times New Roman" pitchFamily="18" charset="0"/>
              </a:rPr>
              <a:t>={ 4,5 },</a:t>
            </a:r>
            <a:r>
              <a:rPr lang="en-US" altLang="zh-TW" dirty="0"/>
              <a:t> and </a:t>
            </a:r>
            <a:r>
              <a:rPr lang="en-US" altLang="zh-TW" i="1" dirty="0">
                <a:latin typeface="Times New Roman" pitchFamily="18" charset="0"/>
              </a:rPr>
              <a:t>A</a:t>
            </a:r>
            <a:r>
              <a:rPr lang="en-US" altLang="zh-TW" baseline="-25000" dirty="0">
                <a:latin typeface="Times New Roman" pitchFamily="18" charset="0"/>
              </a:rPr>
              <a:t>3</a:t>
            </a:r>
            <a:r>
              <a:rPr lang="en-US" altLang="zh-TW" dirty="0">
                <a:latin typeface="Times New Roman" pitchFamily="18" charset="0"/>
              </a:rPr>
              <a:t>={ 6 }</a:t>
            </a:r>
            <a:r>
              <a:rPr lang="en-US" altLang="zh-TW" dirty="0"/>
              <a:t> form a partition of </a:t>
            </a:r>
            <a:r>
              <a:rPr lang="en-US" altLang="zh-TW" i="1" dirty="0">
                <a:latin typeface="Times New Roman" pitchFamily="18" charset="0"/>
              </a:rPr>
              <a:t>S</a:t>
            </a:r>
            <a:r>
              <a:rPr lang="en-US" altLang="zh-TW" dirty="0"/>
              <a:t>.</a:t>
            </a:r>
          </a:p>
        </p:txBody>
      </p: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0" y="3505200"/>
            <a:ext cx="9144000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200" b="1" dirty="0" err="1" smtClean="0">
                <a:solidFill>
                  <a:srgbClr val="0066FF"/>
                </a:solidFill>
              </a:rPr>
              <a:t>Thèorem</a:t>
            </a:r>
            <a:r>
              <a:rPr lang="en-US" altLang="zh-TW" sz="3200" dirty="0" smtClean="0"/>
              <a:t>. </a:t>
            </a:r>
            <a:endParaRPr lang="en-US" altLang="zh-TW" sz="3200" dirty="0"/>
          </a:p>
          <a:p>
            <a:r>
              <a:rPr lang="en-US" altLang="zh-TW" sz="3200" dirty="0"/>
              <a:t>	Let </a:t>
            </a:r>
            <a:r>
              <a:rPr lang="en-US" altLang="zh-TW" sz="3200" i="1" dirty="0">
                <a:latin typeface="Times New Roman" pitchFamily="18" charset="0"/>
              </a:rPr>
              <a:t>R </a:t>
            </a:r>
            <a:r>
              <a:rPr lang="en-US" altLang="zh-TW" sz="3200" dirty="0"/>
              <a:t>be an equivalence relation on a set </a:t>
            </a:r>
            <a:r>
              <a:rPr lang="en-US" altLang="zh-TW" sz="3200" i="1" dirty="0">
                <a:latin typeface="Times New Roman" pitchFamily="18" charset="0"/>
              </a:rPr>
              <a:t>A</a:t>
            </a:r>
            <a:r>
              <a:rPr lang="en-US" altLang="zh-TW" sz="3200" dirty="0"/>
              <a:t>.</a:t>
            </a:r>
          </a:p>
          <a:p>
            <a:r>
              <a:rPr lang="en-US" altLang="zh-TW" sz="3200" dirty="0"/>
              <a:t>        Then the </a:t>
            </a:r>
            <a:r>
              <a:rPr lang="en-US" altLang="zh-TW" sz="3200" b="1" i="1" dirty="0"/>
              <a:t>equivalence classes</a:t>
            </a:r>
            <a:r>
              <a:rPr lang="en-US" altLang="zh-TW" sz="3200" dirty="0"/>
              <a:t> of </a:t>
            </a:r>
            <a:r>
              <a:rPr lang="en-US" altLang="zh-TW" sz="3200" i="1" dirty="0">
                <a:latin typeface="Times New Roman" pitchFamily="18" charset="0"/>
              </a:rPr>
              <a:t>R</a:t>
            </a:r>
            <a:r>
              <a:rPr lang="en-US" altLang="zh-TW" sz="3200" dirty="0"/>
              <a:t> form a</a:t>
            </a:r>
          </a:p>
          <a:p>
            <a:r>
              <a:rPr lang="en-US" altLang="zh-TW" sz="3200" dirty="0"/>
              <a:t>        </a:t>
            </a:r>
            <a:r>
              <a:rPr lang="en-US" altLang="zh-TW" sz="3200" b="1" i="1" dirty="0"/>
              <a:t>partition </a:t>
            </a:r>
            <a:r>
              <a:rPr lang="en-US" altLang="zh-TW" sz="3200" dirty="0"/>
              <a:t>of </a:t>
            </a:r>
            <a:r>
              <a:rPr lang="en-US" altLang="zh-TW" sz="3200" i="1" dirty="0">
                <a:latin typeface="Times New Roman" pitchFamily="18" charset="0"/>
              </a:rPr>
              <a:t>A.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533400"/>
          </a:xfrm>
          <a:solidFill>
            <a:schemeClr val="bg2"/>
          </a:solidFill>
        </p:spPr>
        <p:txBody>
          <a:bodyPr/>
          <a:lstStyle/>
          <a:p>
            <a:r>
              <a:rPr lang="en-US" altLang="zh-TW" sz="4000" dirty="0" smtClean="0"/>
              <a:t>Partition-Example </a:t>
            </a:r>
            <a:endParaRPr lang="en-US" altLang="zh-TW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z="3600" dirty="0"/>
              <a:t>Equivalence </a:t>
            </a:r>
            <a:r>
              <a:rPr lang="en-US" sz="3600" dirty="0" smtClean="0"/>
              <a:t>Classes and Partition </a:t>
            </a:r>
            <a:endParaRPr lang="en-CA" sz="3600" dirty="0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763000" cy="990600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 smtClean="0">
                <a:sym typeface="Symbol" pitchFamily="18" charset="2"/>
              </a:rPr>
              <a:t>Let </a:t>
            </a:r>
            <a:r>
              <a:rPr lang="en-US" sz="2800" i="1" dirty="0">
                <a:sym typeface="Symbol" pitchFamily="18" charset="2"/>
              </a:rPr>
              <a:t>S</a:t>
            </a:r>
            <a:r>
              <a:rPr lang="en-US" sz="2800" dirty="0">
                <a:sym typeface="Symbol" pitchFamily="18" charset="2"/>
              </a:rPr>
              <a:t> be the set {u, m, b, r, o, c, k, s}.</a:t>
            </a:r>
            <a:br>
              <a:rPr lang="en-US" sz="2800" dirty="0">
                <a:sym typeface="Symbol" pitchFamily="18" charset="2"/>
              </a:rPr>
            </a:br>
            <a:r>
              <a:rPr lang="en-US" sz="2800" dirty="0">
                <a:sym typeface="Symbol" pitchFamily="18" charset="2"/>
              </a:rPr>
              <a:t>Do the following collections of sets partition S ?</a:t>
            </a:r>
            <a:endParaRPr lang="en-US" sz="2800" baseline="30000" dirty="0">
              <a:solidFill>
                <a:srgbClr val="66FF33"/>
              </a:solidFill>
              <a:sym typeface="Symbol" pitchFamily="18" charset="2"/>
            </a:endParaRPr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228600" y="1828800"/>
            <a:ext cx="4267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{{m, o, c, k}, {r, u, b, s}}</a:t>
            </a:r>
            <a:endParaRPr lang="en-US" baseline="30000"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</p:txBody>
      </p:sp>
      <p:sp>
        <p:nvSpPr>
          <p:cNvPr id="231429" name="Rectangle 5"/>
          <p:cNvSpPr>
            <a:spLocks noChangeArrowheads="1"/>
          </p:cNvSpPr>
          <p:nvPr/>
        </p:nvSpPr>
        <p:spPr bwMode="auto">
          <a:xfrm>
            <a:off x="4953000" y="1828800"/>
            <a:ext cx="1447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yes.</a:t>
            </a:r>
          </a:p>
        </p:txBody>
      </p:sp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228600" y="2590800"/>
            <a:ext cx="4267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{{c, o, m, b}, {u, s}, {r}}</a:t>
            </a:r>
            <a:endParaRPr lang="en-US" baseline="30000" dirty="0"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</p:txBody>
      </p:sp>
      <p:sp>
        <p:nvSpPr>
          <p:cNvPr id="231431" name="Rectangle 7"/>
          <p:cNvSpPr>
            <a:spLocks noChangeArrowheads="1"/>
          </p:cNvSpPr>
          <p:nvPr/>
        </p:nvSpPr>
        <p:spPr bwMode="auto">
          <a:xfrm>
            <a:off x="4953000" y="2590800"/>
            <a:ext cx="373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no (k is missing).</a:t>
            </a:r>
          </a:p>
        </p:txBody>
      </p:sp>
      <p:sp>
        <p:nvSpPr>
          <p:cNvPr id="231432" name="Rectangle 8"/>
          <p:cNvSpPr>
            <a:spLocks noChangeArrowheads="1"/>
          </p:cNvSpPr>
          <p:nvPr/>
        </p:nvSpPr>
        <p:spPr bwMode="auto">
          <a:xfrm>
            <a:off x="228600" y="3352800"/>
            <a:ext cx="457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{{b, r, o, c, k}, {m, u, s, t}}</a:t>
            </a:r>
            <a:endParaRPr lang="en-US" baseline="30000"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</p:txBody>
      </p:sp>
      <p:sp>
        <p:nvSpPr>
          <p:cNvPr id="231433" name="Rectangle 9"/>
          <p:cNvSpPr>
            <a:spLocks noChangeArrowheads="1"/>
          </p:cNvSpPr>
          <p:nvPr/>
        </p:nvSpPr>
        <p:spPr bwMode="auto">
          <a:xfrm>
            <a:off x="4953000" y="3352800"/>
            <a:ext cx="373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no (t is not in S).</a:t>
            </a:r>
          </a:p>
        </p:txBody>
      </p:sp>
      <p:sp>
        <p:nvSpPr>
          <p:cNvPr id="231434" name="Rectangle 10"/>
          <p:cNvSpPr>
            <a:spLocks noChangeArrowheads="1"/>
          </p:cNvSpPr>
          <p:nvPr/>
        </p:nvSpPr>
        <p:spPr bwMode="auto">
          <a:xfrm>
            <a:off x="228600" y="4114800"/>
            <a:ext cx="4572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{{u, m, b, r, o, c, k, s}}</a:t>
            </a:r>
            <a:endParaRPr lang="en-US" baseline="30000"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</p:txBody>
      </p:sp>
      <p:sp>
        <p:nvSpPr>
          <p:cNvPr id="231435" name="Rectangle 11"/>
          <p:cNvSpPr>
            <a:spLocks noChangeArrowheads="1"/>
          </p:cNvSpPr>
          <p:nvPr/>
        </p:nvSpPr>
        <p:spPr bwMode="auto">
          <a:xfrm>
            <a:off x="4953000" y="4114800"/>
            <a:ext cx="1447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yes.</a:t>
            </a:r>
          </a:p>
        </p:txBody>
      </p:sp>
      <p:sp>
        <p:nvSpPr>
          <p:cNvPr id="231436" name="Rectangle 12"/>
          <p:cNvSpPr>
            <a:spLocks noChangeArrowheads="1"/>
          </p:cNvSpPr>
          <p:nvPr/>
        </p:nvSpPr>
        <p:spPr bwMode="auto">
          <a:xfrm>
            <a:off x="228600" y="4876800"/>
            <a:ext cx="4876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{{b, o, o, k}, {r, u, m}, {c, s}}</a:t>
            </a:r>
            <a:endParaRPr lang="en-US" baseline="30000"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</p:txBody>
      </p:sp>
      <p:sp>
        <p:nvSpPr>
          <p:cNvPr id="231437" name="Rectangle 13"/>
          <p:cNvSpPr>
            <a:spLocks noChangeArrowheads="1"/>
          </p:cNvSpPr>
          <p:nvPr/>
        </p:nvSpPr>
        <p:spPr bwMode="auto">
          <a:xfrm>
            <a:off x="4953000" y="4876800"/>
            <a:ext cx="4191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>
                <a:solidFill>
                  <a:srgbClr val="66FF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yes ({b,o,o,k} = {b,o,k}).</a:t>
            </a:r>
          </a:p>
        </p:txBody>
      </p:sp>
      <p:sp>
        <p:nvSpPr>
          <p:cNvPr id="231438" name="Rectangle 14"/>
          <p:cNvSpPr>
            <a:spLocks noChangeArrowheads="1"/>
          </p:cNvSpPr>
          <p:nvPr/>
        </p:nvSpPr>
        <p:spPr bwMode="auto">
          <a:xfrm>
            <a:off x="228600" y="5638800"/>
            <a:ext cx="533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{{u, m, b}, {r, o, c, k, s}, }</a:t>
            </a:r>
            <a:endParaRPr lang="en-US" baseline="30000">
              <a:solidFill>
                <a:srgbClr val="66FF33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</p:txBody>
      </p:sp>
      <p:sp>
        <p:nvSpPr>
          <p:cNvPr id="231439" name="Rectangle 15"/>
          <p:cNvSpPr>
            <a:spLocks noChangeArrowheads="1"/>
          </p:cNvSpPr>
          <p:nvPr/>
        </p:nvSpPr>
        <p:spPr bwMode="auto">
          <a:xfrm>
            <a:off x="4953000" y="5638800"/>
            <a:ext cx="3733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r>
              <a:rPr lang="en-US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no ( not allowed).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1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1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14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14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1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14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14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1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1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14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14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1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1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1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1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1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1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1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1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7" grpId="0" build="p" autoUpdateAnimBg="0"/>
      <p:bldP spid="231428" grpId="0" build="p" autoUpdateAnimBg="0"/>
      <p:bldP spid="231429" grpId="0" autoUpdateAnimBg="0"/>
      <p:bldP spid="231430" grpId="0" build="p" autoUpdateAnimBg="0"/>
      <p:bldP spid="231431" grpId="0" autoUpdateAnimBg="0"/>
      <p:bldP spid="231432" grpId="0" build="p" autoUpdateAnimBg="0"/>
      <p:bldP spid="231433" grpId="0" autoUpdateAnimBg="0"/>
      <p:bldP spid="231434" grpId="0" build="p" autoUpdateAnimBg="0"/>
      <p:bldP spid="231435" grpId="0" autoUpdateAnimBg="0"/>
      <p:bldP spid="231436" grpId="0" build="p" autoUpdateAnimBg="0"/>
      <p:bldP spid="231437" grpId="0" autoUpdateAnimBg="0"/>
      <p:bldP spid="231438" grpId="0" build="p" autoUpdateAnimBg="0"/>
      <p:bldP spid="23143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685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z="3600" dirty="0"/>
              <a:t>Equivalence Classes </a:t>
            </a:r>
            <a:endParaRPr lang="en-CA" sz="3600" dirty="0"/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820150" cy="5638800"/>
          </a:xfrm>
        </p:spPr>
        <p:txBody>
          <a:bodyPr/>
          <a:lstStyle/>
          <a:p>
            <a:pPr marL="0" indent="0">
              <a:spcAft>
                <a:spcPct val="20000"/>
              </a:spcAft>
              <a:buNone/>
            </a:pPr>
            <a:r>
              <a:rPr lang="en-US" sz="2800" b="1" dirty="0" smtClean="0">
                <a:solidFill>
                  <a:srgbClr val="00FFFF"/>
                </a:solidFill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Let us assume that </a:t>
            </a:r>
            <a:r>
              <a:rPr lang="en-US" sz="2800" dirty="0" err="1" smtClean="0">
                <a:sym typeface="Symbol" pitchFamily="18" charset="2"/>
              </a:rPr>
              <a:t>Farid</a:t>
            </a:r>
            <a:r>
              <a:rPr lang="en-US" sz="2800" dirty="0" smtClean="0">
                <a:sym typeface="Symbol" pitchFamily="18" charset="2"/>
              </a:rPr>
              <a:t>, </a:t>
            </a:r>
            <a:r>
              <a:rPr lang="en-US" sz="2800" dirty="0" err="1" smtClean="0">
                <a:sym typeface="Symbol" pitchFamily="18" charset="2"/>
              </a:rPr>
              <a:t>Sumi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and </a:t>
            </a:r>
            <a:r>
              <a:rPr lang="en-US" sz="2800" dirty="0" smtClean="0">
                <a:sym typeface="Symbol" pitchFamily="18" charset="2"/>
              </a:rPr>
              <a:t>Zia </a:t>
            </a:r>
            <a:r>
              <a:rPr lang="en-US" sz="2800" dirty="0">
                <a:sym typeface="Symbol" pitchFamily="18" charset="2"/>
              </a:rPr>
              <a:t>live in </a:t>
            </a:r>
            <a:r>
              <a:rPr lang="en-US" sz="2800" i="1" dirty="0" smtClean="0">
                <a:sym typeface="Symbol" pitchFamily="18" charset="2"/>
              </a:rPr>
              <a:t>Barisal</a:t>
            </a:r>
            <a:r>
              <a:rPr lang="en-US" sz="2800" dirty="0" smtClean="0">
                <a:sym typeface="Symbol" pitchFamily="18" charset="2"/>
              </a:rPr>
              <a:t>, </a:t>
            </a:r>
            <a:r>
              <a:rPr lang="en-US" sz="2800" dirty="0" err="1" smtClean="0">
                <a:sym typeface="Symbol" pitchFamily="18" charset="2"/>
              </a:rPr>
              <a:t>Shirin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and </a:t>
            </a:r>
            <a:r>
              <a:rPr lang="en-US" sz="2800" dirty="0" err="1" smtClean="0">
                <a:sym typeface="Symbol" pitchFamily="18" charset="2"/>
              </a:rPr>
              <a:t>Mahibur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live in </a:t>
            </a:r>
            <a:r>
              <a:rPr lang="en-US" sz="2800" dirty="0" smtClean="0">
                <a:sym typeface="Symbol" pitchFamily="18" charset="2"/>
              </a:rPr>
              <a:t>Khulna, </a:t>
            </a:r>
            <a:r>
              <a:rPr lang="en-US" sz="2800" dirty="0">
                <a:sym typeface="Symbol" pitchFamily="18" charset="2"/>
              </a:rPr>
              <a:t>and </a:t>
            </a:r>
            <a:r>
              <a:rPr lang="en-US" sz="2800" dirty="0" err="1" smtClean="0">
                <a:sym typeface="Symbol" pitchFamily="18" charset="2"/>
              </a:rPr>
              <a:t>Jesmin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lives in </a:t>
            </a:r>
            <a:r>
              <a:rPr lang="en-US" sz="2800" i="1" dirty="0" err="1" smtClean="0">
                <a:sym typeface="Symbol" pitchFamily="18" charset="2"/>
              </a:rPr>
              <a:t>Shylhet</a:t>
            </a:r>
            <a:r>
              <a:rPr lang="en-US" sz="2800" dirty="0" smtClean="0">
                <a:sym typeface="Symbol" pitchFamily="18" charset="2"/>
              </a:rPr>
              <a:t>. </a:t>
            </a:r>
            <a:endParaRPr lang="en-US" sz="2800" dirty="0">
              <a:sym typeface="Symbol" pitchFamily="18" charset="2"/>
            </a:endParaRPr>
          </a:p>
          <a:p>
            <a:pPr marL="0" indent="0">
              <a:spcAft>
                <a:spcPct val="20000"/>
              </a:spcAft>
              <a:buNone/>
            </a:pPr>
            <a:r>
              <a:rPr lang="en-US" sz="2800" b="1" dirty="0" smtClean="0">
                <a:solidFill>
                  <a:srgbClr val="00B050"/>
                </a:solidFill>
                <a:sym typeface="Symbol" pitchFamily="18" charset="2"/>
              </a:rPr>
              <a:t>Sol</a:t>
            </a:r>
            <a:r>
              <a:rPr lang="en-US" sz="2800" dirty="0" smtClean="0">
                <a:sym typeface="Symbol" pitchFamily="18" charset="2"/>
              </a:rPr>
              <a:t>-Let </a:t>
            </a:r>
            <a:r>
              <a:rPr lang="en-US" sz="2800" b="1" i="1" dirty="0">
                <a:sym typeface="Symbol" pitchFamily="18" charset="2"/>
              </a:rPr>
              <a:t>R</a:t>
            </a:r>
            <a:r>
              <a:rPr lang="en-US" sz="2800" dirty="0">
                <a:sym typeface="Symbol" pitchFamily="18" charset="2"/>
              </a:rPr>
              <a:t> be the </a:t>
            </a:r>
            <a:r>
              <a:rPr lang="en-US" sz="2800" b="1" i="1" dirty="0">
                <a:solidFill>
                  <a:srgbClr val="FF0000"/>
                </a:solidFill>
                <a:sym typeface="Symbol" pitchFamily="18" charset="2"/>
              </a:rPr>
              <a:t>equivalence relation</a:t>
            </a:r>
            <a:r>
              <a:rPr lang="en-US" sz="2800" i="1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{(a, b) | a and b live in the same city} on the set </a:t>
            </a:r>
            <a:r>
              <a:rPr lang="en-US" sz="2800" b="1" i="1" dirty="0" smtClean="0">
                <a:sym typeface="Symbol" pitchFamily="18" charset="2"/>
              </a:rPr>
              <a:t>S</a:t>
            </a:r>
            <a:r>
              <a:rPr lang="en-US" sz="2800" dirty="0" smtClean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= {</a:t>
            </a:r>
            <a:r>
              <a:rPr lang="en-US" sz="2800" dirty="0" err="1" smtClean="0">
                <a:sym typeface="Symbol" pitchFamily="18" charset="2"/>
              </a:rPr>
              <a:t>Farid</a:t>
            </a:r>
            <a:r>
              <a:rPr lang="en-US" sz="2800" dirty="0" smtClean="0">
                <a:sym typeface="Symbol" pitchFamily="18" charset="2"/>
              </a:rPr>
              <a:t>, </a:t>
            </a:r>
            <a:r>
              <a:rPr lang="en-US" sz="2800" dirty="0" err="1" smtClean="0">
                <a:sym typeface="Symbol" pitchFamily="18" charset="2"/>
              </a:rPr>
              <a:t>Sumi</a:t>
            </a:r>
            <a:r>
              <a:rPr lang="en-US" sz="2800" dirty="0" smtClean="0">
                <a:sym typeface="Symbol" pitchFamily="18" charset="2"/>
              </a:rPr>
              <a:t>, Zia, </a:t>
            </a:r>
            <a:r>
              <a:rPr lang="en-US" sz="2800" dirty="0" err="1" smtClean="0">
                <a:sym typeface="Symbol" pitchFamily="18" charset="2"/>
              </a:rPr>
              <a:t>Shirin</a:t>
            </a:r>
            <a:r>
              <a:rPr lang="en-US" sz="2800" dirty="0" smtClean="0">
                <a:sym typeface="Symbol" pitchFamily="18" charset="2"/>
              </a:rPr>
              <a:t>, </a:t>
            </a:r>
            <a:r>
              <a:rPr lang="en-US" sz="2800" dirty="0" err="1" smtClean="0">
                <a:sym typeface="Symbol" pitchFamily="18" charset="2"/>
              </a:rPr>
              <a:t>Mahibur</a:t>
            </a:r>
            <a:r>
              <a:rPr lang="en-US" sz="2800" dirty="0" smtClean="0">
                <a:sym typeface="Symbol" pitchFamily="18" charset="2"/>
              </a:rPr>
              <a:t>, </a:t>
            </a:r>
            <a:r>
              <a:rPr lang="en-US" sz="2800" dirty="0" err="1" smtClean="0">
                <a:sym typeface="Symbol" pitchFamily="18" charset="2"/>
              </a:rPr>
              <a:t>Jesmin</a:t>
            </a:r>
            <a:r>
              <a:rPr lang="en-US" sz="2800" dirty="0" smtClean="0">
                <a:sym typeface="Symbol" pitchFamily="18" charset="2"/>
              </a:rPr>
              <a:t>}.</a:t>
            </a:r>
            <a:endParaRPr lang="en-US" sz="2800" dirty="0">
              <a:sym typeface="Symbol" pitchFamily="18" charset="2"/>
            </a:endParaRPr>
          </a:p>
          <a:p>
            <a:pPr marL="0" indent="0">
              <a:spcAft>
                <a:spcPct val="20000"/>
              </a:spcAft>
            </a:pPr>
            <a:r>
              <a:rPr lang="en-US" sz="2800" dirty="0">
                <a:sym typeface="Symbol" pitchFamily="18" charset="2"/>
              </a:rPr>
              <a:t>Then </a:t>
            </a:r>
            <a:r>
              <a:rPr lang="en-US" sz="2800" b="1" i="1" dirty="0">
                <a:sym typeface="Symbol" pitchFamily="18" charset="2"/>
              </a:rPr>
              <a:t>R</a:t>
            </a:r>
            <a:r>
              <a:rPr lang="en-US" sz="2800" dirty="0">
                <a:sym typeface="Symbol" pitchFamily="18" charset="2"/>
              </a:rPr>
              <a:t> = </a:t>
            </a:r>
            <a:r>
              <a:rPr lang="en-US" sz="2800" dirty="0" smtClean="0">
                <a:sym typeface="Symbol" pitchFamily="18" charset="2"/>
              </a:rPr>
              <a:t>{(</a:t>
            </a:r>
            <a:r>
              <a:rPr lang="en-US" sz="2800" dirty="0" err="1" smtClean="0">
                <a:sym typeface="Symbol" pitchFamily="18" charset="2"/>
              </a:rPr>
              <a:t>Farid</a:t>
            </a:r>
            <a:r>
              <a:rPr lang="en-US" sz="2800" dirty="0" smtClean="0">
                <a:sym typeface="Symbol" pitchFamily="18" charset="2"/>
              </a:rPr>
              <a:t>, </a:t>
            </a:r>
            <a:r>
              <a:rPr lang="en-US" sz="2800" dirty="0" err="1" smtClean="0">
                <a:sym typeface="Symbol" pitchFamily="18" charset="2"/>
              </a:rPr>
              <a:t>Farid</a:t>
            </a:r>
            <a:r>
              <a:rPr lang="en-US" sz="2800" dirty="0" smtClean="0">
                <a:sym typeface="Symbol" pitchFamily="18" charset="2"/>
              </a:rPr>
              <a:t>), (</a:t>
            </a:r>
            <a:r>
              <a:rPr lang="en-US" sz="2800" dirty="0" err="1" smtClean="0">
                <a:sym typeface="Symbol" pitchFamily="18" charset="2"/>
              </a:rPr>
              <a:t>Farid</a:t>
            </a:r>
            <a:r>
              <a:rPr lang="en-US" sz="2800" dirty="0" smtClean="0">
                <a:sym typeface="Symbol" pitchFamily="18" charset="2"/>
              </a:rPr>
              <a:t>, </a:t>
            </a:r>
            <a:r>
              <a:rPr lang="en-US" sz="2800" dirty="0" err="1" smtClean="0">
                <a:sym typeface="Symbol" pitchFamily="18" charset="2"/>
              </a:rPr>
              <a:t>Sumi</a:t>
            </a:r>
            <a:r>
              <a:rPr lang="en-US" sz="2800" dirty="0" smtClean="0">
                <a:sym typeface="Symbol" pitchFamily="18" charset="2"/>
              </a:rPr>
              <a:t>),</a:t>
            </a:r>
            <a:r>
              <a:rPr lang="en-US" sz="2800" dirty="0">
                <a:sym typeface="Symbol" pitchFamily="18" charset="2"/>
              </a:rPr>
              <a:t/>
            </a:r>
            <a:br>
              <a:rPr lang="en-US" sz="2800" dirty="0">
                <a:sym typeface="Symbol" pitchFamily="18" charset="2"/>
              </a:rPr>
            </a:br>
            <a:r>
              <a:rPr lang="en-US" sz="2800" dirty="0" smtClean="0">
                <a:sym typeface="Symbol" pitchFamily="18" charset="2"/>
              </a:rPr>
              <a:t>(</a:t>
            </a:r>
            <a:r>
              <a:rPr lang="en-US" sz="2800" dirty="0" err="1" smtClean="0">
                <a:sym typeface="Symbol" pitchFamily="18" charset="2"/>
              </a:rPr>
              <a:t>Farid</a:t>
            </a:r>
            <a:r>
              <a:rPr lang="en-US" sz="2800" dirty="0" smtClean="0">
                <a:sym typeface="Symbol" pitchFamily="18" charset="2"/>
              </a:rPr>
              <a:t>, Zia), </a:t>
            </a:r>
            <a:r>
              <a:rPr lang="en-US" sz="2800" dirty="0">
                <a:sym typeface="Symbol" pitchFamily="18" charset="2"/>
              </a:rPr>
              <a:t>(</a:t>
            </a:r>
            <a:r>
              <a:rPr lang="en-US" sz="2800" dirty="0" err="1" smtClean="0">
                <a:sym typeface="Symbol" pitchFamily="18" charset="2"/>
              </a:rPr>
              <a:t>Sumi</a:t>
            </a:r>
            <a:r>
              <a:rPr lang="en-US" sz="2800" dirty="0" smtClean="0">
                <a:sym typeface="Symbol" pitchFamily="18" charset="2"/>
              </a:rPr>
              <a:t>, </a:t>
            </a:r>
            <a:r>
              <a:rPr lang="en-US" sz="2800" dirty="0" err="1" smtClean="0">
                <a:sym typeface="Symbol" pitchFamily="18" charset="2"/>
              </a:rPr>
              <a:t>Farid</a:t>
            </a:r>
            <a:r>
              <a:rPr lang="en-US" sz="2800" dirty="0" smtClean="0">
                <a:sym typeface="Symbol" pitchFamily="18" charset="2"/>
              </a:rPr>
              <a:t>), </a:t>
            </a:r>
            <a:r>
              <a:rPr lang="en-US" sz="2800" dirty="0">
                <a:sym typeface="Symbol" pitchFamily="18" charset="2"/>
              </a:rPr>
              <a:t>(</a:t>
            </a:r>
            <a:r>
              <a:rPr lang="en-US" sz="2800" dirty="0" err="1" smtClean="0">
                <a:sym typeface="Symbol" pitchFamily="18" charset="2"/>
              </a:rPr>
              <a:t>Sumi</a:t>
            </a:r>
            <a:r>
              <a:rPr lang="en-US" sz="2800" dirty="0" smtClean="0">
                <a:sym typeface="Symbol" pitchFamily="18" charset="2"/>
              </a:rPr>
              <a:t>, </a:t>
            </a:r>
            <a:r>
              <a:rPr lang="en-US" sz="2800" dirty="0" err="1" smtClean="0">
                <a:sym typeface="Symbol" pitchFamily="18" charset="2"/>
              </a:rPr>
              <a:t>Sumi</a:t>
            </a:r>
            <a:r>
              <a:rPr lang="en-US" sz="2800" dirty="0" smtClean="0">
                <a:sym typeface="Symbol" pitchFamily="18" charset="2"/>
              </a:rPr>
              <a:t>), </a:t>
            </a:r>
            <a:r>
              <a:rPr lang="en-US" sz="2800" dirty="0">
                <a:sym typeface="Symbol" pitchFamily="18" charset="2"/>
              </a:rPr>
              <a:t>(</a:t>
            </a:r>
            <a:r>
              <a:rPr lang="en-US" sz="2800" dirty="0" err="1" smtClean="0">
                <a:sym typeface="Symbol" pitchFamily="18" charset="2"/>
              </a:rPr>
              <a:t>Sumi</a:t>
            </a:r>
            <a:r>
              <a:rPr lang="en-US" sz="2800" dirty="0" smtClean="0">
                <a:sym typeface="Symbol" pitchFamily="18" charset="2"/>
              </a:rPr>
              <a:t>, Zia), (Zia, </a:t>
            </a:r>
            <a:r>
              <a:rPr lang="en-US" sz="2800" dirty="0" err="1" smtClean="0">
                <a:sym typeface="Symbol" pitchFamily="18" charset="2"/>
              </a:rPr>
              <a:t>Farid</a:t>
            </a:r>
            <a:r>
              <a:rPr lang="en-US" sz="2800" dirty="0" smtClean="0">
                <a:sym typeface="Symbol" pitchFamily="18" charset="2"/>
              </a:rPr>
              <a:t>),</a:t>
            </a:r>
            <a:r>
              <a:rPr lang="en-US" sz="2800" dirty="0">
                <a:sym typeface="Symbol" pitchFamily="18" charset="2"/>
              </a:rPr>
              <a:t/>
            </a:r>
            <a:br>
              <a:rPr lang="en-US" sz="2800" dirty="0">
                <a:sym typeface="Symbol" pitchFamily="18" charset="2"/>
              </a:rPr>
            </a:br>
            <a:r>
              <a:rPr lang="en-US" sz="2800" dirty="0" smtClean="0">
                <a:sym typeface="Symbol" pitchFamily="18" charset="2"/>
              </a:rPr>
              <a:t>(Zia, </a:t>
            </a:r>
            <a:r>
              <a:rPr lang="en-US" sz="2800" dirty="0" err="1" smtClean="0">
                <a:sym typeface="Symbol" pitchFamily="18" charset="2"/>
              </a:rPr>
              <a:t>Sumi</a:t>
            </a:r>
            <a:r>
              <a:rPr lang="en-US" sz="2800" dirty="0" smtClean="0">
                <a:sym typeface="Symbol" pitchFamily="18" charset="2"/>
              </a:rPr>
              <a:t>), (Zia, Zia), </a:t>
            </a:r>
            <a:r>
              <a:rPr lang="en-US" sz="2800" dirty="0">
                <a:sym typeface="Symbol" pitchFamily="18" charset="2"/>
              </a:rPr>
              <a:t>(</a:t>
            </a:r>
            <a:r>
              <a:rPr lang="en-US" sz="2800" dirty="0" err="1" smtClean="0">
                <a:sym typeface="Symbol" pitchFamily="18" charset="2"/>
              </a:rPr>
              <a:t>Shirin</a:t>
            </a:r>
            <a:r>
              <a:rPr lang="en-US" sz="2800" dirty="0" smtClean="0">
                <a:sym typeface="Symbol" pitchFamily="18" charset="2"/>
              </a:rPr>
              <a:t>,</a:t>
            </a:r>
            <a:r>
              <a:rPr lang="en-US" sz="2800" dirty="0">
                <a:sym typeface="Symbol" pitchFamily="18" charset="2"/>
              </a:rPr>
              <a:t/>
            </a:r>
            <a:br>
              <a:rPr lang="en-US" sz="2800" dirty="0">
                <a:sym typeface="Symbol" pitchFamily="18" charset="2"/>
              </a:rPr>
            </a:br>
            <a:r>
              <a:rPr lang="en-US" sz="2800" dirty="0" err="1" smtClean="0">
                <a:sym typeface="Symbol" pitchFamily="18" charset="2"/>
              </a:rPr>
              <a:t>Shirin</a:t>
            </a:r>
            <a:r>
              <a:rPr lang="en-US" sz="2800" dirty="0" smtClean="0">
                <a:sym typeface="Symbol" pitchFamily="18" charset="2"/>
              </a:rPr>
              <a:t>), </a:t>
            </a:r>
            <a:r>
              <a:rPr lang="en-US" sz="2800" dirty="0">
                <a:sym typeface="Symbol" pitchFamily="18" charset="2"/>
              </a:rPr>
              <a:t>(</a:t>
            </a:r>
            <a:r>
              <a:rPr lang="en-US" sz="2800" dirty="0" err="1" smtClean="0">
                <a:sym typeface="Symbol" pitchFamily="18" charset="2"/>
              </a:rPr>
              <a:t>Shirin</a:t>
            </a:r>
            <a:r>
              <a:rPr lang="en-US" sz="2800" dirty="0" smtClean="0">
                <a:sym typeface="Symbol" pitchFamily="18" charset="2"/>
              </a:rPr>
              <a:t>, </a:t>
            </a:r>
            <a:r>
              <a:rPr lang="en-US" sz="2800" dirty="0" err="1" smtClean="0">
                <a:sym typeface="Symbol" pitchFamily="18" charset="2"/>
              </a:rPr>
              <a:t>Mahibur</a:t>
            </a:r>
            <a:r>
              <a:rPr lang="en-US" sz="2800" dirty="0" smtClean="0">
                <a:sym typeface="Symbol" pitchFamily="18" charset="2"/>
              </a:rPr>
              <a:t>), </a:t>
            </a:r>
            <a:r>
              <a:rPr lang="en-US" sz="2800" dirty="0">
                <a:sym typeface="Symbol" pitchFamily="18" charset="2"/>
              </a:rPr>
              <a:t>(</a:t>
            </a:r>
            <a:r>
              <a:rPr lang="en-US" sz="2800" dirty="0" err="1" smtClean="0">
                <a:sym typeface="Symbol" pitchFamily="18" charset="2"/>
              </a:rPr>
              <a:t>Mahibur</a:t>
            </a:r>
            <a:r>
              <a:rPr lang="en-US" sz="2800" dirty="0" smtClean="0">
                <a:sym typeface="Symbol" pitchFamily="18" charset="2"/>
              </a:rPr>
              <a:t>, </a:t>
            </a:r>
            <a:r>
              <a:rPr lang="en-US" sz="2800" dirty="0" err="1" smtClean="0">
                <a:sym typeface="Symbol" pitchFamily="18" charset="2"/>
              </a:rPr>
              <a:t>Shirin</a:t>
            </a:r>
            <a:r>
              <a:rPr lang="en-US" sz="2800" dirty="0" smtClean="0">
                <a:sym typeface="Symbol" pitchFamily="18" charset="2"/>
              </a:rPr>
              <a:t>),</a:t>
            </a:r>
            <a:r>
              <a:rPr lang="en-US" sz="2800" dirty="0">
                <a:sym typeface="Symbol" pitchFamily="18" charset="2"/>
              </a:rPr>
              <a:t/>
            </a:r>
            <a:br>
              <a:rPr lang="en-US" sz="2800" dirty="0">
                <a:sym typeface="Symbol" pitchFamily="18" charset="2"/>
              </a:rPr>
            </a:br>
            <a:r>
              <a:rPr lang="en-US" sz="2800" dirty="0">
                <a:sym typeface="Symbol" pitchFamily="18" charset="2"/>
              </a:rPr>
              <a:t>(</a:t>
            </a:r>
            <a:r>
              <a:rPr lang="en-US" sz="2800" dirty="0" err="1" smtClean="0">
                <a:sym typeface="Symbol" pitchFamily="18" charset="2"/>
              </a:rPr>
              <a:t>Mahibur</a:t>
            </a:r>
            <a:r>
              <a:rPr lang="en-US" sz="2800" dirty="0" smtClean="0">
                <a:sym typeface="Symbol" pitchFamily="18" charset="2"/>
              </a:rPr>
              <a:t>, </a:t>
            </a:r>
            <a:r>
              <a:rPr lang="en-US" sz="2800" dirty="0" err="1" smtClean="0">
                <a:sym typeface="Symbol" pitchFamily="18" charset="2"/>
              </a:rPr>
              <a:t>Mahibur</a:t>
            </a:r>
            <a:r>
              <a:rPr lang="en-US" sz="2800" dirty="0" smtClean="0">
                <a:sym typeface="Symbol" pitchFamily="18" charset="2"/>
              </a:rPr>
              <a:t>), </a:t>
            </a:r>
            <a:r>
              <a:rPr lang="en-US" sz="2800" dirty="0">
                <a:sym typeface="Symbol" pitchFamily="18" charset="2"/>
              </a:rPr>
              <a:t>(</a:t>
            </a:r>
            <a:r>
              <a:rPr lang="en-US" sz="2800" dirty="0" err="1" smtClean="0">
                <a:sym typeface="Symbol" pitchFamily="18" charset="2"/>
              </a:rPr>
              <a:t>Jesmin</a:t>
            </a:r>
            <a:r>
              <a:rPr lang="en-US" sz="2800" dirty="0" smtClean="0">
                <a:sym typeface="Symbol" pitchFamily="18" charset="2"/>
              </a:rPr>
              <a:t>, </a:t>
            </a:r>
            <a:r>
              <a:rPr lang="en-US" sz="2800" dirty="0" err="1" smtClean="0">
                <a:sym typeface="Symbol" pitchFamily="18" charset="2"/>
              </a:rPr>
              <a:t>Jesmin</a:t>
            </a:r>
            <a:r>
              <a:rPr lang="en-US" sz="2800" dirty="0" smtClean="0">
                <a:sym typeface="Symbol" pitchFamily="18" charset="2"/>
              </a:rPr>
              <a:t>)}.</a:t>
            </a:r>
            <a:endParaRPr lang="en-US" sz="2800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6858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 sz="3600" dirty="0"/>
              <a:t>Equivalence Classes </a:t>
            </a:r>
            <a:endParaRPr lang="en-CA" sz="3600" dirty="0"/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820150" cy="5410200"/>
          </a:xfrm>
        </p:spPr>
        <p:txBody>
          <a:bodyPr/>
          <a:lstStyle/>
          <a:p>
            <a:pPr marL="0" indent="0">
              <a:spcAft>
                <a:spcPct val="20000"/>
              </a:spcAft>
              <a:buNone/>
            </a:pPr>
            <a:r>
              <a:rPr lang="en-US" sz="2800" dirty="0">
                <a:sym typeface="Symbol" pitchFamily="18" charset="2"/>
              </a:rPr>
              <a:t>Then the </a:t>
            </a:r>
            <a:r>
              <a:rPr lang="en-US" sz="2800" b="1" dirty="0">
                <a:solidFill>
                  <a:srgbClr val="FF0000"/>
                </a:solidFill>
                <a:sym typeface="Symbol" pitchFamily="18" charset="2"/>
              </a:rPr>
              <a:t>equivalence classes</a:t>
            </a:r>
            <a:r>
              <a:rPr lang="en-US" sz="28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of </a:t>
            </a:r>
            <a:r>
              <a:rPr lang="en-US" sz="2800" b="1" i="1" dirty="0">
                <a:sym typeface="Symbol" pitchFamily="18" charset="2"/>
              </a:rPr>
              <a:t>R</a:t>
            </a:r>
            <a:r>
              <a:rPr lang="en-US" sz="2800" dirty="0">
                <a:sym typeface="Symbol" pitchFamily="18" charset="2"/>
              </a:rPr>
              <a:t> are</a:t>
            </a:r>
            <a:r>
              <a:rPr lang="en-US" sz="2800" dirty="0" smtClean="0">
                <a:sym typeface="Symbol" pitchFamily="18" charset="2"/>
              </a:rPr>
              <a:t>: {{</a:t>
            </a:r>
            <a:r>
              <a:rPr lang="en-US" sz="2800" dirty="0" err="1" smtClean="0">
                <a:sym typeface="Symbol" pitchFamily="18" charset="2"/>
              </a:rPr>
              <a:t>Farid</a:t>
            </a:r>
            <a:r>
              <a:rPr lang="en-US" sz="2800" dirty="0" smtClean="0">
                <a:sym typeface="Symbol" pitchFamily="18" charset="2"/>
              </a:rPr>
              <a:t>, </a:t>
            </a:r>
            <a:r>
              <a:rPr lang="en-US" sz="2800" dirty="0" err="1" smtClean="0">
                <a:sym typeface="Symbol" pitchFamily="18" charset="2"/>
              </a:rPr>
              <a:t>Sumi</a:t>
            </a:r>
            <a:r>
              <a:rPr lang="en-US" sz="2800" dirty="0" smtClean="0">
                <a:sym typeface="Symbol" pitchFamily="18" charset="2"/>
              </a:rPr>
              <a:t>, Zia}, </a:t>
            </a:r>
            <a:r>
              <a:rPr lang="en-US" sz="2800" dirty="0">
                <a:sym typeface="Symbol" pitchFamily="18" charset="2"/>
              </a:rPr>
              <a:t>{</a:t>
            </a:r>
            <a:r>
              <a:rPr lang="en-US" sz="2800" dirty="0" err="1" smtClean="0">
                <a:sym typeface="Symbol" pitchFamily="18" charset="2"/>
              </a:rPr>
              <a:t>Shirin</a:t>
            </a:r>
            <a:r>
              <a:rPr lang="en-US" sz="2800" dirty="0" smtClean="0">
                <a:sym typeface="Symbol" pitchFamily="18" charset="2"/>
              </a:rPr>
              <a:t>, </a:t>
            </a:r>
            <a:r>
              <a:rPr lang="en-US" sz="2800" dirty="0" err="1" smtClean="0">
                <a:sym typeface="Symbol" pitchFamily="18" charset="2"/>
              </a:rPr>
              <a:t>Mahibur</a:t>
            </a:r>
            <a:r>
              <a:rPr lang="en-US" sz="2800" dirty="0" smtClean="0">
                <a:sym typeface="Symbol" pitchFamily="18" charset="2"/>
              </a:rPr>
              <a:t>}, </a:t>
            </a:r>
            <a:r>
              <a:rPr lang="en-US" sz="2800" dirty="0">
                <a:sym typeface="Symbol" pitchFamily="18" charset="2"/>
              </a:rPr>
              <a:t>{</a:t>
            </a:r>
            <a:r>
              <a:rPr lang="en-US" sz="2800" dirty="0" err="1" smtClean="0">
                <a:sym typeface="Symbol" pitchFamily="18" charset="2"/>
              </a:rPr>
              <a:t>Jesmin</a:t>
            </a:r>
            <a:r>
              <a:rPr lang="en-US" sz="2800" dirty="0" smtClean="0">
                <a:sym typeface="Symbol" pitchFamily="18" charset="2"/>
              </a:rPr>
              <a:t>}}.</a:t>
            </a:r>
            <a:endParaRPr lang="en-US" sz="2800" dirty="0">
              <a:sym typeface="Symbol" pitchFamily="18" charset="2"/>
            </a:endParaRPr>
          </a:p>
          <a:p>
            <a:pPr marL="0" indent="0">
              <a:spcAft>
                <a:spcPct val="20000"/>
              </a:spcAft>
            </a:pPr>
            <a:r>
              <a:rPr lang="en-US" sz="2800" dirty="0">
                <a:sym typeface="Symbol" pitchFamily="18" charset="2"/>
              </a:rPr>
              <a:t>This is a </a:t>
            </a:r>
            <a:r>
              <a:rPr lang="en-US" sz="2800" b="1" dirty="0">
                <a:solidFill>
                  <a:srgbClr val="FF0000"/>
                </a:solidFill>
                <a:sym typeface="Symbol" pitchFamily="18" charset="2"/>
              </a:rPr>
              <a:t>partition</a:t>
            </a:r>
            <a:r>
              <a:rPr lang="en-US" sz="2800" b="1" dirty="0">
                <a:solidFill>
                  <a:srgbClr val="00FFFF"/>
                </a:solidFill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of P.</a:t>
            </a:r>
          </a:p>
          <a:p>
            <a:pPr marL="0" indent="0"/>
            <a:endParaRPr lang="en-US" sz="1600" dirty="0">
              <a:sym typeface="Symbol" pitchFamily="18" charset="2"/>
            </a:endParaRPr>
          </a:p>
          <a:p>
            <a:pPr marL="0" indent="0"/>
            <a:r>
              <a:rPr lang="en-US" sz="2800" dirty="0">
                <a:sym typeface="Symbol" pitchFamily="18" charset="2"/>
              </a:rPr>
              <a:t>The equivalence classes of any equivalence relation R defined on a set S constitute a partition of S, because every element in S is assigned to </a:t>
            </a:r>
            <a:r>
              <a:rPr lang="en-US" sz="2800" b="1" dirty="0">
                <a:solidFill>
                  <a:srgbClr val="FF0000"/>
                </a:solidFill>
                <a:sym typeface="Symbol" pitchFamily="18" charset="2"/>
              </a:rPr>
              <a:t>exactly one</a:t>
            </a:r>
            <a:r>
              <a:rPr lang="en-US" sz="2800" dirty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of the equivalence classes.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4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4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4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499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9144000" cy="4648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b="1" dirty="0" smtClean="0">
                <a:solidFill>
                  <a:srgbClr val="008000"/>
                </a:solidFill>
              </a:rPr>
              <a:t>Example-</a:t>
            </a:r>
            <a:endParaRPr lang="en-US" altLang="zh-TW" b="1" dirty="0">
              <a:solidFill>
                <a:srgbClr val="008000"/>
              </a:solidFill>
            </a:endParaRPr>
          </a:p>
          <a:p>
            <a:pPr>
              <a:buFont typeface="Wingdings" pitchFamily="2" charset="2"/>
              <a:buNone/>
            </a:pPr>
            <a:r>
              <a:rPr lang="en-US" altLang="zh-TW" dirty="0"/>
              <a:t>	The congruence modulo </a:t>
            </a:r>
            <a:r>
              <a:rPr lang="en-US" altLang="zh-TW" dirty="0">
                <a:latin typeface="Times New Roman" pitchFamily="18" charset="0"/>
              </a:rPr>
              <a:t>4</a:t>
            </a:r>
            <a:r>
              <a:rPr lang="en-US" altLang="zh-TW" dirty="0"/>
              <a:t> form a partition of the integers.</a:t>
            </a:r>
          </a:p>
          <a:p>
            <a:pPr>
              <a:buFont typeface="Wingdings" pitchFamily="2" charset="2"/>
              <a:buNone/>
            </a:pPr>
            <a:r>
              <a:rPr lang="en-US" altLang="zh-TW" b="1" dirty="0">
                <a:solidFill>
                  <a:srgbClr val="008000"/>
                </a:solidFill>
              </a:rPr>
              <a:t>Sol :</a:t>
            </a:r>
            <a:r>
              <a:rPr lang="en-US" altLang="zh-TW" dirty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TW" dirty="0">
                <a:latin typeface="Times New Roman" pitchFamily="18" charset="0"/>
              </a:rPr>
              <a:t>	[0]</a:t>
            </a:r>
            <a:r>
              <a:rPr lang="en-US" altLang="zh-TW" baseline="-25000" dirty="0">
                <a:latin typeface="Times New Roman" pitchFamily="18" charset="0"/>
              </a:rPr>
              <a:t>4</a:t>
            </a:r>
            <a:r>
              <a:rPr lang="en-US" altLang="zh-TW" dirty="0">
                <a:latin typeface="Times New Roman" pitchFamily="18" charset="0"/>
              </a:rPr>
              <a:t> = { …, </a:t>
            </a:r>
            <a:r>
              <a:rPr lang="en-US" altLang="zh-TW" dirty="0">
                <a:latin typeface="Symbol" pitchFamily="18" charset="2"/>
              </a:rPr>
              <a:t>-</a:t>
            </a:r>
            <a:r>
              <a:rPr lang="en-US" altLang="zh-TW" dirty="0">
                <a:latin typeface="Times New Roman" pitchFamily="18" charset="0"/>
              </a:rPr>
              <a:t>8, </a:t>
            </a:r>
            <a:r>
              <a:rPr lang="en-US" altLang="zh-TW" dirty="0">
                <a:latin typeface="Symbol" pitchFamily="18" charset="2"/>
              </a:rPr>
              <a:t>-</a:t>
            </a:r>
            <a:r>
              <a:rPr lang="en-US" altLang="zh-TW" dirty="0">
                <a:latin typeface="Times New Roman" pitchFamily="18" charset="0"/>
              </a:rPr>
              <a:t>4, 0, 4, 8, … }</a:t>
            </a:r>
          </a:p>
          <a:p>
            <a:pPr>
              <a:buFont typeface="Wingdings" pitchFamily="2" charset="2"/>
              <a:buNone/>
            </a:pPr>
            <a:r>
              <a:rPr lang="en-US" altLang="zh-TW" dirty="0">
                <a:latin typeface="Times New Roman" pitchFamily="18" charset="0"/>
              </a:rPr>
              <a:t>   [1]</a:t>
            </a:r>
            <a:r>
              <a:rPr lang="en-US" altLang="zh-TW" baseline="-25000" dirty="0">
                <a:latin typeface="Times New Roman" pitchFamily="18" charset="0"/>
              </a:rPr>
              <a:t>4</a:t>
            </a:r>
            <a:r>
              <a:rPr lang="en-US" altLang="zh-TW" dirty="0">
                <a:latin typeface="Times New Roman" pitchFamily="18" charset="0"/>
              </a:rPr>
              <a:t> = { …, </a:t>
            </a:r>
            <a:r>
              <a:rPr lang="en-US" altLang="zh-TW" dirty="0">
                <a:latin typeface="Symbol" pitchFamily="18" charset="2"/>
              </a:rPr>
              <a:t>-</a:t>
            </a:r>
            <a:r>
              <a:rPr lang="en-US" altLang="zh-TW" dirty="0">
                <a:latin typeface="Times New Roman" pitchFamily="18" charset="0"/>
              </a:rPr>
              <a:t>7, </a:t>
            </a:r>
            <a:r>
              <a:rPr lang="en-US" altLang="zh-TW" dirty="0">
                <a:latin typeface="Symbol" pitchFamily="18" charset="2"/>
              </a:rPr>
              <a:t>-</a:t>
            </a:r>
            <a:r>
              <a:rPr lang="en-US" altLang="zh-TW" dirty="0">
                <a:latin typeface="Times New Roman" pitchFamily="18" charset="0"/>
              </a:rPr>
              <a:t>3, 1, 5, 9, … }</a:t>
            </a:r>
          </a:p>
          <a:p>
            <a:pPr>
              <a:buFont typeface="Wingdings" pitchFamily="2" charset="2"/>
              <a:buNone/>
            </a:pPr>
            <a:r>
              <a:rPr lang="en-US" altLang="zh-TW" dirty="0">
                <a:latin typeface="Times New Roman" pitchFamily="18" charset="0"/>
              </a:rPr>
              <a:t>   [2]</a:t>
            </a:r>
            <a:r>
              <a:rPr lang="en-US" altLang="zh-TW" baseline="-25000" dirty="0">
                <a:latin typeface="Times New Roman" pitchFamily="18" charset="0"/>
              </a:rPr>
              <a:t>4</a:t>
            </a:r>
            <a:r>
              <a:rPr lang="en-US" altLang="zh-TW" dirty="0">
                <a:latin typeface="Times New Roman" pitchFamily="18" charset="0"/>
              </a:rPr>
              <a:t> = { …, </a:t>
            </a:r>
            <a:r>
              <a:rPr lang="en-US" altLang="zh-TW" dirty="0">
                <a:latin typeface="Symbol" pitchFamily="18" charset="2"/>
              </a:rPr>
              <a:t>-</a:t>
            </a:r>
            <a:r>
              <a:rPr lang="en-US" altLang="zh-TW" dirty="0">
                <a:latin typeface="Times New Roman" pitchFamily="18" charset="0"/>
              </a:rPr>
              <a:t>6, </a:t>
            </a:r>
            <a:r>
              <a:rPr lang="en-US" altLang="zh-TW" dirty="0">
                <a:latin typeface="Symbol" pitchFamily="18" charset="2"/>
              </a:rPr>
              <a:t>-</a:t>
            </a:r>
            <a:r>
              <a:rPr lang="en-US" altLang="zh-TW" dirty="0">
                <a:latin typeface="Times New Roman" pitchFamily="18" charset="0"/>
              </a:rPr>
              <a:t>2, 2, 6, 10, … }</a:t>
            </a:r>
          </a:p>
          <a:p>
            <a:pPr>
              <a:buFont typeface="Wingdings" pitchFamily="2" charset="2"/>
              <a:buNone/>
            </a:pPr>
            <a:r>
              <a:rPr lang="en-US" altLang="zh-TW" dirty="0">
                <a:latin typeface="Times New Roman" pitchFamily="18" charset="0"/>
              </a:rPr>
              <a:t>   [3]</a:t>
            </a:r>
            <a:r>
              <a:rPr lang="en-US" altLang="zh-TW" baseline="-25000" dirty="0">
                <a:latin typeface="Times New Roman" pitchFamily="18" charset="0"/>
              </a:rPr>
              <a:t>4</a:t>
            </a:r>
            <a:r>
              <a:rPr lang="en-US" altLang="zh-TW" dirty="0">
                <a:latin typeface="Times New Roman" pitchFamily="18" charset="0"/>
              </a:rPr>
              <a:t> = { …, </a:t>
            </a:r>
            <a:r>
              <a:rPr lang="en-US" altLang="zh-TW" dirty="0">
                <a:latin typeface="Symbol" pitchFamily="18" charset="2"/>
              </a:rPr>
              <a:t>-</a:t>
            </a:r>
            <a:r>
              <a:rPr lang="en-US" altLang="zh-TW" dirty="0">
                <a:latin typeface="Times New Roman" pitchFamily="18" charset="0"/>
              </a:rPr>
              <a:t>5, </a:t>
            </a:r>
            <a:r>
              <a:rPr lang="en-US" altLang="zh-TW" dirty="0">
                <a:latin typeface="Symbol" pitchFamily="18" charset="2"/>
              </a:rPr>
              <a:t>-</a:t>
            </a:r>
            <a:r>
              <a:rPr lang="en-US" altLang="zh-TW" dirty="0">
                <a:latin typeface="Times New Roman" pitchFamily="18" charset="0"/>
              </a:rPr>
              <a:t>1, 3, 7, 11, … }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533400"/>
          </a:xfrm>
          <a:solidFill>
            <a:schemeClr val="bg2"/>
          </a:solidFill>
        </p:spPr>
        <p:txBody>
          <a:bodyPr/>
          <a:lstStyle/>
          <a:p>
            <a:r>
              <a:rPr lang="en-US" altLang="zh-TW" sz="4000" dirty="0" smtClean="0"/>
              <a:t>Partition-Example </a:t>
            </a:r>
            <a:endParaRPr lang="en-US" altLang="zh-TW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eaLnBrk="1" hangingPunct="1"/>
            <a:r>
              <a:rPr lang="en-US" dirty="0" smtClean="0"/>
              <a:t>Partially Ordered Set (POSET)</a:t>
            </a: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762000" y="2057400"/>
            <a:ext cx="77724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A relation </a:t>
            </a:r>
            <a:r>
              <a:rPr lang="en-US" sz="2800" i="1" dirty="0">
                <a:latin typeface="Times New Roman" charset="0"/>
              </a:rPr>
              <a:t>R</a:t>
            </a:r>
            <a:r>
              <a:rPr lang="en-US" sz="2800" dirty="0"/>
              <a:t> on a set </a:t>
            </a:r>
            <a:r>
              <a:rPr lang="en-US" sz="2800" i="1" dirty="0">
                <a:latin typeface="Times New Roman" charset="0"/>
              </a:rPr>
              <a:t>S</a:t>
            </a:r>
            <a:r>
              <a:rPr lang="en-US" sz="2800" dirty="0"/>
              <a:t> is called a </a:t>
            </a:r>
            <a:r>
              <a:rPr lang="en-US" sz="2800" i="1" dirty="0">
                <a:solidFill>
                  <a:srgbClr val="FF0000"/>
                </a:solidFill>
              </a:rPr>
              <a:t>partial ordering</a:t>
            </a:r>
            <a:r>
              <a:rPr lang="en-US" sz="2800" dirty="0"/>
              <a:t> or </a:t>
            </a:r>
            <a:r>
              <a:rPr lang="en-US" sz="2800" i="1" dirty="0">
                <a:solidFill>
                  <a:srgbClr val="FF0000"/>
                </a:solidFill>
              </a:rPr>
              <a:t>partial order</a:t>
            </a:r>
            <a:r>
              <a:rPr lang="en-US" sz="2800" dirty="0"/>
              <a:t> if it is </a:t>
            </a:r>
            <a:r>
              <a:rPr lang="en-US" sz="2800" i="1" dirty="0">
                <a:solidFill>
                  <a:srgbClr val="FF0000"/>
                </a:solidFill>
              </a:rPr>
              <a:t>reflexive</a:t>
            </a:r>
            <a:r>
              <a:rPr lang="en-US" sz="2800" dirty="0">
                <a:solidFill>
                  <a:srgbClr val="FF0000"/>
                </a:solidFill>
              </a:rPr>
              <a:t>, </a:t>
            </a:r>
            <a:r>
              <a:rPr lang="en-US" sz="2800" i="1" dirty="0" err="1">
                <a:solidFill>
                  <a:srgbClr val="FF0000"/>
                </a:solidFill>
              </a:rPr>
              <a:t>antisymmetric</a:t>
            </a:r>
            <a:r>
              <a:rPr lang="en-US" sz="2800" dirty="0"/>
              <a:t>, and </a:t>
            </a:r>
            <a:r>
              <a:rPr lang="en-US" sz="2800" i="1" dirty="0">
                <a:solidFill>
                  <a:srgbClr val="FF0000"/>
                </a:solidFill>
              </a:rPr>
              <a:t>transitive</a:t>
            </a:r>
            <a:r>
              <a:rPr lang="en-US" sz="2800" dirty="0"/>
              <a:t>.  A set </a:t>
            </a:r>
            <a:r>
              <a:rPr lang="en-US" sz="2800" i="1" dirty="0">
                <a:latin typeface="Times New Roman" charset="0"/>
              </a:rPr>
              <a:t>S</a:t>
            </a:r>
            <a:r>
              <a:rPr lang="en-US" sz="2800" dirty="0"/>
              <a:t> together with a partial ordering </a:t>
            </a:r>
            <a:r>
              <a:rPr lang="en-US" sz="2800" i="1" dirty="0">
                <a:latin typeface="Times New Roman" charset="0"/>
              </a:rPr>
              <a:t>R</a:t>
            </a:r>
            <a:r>
              <a:rPr lang="en-US" sz="2800" dirty="0"/>
              <a:t> is called a </a:t>
            </a:r>
            <a:r>
              <a:rPr lang="en-US" sz="2800" i="1" dirty="0">
                <a:solidFill>
                  <a:srgbClr val="FF0000"/>
                </a:solidFill>
              </a:rPr>
              <a:t>partially ordered set</a:t>
            </a:r>
            <a:r>
              <a:rPr lang="en-US" sz="2800" dirty="0"/>
              <a:t>, or </a:t>
            </a:r>
            <a:r>
              <a:rPr lang="en-US" sz="2800" i="1" dirty="0" err="1">
                <a:solidFill>
                  <a:srgbClr val="FF0000"/>
                </a:solidFill>
              </a:rPr>
              <a:t>poset</a:t>
            </a:r>
            <a:r>
              <a:rPr lang="en-US" sz="2800" dirty="0"/>
              <a:t>, and is denoted by (</a:t>
            </a:r>
            <a:r>
              <a:rPr lang="en-US" sz="2800" i="1" dirty="0">
                <a:latin typeface="Times New Roman" charset="0"/>
              </a:rPr>
              <a:t>S</a:t>
            </a:r>
            <a:r>
              <a:rPr lang="en-US" sz="2800" dirty="0"/>
              <a:t>, </a:t>
            </a:r>
            <a:r>
              <a:rPr lang="en-US" sz="2800" i="1" dirty="0">
                <a:latin typeface="Times New Roman" charset="0"/>
              </a:rPr>
              <a:t>R</a:t>
            </a:r>
            <a:r>
              <a:rPr lang="en-US" sz="28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762000" y="1524000"/>
            <a:ext cx="7915275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/>
              <a:t>Let </a:t>
            </a:r>
            <a:r>
              <a:rPr lang="en-US" sz="2800" i="1" dirty="0">
                <a:latin typeface="Times New Roman" charset="0"/>
              </a:rPr>
              <a:t>S</a:t>
            </a:r>
            <a:r>
              <a:rPr lang="en-US" sz="2800" dirty="0"/>
              <a:t> = {1, 2, 3} and </a:t>
            </a:r>
          </a:p>
          <a:p>
            <a:pPr>
              <a:spcBef>
                <a:spcPct val="50000"/>
              </a:spcBef>
            </a:pPr>
            <a:r>
              <a:rPr lang="en-US" sz="2800" dirty="0"/>
              <a:t>let </a:t>
            </a:r>
            <a:r>
              <a:rPr lang="en-US" sz="2800" i="1" dirty="0">
                <a:latin typeface="Times New Roman" charset="0"/>
              </a:rPr>
              <a:t>R</a:t>
            </a:r>
            <a:r>
              <a:rPr lang="en-US" sz="2800" dirty="0"/>
              <a:t> = {(1,1), (2,2), (3,3), (1, 2), (3,1), (3,2)}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1066800" y="3124200"/>
            <a:ext cx="2273300" cy="1989137"/>
            <a:chOff x="1162" y="2423"/>
            <a:chExt cx="1432" cy="1253"/>
          </a:xfrm>
        </p:grpSpPr>
        <p:sp>
          <p:nvSpPr>
            <p:cNvPr id="17414" name="Oval 5"/>
            <p:cNvSpPr>
              <a:spLocks noChangeArrowheads="1"/>
            </p:cNvSpPr>
            <p:nvPr/>
          </p:nvSpPr>
          <p:spPr bwMode="auto">
            <a:xfrm>
              <a:off x="1581" y="2630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Oval 6"/>
            <p:cNvSpPr>
              <a:spLocks noChangeArrowheads="1"/>
            </p:cNvSpPr>
            <p:nvPr/>
          </p:nvSpPr>
          <p:spPr bwMode="auto">
            <a:xfrm>
              <a:off x="1525" y="3417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6" name="Oval 7"/>
            <p:cNvSpPr>
              <a:spLocks noChangeArrowheads="1"/>
            </p:cNvSpPr>
            <p:nvPr/>
          </p:nvSpPr>
          <p:spPr bwMode="auto">
            <a:xfrm>
              <a:off x="2330" y="3389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7" name="Text Box 8"/>
            <p:cNvSpPr txBox="1">
              <a:spLocks noChangeArrowheads="1"/>
            </p:cNvSpPr>
            <p:nvPr/>
          </p:nvSpPr>
          <p:spPr bwMode="auto">
            <a:xfrm>
              <a:off x="1281" y="2630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17418" name="Text Box 9"/>
            <p:cNvSpPr txBox="1">
              <a:spLocks noChangeArrowheads="1"/>
            </p:cNvSpPr>
            <p:nvPr/>
          </p:nvSpPr>
          <p:spPr bwMode="auto">
            <a:xfrm>
              <a:off x="1162" y="3301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17419" name="Text Box 10"/>
            <p:cNvSpPr txBox="1">
              <a:spLocks noChangeArrowheads="1"/>
            </p:cNvSpPr>
            <p:nvPr/>
          </p:nvSpPr>
          <p:spPr bwMode="auto">
            <a:xfrm>
              <a:off x="2142" y="3445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17420" name="Oval 11"/>
            <p:cNvSpPr>
              <a:spLocks noChangeArrowheads="1"/>
            </p:cNvSpPr>
            <p:nvPr/>
          </p:nvSpPr>
          <p:spPr bwMode="auto">
            <a:xfrm>
              <a:off x="1395" y="2445"/>
              <a:ext cx="238" cy="2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1" name="Oval 12"/>
            <p:cNvSpPr>
              <a:spLocks noChangeArrowheads="1"/>
            </p:cNvSpPr>
            <p:nvPr/>
          </p:nvSpPr>
          <p:spPr bwMode="auto">
            <a:xfrm>
              <a:off x="1359" y="3429"/>
              <a:ext cx="238" cy="2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2" name="Oval 13"/>
            <p:cNvSpPr>
              <a:spLocks noChangeArrowheads="1"/>
            </p:cNvSpPr>
            <p:nvPr/>
          </p:nvSpPr>
          <p:spPr bwMode="auto">
            <a:xfrm>
              <a:off x="2339" y="3381"/>
              <a:ext cx="238" cy="2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Line 14"/>
            <p:cNvSpPr>
              <a:spLocks noChangeShapeType="1"/>
            </p:cNvSpPr>
            <p:nvPr/>
          </p:nvSpPr>
          <p:spPr bwMode="auto">
            <a:xfrm flipH="1">
              <a:off x="1543" y="2630"/>
              <a:ext cx="72" cy="8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4" name="Line 15"/>
            <p:cNvSpPr>
              <a:spLocks noChangeShapeType="1"/>
            </p:cNvSpPr>
            <p:nvPr/>
          </p:nvSpPr>
          <p:spPr bwMode="auto">
            <a:xfrm>
              <a:off x="1633" y="2683"/>
              <a:ext cx="706" cy="7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5" name="Line 16"/>
            <p:cNvSpPr>
              <a:spLocks noChangeShapeType="1"/>
            </p:cNvSpPr>
            <p:nvPr/>
          </p:nvSpPr>
          <p:spPr bwMode="auto">
            <a:xfrm flipH="1">
              <a:off x="1543" y="3417"/>
              <a:ext cx="796" cy="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26" name="AutoShape 22"/>
            <p:cNvSpPr>
              <a:spLocks noChangeArrowheads="1"/>
            </p:cNvSpPr>
            <p:nvPr/>
          </p:nvSpPr>
          <p:spPr bwMode="auto">
            <a:xfrm rot="-5581585">
              <a:off x="1912" y="3384"/>
              <a:ext cx="56" cy="8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AutoShape 23"/>
            <p:cNvSpPr>
              <a:spLocks noChangeArrowheads="1"/>
            </p:cNvSpPr>
            <p:nvPr/>
          </p:nvSpPr>
          <p:spPr bwMode="auto">
            <a:xfrm rot="-2598774">
              <a:off x="1956" y="3004"/>
              <a:ext cx="56" cy="8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AutoShape 24"/>
            <p:cNvSpPr>
              <a:spLocks noChangeArrowheads="1"/>
            </p:cNvSpPr>
            <p:nvPr/>
          </p:nvSpPr>
          <p:spPr bwMode="auto">
            <a:xfrm rot="-10547524">
              <a:off x="1547" y="3004"/>
              <a:ext cx="56" cy="8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9" name="AutoShape 25"/>
            <p:cNvSpPr>
              <a:spLocks noChangeArrowheads="1"/>
            </p:cNvSpPr>
            <p:nvPr/>
          </p:nvSpPr>
          <p:spPr bwMode="auto">
            <a:xfrm rot="-6084896">
              <a:off x="1469" y="2406"/>
              <a:ext cx="56" cy="8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AutoShape 26"/>
            <p:cNvSpPr>
              <a:spLocks noChangeArrowheads="1"/>
            </p:cNvSpPr>
            <p:nvPr/>
          </p:nvSpPr>
          <p:spPr bwMode="auto">
            <a:xfrm rot="-10429465">
              <a:off x="1338" y="3487"/>
              <a:ext cx="56" cy="8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AutoShape 27"/>
            <p:cNvSpPr>
              <a:spLocks noChangeArrowheads="1"/>
            </p:cNvSpPr>
            <p:nvPr/>
          </p:nvSpPr>
          <p:spPr bwMode="auto">
            <a:xfrm>
              <a:off x="2538" y="3452"/>
              <a:ext cx="56" cy="8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533400"/>
          </a:xfrm>
          <a:solidFill>
            <a:schemeClr val="bg2"/>
          </a:solidFill>
        </p:spPr>
        <p:txBody>
          <a:bodyPr/>
          <a:lstStyle/>
          <a:p>
            <a:r>
              <a:rPr lang="en-US" altLang="zh-TW" sz="4000" dirty="0" smtClean="0"/>
              <a:t>POSET-Example </a:t>
            </a:r>
            <a:endParaRPr lang="en-US" altLang="zh-TW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38200" y="1828800"/>
            <a:ext cx="7643812" cy="40386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In a </a:t>
            </a:r>
            <a:r>
              <a:rPr lang="en-US" sz="2400" dirty="0" err="1" smtClean="0"/>
              <a:t>poset</a:t>
            </a:r>
            <a:r>
              <a:rPr lang="en-US" sz="2400" dirty="0" smtClean="0"/>
              <a:t> the notation </a:t>
            </a:r>
            <a:r>
              <a:rPr lang="en-US" sz="2400" i="1" dirty="0" smtClean="0">
                <a:latin typeface="Times New Roman" charset="0"/>
              </a:rPr>
              <a:t>a</a:t>
            </a:r>
            <a:r>
              <a:rPr lang="en-US" sz="2400" dirty="0" smtClean="0"/>
              <a:t>     </a:t>
            </a:r>
            <a:r>
              <a:rPr lang="en-US" sz="2400" i="1" dirty="0" smtClean="0">
                <a:latin typeface="Times New Roman" charset="0"/>
              </a:rPr>
              <a:t>b</a:t>
            </a:r>
            <a:r>
              <a:rPr lang="en-US" sz="2400" dirty="0" smtClean="0"/>
              <a:t> denotes that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400" dirty="0" smtClean="0"/>
              <a:t>This notation is used because the “</a:t>
            </a:r>
            <a:r>
              <a:rPr lang="en-US" sz="2400" i="1" dirty="0" smtClean="0"/>
              <a:t>less than or equal to</a:t>
            </a:r>
            <a:r>
              <a:rPr lang="en-US" sz="2400" dirty="0" smtClean="0"/>
              <a:t>” relation is a paradigm for a partial ordering.  (Note that the symbol     is used to denote the relation in </a:t>
            </a:r>
            <a:r>
              <a:rPr lang="en-US" sz="2400" i="1" dirty="0" smtClean="0"/>
              <a:t>any</a:t>
            </a:r>
            <a:r>
              <a:rPr lang="en-US" sz="2400" dirty="0" smtClean="0"/>
              <a:t> </a:t>
            </a:r>
            <a:r>
              <a:rPr lang="en-US" sz="2400" dirty="0" err="1" smtClean="0"/>
              <a:t>poset</a:t>
            </a:r>
            <a:r>
              <a:rPr lang="en-US" sz="2400" dirty="0" smtClean="0"/>
              <a:t>, not just the “less than or equals” relation.)  The notation  </a:t>
            </a:r>
            <a:r>
              <a:rPr lang="en-US" sz="2400" i="1" dirty="0" smtClean="0">
                <a:latin typeface="Times New Roman" charset="0"/>
              </a:rPr>
              <a:t>a</a:t>
            </a:r>
            <a:r>
              <a:rPr lang="en-US" sz="2400" dirty="0" smtClean="0"/>
              <a:t>    </a:t>
            </a:r>
            <a:r>
              <a:rPr lang="en-US" sz="2400" i="1" dirty="0" smtClean="0">
                <a:latin typeface="Times New Roman" charset="0"/>
              </a:rPr>
              <a:t>b</a:t>
            </a:r>
            <a:r>
              <a:rPr lang="en-US" sz="2400" dirty="0" smtClean="0"/>
              <a:t>  denotes that</a:t>
            </a:r>
            <a:br>
              <a:rPr lang="en-US" sz="2400" dirty="0" smtClean="0"/>
            </a:br>
            <a:r>
              <a:rPr lang="en-US" sz="2400" i="1" dirty="0" smtClean="0">
                <a:latin typeface="Times New Roman" charset="0"/>
              </a:rPr>
              <a:t>a     </a:t>
            </a:r>
            <a:r>
              <a:rPr lang="en-US" sz="2400" dirty="0" smtClean="0"/>
              <a:t> </a:t>
            </a:r>
            <a:r>
              <a:rPr lang="en-US" sz="2400" i="1" dirty="0" smtClean="0">
                <a:latin typeface="Times New Roman" charset="0"/>
              </a:rPr>
              <a:t>b</a:t>
            </a:r>
            <a:r>
              <a:rPr lang="en-US" sz="2400" dirty="0" smtClean="0"/>
              <a:t>, but                    </a:t>
            </a:r>
          </a:p>
        </p:txBody>
      </p:sp>
      <p:graphicFrame>
        <p:nvGraphicFramePr>
          <p:cNvPr id="1026" name="Object 12"/>
          <p:cNvGraphicFramePr>
            <a:graphicFrameLocks noChangeAspect="1"/>
          </p:cNvGraphicFramePr>
          <p:nvPr>
            <p:ph sz="quarter" idx="4294967295"/>
          </p:nvPr>
        </p:nvGraphicFramePr>
        <p:xfrm>
          <a:off x="6781800" y="1905000"/>
          <a:ext cx="1217612" cy="406400"/>
        </p:xfrm>
        <a:graphic>
          <a:graphicData uri="http://schemas.openxmlformats.org/presentationml/2006/ole">
            <p:oleObj spid="_x0000_s1026" name="Equation" r:id="rId4" imgW="609480" imgH="203040" progId="">
              <p:embed/>
            </p:oleObj>
          </a:graphicData>
        </a:graphic>
      </p:graphicFrame>
      <p:graphicFrame>
        <p:nvGraphicFramePr>
          <p:cNvPr id="1027" name="Object 15"/>
          <p:cNvGraphicFramePr>
            <a:graphicFrameLocks noChangeAspect="1"/>
          </p:cNvGraphicFramePr>
          <p:nvPr>
            <p:ph sz="quarter" idx="4294967295"/>
          </p:nvPr>
        </p:nvGraphicFramePr>
        <p:xfrm>
          <a:off x="2743200" y="4572000"/>
          <a:ext cx="809625" cy="404812"/>
        </p:xfrm>
        <a:graphic>
          <a:graphicData uri="http://schemas.openxmlformats.org/presentationml/2006/ole">
            <p:oleObj spid="_x0000_s1027" name="Equation" r:id="rId5" imgW="355320" imgH="177480" progId="">
              <p:embed/>
            </p:oleObj>
          </a:graphicData>
        </a:graphic>
      </p:graphicFrame>
      <p:sp>
        <p:nvSpPr>
          <p:cNvPr id="2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609600"/>
            <a:ext cx="8229600" cy="533400"/>
          </a:xfrm>
          <a:solidFill>
            <a:schemeClr val="bg2"/>
          </a:solidFill>
        </p:spPr>
        <p:txBody>
          <a:bodyPr/>
          <a:lstStyle/>
          <a:p>
            <a:r>
              <a:rPr lang="en-US" altLang="zh-TW" sz="4000" dirty="0" smtClean="0"/>
              <a:t>POSET-Notation</a:t>
            </a:r>
            <a:endParaRPr lang="en-US" altLang="zh-TW" sz="40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47800" y="1295400"/>
            <a:ext cx="623888" cy="574675"/>
            <a:chOff x="1392" y="2304"/>
            <a:chExt cx="528" cy="440"/>
          </a:xfrm>
        </p:grpSpPr>
        <p:sp>
          <p:nvSpPr>
            <p:cNvPr id="1046" name="Freeform 5"/>
            <p:cNvSpPr>
              <a:spLocks/>
            </p:cNvSpPr>
            <p:nvPr/>
          </p:nvSpPr>
          <p:spPr bwMode="auto">
            <a:xfrm>
              <a:off x="1392" y="2304"/>
              <a:ext cx="528" cy="200"/>
            </a:xfrm>
            <a:custGeom>
              <a:avLst/>
              <a:gdLst>
                <a:gd name="T0" fmla="*/ 0 w 528"/>
                <a:gd name="T1" fmla="*/ 192 h 200"/>
                <a:gd name="T2" fmla="*/ 48 w 528"/>
                <a:gd name="T3" fmla="*/ 192 h 200"/>
                <a:gd name="T4" fmla="*/ 192 w 528"/>
                <a:gd name="T5" fmla="*/ 192 h 200"/>
                <a:gd name="T6" fmla="*/ 384 w 528"/>
                <a:gd name="T7" fmla="*/ 144 h 200"/>
                <a:gd name="T8" fmla="*/ 528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7" name="Freeform 6"/>
            <p:cNvSpPr>
              <a:spLocks/>
            </p:cNvSpPr>
            <p:nvPr/>
          </p:nvSpPr>
          <p:spPr bwMode="auto">
            <a:xfrm flipV="1">
              <a:off x="1392" y="2488"/>
              <a:ext cx="528" cy="200"/>
            </a:xfrm>
            <a:custGeom>
              <a:avLst/>
              <a:gdLst>
                <a:gd name="T0" fmla="*/ 0 w 528"/>
                <a:gd name="T1" fmla="*/ 192 h 200"/>
                <a:gd name="T2" fmla="*/ 48 w 528"/>
                <a:gd name="T3" fmla="*/ 192 h 200"/>
                <a:gd name="T4" fmla="*/ 192 w 528"/>
                <a:gd name="T5" fmla="*/ 192 h 200"/>
                <a:gd name="T6" fmla="*/ 384 w 528"/>
                <a:gd name="T7" fmla="*/ 144 h 200"/>
                <a:gd name="T8" fmla="*/ 528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8" name="Freeform 7"/>
            <p:cNvSpPr>
              <a:spLocks/>
            </p:cNvSpPr>
            <p:nvPr/>
          </p:nvSpPr>
          <p:spPr bwMode="auto">
            <a:xfrm flipV="1">
              <a:off x="1392" y="2544"/>
              <a:ext cx="480" cy="200"/>
            </a:xfrm>
            <a:custGeom>
              <a:avLst/>
              <a:gdLst>
                <a:gd name="T0" fmla="*/ 0 w 528"/>
                <a:gd name="T1" fmla="*/ 192 h 200"/>
                <a:gd name="T2" fmla="*/ 44 w 528"/>
                <a:gd name="T3" fmla="*/ 192 h 200"/>
                <a:gd name="T4" fmla="*/ 175 w 528"/>
                <a:gd name="T5" fmla="*/ 192 h 200"/>
                <a:gd name="T6" fmla="*/ 349 w 528"/>
                <a:gd name="T7" fmla="*/ 144 h 200"/>
                <a:gd name="T8" fmla="*/ 480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221163" y="2046288"/>
            <a:ext cx="228600" cy="228600"/>
            <a:chOff x="1392" y="2304"/>
            <a:chExt cx="528" cy="440"/>
          </a:xfrm>
        </p:grpSpPr>
        <p:sp>
          <p:nvSpPr>
            <p:cNvPr id="1043" name="Freeform 9"/>
            <p:cNvSpPr>
              <a:spLocks/>
            </p:cNvSpPr>
            <p:nvPr/>
          </p:nvSpPr>
          <p:spPr bwMode="auto">
            <a:xfrm>
              <a:off x="1392" y="2304"/>
              <a:ext cx="528" cy="200"/>
            </a:xfrm>
            <a:custGeom>
              <a:avLst/>
              <a:gdLst>
                <a:gd name="T0" fmla="*/ 0 w 528"/>
                <a:gd name="T1" fmla="*/ 192 h 200"/>
                <a:gd name="T2" fmla="*/ 48 w 528"/>
                <a:gd name="T3" fmla="*/ 192 h 200"/>
                <a:gd name="T4" fmla="*/ 192 w 528"/>
                <a:gd name="T5" fmla="*/ 192 h 200"/>
                <a:gd name="T6" fmla="*/ 384 w 528"/>
                <a:gd name="T7" fmla="*/ 144 h 200"/>
                <a:gd name="T8" fmla="*/ 528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4" name="Freeform 10"/>
            <p:cNvSpPr>
              <a:spLocks/>
            </p:cNvSpPr>
            <p:nvPr/>
          </p:nvSpPr>
          <p:spPr bwMode="auto">
            <a:xfrm flipV="1">
              <a:off x="1392" y="2488"/>
              <a:ext cx="528" cy="200"/>
            </a:xfrm>
            <a:custGeom>
              <a:avLst/>
              <a:gdLst>
                <a:gd name="T0" fmla="*/ 0 w 528"/>
                <a:gd name="T1" fmla="*/ 192 h 200"/>
                <a:gd name="T2" fmla="*/ 48 w 528"/>
                <a:gd name="T3" fmla="*/ 192 h 200"/>
                <a:gd name="T4" fmla="*/ 192 w 528"/>
                <a:gd name="T5" fmla="*/ 192 h 200"/>
                <a:gd name="T6" fmla="*/ 384 w 528"/>
                <a:gd name="T7" fmla="*/ 144 h 200"/>
                <a:gd name="T8" fmla="*/ 528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5" name="Freeform 11"/>
            <p:cNvSpPr>
              <a:spLocks/>
            </p:cNvSpPr>
            <p:nvPr/>
          </p:nvSpPr>
          <p:spPr bwMode="auto">
            <a:xfrm flipV="1">
              <a:off x="1392" y="2544"/>
              <a:ext cx="480" cy="200"/>
            </a:xfrm>
            <a:custGeom>
              <a:avLst/>
              <a:gdLst>
                <a:gd name="T0" fmla="*/ 0 w 528"/>
                <a:gd name="T1" fmla="*/ 192 h 200"/>
                <a:gd name="T2" fmla="*/ 44 w 528"/>
                <a:gd name="T3" fmla="*/ 192 h 200"/>
                <a:gd name="T4" fmla="*/ 175 w 528"/>
                <a:gd name="T5" fmla="*/ 192 h 200"/>
                <a:gd name="T6" fmla="*/ 349 w 528"/>
                <a:gd name="T7" fmla="*/ 144 h 200"/>
                <a:gd name="T8" fmla="*/ 480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4267200" y="3505200"/>
            <a:ext cx="228600" cy="228600"/>
            <a:chOff x="1392" y="2304"/>
            <a:chExt cx="528" cy="440"/>
          </a:xfrm>
        </p:grpSpPr>
        <p:sp>
          <p:nvSpPr>
            <p:cNvPr id="1040" name="Freeform 19"/>
            <p:cNvSpPr>
              <a:spLocks/>
            </p:cNvSpPr>
            <p:nvPr/>
          </p:nvSpPr>
          <p:spPr bwMode="auto">
            <a:xfrm>
              <a:off x="1392" y="2304"/>
              <a:ext cx="528" cy="200"/>
            </a:xfrm>
            <a:custGeom>
              <a:avLst/>
              <a:gdLst>
                <a:gd name="T0" fmla="*/ 0 w 528"/>
                <a:gd name="T1" fmla="*/ 192 h 200"/>
                <a:gd name="T2" fmla="*/ 48 w 528"/>
                <a:gd name="T3" fmla="*/ 192 h 200"/>
                <a:gd name="T4" fmla="*/ 192 w 528"/>
                <a:gd name="T5" fmla="*/ 192 h 200"/>
                <a:gd name="T6" fmla="*/ 384 w 528"/>
                <a:gd name="T7" fmla="*/ 144 h 200"/>
                <a:gd name="T8" fmla="*/ 528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1" name="Freeform 20"/>
            <p:cNvSpPr>
              <a:spLocks/>
            </p:cNvSpPr>
            <p:nvPr/>
          </p:nvSpPr>
          <p:spPr bwMode="auto">
            <a:xfrm flipV="1">
              <a:off x="1392" y="2488"/>
              <a:ext cx="528" cy="200"/>
            </a:xfrm>
            <a:custGeom>
              <a:avLst/>
              <a:gdLst>
                <a:gd name="T0" fmla="*/ 0 w 528"/>
                <a:gd name="T1" fmla="*/ 192 h 200"/>
                <a:gd name="T2" fmla="*/ 48 w 528"/>
                <a:gd name="T3" fmla="*/ 192 h 200"/>
                <a:gd name="T4" fmla="*/ 192 w 528"/>
                <a:gd name="T5" fmla="*/ 192 h 200"/>
                <a:gd name="T6" fmla="*/ 384 w 528"/>
                <a:gd name="T7" fmla="*/ 144 h 200"/>
                <a:gd name="T8" fmla="*/ 528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42" name="Freeform 21"/>
            <p:cNvSpPr>
              <a:spLocks/>
            </p:cNvSpPr>
            <p:nvPr/>
          </p:nvSpPr>
          <p:spPr bwMode="auto">
            <a:xfrm flipV="1">
              <a:off x="1392" y="2544"/>
              <a:ext cx="480" cy="200"/>
            </a:xfrm>
            <a:custGeom>
              <a:avLst/>
              <a:gdLst>
                <a:gd name="T0" fmla="*/ 0 w 528"/>
                <a:gd name="T1" fmla="*/ 192 h 200"/>
                <a:gd name="T2" fmla="*/ 44 w 528"/>
                <a:gd name="T3" fmla="*/ 192 h 200"/>
                <a:gd name="T4" fmla="*/ 175 w 528"/>
                <a:gd name="T5" fmla="*/ 192 h 200"/>
                <a:gd name="T6" fmla="*/ 349 w 528"/>
                <a:gd name="T7" fmla="*/ 144 h 200"/>
                <a:gd name="T8" fmla="*/ 480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524000" y="4724400"/>
            <a:ext cx="228600" cy="228600"/>
            <a:chOff x="1392" y="2304"/>
            <a:chExt cx="528" cy="440"/>
          </a:xfrm>
        </p:grpSpPr>
        <p:sp>
          <p:nvSpPr>
            <p:cNvPr id="1037" name="Freeform 23"/>
            <p:cNvSpPr>
              <a:spLocks/>
            </p:cNvSpPr>
            <p:nvPr/>
          </p:nvSpPr>
          <p:spPr bwMode="auto">
            <a:xfrm>
              <a:off x="1392" y="2304"/>
              <a:ext cx="528" cy="200"/>
            </a:xfrm>
            <a:custGeom>
              <a:avLst/>
              <a:gdLst>
                <a:gd name="T0" fmla="*/ 0 w 528"/>
                <a:gd name="T1" fmla="*/ 192 h 200"/>
                <a:gd name="T2" fmla="*/ 48 w 528"/>
                <a:gd name="T3" fmla="*/ 192 h 200"/>
                <a:gd name="T4" fmla="*/ 192 w 528"/>
                <a:gd name="T5" fmla="*/ 192 h 200"/>
                <a:gd name="T6" fmla="*/ 384 w 528"/>
                <a:gd name="T7" fmla="*/ 144 h 200"/>
                <a:gd name="T8" fmla="*/ 528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8" name="Freeform 24"/>
            <p:cNvSpPr>
              <a:spLocks/>
            </p:cNvSpPr>
            <p:nvPr/>
          </p:nvSpPr>
          <p:spPr bwMode="auto">
            <a:xfrm flipV="1">
              <a:off x="1392" y="2488"/>
              <a:ext cx="528" cy="200"/>
            </a:xfrm>
            <a:custGeom>
              <a:avLst/>
              <a:gdLst>
                <a:gd name="T0" fmla="*/ 0 w 528"/>
                <a:gd name="T1" fmla="*/ 192 h 200"/>
                <a:gd name="T2" fmla="*/ 48 w 528"/>
                <a:gd name="T3" fmla="*/ 192 h 200"/>
                <a:gd name="T4" fmla="*/ 192 w 528"/>
                <a:gd name="T5" fmla="*/ 192 h 200"/>
                <a:gd name="T6" fmla="*/ 384 w 528"/>
                <a:gd name="T7" fmla="*/ 144 h 200"/>
                <a:gd name="T8" fmla="*/ 528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9" name="Freeform 25"/>
            <p:cNvSpPr>
              <a:spLocks/>
            </p:cNvSpPr>
            <p:nvPr/>
          </p:nvSpPr>
          <p:spPr bwMode="auto">
            <a:xfrm flipV="1">
              <a:off x="1392" y="2544"/>
              <a:ext cx="480" cy="200"/>
            </a:xfrm>
            <a:custGeom>
              <a:avLst/>
              <a:gdLst>
                <a:gd name="T0" fmla="*/ 0 w 528"/>
                <a:gd name="T1" fmla="*/ 192 h 200"/>
                <a:gd name="T2" fmla="*/ 44 w 528"/>
                <a:gd name="T3" fmla="*/ 192 h 200"/>
                <a:gd name="T4" fmla="*/ 175 w 528"/>
                <a:gd name="T5" fmla="*/ 192 h 200"/>
                <a:gd name="T6" fmla="*/ 349 w 528"/>
                <a:gd name="T7" fmla="*/ 144 h 200"/>
                <a:gd name="T8" fmla="*/ 480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34"/>
          <p:cNvGrpSpPr>
            <a:grpSpLocks/>
          </p:cNvGrpSpPr>
          <p:nvPr/>
        </p:nvGrpSpPr>
        <p:grpSpPr bwMode="auto">
          <a:xfrm>
            <a:off x="5683250" y="4395788"/>
            <a:ext cx="228600" cy="200025"/>
            <a:chOff x="2805" y="3279"/>
            <a:chExt cx="144" cy="126"/>
          </a:xfrm>
        </p:grpSpPr>
        <p:sp>
          <p:nvSpPr>
            <p:cNvPr id="1035" name="Freeform 31"/>
            <p:cNvSpPr>
              <a:spLocks/>
            </p:cNvSpPr>
            <p:nvPr/>
          </p:nvSpPr>
          <p:spPr bwMode="auto">
            <a:xfrm>
              <a:off x="2805" y="3279"/>
              <a:ext cx="144" cy="65"/>
            </a:xfrm>
            <a:custGeom>
              <a:avLst/>
              <a:gdLst>
                <a:gd name="T0" fmla="*/ 0 w 528"/>
                <a:gd name="T1" fmla="*/ 62 h 200"/>
                <a:gd name="T2" fmla="*/ 13 w 528"/>
                <a:gd name="T3" fmla="*/ 62 h 200"/>
                <a:gd name="T4" fmla="*/ 52 w 528"/>
                <a:gd name="T5" fmla="*/ 62 h 200"/>
                <a:gd name="T6" fmla="*/ 105 w 528"/>
                <a:gd name="T7" fmla="*/ 47 h 200"/>
                <a:gd name="T8" fmla="*/ 144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36" name="Freeform 32"/>
            <p:cNvSpPr>
              <a:spLocks/>
            </p:cNvSpPr>
            <p:nvPr/>
          </p:nvSpPr>
          <p:spPr bwMode="auto">
            <a:xfrm flipV="1">
              <a:off x="2805" y="3339"/>
              <a:ext cx="144" cy="66"/>
            </a:xfrm>
            <a:custGeom>
              <a:avLst/>
              <a:gdLst>
                <a:gd name="T0" fmla="*/ 0 w 528"/>
                <a:gd name="T1" fmla="*/ 63 h 200"/>
                <a:gd name="T2" fmla="*/ 13 w 528"/>
                <a:gd name="T3" fmla="*/ 63 h 200"/>
                <a:gd name="T4" fmla="*/ 52 w 528"/>
                <a:gd name="T5" fmla="*/ 63 h 200"/>
                <a:gd name="T6" fmla="*/ 105 w 528"/>
                <a:gd name="T7" fmla="*/ 48 h 200"/>
                <a:gd name="T8" fmla="*/ 144 w 528"/>
                <a:gd name="T9" fmla="*/ 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00"/>
                <a:gd name="T17" fmla="*/ 528 w 528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00">
                  <a:moveTo>
                    <a:pt x="0" y="192"/>
                  </a:moveTo>
                  <a:cubicBezTo>
                    <a:pt x="8" y="192"/>
                    <a:pt x="16" y="192"/>
                    <a:pt x="48" y="192"/>
                  </a:cubicBezTo>
                  <a:cubicBezTo>
                    <a:pt x="80" y="192"/>
                    <a:pt x="136" y="200"/>
                    <a:pt x="192" y="192"/>
                  </a:cubicBezTo>
                  <a:cubicBezTo>
                    <a:pt x="248" y="184"/>
                    <a:pt x="328" y="176"/>
                    <a:pt x="384" y="144"/>
                  </a:cubicBezTo>
                  <a:cubicBezTo>
                    <a:pt x="440" y="112"/>
                    <a:pt x="484" y="56"/>
                    <a:pt x="528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533400"/>
          </a:xfrm>
          <a:solidFill>
            <a:schemeClr val="bg2"/>
          </a:solidFill>
        </p:spPr>
        <p:txBody>
          <a:bodyPr/>
          <a:lstStyle/>
          <a:p>
            <a:r>
              <a:rPr lang="en-US" altLang="zh-TW" sz="4000" dirty="0" smtClean="0"/>
              <a:t>Closures </a:t>
            </a:r>
            <a:r>
              <a:rPr lang="en-US" altLang="zh-TW" sz="4000" dirty="0"/>
              <a:t>of Relations 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382000" cy="2209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sz="2800"/>
              <a:t>The relation </a:t>
            </a:r>
            <a:r>
              <a:rPr lang="en-US" altLang="zh-TW" sz="2800" i="1">
                <a:latin typeface="Times New Roman" pitchFamily="18" charset="0"/>
              </a:rPr>
              <a:t>R</a:t>
            </a:r>
            <a:r>
              <a:rPr lang="en-US" altLang="zh-TW" sz="2800">
                <a:latin typeface="Times New Roman" pitchFamily="18" charset="0"/>
              </a:rPr>
              <a:t>={(1,1), (1,2), (2,1), (3,2)}</a:t>
            </a:r>
            <a:r>
              <a:rPr lang="en-US" altLang="zh-TW" sz="2800"/>
              <a:t> on the set </a:t>
            </a:r>
            <a:r>
              <a:rPr lang="en-US" altLang="zh-TW" sz="2800" i="1">
                <a:latin typeface="Times New Roman" pitchFamily="18" charset="0"/>
              </a:rPr>
              <a:t>A</a:t>
            </a:r>
            <a:r>
              <a:rPr lang="en-US" altLang="zh-TW" sz="2800">
                <a:latin typeface="Times New Roman" pitchFamily="18" charset="0"/>
              </a:rPr>
              <a:t>={1, 2, 3}</a:t>
            </a:r>
            <a:r>
              <a:rPr lang="en-US" altLang="zh-TW" sz="2800"/>
              <a:t> is not reflexive.</a:t>
            </a:r>
            <a:endParaRPr lang="en-US" altLang="zh-TW" sz="2800">
              <a:latin typeface="Times New Roman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TW" sz="2800"/>
              <a:t>Q: How to construct a smallest reflexive relation </a:t>
            </a:r>
            <a:r>
              <a:rPr lang="en-US" altLang="zh-TW" sz="2800" i="1">
                <a:latin typeface="Times New Roman" pitchFamily="18" charset="0"/>
              </a:rPr>
              <a:t>R</a:t>
            </a:r>
            <a:r>
              <a:rPr lang="en-US" altLang="zh-TW" sz="2800" i="1" baseline="-25000">
                <a:latin typeface="Times New Roman" pitchFamily="18" charset="0"/>
              </a:rPr>
              <a:t>r </a:t>
            </a:r>
            <a:r>
              <a:rPr lang="en-US" altLang="zh-TW" sz="2800"/>
              <a:t>such that </a:t>
            </a:r>
            <a:r>
              <a:rPr lang="en-US" altLang="zh-TW" sz="2800" i="1">
                <a:latin typeface="Times New Roman" pitchFamily="18" charset="0"/>
              </a:rPr>
              <a:t>R</a:t>
            </a:r>
            <a:r>
              <a:rPr lang="en-US" altLang="zh-TW" sz="2800">
                <a:sym typeface="Symbol" pitchFamily="18" charset="2"/>
              </a:rPr>
              <a:t> </a:t>
            </a:r>
            <a:r>
              <a:rPr lang="en-US" altLang="zh-TW" sz="2800" i="1">
                <a:latin typeface="Times New Roman" pitchFamily="18" charset="0"/>
              </a:rPr>
              <a:t>R</a:t>
            </a:r>
            <a:r>
              <a:rPr lang="en-US" altLang="zh-TW" sz="2800" i="1" baseline="-25000">
                <a:latin typeface="Times New Roman" pitchFamily="18" charset="0"/>
              </a:rPr>
              <a:t>r </a:t>
            </a:r>
            <a:r>
              <a:rPr lang="en-US" altLang="zh-TW" sz="2800"/>
              <a:t>?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1050925" y="522128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3435" name="Rectangle 11"/>
          <p:cNvSpPr>
            <a:spLocks noChangeArrowheads="1"/>
          </p:cNvSpPr>
          <p:nvPr/>
        </p:nvSpPr>
        <p:spPr bwMode="auto">
          <a:xfrm>
            <a:off x="228600" y="1295400"/>
            <a:ext cx="292259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dirty="0" smtClean="0">
                <a:solidFill>
                  <a:srgbClr val="FF0000"/>
                </a:solidFill>
              </a:rPr>
              <a:t>Reflexive Closures</a:t>
            </a:r>
            <a:endParaRPr lang="en-US" altLang="zh-TW" sz="2800" dirty="0">
              <a:solidFill>
                <a:srgbClr val="FF0000"/>
              </a:solidFill>
            </a:endParaRPr>
          </a:p>
        </p:txBody>
      </p:sp>
      <p:sp>
        <p:nvSpPr>
          <p:cNvPr id="103437" name="Rectangle 13"/>
          <p:cNvSpPr>
            <a:spLocks noChangeArrowheads="1"/>
          </p:cNvSpPr>
          <p:nvPr/>
        </p:nvSpPr>
        <p:spPr bwMode="auto">
          <a:xfrm>
            <a:off x="457200" y="3886200"/>
            <a:ext cx="8305800" cy="2398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TW" sz="2800"/>
              <a:t>Sol: Let  </a:t>
            </a:r>
            <a:r>
              <a:rPr lang="en-US" altLang="zh-TW" sz="2800" i="1">
                <a:latin typeface="Times New Roman" pitchFamily="18" charset="0"/>
              </a:rPr>
              <a:t>R</a:t>
            </a:r>
            <a:r>
              <a:rPr lang="en-US" altLang="zh-TW" sz="2800" i="1" baseline="-25000">
                <a:latin typeface="Times New Roman" pitchFamily="18" charset="0"/>
              </a:rPr>
              <a:t>r </a:t>
            </a:r>
            <a:r>
              <a:rPr lang="en-US" altLang="zh-TW" sz="2800"/>
              <a:t>= </a:t>
            </a:r>
            <a:r>
              <a:rPr lang="en-US" altLang="zh-TW" sz="2800" i="1">
                <a:latin typeface="Times New Roman" pitchFamily="18" charset="0"/>
              </a:rPr>
              <a:t>R </a:t>
            </a:r>
            <a:r>
              <a:rPr lang="en-US" altLang="zh-TW" sz="2800">
                <a:sym typeface="Symbol" pitchFamily="18" charset="2"/>
              </a:rPr>
              <a:t> </a:t>
            </a:r>
            <a:r>
              <a:rPr lang="en-US" altLang="zh-TW" sz="2800">
                <a:latin typeface="Times New Roman" pitchFamily="18" charset="0"/>
              </a:rPr>
              <a:t>{(2,2), (3,3)}.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TW" sz="2800">
                <a:latin typeface="Times New Roman" pitchFamily="18" charset="0"/>
              </a:rPr>
              <a:t>        </a:t>
            </a:r>
            <a:r>
              <a:rPr lang="en-US" altLang="zh-TW" sz="2800"/>
              <a:t>i. e.,</a:t>
            </a:r>
            <a:r>
              <a:rPr lang="en-US" altLang="zh-TW" sz="2800">
                <a:latin typeface="Times New Roman" pitchFamily="18" charset="0"/>
              </a:rPr>
              <a:t> </a:t>
            </a:r>
            <a:r>
              <a:rPr lang="en-US" altLang="zh-TW" sz="2800" i="1">
                <a:latin typeface="Times New Roman" pitchFamily="18" charset="0"/>
              </a:rPr>
              <a:t>R</a:t>
            </a:r>
            <a:r>
              <a:rPr lang="en-US" altLang="zh-TW" sz="2800" i="1" baseline="-25000">
                <a:latin typeface="Times New Roman" pitchFamily="18" charset="0"/>
              </a:rPr>
              <a:t>r </a:t>
            </a:r>
            <a:r>
              <a:rPr lang="en-US" altLang="zh-TW" sz="2800"/>
              <a:t>= </a:t>
            </a:r>
            <a:r>
              <a:rPr lang="en-US" altLang="zh-TW" sz="2800" i="1">
                <a:latin typeface="Times New Roman" pitchFamily="18" charset="0"/>
              </a:rPr>
              <a:t>R </a:t>
            </a:r>
            <a:r>
              <a:rPr lang="en-US" altLang="zh-TW" sz="2800">
                <a:sym typeface="Symbol" pitchFamily="18" charset="2"/>
              </a:rPr>
              <a:t> </a:t>
            </a:r>
            <a:r>
              <a:rPr lang="en-US" altLang="zh-TW" sz="2800">
                <a:latin typeface="Times New Roman" pitchFamily="18" charset="0"/>
              </a:rPr>
              <a:t>{(</a:t>
            </a:r>
            <a:r>
              <a:rPr lang="en-US" altLang="zh-TW" sz="2800" i="1">
                <a:latin typeface="Times New Roman" pitchFamily="18" charset="0"/>
              </a:rPr>
              <a:t>a</a:t>
            </a:r>
            <a:r>
              <a:rPr lang="en-US" altLang="zh-TW" sz="2800">
                <a:latin typeface="Times New Roman" pitchFamily="18" charset="0"/>
              </a:rPr>
              <a:t>, </a:t>
            </a:r>
            <a:r>
              <a:rPr lang="en-US" altLang="zh-TW" sz="2800" i="1">
                <a:latin typeface="Times New Roman" pitchFamily="18" charset="0"/>
              </a:rPr>
              <a:t>a</a:t>
            </a:r>
            <a:r>
              <a:rPr lang="en-US" altLang="zh-TW" sz="2800">
                <a:latin typeface="Times New Roman" pitchFamily="18" charset="0"/>
              </a:rPr>
              <a:t>)|</a:t>
            </a:r>
            <a:r>
              <a:rPr lang="en-US" altLang="zh-TW" sz="2800" i="1">
                <a:latin typeface="Times New Roman" pitchFamily="18" charset="0"/>
              </a:rPr>
              <a:t> a</a:t>
            </a:r>
            <a:r>
              <a:rPr lang="en-US" altLang="zh-TW" sz="2800">
                <a:latin typeface="Times New Roman" pitchFamily="18" charset="0"/>
              </a:rPr>
              <a:t> 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 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800">
                <a:latin typeface="Times New Roman" pitchFamily="18" charset="0"/>
              </a:rPr>
              <a:t>}.</a:t>
            </a:r>
          </a:p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TW" sz="2800" i="1">
                <a:latin typeface="Times New Roman" pitchFamily="18" charset="0"/>
              </a:rPr>
              <a:t>R</a:t>
            </a:r>
            <a:r>
              <a:rPr lang="en-US" altLang="zh-TW" sz="2800" i="1" baseline="-25000">
                <a:latin typeface="Times New Roman" pitchFamily="18" charset="0"/>
              </a:rPr>
              <a:t>r</a:t>
            </a:r>
            <a:r>
              <a:rPr lang="en-US" altLang="zh-TW" sz="2800"/>
              <a:t> is a reflexive relation containing </a:t>
            </a:r>
            <a:r>
              <a:rPr lang="en-US" altLang="zh-TW" sz="2800" i="1">
                <a:latin typeface="Times New Roman" pitchFamily="18" charset="0"/>
              </a:rPr>
              <a:t>R</a:t>
            </a:r>
            <a:r>
              <a:rPr lang="en-US" altLang="zh-TW" sz="2800"/>
              <a:t> that is as small as possible. It is called the </a:t>
            </a:r>
            <a:r>
              <a:rPr lang="en-US" altLang="zh-TW" sz="2800">
                <a:solidFill>
                  <a:srgbClr val="0066FF"/>
                </a:solidFill>
              </a:rPr>
              <a:t>reflexive closure</a:t>
            </a:r>
            <a:r>
              <a:rPr lang="en-US" altLang="zh-TW" sz="2800"/>
              <a:t> of </a:t>
            </a:r>
            <a:r>
              <a:rPr lang="en-US" altLang="zh-TW" sz="2800" i="1">
                <a:latin typeface="Times New Roman" pitchFamily="18" charset="0"/>
              </a:rPr>
              <a:t>R</a:t>
            </a:r>
            <a:r>
              <a:rPr lang="en-US" altLang="zh-TW" sz="28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  <p:bldP spid="103437" grpId="0" build="allAtOnce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  <a:noFill/>
        </p:spPr>
        <p:txBody>
          <a:bodyPr/>
          <a:lstStyle/>
          <a:p>
            <a:fld id="{BA5994C9-128E-496F-98F7-A9F668FB8071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762000" y="2011363"/>
            <a:ext cx="7915275" cy="116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/>
              <a:t>Let </a:t>
            </a:r>
            <a:r>
              <a:rPr lang="en-US" sz="2800" i="1">
                <a:latin typeface="Times New Roman" charset="0"/>
              </a:rPr>
              <a:t>S</a:t>
            </a:r>
            <a:r>
              <a:rPr lang="en-US" sz="2800"/>
              <a:t> = {1, 2, 3} and </a:t>
            </a:r>
          </a:p>
          <a:p>
            <a:pPr>
              <a:spcBef>
                <a:spcPct val="50000"/>
              </a:spcBef>
            </a:pPr>
            <a:r>
              <a:rPr lang="en-US" sz="2800"/>
              <a:t>let </a:t>
            </a:r>
            <a:r>
              <a:rPr lang="en-US" sz="2800" i="1">
                <a:latin typeface="Times New Roman" charset="0"/>
              </a:rPr>
              <a:t>R</a:t>
            </a:r>
            <a:r>
              <a:rPr lang="en-US" sz="2800"/>
              <a:t> = {(1,1), (2,2), (3,3), (1, 2), (3,1), (3,2)}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063625" y="3846513"/>
            <a:ext cx="2273300" cy="1989137"/>
            <a:chOff x="1162" y="2423"/>
            <a:chExt cx="1432" cy="1253"/>
          </a:xfrm>
        </p:grpSpPr>
        <p:sp>
          <p:nvSpPr>
            <p:cNvPr id="18449" name="Oval 5"/>
            <p:cNvSpPr>
              <a:spLocks noChangeArrowheads="1"/>
            </p:cNvSpPr>
            <p:nvPr/>
          </p:nvSpPr>
          <p:spPr bwMode="auto">
            <a:xfrm>
              <a:off x="1581" y="2630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0" name="Oval 6"/>
            <p:cNvSpPr>
              <a:spLocks noChangeArrowheads="1"/>
            </p:cNvSpPr>
            <p:nvPr/>
          </p:nvSpPr>
          <p:spPr bwMode="auto">
            <a:xfrm>
              <a:off x="1525" y="3417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Oval 7"/>
            <p:cNvSpPr>
              <a:spLocks noChangeArrowheads="1"/>
            </p:cNvSpPr>
            <p:nvPr/>
          </p:nvSpPr>
          <p:spPr bwMode="auto">
            <a:xfrm>
              <a:off x="2330" y="3389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2" name="Text Box 8"/>
            <p:cNvSpPr txBox="1">
              <a:spLocks noChangeArrowheads="1"/>
            </p:cNvSpPr>
            <p:nvPr/>
          </p:nvSpPr>
          <p:spPr bwMode="auto">
            <a:xfrm>
              <a:off x="1281" y="2630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1</a:t>
              </a:r>
            </a:p>
          </p:txBody>
        </p:sp>
        <p:sp>
          <p:nvSpPr>
            <p:cNvPr id="18453" name="Text Box 9"/>
            <p:cNvSpPr txBox="1">
              <a:spLocks noChangeArrowheads="1"/>
            </p:cNvSpPr>
            <p:nvPr/>
          </p:nvSpPr>
          <p:spPr bwMode="auto">
            <a:xfrm>
              <a:off x="1162" y="3301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2</a:t>
              </a:r>
            </a:p>
          </p:txBody>
        </p:sp>
        <p:sp>
          <p:nvSpPr>
            <p:cNvPr id="18454" name="Text Box 10"/>
            <p:cNvSpPr txBox="1">
              <a:spLocks noChangeArrowheads="1"/>
            </p:cNvSpPr>
            <p:nvPr/>
          </p:nvSpPr>
          <p:spPr bwMode="auto">
            <a:xfrm>
              <a:off x="2142" y="3445"/>
              <a:ext cx="2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3</a:t>
              </a:r>
            </a:p>
          </p:txBody>
        </p:sp>
        <p:sp>
          <p:nvSpPr>
            <p:cNvPr id="18455" name="Oval 11"/>
            <p:cNvSpPr>
              <a:spLocks noChangeArrowheads="1"/>
            </p:cNvSpPr>
            <p:nvPr/>
          </p:nvSpPr>
          <p:spPr bwMode="auto">
            <a:xfrm>
              <a:off x="1395" y="2445"/>
              <a:ext cx="238" cy="2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6" name="Oval 12"/>
            <p:cNvSpPr>
              <a:spLocks noChangeArrowheads="1"/>
            </p:cNvSpPr>
            <p:nvPr/>
          </p:nvSpPr>
          <p:spPr bwMode="auto">
            <a:xfrm>
              <a:off x="1359" y="3429"/>
              <a:ext cx="238" cy="2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7" name="Oval 13"/>
            <p:cNvSpPr>
              <a:spLocks noChangeArrowheads="1"/>
            </p:cNvSpPr>
            <p:nvPr/>
          </p:nvSpPr>
          <p:spPr bwMode="auto">
            <a:xfrm>
              <a:off x="2339" y="3381"/>
              <a:ext cx="238" cy="23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Line 14"/>
            <p:cNvSpPr>
              <a:spLocks noChangeShapeType="1"/>
            </p:cNvSpPr>
            <p:nvPr/>
          </p:nvSpPr>
          <p:spPr bwMode="auto">
            <a:xfrm flipH="1">
              <a:off x="1543" y="2630"/>
              <a:ext cx="72" cy="8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9" name="Line 15"/>
            <p:cNvSpPr>
              <a:spLocks noChangeShapeType="1"/>
            </p:cNvSpPr>
            <p:nvPr/>
          </p:nvSpPr>
          <p:spPr bwMode="auto">
            <a:xfrm>
              <a:off x="1633" y="2683"/>
              <a:ext cx="706" cy="7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60" name="Line 16"/>
            <p:cNvSpPr>
              <a:spLocks noChangeShapeType="1"/>
            </p:cNvSpPr>
            <p:nvPr/>
          </p:nvSpPr>
          <p:spPr bwMode="auto">
            <a:xfrm flipH="1">
              <a:off x="1543" y="3417"/>
              <a:ext cx="796" cy="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61" name="AutoShape 17"/>
            <p:cNvSpPr>
              <a:spLocks noChangeArrowheads="1"/>
            </p:cNvSpPr>
            <p:nvPr/>
          </p:nvSpPr>
          <p:spPr bwMode="auto">
            <a:xfrm rot="-5581585">
              <a:off x="1912" y="3384"/>
              <a:ext cx="56" cy="8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AutoShape 18"/>
            <p:cNvSpPr>
              <a:spLocks noChangeArrowheads="1"/>
            </p:cNvSpPr>
            <p:nvPr/>
          </p:nvSpPr>
          <p:spPr bwMode="auto">
            <a:xfrm rot="-2598774">
              <a:off x="1956" y="3004"/>
              <a:ext cx="56" cy="8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3" name="AutoShape 19"/>
            <p:cNvSpPr>
              <a:spLocks noChangeArrowheads="1"/>
            </p:cNvSpPr>
            <p:nvPr/>
          </p:nvSpPr>
          <p:spPr bwMode="auto">
            <a:xfrm rot="-10547524">
              <a:off x="1547" y="3004"/>
              <a:ext cx="56" cy="8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AutoShape 20"/>
            <p:cNvSpPr>
              <a:spLocks noChangeArrowheads="1"/>
            </p:cNvSpPr>
            <p:nvPr/>
          </p:nvSpPr>
          <p:spPr bwMode="auto">
            <a:xfrm rot="-6084896">
              <a:off x="1469" y="2406"/>
              <a:ext cx="56" cy="8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5" name="AutoShape 21"/>
            <p:cNvSpPr>
              <a:spLocks noChangeArrowheads="1"/>
            </p:cNvSpPr>
            <p:nvPr/>
          </p:nvSpPr>
          <p:spPr bwMode="auto">
            <a:xfrm rot="-10429465">
              <a:off x="1338" y="3487"/>
              <a:ext cx="56" cy="8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6" name="AutoShape 22"/>
            <p:cNvSpPr>
              <a:spLocks noChangeArrowheads="1"/>
            </p:cNvSpPr>
            <p:nvPr/>
          </p:nvSpPr>
          <p:spPr bwMode="auto">
            <a:xfrm>
              <a:off x="2538" y="3452"/>
              <a:ext cx="56" cy="89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3"/>
          <p:cNvGrpSpPr>
            <a:grpSpLocks/>
          </p:cNvGrpSpPr>
          <p:nvPr/>
        </p:nvGrpSpPr>
        <p:grpSpPr bwMode="auto">
          <a:xfrm>
            <a:off x="4068763" y="3579813"/>
            <a:ext cx="1062037" cy="519112"/>
            <a:chOff x="2563" y="2266"/>
            <a:chExt cx="669" cy="327"/>
          </a:xfrm>
        </p:grpSpPr>
        <p:grpSp>
          <p:nvGrpSpPr>
            <p:cNvPr id="4" name="Group 23"/>
            <p:cNvGrpSpPr>
              <a:grpSpLocks/>
            </p:cNvGrpSpPr>
            <p:nvPr/>
          </p:nvGrpSpPr>
          <p:grpSpPr bwMode="auto">
            <a:xfrm>
              <a:off x="2813" y="2351"/>
              <a:ext cx="144" cy="144"/>
              <a:chOff x="1392" y="2304"/>
              <a:chExt cx="528" cy="440"/>
            </a:xfrm>
          </p:grpSpPr>
          <p:sp>
            <p:nvSpPr>
              <p:cNvPr id="18446" name="Freeform 24"/>
              <p:cNvSpPr>
                <a:spLocks/>
              </p:cNvSpPr>
              <p:nvPr/>
            </p:nvSpPr>
            <p:spPr bwMode="auto">
              <a:xfrm>
                <a:off x="1392" y="2304"/>
                <a:ext cx="528" cy="200"/>
              </a:xfrm>
              <a:custGeom>
                <a:avLst/>
                <a:gdLst>
                  <a:gd name="T0" fmla="*/ 0 w 528"/>
                  <a:gd name="T1" fmla="*/ 192 h 200"/>
                  <a:gd name="T2" fmla="*/ 48 w 528"/>
                  <a:gd name="T3" fmla="*/ 192 h 200"/>
                  <a:gd name="T4" fmla="*/ 192 w 528"/>
                  <a:gd name="T5" fmla="*/ 192 h 200"/>
                  <a:gd name="T6" fmla="*/ 384 w 528"/>
                  <a:gd name="T7" fmla="*/ 144 h 200"/>
                  <a:gd name="T8" fmla="*/ 528 w 528"/>
                  <a:gd name="T9" fmla="*/ 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200"/>
                  <a:gd name="T17" fmla="*/ 528 w 528"/>
                  <a:gd name="T18" fmla="*/ 200 h 2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200">
                    <a:moveTo>
                      <a:pt x="0" y="192"/>
                    </a:moveTo>
                    <a:cubicBezTo>
                      <a:pt x="8" y="192"/>
                      <a:pt x="16" y="192"/>
                      <a:pt x="48" y="192"/>
                    </a:cubicBezTo>
                    <a:cubicBezTo>
                      <a:pt x="80" y="192"/>
                      <a:pt x="136" y="200"/>
                      <a:pt x="192" y="192"/>
                    </a:cubicBezTo>
                    <a:cubicBezTo>
                      <a:pt x="248" y="184"/>
                      <a:pt x="328" y="176"/>
                      <a:pt x="384" y="144"/>
                    </a:cubicBezTo>
                    <a:cubicBezTo>
                      <a:pt x="440" y="112"/>
                      <a:pt x="484" y="56"/>
                      <a:pt x="528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47" name="Freeform 25"/>
              <p:cNvSpPr>
                <a:spLocks/>
              </p:cNvSpPr>
              <p:nvPr/>
            </p:nvSpPr>
            <p:spPr bwMode="auto">
              <a:xfrm flipV="1">
                <a:off x="1392" y="2488"/>
                <a:ext cx="528" cy="200"/>
              </a:xfrm>
              <a:custGeom>
                <a:avLst/>
                <a:gdLst>
                  <a:gd name="T0" fmla="*/ 0 w 528"/>
                  <a:gd name="T1" fmla="*/ 192 h 200"/>
                  <a:gd name="T2" fmla="*/ 48 w 528"/>
                  <a:gd name="T3" fmla="*/ 192 h 200"/>
                  <a:gd name="T4" fmla="*/ 192 w 528"/>
                  <a:gd name="T5" fmla="*/ 192 h 200"/>
                  <a:gd name="T6" fmla="*/ 384 w 528"/>
                  <a:gd name="T7" fmla="*/ 144 h 200"/>
                  <a:gd name="T8" fmla="*/ 528 w 528"/>
                  <a:gd name="T9" fmla="*/ 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200"/>
                  <a:gd name="T17" fmla="*/ 528 w 528"/>
                  <a:gd name="T18" fmla="*/ 200 h 2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200">
                    <a:moveTo>
                      <a:pt x="0" y="192"/>
                    </a:moveTo>
                    <a:cubicBezTo>
                      <a:pt x="8" y="192"/>
                      <a:pt x="16" y="192"/>
                      <a:pt x="48" y="192"/>
                    </a:cubicBezTo>
                    <a:cubicBezTo>
                      <a:pt x="80" y="192"/>
                      <a:pt x="136" y="200"/>
                      <a:pt x="192" y="192"/>
                    </a:cubicBezTo>
                    <a:cubicBezTo>
                      <a:pt x="248" y="184"/>
                      <a:pt x="328" y="176"/>
                      <a:pt x="384" y="144"/>
                    </a:cubicBezTo>
                    <a:cubicBezTo>
                      <a:pt x="440" y="112"/>
                      <a:pt x="484" y="56"/>
                      <a:pt x="528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48" name="Freeform 26"/>
              <p:cNvSpPr>
                <a:spLocks/>
              </p:cNvSpPr>
              <p:nvPr/>
            </p:nvSpPr>
            <p:spPr bwMode="auto">
              <a:xfrm flipV="1">
                <a:off x="1392" y="2544"/>
                <a:ext cx="480" cy="200"/>
              </a:xfrm>
              <a:custGeom>
                <a:avLst/>
                <a:gdLst>
                  <a:gd name="T0" fmla="*/ 0 w 528"/>
                  <a:gd name="T1" fmla="*/ 192 h 200"/>
                  <a:gd name="T2" fmla="*/ 44 w 528"/>
                  <a:gd name="T3" fmla="*/ 192 h 200"/>
                  <a:gd name="T4" fmla="*/ 175 w 528"/>
                  <a:gd name="T5" fmla="*/ 192 h 200"/>
                  <a:gd name="T6" fmla="*/ 349 w 528"/>
                  <a:gd name="T7" fmla="*/ 144 h 200"/>
                  <a:gd name="T8" fmla="*/ 480 w 528"/>
                  <a:gd name="T9" fmla="*/ 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200"/>
                  <a:gd name="T17" fmla="*/ 528 w 528"/>
                  <a:gd name="T18" fmla="*/ 200 h 2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200">
                    <a:moveTo>
                      <a:pt x="0" y="192"/>
                    </a:moveTo>
                    <a:cubicBezTo>
                      <a:pt x="8" y="192"/>
                      <a:pt x="16" y="192"/>
                      <a:pt x="48" y="192"/>
                    </a:cubicBezTo>
                    <a:cubicBezTo>
                      <a:pt x="80" y="192"/>
                      <a:pt x="136" y="200"/>
                      <a:pt x="192" y="192"/>
                    </a:cubicBezTo>
                    <a:cubicBezTo>
                      <a:pt x="248" y="184"/>
                      <a:pt x="328" y="176"/>
                      <a:pt x="384" y="144"/>
                    </a:cubicBezTo>
                    <a:cubicBezTo>
                      <a:pt x="440" y="112"/>
                      <a:pt x="484" y="56"/>
                      <a:pt x="528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8445" name="Text Box 27"/>
            <p:cNvSpPr txBox="1">
              <a:spLocks noChangeArrowheads="1"/>
            </p:cNvSpPr>
            <p:nvPr/>
          </p:nvSpPr>
          <p:spPr bwMode="auto">
            <a:xfrm>
              <a:off x="2563" y="2266"/>
              <a:ext cx="669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2    2</a:t>
              </a:r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5632450" y="3579813"/>
            <a:ext cx="1066800" cy="519112"/>
            <a:chOff x="3686" y="2411"/>
            <a:chExt cx="672" cy="327"/>
          </a:xfrm>
        </p:grpSpPr>
        <p:sp>
          <p:nvSpPr>
            <p:cNvPr id="18440" name="Text Box 28"/>
            <p:cNvSpPr txBox="1">
              <a:spLocks noChangeArrowheads="1"/>
            </p:cNvSpPr>
            <p:nvPr/>
          </p:nvSpPr>
          <p:spPr bwMode="auto">
            <a:xfrm>
              <a:off x="3686" y="2411"/>
              <a:ext cx="672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800"/>
                <a:t>3    2</a:t>
              </a:r>
            </a:p>
          </p:txBody>
        </p: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3919" y="2512"/>
              <a:ext cx="144" cy="126"/>
              <a:chOff x="2805" y="3279"/>
              <a:chExt cx="144" cy="126"/>
            </a:xfrm>
          </p:grpSpPr>
          <p:sp>
            <p:nvSpPr>
              <p:cNvPr id="18442" name="Freeform 30"/>
              <p:cNvSpPr>
                <a:spLocks/>
              </p:cNvSpPr>
              <p:nvPr/>
            </p:nvSpPr>
            <p:spPr bwMode="auto">
              <a:xfrm>
                <a:off x="2805" y="3279"/>
                <a:ext cx="144" cy="65"/>
              </a:xfrm>
              <a:custGeom>
                <a:avLst/>
                <a:gdLst>
                  <a:gd name="T0" fmla="*/ 0 w 528"/>
                  <a:gd name="T1" fmla="*/ 62 h 200"/>
                  <a:gd name="T2" fmla="*/ 13 w 528"/>
                  <a:gd name="T3" fmla="*/ 62 h 200"/>
                  <a:gd name="T4" fmla="*/ 52 w 528"/>
                  <a:gd name="T5" fmla="*/ 62 h 200"/>
                  <a:gd name="T6" fmla="*/ 105 w 528"/>
                  <a:gd name="T7" fmla="*/ 47 h 200"/>
                  <a:gd name="T8" fmla="*/ 144 w 528"/>
                  <a:gd name="T9" fmla="*/ 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200"/>
                  <a:gd name="T17" fmla="*/ 528 w 528"/>
                  <a:gd name="T18" fmla="*/ 200 h 2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200">
                    <a:moveTo>
                      <a:pt x="0" y="192"/>
                    </a:moveTo>
                    <a:cubicBezTo>
                      <a:pt x="8" y="192"/>
                      <a:pt x="16" y="192"/>
                      <a:pt x="48" y="192"/>
                    </a:cubicBezTo>
                    <a:cubicBezTo>
                      <a:pt x="80" y="192"/>
                      <a:pt x="136" y="200"/>
                      <a:pt x="192" y="192"/>
                    </a:cubicBezTo>
                    <a:cubicBezTo>
                      <a:pt x="248" y="184"/>
                      <a:pt x="328" y="176"/>
                      <a:pt x="384" y="144"/>
                    </a:cubicBezTo>
                    <a:cubicBezTo>
                      <a:pt x="440" y="112"/>
                      <a:pt x="484" y="56"/>
                      <a:pt x="528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8443" name="Freeform 31"/>
              <p:cNvSpPr>
                <a:spLocks/>
              </p:cNvSpPr>
              <p:nvPr/>
            </p:nvSpPr>
            <p:spPr bwMode="auto">
              <a:xfrm flipV="1">
                <a:off x="2805" y="3339"/>
                <a:ext cx="144" cy="66"/>
              </a:xfrm>
              <a:custGeom>
                <a:avLst/>
                <a:gdLst>
                  <a:gd name="T0" fmla="*/ 0 w 528"/>
                  <a:gd name="T1" fmla="*/ 63 h 200"/>
                  <a:gd name="T2" fmla="*/ 13 w 528"/>
                  <a:gd name="T3" fmla="*/ 63 h 200"/>
                  <a:gd name="T4" fmla="*/ 52 w 528"/>
                  <a:gd name="T5" fmla="*/ 63 h 200"/>
                  <a:gd name="T6" fmla="*/ 105 w 528"/>
                  <a:gd name="T7" fmla="*/ 48 h 200"/>
                  <a:gd name="T8" fmla="*/ 144 w 528"/>
                  <a:gd name="T9" fmla="*/ 0 h 2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200"/>
                  <a:gd name="T17" fmla="*/ 528 w 528"/>
                  <a:gd name="T18" fmla="*/ 200 h 2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200">
                    <a:moveTo>
                      <a:pt x="0" y="192"/>
                    </a:moveTo>
                    <a:cubicBezTo>
                      <a:pt x="8" y="192"/>
                      <a:pt x="16" y="192"/>
                      <a:pt x="48" y="192"/>
                    </a:cubicBezTo>
                    <a:cubicBezTo>
                      <a:pt x="80" y="192"/>
                      <a:pt x="136" y="200"/>
                      <a:pt x="192" y="192"/>
                    </a:cubicBezTo>
                    <a:cubicBezTo>
                      <a:pt x="248" y="184"/>
                      <a:pt x="328" y="176"/>
                      <a:pt x="384" y="144"/>
                    </a:cubicBezTo>
                    <a:cubicBezTo>
                      <a:pt x="440" y="112"/>
                      <a:pt x="484" y="56"/>
                      <a:pt x="528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914400"/>
            <a:ext cx="8229600" cy="533400"/>
          </a:xfrm>
          <a:solidFill>
            <a:schemeClr val="bg2"/>
          </a:solidFill>
        </p:spPr>
        <p:txBody>
          <a:bodyPr/>
          <a:lstStyle/>
          <a:p>
            <a:r>
              <a:rPr lang="en-US" altLang="zh-TW" sz="4000" dirty="0" smtClean="0"/>
              <a:t>POSET-Notation </a:t>
            </a:r>
            <a:endParaRPr lang="en-US" altLang="zh-TW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ChangeArrowheads="1"/>
          </p:cNvSpPr>
          <p:nvPr/>
        </p:nvSpPr>
        <p:spPr bwMode="auto">
          <a:xfrm>
            <a:off x="838200" y="1828800"/>
            <a:ext cx="7758535" cy="37830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TW" sz="4000" dirty="0" smtClean="0"/>
              <a:t>Kenneth Rosen (Reading Materials)</a:t>
            </a:r>
          </a:p>
          <a:p>
            <a:pPr>
              <a:buFont typeface="Arial" pitchFamily="34" charset="0"/>
              <a:buChar char="•"/>
            </a:pPr>
            <a:r>
              <a:rPr lang="en-US" altLang="zh-TW" sz="4000" dirty="0" smtClean="0"/>
              <a:t>Susanna S. </a:t>
            </a:r>
            <a:r>
              <a:rPr lang="en-US" altLang="zh-TW" sz="4000" dirty="0" err="1" smtClean="0"/>
              <a:t>Epp</a:t>
            </a:r>
            <a:endParaRPr lang="en-US" altLang="zh-TW" sz="4000" dirty="0"/>
          </a:p>
          <a:p>
            <a:pPr>
              <a:buFont typeface="Arial" pitchFamily="34" charset="0"/>
              <a:buChar char="•"/>
            </a:pPr>
            <a:r>
              <a:rPr lang="en-US" altLang="zh-TW" sz="4000" dirty="0" err="1" smtClean="0"/>
              <a:t>R.S.Chang</a:t>
            </a:r>
            <a:r>
              <a:rPr lang="en-US" altLang="zh-TW" sz="4000" dirty="0" smtClean="0"/>
              <a:t>, CSIE, NDHU</a:t>
            </a:r>
          </a:p>
          <a:p>
            <a:pPr>
              <a:buFont typeface="Arial" pitchFamily="34" charset="0"/>
              <a:buChar char="•"/>
            </a:pPr>
            <a:endParaRPr lang="en-US" altLang="zh-TW" sz="4000" dirty="0" smtClean="0"/>
          </a:p>
          <a:p>
            <a:pPr>
              <a:buFont typeface="Arial" pitchFamily="34" charset="0"/>
              <a:buChar char="•"/>
            </a:pPr>
            <a:endParaRPr lang="en-US" altLang="zh-TW" sz="4000" dirty="0"/>
          </a:p>
          <a:p>
            <a:pPr>
              <a:buFont typeface="Arial" pitchFamily="34" charset="0"/>
              <a:buChar char="•"/>
            </a:pPr>
            <a:endParaRPr lang="en-US" altLang="zh-TW" sz="40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r>
              <a:rPr lang="en-US" dirty="0" smtClean="0"/>
              <a:t>Acknowledgement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981200"/>
            <a:ext cx="8915400" cy="990600"/>
          </a:xfrm>
        </p:spPr>
        <p:txBody>
          <a:bodyPr/>
          <a:lstStyle/>
          <a:p>
            <a:r>
              <a:rPr lang="en-US" altLang="zh-TW" sz="2800" b="1" i="0" dirty="0" smtClean="0">
                <a:solidFill>
                  <a:srgbClr val="008000"/>
                </a:solidFill>
              </a:rPr>
              <a:t>Example:</a:t>
            </a:r>
            <a:r>
              <a:rPr lang="en-US" altLang="zh-TW" sz="2800" i="0" dirty="0" smtClean="0"/>
              <a:t> </a:t>
            </a:r>
            <a:r>
              <a:rPr lang="en-US" altLang="zh-TW" sz="2800" i="0" dirty="0"/>
              <a:t>What is the reflexive closure of the </a:t>
            </a:r>
            <a:br>
              <a:rPr lang="en-US" altLang="zh-TW" sz="2800" i="0" dirty="0"/>
            </a:br>
            <a:r>
              <a:rPr lang="en-US" altLang="zh-TW" sz="2800" i="0" dirty="0"/>
              <a:t>       relation </a:t>
            </a:r>
            <a:r>
              <a:rPr lang="en-US" altLang="zh-TW" sz="2800" i="0" dirty="0">
                <a:latin typeface="Times New Roman" pitchFamily="18" charset="0"/>
              </a:rPr>
              <a:t>R={(</a:t>
            </a:r>
            <a:r>
              <a:rPr lang="en-US" altLang="zh-TW" sz="2800" i="0" dirty="0" err="1">
                <a:latin typeface="Times New Roman" pitchFamily="18" charset="0"/>
              </a:rPr>
              <a:t>a,b</a:t>
            </a:r>
            <a:r>
              <a:rPr lang="en-US" altLang="zh-TW" sz="2800" i="0" dirty="0">
                <a:latin typeface="Times New Roman" pitchFamily="18" charset="0"/>
              </a:rPr>
              <a:t>) | a &lt; b}</a:t>
            </a:r>
            <a:r>
              <a:rPr lang="en-US" altLang="zh-TW" sz="2800" i="0" dirty="0"/>
              <a:t> on the set of integers </a:t>
            </a:r>
            <a:r>
              <a:rPr lang="en-US" altLang="zh-TW" sz="2800" dirty="0"/>
              <a:t>?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3276600"/>
            <a:ext cx="8229600" cy="1524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b="1" dirty="0">
                <a:solidFill>
                  <a:srgbClr val="008000"/>
                </a:solidFill>
              </a:rPr>
              <a:t>Sol :</a:t>
            </a:r>
            <a:r>
              <a:rPr lang="en-US" altLang="zh-TW" b="1" dirty="0">
                <a:solidFill>
                  <a:srgbClr val="008000"/>
                </a:solidFill>
              </a:rPr>
              <a:t>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dirty="0"/>
              <a:t>		          </a:t>
            </a:r>
            <a:r>
              <a:rPr lang="en-US" altLang="zh-TW" sz="2800" i="1" dirty="0" err="1">
                <a:latin typeface="Times New Roman" pitchFamily="18" charset="0"/>
              </a:rPr>
              <a:t>R</a:t>
            </a:r>
            <a:r>
              <a:rPr lang="en-US" altLang="zh-TW" sz="2800" i="1" baseline="-25000" dirty="0" err="1">
                <a:latin typeface="Times New Roman" pitchFamily="18" charset="0"/>
                <a:ea typeface="AR MinchoL JIS" pitchFamily="49" charset="-128"/>
              </a:rPr>
              <a:t>r</a:t>
            </a:r>
            <a:r>
              <a:rPr lang="en-US" altLang="zh-TW" sz="2800" i="1" dirty="0">
                <a:latin typeface="Times New Roman" pitchFamily="18" charset="0"/>
                <a:ea typeface="AR MinchoL JIS" pitchFamily="49" charset="-128"/>
              </a:rPr>
              <a:t> </a:t>
            </a:r>
            <a:r>
              <a:rPr lang="en-US" altLang="zh-TW" sz="2800" dirty="0">
                <a:ea typeface="AR MinchoL JIS" pitchFamily="49" charset="-128"/>
              </a:rPr>
              <a:t> </a:t>
            </a:r>
            <a:r>
              <a:rPr lang="en-US" altLang="zh-TW" sz="2800" dirty="0">
                <a:latin typeface="Times New Roman" pitchFamily="18" charset="0"/>
                <a:ea typeface="AR MinchoL JIS" pitchFamily="49" charset="-128"/>
              </a:rPr>
              <a:t>= </a:t>
            </a:r>
            <a:r>
              <a:rPr lang="en-US" altLang="zh-TW" sz="2800" i="1" dirty="0">
                <a:latin typeface="Times New Roman" pitchFamily="18" charset="0"/>
                <a:ea typeface="AR MinchoL JIS" pitchFamily="49" charset="-128"/>
              </a:rPr>
              <a:t>R</a:t>
            </a:r>
            <a:r>
              <a:rPr lang="en-US" altLang="zh-TW" sz="2800" dirty="0">
                <a:ea typeface="AR MinchoL JIS" pitchFamily="49" charset="-128"/>
              </a:rPr>
              <a:t> ∪ </a:t>
            </a:r>
            <a:r>
              <a:rPr lang="en-US" altLang="zh-TW" sz="2800" dirty="0">
                <a:latin typeface="Times New Roman" pitchFamily="18" charset="0"/>
                <a:ea typeface="AR MinchoL JIS" pitchFamily="49" charset="-128"/>
              </a:rPr>
              <a:t>{ (</a:t>
            </a:r>
            <a:r>
              <a:rPr lang="en-US" altLang="zh-TW" sz="2800" i="1" dirty="0">
                <a:latin typeface="Times New Roman" pitchFamily="18" charset="0"/>
                <a:ea typeface="AR MinchoL JIS" pitchFamily="49" charset="-128"/>
              </a:rPr>
              <a:t>a</a:t>
            </a:r>
            <a:r>
              <a:rPr lang="en-US" altLang="zh-TW" sz="2800" dirty="0">
                <a:latin typeface="Times New Roman" pitchFamily="18" charset="0"/>
                <a:ea typeface="AR MinchoL JIS" pitchFamily="49" charset="-128"/>
              </a:rPr>
              <a:t>, </a:t>
            </a:r>
            <a:r>
              <a:rPr lang="en-US" altLang="zh-TW" sz="2800" i="1" dirty="0">
                <a:latin typeface="Times New Roman" pitchFamily="18" charset="0"/>
                <a:ea typeface="AR MinchoL JIS" pitchFamily="49" charset="-128"/>
              </a:rPr>
              <a:t>a</a:t>
            </a:r>
            <a:r>
              <a:rPr lang="en-US" altLang="zh-TW" sz="2800" dirty="0">
                <a:latin typeface="Times New Roman" pitchFamily="18" charset="0"/>
                <a:ea typeface="AR MinchoL JIS" pitchFamily="49" charset="-128"/>
              </a:rPr>
              <a:t>) | </a:t>
            </a:r>
            <a:r>
              <a:rPr lang="en-US" altLang="zh-TW" sz="2800" i="1" dirty="0" err="1">
                <a:latin typeface="Times New Roman" pitchFamily="18" charset="0"/>
                <a:ea typeface="AR MinchoL JIS" pitchFamily="49" charset="-128"/>
              </a:rPr>
              <a:t>a</a:t>
            </a:r>
            <a:r>
              <a:rPr lang="en-US" altLang="zh-TW" sz="2800" dirty="0" err="1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2800" b="1" dirty="0" err="1">
                <a:latin typeface="Times New Roman" pitchFamily="18" charset="0"/>
                <a:sym typeface="Symbol" pitchFamily="18" charset="2"/>
              </a:rPr>
              <a:t>Z</a:t>
            </a: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 }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TW" sz="2800" dirty="0">
                <a:sym typeface="Symbol" pitchFamily="18" charset="2"/>
              </a:rPr>
              <a:t>                        </a:t>
            </a: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 = { (</a:t>
            </a:r>
            <a:r>
              <a:rPr lang="en-US" altLang="zh-TW" sz="2800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sz="2800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) | </a:t>
            </a:r>
            <a:r>
              <a:rPr lang="en-US" altLang="zh-TW" sz="2800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  </a:t>
            </a:r>
            <a:r>
              <a:rPr lang="en-US" altLang="zh-TW" sz="2800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,   </a:t>
            </a:r>
            <a:r>
              <a:rPr lang="en-US" altLang="zh-TW" sz="2800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sz="2800" i="1" dirty="0" err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800" dirty="0" err="1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2800" b="1" dirty="0" err="1">
                <a:latin typeface="Times New Roman" pitchFamily="18" charset="0"/>
                <a:sym typeface="Symbol" pitchFamily="18" charset="2"/>
              </a:rPr>
              <a:t>Z</a:t>
            </a: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 }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533400"/>
            <a:ext cx="8229600" cy="533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TW" sz="4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Reflexive</a:t>
            </a:r>
            <a:r>
              <a:rPr kumimoji="1" lang="en-US" altLang="zh-TW" sz="4000" b="0" i="1" u="none" strike="noStrike" kern="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1" lang="en-US" altLang="zh-TW" sz="4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Closure </a:t>
            </a:r>
            <a:endParaRPr kumimoji="1" lang="en-US" altLang="zh-TW" sz="4000" b="0" i="1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228600" y="1371600"/>
            <a:ext cx="8915400" cy="3935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800" b="1" dirty="0">
                <a:solidFill>
                  <a:srgbClr val="008000"/>
                </a:solidFill>
              </a:rPr>
              <a:t>Example :</a:t>
            </a:r>
            <a:r>
              <a:rPr lang="en-US" altLang="zh-TW" sz="2800" dirty="0"/>
              <a:t> </a:t>
            </a:r>
          </a:p>
          <a:p>
            <a:r>
              <a:rPr lang="en-US" altLang="zh-TW" sz="2800" dirty="0"/>
              <a:t>	The relation </a:t>
            </a:r>
            <a:r>
              <a:rPr lang="en-US" altLang="zh-TW" sz="2800" i="1" dirty="0">
                <a:latin typeface="Times New Roman" pitchFamily="18" charset="0"/>
              </a:rPr>
              <a:t>R</a:t>
            </a:r>
            <a:r>
              <a:rPr lang="en-US" altLang="zh-TW" sz="2800" dirty="0">
                <a:latin typeface="Times New Roman" pitchFamily="18" charset="0"/>
              </a:rPr>
              <a:t>={ (1,1),(1,2),(2,2),(2,3),(3,1),(3,2) }</a:t>
            </a:r>
          </a:p>
          <a:p>
            <a:r>
              <a:rPr lang="en-US" altLang="zh-TW" sz="2800" dirty="0"/>
              <a:t>	on the set </a:t>
            </a:r>
            <a:r>
              <a:rPr lang="en-US" altLang="zh-TW" sz="2800" i="1" dirty="0">
                <a:latin typeface="Times New Roman" pitchFamily="18" charset="0"/>
              </a:rPr>
              <a:t>A</a:t>
            </a:r>
            <a:r>
              <a:rPr lang="en-US" altLang="zh-TW" sz="2800" dirty="0">
                <a:latin typeface="Times New Roman" pitchFamily="18" charset="0"/>
              </a:rPr>
              <a:t>={1,2,3}</a:t>
            </a:r>
            <a:r>
              <a:rPr lang="en-US" altLang="zh-TW" sz="2800" dirty="0"/>
              <a:t> is not symmetric.</a:t>
            </a:r>
          </a:p>
          <a:p>
            <a:r>
              <a:rPr lang="en-US" altLang="zh-TW" sz="2800" b="1" dirty="0">
                <a:solidFill>
                  <a:srgbClr val="008000"/>
                </a:solidFill>
              </a:rPr>
              <a:t>Sol : </a:t>
            </a:r>
          </a:p>
          <a:p>
            <a:r>
              <a:rPr lang="en-US" altLang="zh-TW" sz="2800" b="1" dirty="0">
                <a:solidFill>
                  <a:srgbClr val="008000"/>
                </a:solidFill>
              </a:rPr>
              <a:t>    </a:t>
            </a:r>
            <a:r>
              <a:rPr lang="en-US" altLang="zh-TW" sz="2800" dirty="0"/>
              <a:t>Let </a:t>
            </a:r>
            <a:r>
              <a:rPr lang="en-US" altLang="zh-TW" sz="2800" i="1" dirty="0">
                <a:latin typeface="Times New Roman" pitchFamily="18" charset="0"/>
              </a:rPr>
              <a:t>R</a:t>
            </a:r>
            <a:r>
              <a:rPr lang="en-US" altLang="zh-TW" sz="2800" baseline="30000" dirty="0">
                <a:latin typeface="Symbol" pitchFamily="18" charset="2"/>
              </a:rPr>
              <a:t>-</a:t>
            </a:r>
            <a:r>
              <a:rPr lang="en-US" altLang="zh-TW" sz="2800" baseline="30000" dirty="0">
                <a:latin typeface="Times New Roman" pitchFamily="18" charset="0"/>
              </a:rPr>
              <a:t>1</a:t>
            </a:r>
            <a:r>
              <a:rPr lang="en-US" altLang="zh-TW" sz="2800" dirty="0">
                <a:latin typeface="Times New Roman" pitchFamily="18" charset="0"/>
              </a:rPr>
              <a:t>={ </a:t>
            </a:r>
            <a:r>
              <a:rPr lang="en-US" altLang="zh-TW" sz="2800" dirty="0" smtClean="0">
                <a:latin typeface="Times New Roman" pitchFamily="18" charset="0"/>
              </a:rPr>
              <a:t>(</a:t>
            </a:r>
            <a:r>
              <a:rPr lang="en-US" altLang="zh-TW" sz="2800" i="1" dirty="0"/>
              <a:t>b</a:t>
            </a:r>
            <a:r>
              <a:rPr lang="en-US" altLang="zh-TW" sz="2800" dirty="0" smtClean="0">
                <a:latin typeface="Times New Roman" pitchFamily="18" charset="0"/>
              </a:rPr>
              <a:t>, </a:t>
            </a:r>
            <a:r>
              <a:rPr lang="en-US" altLang="zh-TW" sz="2800" i="1" dirty="0"/>
              <a:t>a</a:t>
            </a:r>
            <a:r>
              <a:rPr lang="en-US" altLang="zh-TW" sz="2800" dirty="0" smtClean="0">
                <a:latin typeface="Times New Roman" pitchFamily="18" charset="0"/>
              </a:rPr>
              <a:t>) </a:t>
            </a:r>
            <a:r>
              <a:rPr lang="en-US" altLang="zh-TW" sz="2800" dirty="0">
                <a:latin typeface="Times New Roman" pitchFamily="18" charset="0"/>
              </a:rPr>
              <a:t>| (</a:t>
            </a:r>
            <a:r>
              <a:rPr lang="en-US" altLang="zh-TW" sz="2800" i="1" dirty="0">
                <a:latin typeface="Times New Roman" pitchFamily="18" charset="0"/>
              </a:rPr>
              <a:t>a</a:t>
            </a:r>
            <a:r>
              <a:rPr lang="en-US" altLang="zh-TW" sz="2800" dirty="0">
                <a:latin typeface="Times New Roman" pitchFamily="18" charset="0"/>
              </a:rPr>
              <a:t>, </a:t>
            </a:r>
            <a:r>
              <a:rPr lang="en-US" altLang="zh-TW" sz="2800" i="1" dirty="0">
                <a:latin typeface="Times New Roman" pitchFamily="18" charset="0"/>
              </a:rPr>
              <a:t>b</a:t>
            </a:r>
            <a:r>
              <a:rPr lang="en-US" altLang="zh-TW" sz="2800" dirty="0">
                <a:latin typeface="Times New Roman" pitchFamily="18" charset="0"/>
              </a:rPr>
              <a:t>)</a:t>
            </a: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2800" i="1" dirty="0" smtClean="0">
                <a:latin typeface="Times New Roman" pitchFamily="18" charset="0"/>
                <a:sym typeface="Symbol" pitchFamily="18" charset="2"/>
              </a:rPr>
              <a:t>R </a:t>
            </a:r>
            <a:r>
              <a:rPr lang="en-US" altLang="zh-TW" sz="2800" dirty="0" smtClean="0">
                <a:latin typeface="Times New Roman" pitchFamily="18" charset="0"/>
                <a:sym typeface="Symbol" pitchFamily="18" charset="2"/>
              </a:rPr>
              <a:t>and </a:t>
            </a:r>
            <a:r>
              <a:rPr lang="en-US" altLang="zh-TW" sz="2800" dirty="0" smtClean="0">
                <a:sym typeface="Symbol" pitchFamily="18" charset="2"/>
              </a:rPr>
              <a:t>(</a:t>
            </a:r>
            <a:r>
              <a:rPr lang="en-US" altLang="zh-TW" sz="2800" i="1" dirty="0" smtClean="0">
                <a:sym typeface="Symbol" pitchFamily="18" charset="2"/>
              </a:rPr>
              <a:t>b</a:t>
            </a:r>
            <a:r>
              <a:rPr lang="en-US" altLang="zh-TW" sz="2800" dirty="0" smtClean="0">
                <a:sym typeface="Symbol" pitchFamily="18" charset="2"/>
              </a:rPr>
              <a:t>, </a:t>
            </a:r>
            <a:r>
              <a:rPr lang="en-US" altLang="zh-TW" sz="2800" i="1" dirty="0" smtClean="0">
                <a:sym typeface="Symbol" pitchFamily="18" charset="2"/>
              </a:rPr>
              <a:t>a</a:t>
            </a:r>
            <a:r>
              <a:rPr lang="en-US" altLang="zh-TW" sz="2800" dirty="0" smtClean="0">
                <a:sym typeface="Symbol" pitchFamily="18" charset="2"/>
              </a:rPr>
              <a:t>) </a:t>
            </a:r>
            <a:r>
              <a:rPr lang="en-US" altLang="zh-TW" sz="2800" i="1" dirty="0" smtClean="0">
                <a:sym typeface="Symbol" pitchFamily="18" charset="2"/>
              </a:rPr>
              <a:t>R</a:t>
            </a:r>
            <a:r>
              <a:rPr lang="en-US" altLang="zh-TW" sz="2800" dirty="0" smtClean="0">
                <a:latin typeface="Times New Roman" pitchFamily="18" charset="0"/>
                <a:sym typeface="Symbol" pitchFamily="18" charset="2"/>
              </a:rPr>
              <a:t>}</a:t>
            </a:r>
            <a:endParaRPr lang="en-US" altLang="zh-TW" sz="2800" dirty="0">
              <a:latin typeface="Times New Roman" pitchFamily="18" charset="0"/>
              <a:sym typeface="Symbol" pitchFamily="18" charset="2"/>
            </a:endParaRPr>
          </a:p>
          <a:p>
            <a:r>
              <a:rPr lang="en-US" altLang="zh-TW" sz="2800" dirty="0">
                <a:sym typeface="Symbol" pitchFamily="18" charset="2"/>
              </a:rPr>
              <a:t>    Let </a:t>
            </a:r>
            <a:r>
              <a:rPr lang="en-US" altLang="zh-TW" sz="2800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800" i="1" baseline="-25000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= </a:t>
            </a:r>
            <a:r>
              <a:rPr lang="en-US" altLang="zh-TW" sz="2800" i="1" dirty="0">
                <a:latin typeface="Times New Roman" pitchFamily="18" charset="0"/>
              </a:rPr>
              <a:t>R</a:t>
            </a:r>
            <a:r>
              <a:rPr lang="en-US" altLang="zh-TW" sz="2800" dirty="0">
                <a:latin typeface="Times New Roman" pitchFamily="18" charset="0"/>
              </a:rPr>
              <a:t>∪</a:t>
            </a:r>
            <a:r>
              <a:rPr lang="en-US" altLang="zh-TW" sz="2800" i="1" dirty="0">
                <a:latin typeface="Times New Roman" pitchFamily="18" charset="0"/>
              </a:rPr>
              <a:t>R</a:t>
            </a:r>
            <a:r>
              <a:rPr lang="en-US" altLang="zh-TW" sz="2800" baseline="30000" dirty="0">
                <a:latin typeface="Symbol" pitchFamily="18" charset="2"/>
              </a:rPr>
              <a:t>-</a:t>
            </a:r>
            <a:r>
              <a:rPr lang="en-US" altLang="zh-TW" sz="2800" baseline="30000" dirty="0">
                <a:latin typeface="Times New Roman" pitchFamily="18" charset="0"/>
              </a:rPr>
              <a:t>1</a:t>
            </a:r>
            <a:r>
              <a:rPr lang="en-US" altLang="zh-TW" sz="2800" dirty="0">
                <a:latin typeface="Times New Roman" pitchFamily="18" charset="0"/>
              </a:rPr>
              <a:t>={ (1,1),(1,2),(2,1),(2,2),(2,3),</a:t>
            </a:r>
          </a:p>
          <a:p>
            <a:r>
              <a:rPr lang="en-US" altLang="zh-TW" sz="2800" dirty="0">
                <a:latin typeface="Times New Roman" pitchFamily="18" charset="0"/>
              </a:rPr>
              <a:t>                                  (3,1),(1,3),(3,2) }</a:t>
            </a:r>
          </a:p>
          <a:p>
            <a:r>
              <a:rPr lang="en-US" altLang="zh-TW" sz="2800" i="1" dirty="0">
                <a:latin typeface="Times New Roman" pitchFamily="18" charset="0"/>
              </a:rPr>
              <a:t>R</a:t>
            </a:r>
            <a:r>
              <a:rPr lang="en-US" altLang="zh-TW" sz="2800" i="1" baseline="-25000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TW" sz="2800" dirty="0"/>
              <a:t> is the smallest symmetric relation containing </a:t>
            </a:r>
            <a:r>
              <a:rPr lang="en-US" altLang="zh-TW" sz="2800" i="1" dirty="0">
                <a:latin typeface="Times New Roman" pitchFamily="18" charset="0"/>
              </a:rPr>
              <a:t>R</a:t>
            </a:r>
            <a:r>
              <a:rPr lang="en-US" altLang="zh-TW" sz="2800" dirty="0"/>
              <a:t>, </a:t>
            </a:r>
            <a:br>
              <a:rPr lang="en-US" altLang="zh-TW" sz="2800" dirty="0"/>
            </a:br>
            <a:r>
              <a:rPr lang="en-US" altLang="zh-TW" sz="2800" dirty="0"/>
              <a:t>called the </a:t>
            </a:r>
            <a:r>
              <a:rPr lang="en-US" altLang="zh-TW" sz="2800" u="sng" dirty="0">
                <a:solidFill>
                  <a:srgbClr val="FF3300"/>
                </a:solidFill>
              </a:rPr>
              <a:t>symmetric closure</a:t>
            </a:r>
            <a:r>
              <a:rPr lang="en-US" altLang="zh-TW" sz="2800" dirty="0"/>
              <a:t> of </a:t>
            </a:r>
            <a:r>
              <a:rPr lang="en-US" altLang="zh-TW" sz="2800" i="1" dirty="0">
                <a:latin typeface="Times New Roman" pitchFamily="18" charset="0"/>
              </a:rPr>
              <a:t>R</a:t>
            </a:r>
            <a:r>
              <a:rPr lang="en-US" altLang="zh-TW" sz="2800" dirty="0"/>
              <a:t>.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533400"/>
          </a:xfrm>
          <a:solidFill>
            <a:schemeClr val="bg2"/>
          </a:solidFill>
        </p:spPr>
        <p:txBody>
          <a:bodyPr/>
          <a:lstStyle/>
          <a:p>
            <a:r>
              <a:rPr lang="en-US" altLang="zh-TW" sz="4000" dirty="0" smtClean="0"/>
              <a:t>Symmetric Closure  </a:t>
            </a:r>
            <a:endParaRPr lang="en-US" altLang="zh-TW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2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2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2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2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2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2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27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27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763000" cy="5486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b="1" dirty="0">
                <a:solidFill>
                  <a:srgbClr val="FF3300"/>
                </a:solidFill>
              </a:rPr>
              <a:t>Def :</a:t>
            </a:r>
            <a:r>
              <a:rPr lang="en-US" altLang="zh-TW" dirty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/>
              <a:t>1.(</a:t>
            </a:r>
            <a:r>
              <a:rPr lang="en-US" altLang="zh-TW" sz="2800" u="sng" dirty="0">
                <a:solidFill>
                  <a:srgbClr val="FF3300"/>
                </a:solidFill>
              </a:rPr>
              <a:t>reflexive closure</a:t>
            </a:r>
            <a:r>
              <a:rPr lang="en-US" altLang="zh-TW" sz="2800" dirty="0"/>
              <a:t> of </a:t>
            </a:r>
            <a:r>
              <a:rPr lang="en-US" altLang="zh-TW" sz="2800" i="1" dirty="0">
                <a:latin typeface="Times New Roman" pitchFamily="18" charset="0"/>
              </a:rPr>
              <a:t>R </a:t>
            </a:r>
            <a:r>
              <a:rPr lang="en-US" altLang="zh-TW" sz="2800" dirty="0"/>
              <a:t>on </a:t>
            </a:r>
            <a:r>
              <a:rPr lang="en-US" altLang="zh-TW" sz="2800" i="1" dirty="0">
                <a:latin typeface="Times New Roman" pitchFamily="18" charset="0"/>
              </a:rPr>
              <a:t>A</a:t>
            </a:r>
            <a:r>
              <a:rPr lang="en-US" altLang="zh-TW" sz="2800" dirty="0"/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/>
              <a:t>  	</a:t>
            </a:r>
            <a:r>
              <a:rPr lang="en-US" altLang="zh-TW" sz="2800" i="1" dirty="0" err="1">
                <a:latin typeface="Times New Roman" pitchFamily="18" charset="0"/>
              </a:rPr>
              <a:t>R</a:t>
            </a:r>
            <a:r>
              <a:rPr lang="en-US" altLang="zh-TW" sz="2800" i="1" baseline="-25000" dirty="0" err="1">
                <a:latin typeface="Times New Roman" pitchFamily="18" charset="0"/>
              </a:rPr>
              <a:t>r</a:t>
            </a:r>
            <a:r>
              <a:rPr lang="en-US" altLang="zh-TW" sz="2800" dirty="0"/>
              <a:t>=the smallest set containing </a:t>
            </a:r>
            <a:r>
              <a:rPr lang="en-US" altLang="zh-TW" sz="2800" i="1" dirty="0">
                <a:latin typeface="Times New Roman" pitchFamily="18" charset="0"/>
              </a:rPr>
              <a:t>R</a:t>
            </a:r>
            <a:r>
              <a:rPr lang="en-US" altLang="zh-TW" sz="2800" dirty="0"/>
              <a:t> and is reflexive.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/>
              <a:t>  	</a:t>
            </a:r>
            <a:r>
              <a:rPr lang="en-US" altLang="zh-TW" sz="2800" i="1" dirty="0" err="1">
                <a:latin typeface="Times New Roman" pitchFamily="18" charset="0"/>
              </a:rPr>
              <a:t>R</a:t>
            </a:r>
            <a:r>
              <a:rPr lang="en-US" altLang="zh-TW" sz="2800" i="1" baseline="-25000" dirty="0" err="1">
                <a:latin typeface="Times New Roman" pitchFamily="18" charset="0"/>
              </a:rPr>
              <a:t>r</a:t>
            </a:r>
            <a:r>
              <a:rPr lang="en-US" altLang="zh-TW" sz="2800" dirty="0"/>
              <a:t>=</a:t>
            </a:r>
            <a:r>
              <a:rPr lang="en-US" altLang="zh-TW" sz="2800" i="1" dirty="0">
                <a:latin typeface="Times New Roman" pitchFamily="18" charset="0"/>
              </a:rPr>
              <a:t>R</a:t>
            </a:r>
            <a:r>
              <a:rPr lang="en-US" altLang="zh-TW" sz="2800" dirty="0">
                <a:latin typeface="Times New Roman" pitchFamily="18" charset="0"/>
                <a:ea typeface="AR MinchoL JIS" pitchFamily="49" charset="-128"/>
              </a:rPr>
              <a:t>∪{</a:t>
            </a:r>
            <a:r>
              <a:rPr lang="en-US" altLang="zh-TW" sz="2800" dirty="0">
                <a:latin typeface="Times New Roman" pitchFamily="18" charset="0"/>
              </a:rPr>
              <a:t> (</a:t>
            </a:r>
            <a:r>
              <a:rPr lang="en-US" altLang="zh-TW" sz="2800" i="1" dirty="0">
                <a:latin typeface="Times New Roman" pitchFamily="18" charset="0"/>
              </a:rPr>
              <a:t>a</a:t>
            </a:r>
            <a:r>
              <a:rPr lang="en-US" altLang="zh-TW" sz="2800" dirty="0">
                <a:latin typeface="Times New Roman" pitchFamily="18" charset="0"/>
              </a:rPr>
              <a:t>, </a:t>
            </a:r>
            <a:r>
              <a:rPr lang="en-US" altLang="zh-TW" sz="2800" i="1" dirty="0">
                <a:latin typeface="Times New Roman" pitchFamily="18" charset="0"/>
              </a:rPr>
              <a:t>a</a:t>
            </a:r>
            <a:r>
              <a:rPr lang="en-US" altLang="zh-TW" sz="2800" dirty="0">
                <a:latin typeface="Times New Roman" pitchFamily="18" charset="0"/>
              </a:rPr>
              <a:t>) | </a:t>
            </a:r>
            <a:r>
              <a:rPr lang="en-US" altLang="zh-TW" sz="2800" i="1" dirty="0" err="1">
                <a:latin typeface="Times New Roman" pitchFamily="18" charset="0"/>
              </a:rPr>
              <a:t>a</a:t>
            </a:r>
            <a:r>
              <a:rPr lang="en-US" altLang="zh-TW" sz="2800" dirty="0" err="1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2800" i="1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 , (</a:t>
            </a:r>
            <a:r>
              <a:rPr lang="en-US" altLang="zh-TW" sz="2800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sz="2800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)</a:t>
            </a:r>
            <a:r>
              <a:rPr lang="en-US" altLang="zh-TW" sz="2800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>
                <a:sym typeface="Symbol" pitchFamily="18" charset="2"/>
              </a:rPr>
              <a:t>2.(</a:t>
            </a:r>
            <a:r>
              <a:rPr lang="en-US" altLang="zh-TW" sz="2800" u="sng" dirty="0">
                <a:solidFill>
                  <a:srgbClr val="FF3300"/>
                </a:solidFill>
                <a:sym typeface="Symbol" pitchFamily="18" charset="2"/>
              </a:rPr>
              <a:t>symmetric closure</a:t>
            </a:r>
            <a:r>
              <a:rPr lang="en-US" altLang="zh-TW" sz="2800" dirty="0">
                <a:sym typeface="Symbol" pitchFamily="18" charset="2"/>
              </a:rPr>
              <a:t> of </a:t>
            </a:r>
            <a:r>
              <a:rPr lang="en-US" altLang="zh-TW" sz="2800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800" dirty="0">
                <a:sym typeface="Symbol" pitchFamily="18" charset="2"/>
              </a:rPr>
              <a:t> on </a:t>
            </a:r>
            <a:r>
              <a:rPr lang="en-US" altLang="zh-TW" sz="2800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800" dirty="0">
                <a:sym typeface="Symbol" pitchFamily="18" charset="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>
                <a:sym typeface="Symbol" pitchFamily="18" charset="2"/>
              </a:rPr>
              <a:t>	</a:t>
            </a:r>
            <a:r>
              <a:rPr lang="en-US" altLang="zh-TW" sz="2800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800" i="1" baseline="-25000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TW" sz="2800" dirty="0">
                <a:sym typeface="Symbol" pitchFamily="18" charset="2"/>
              </a:rPr>
              <a:t>=the smallest set containing </a:t>
            </a:r>
            <a:r>
              <a:rPr lang="en-US" altLang="zh-TW" sz="2800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800" dirty="0">
                <a:sym typeface="Symbol" pitchFamily="18" charset="2"/>
              </a:rPr>
              <a:t> and is symmetric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>
                <a:sym typeface="Symbol" pitchFamily="18" charset="2"/>
              </a:rPr>
              <a:t>   </a:t>
            </a:r>
            <a:r>
              <a:rPr lang="en-US" altLang="zh-TW" sz="2800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800" i="1" baseline="-25000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TW" sz="2800" i="1" dirty="0">
                <a:latin typeface="Times New Roman" pitchFamily="18" charset="0"/>
              </a:rPr>
              <a:t>R</a:t>
            </a:r>
            <a:r>
              <a:rPr lang="en-US" altLang="zh-TW" sz="2800" dirty="0">
                <a:latin typeface="Times New Roman" pitchFamily="18" charset="0"/>
                <a:ea typeface="AR MinchoL JIS" pitchFamily="49" charset="-128"/>
              </a:rPr>
              <a:t>∪{</a:t>
            </a:r>
            <a:r>
              <a:rPr lang="en-US" altLang="zh-TW" sz="2800" dirty="0">
                <a:latin typeface="Times New Roman" pitchFamily="18" charset="0"/>
              </a:rPr>
              <a:t> (</a:t>
            </a:r>
            <a:r>
              <a:rPr lang="en-US" altLang="zh-TW" sz="2800" i="1" dirty="0">
                <a:latin typeface="Times New Roman" pitchFamily="18" charset="0"/>
              </a:rPr>
              <a:t>b</a:t>
            </a:r>
            <a:r>
              <a:rPr lang="en-US" altLang="zh-TW" sz="2800" dirty="0">
                <a:latin typeface="Times New Roman" pitchFamily="18" charset="0"/>
              </a:rPr>
              <a:t>, </a:t>
            </a:r>
            <a:r>
              <a:rPr lang="en-US" altLang="zh-TW" sz="2800" i="1" dirty="0">
                <a:latin typeface="Times New Roman" pitchFamily="18" charset="0"/>
              </a:rPr>
              <a:t>a</a:t>
            </a:r>
            <a:r>
              <a:rPr lang="en-US" altLang="zh-TW" sz="2800" dirty="0">
                <a:latin typeface="Times New Roman" pitchFamily="18" charset="0"/>
              </a:rPr>
              <a:t>) | (</a:t>
            </a:r>
            <a:r>
              <a:rPr lang="en-US" altLang="zh-TW" sz="2800" i="1" dirty="0">
                <a:latin typeface="Times New Roman" pitchFamily="18" charset="0"/>
              </a:rPr>
              <a:t>a</a:t>
            </a:r>
            <a:r>
              <a:rPr lang="en-US" altLang="zh-TW" sz="2800" dirty="0">
                <a:latin typeface="Times New Roman" pitchFamily="18" charset="0"/>
              </a:rPr>
              <a:t>, </a:t>
            </a:r>
            <a:r>
              <a:rPr lang="en-US" altLang="zh-TW" sz="2800" i="1" dirty="0">
                <a:latin typeface="Times New Roman" pitchFamily="18" charset="0"/>
              </a:rPr>
              <a:t>b</a:t>
            </a:r>
            <a:r>
              <a:rPr lang="en-US" altLang="zh-TW" sz="2800" dirty="0">
                <a:latin typeface="Times New Roman" pitchFamily="18" charset="0"/>
              </a:rPr>
              <a:t>)</a:t>
            </a: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2800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 &amp; (</a:t>
            </a:r>
            <a:r>
              <a:rPr lang="en-US" altLang="zh-TW" sz="2800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sz="2800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) </a:t>
            </a:r>
            <a:r>
              <a:rPr lang="en-US" altLang="zh-TW" sz="2800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}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>
                <a:sym typeface="Symbol" pitchFamily="18" charset="2"/>
              </a:rPr>
              <a:t>3.(</a:t>
            </a:r>
            <a:r>
              <a:rPr lang="en-US" altLang="zh-TW" sz="2800" u="sng" dirty="0">
                <a:solidFill>
                  <a:srgbClr val="FF3300"/>
                </a:solidFill>
                <a:sym typeface="Symbol" pitchFamily="18" charset="2"/>
              </a:rPr>
              <a:t>transitive closure</a:t>
            </a:r>
            <a:r>
              <a:rPr lang="en-US" altLang="zh-TW" sz="2800" dirty="0">
                <a:sym typeface="Symbol" pitchFamily="18" charset="2"/>
              </a:rPr>
              <a:t> of </a:t>
            </a:r>
            <a:r>
              <a:rPr lang="en-US" altLang="zh-TW" sz="2800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800" dirty="0">
                <a:sym typeface="Symbol" pitchFamily="18" charset="2"/>
              </a:rPr>
              <a:t> on </a:t>
            </a:r>
            <a:r>
              <a:rPr lang="en-US" altLang="zh-TW" sz="2800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800" dirty="0">
                <a:sym typeface="Symbol" pitchFamily="18" charset="2"/>
              </a:rPr>
              <a:t>)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>
                <a:sym typeface="Symbol" pitchFamily="18" charset="2"/>
              </a:rPr>
              <a:t>	</a:t>
            </a:r>
            <a:r>
              <a:rPr lang="en-US" altLang="zh-TW" sz="2800" i="1" dirty="0" err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800" i="1" baseline="-25000" dirty="0" err="1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TW" sz="2800" dirty="0">
                <a:sym typeface="Symbol" pitchFamily="18" charset="2"/>
              </a:rPr>
              <a:t>=the smallest set containing </a:t>
            </a: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800" dirty="0">
                <a:sym typeface="Symbol" pitchFamily="18" charset="2"/>
              </a:rPr>
              <a:t> and is transitive.</a:t>
            </a:r>
          </a:p>
          <a:p>
            <a:pPr>
              <a:buFont typeface="Wingdings" pitchFamily="2" charset="2"/>
              <a:buNone/>
            </a:pPr>
            <a:r>
              <a:rPr lang="en-US" altLang="zh-TW" sz="2800" dirty="0">
                <a:sym typeface="Symbol" pitchFamily="18" charset="2"/>
              </a:rPr>
              <a:t>   </a:t>
            </a:r>
            <a:r>
              <a:rPr lang="en-US" altLang="zh-TW" sz="2800" i="1" dirty="0" err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800" i="1" baseline="-25000" dirty="0" err="1">
                <a:latin typeface="Times New Roman" pitchFamily="18" charset="0"/>
                <a:sym typeface="Symbol" pitchFamily="18" charset="2"/>
              </a:rPr>
              <a:t>t</a:t>
            </a: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=</a:t>
            </a:r>
            <a:r>
              <a:rPr lang="en-US" altLang="zh-TW" sz="2800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800" dirty="0">
                <a:latin typeface="Times New Roman" pitchFamily="18" charset="0"/>
                <a:ea typeface="AR MinchoL JIS" pitchFamily="49" charset="-128"/>
              </a:rPr>
              <a:t>∪{</a:t>
            </a:r>
            <a:r>
              <a:rPr lang="en-US" altLang="zh-TW" sz="2800" dirty="0">
                <a:latin typeface="Times New Roman" pitchFamily="18" charset="0"/>
              </a:rPr>
              <a:t> (</a:t>
            </a:r>
            <a:r>
              <a:rPr lang="en-US" altLang="zh-TW" sz="2800" i="1" dirty="0">
                <a:latin typeface="Times New Roman" pitchFamily="18" charset="0"/>
              </a:rPr>
              <a:t>a</a:t>
            </a:r>
            <a:r>
              <a:rPr lang="en-US" altLang="zh-TW" sz="2800" dirty="0">
                <a:latin typeface="Times New Roman" pitchFamily="18" charset="0"/>
              </a:rPr>
              <a:t>, </a:t>
            </a:r>
            <a:r>
              <a:rPr lang="en-US" altLang="zh-TW" sz="2800" i="1" dirty="0">
                <a:latin typeface="Times New Roman" pitchFamily="18" charset="0"/>
              </a:rPr>
              <a:t>c</a:t>
            </a:r>
            <a:r>
              <a:rPr lang="en-US" altLang="zh-TW" sz="2800" dirty="0">
                <a:latin typeface="Times New Roman" pitchFamily="18" charset="0"/>
              </a:rPr>
              <a:t>) | (</a:t>
            </a:r>
            <a:r>
              <a:rPr lang="en-US" altLang="zh-TW" sz="2800" i="1" dirty="0">
                <a:latin typeface="Times New Roman" pitchFamily="18" charset="0"/>
              </a:rPr>
              <a:t>a</a:t>
            </a:r>
            <a:r>
              <a:rPr lang="en-US" altLang="zh-TW" sz="2800" dirty="0">
                <a:latin typeface="Times New Roman" pitchFamily="18" charset="0"/>
              </a:rPr>
              <a:t>, </a:t>
            </a:r>
            <a:r>
              <a:rPr lang="en-US" altLang="zh-TW" sz="2800" i="1" dirty="0">
                <a:latin typeface="Times New Roman" pitchFamily="18" charset="0"/>
              </a:rPr>
              <a:t>b</a:t>
            </a:r>
            <a:r>
              <a:rPr lang="en-US" altLang="zh-TW" sz="2800" dirty="0">
                <a:latin typeface="Times New Roman" pitchFamily="18" charset="0"/>
              </a:rPr>
              <a:t>)</a:t>
            </a: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2800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 &amp; (</a:t>
            </a:r>
            <a:r>
              <a:rPr lang="en-US" altLang="zh-TW" sz="2800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sz="2800" i="1" dirty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)</a:t>
            </a:r>
            <a:r>
              <a:rPr lang="en-US" altLang="zh-TW" sz="2800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, but (</a:t>
            </a:r>
            <a:r>
              <a:rPr lang="en-US" altLang="zh-TW" sz="2800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sz="2800" i="1" dirty="0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TW" sz="2800" dirty="0">
                <a:latin typeface="Times New Roman" pitchFamily="18" charset="0"/>
                <a:sym typeface="Symbol" pitchFamily="18" charset="2"/>
              </a:rPr>
              <a:t>) R}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533400"/>
          </a:xfrm>
          <a:solidFill>
            <a:schemeClr val="bg2"/>
          </a:solidFill>
        </p:spPr>
        <p:txBody>
          <a:bodyPr/>
          <a:lstStyle/>
          <a:p>
            <a:r>
              <a:rPr lang="en-US" altLang="zh-TW" sz="4000" dirty="0" smtClean="0"/>
              <a:t> Relation Closures </a:t>
            </a:r>
            <a:endParaRPr lang="en-US" altLang="zh-TW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2819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b="1" dirty="0" smtClean="0">
                <a:solidFill>
                  <a:srgbClr val="008000"/>
                </a:solidFill>
              </a:rPr>
              <a:t>Example-</a:t>
            </a:r>
            <a:r>
              <a:rPr lang="en-US" altLang="zh-TW" dirty="0" smtClean="0"/>
              <a:t>  </a:t>
            </a:r>
            <a:r>
              <a:rPr lang="en-US" altLang="zh-TW" dirty="0"/>
              <a:t>What is the symmetric closure of the relation </a:t>
            </a:r>
            <a:r>
              <a:rPr lang="en-US" altLang="zh-TW" i="1" dirty="0">
                <a:latin typeface="Times New Roman" pitchFamily="18" charset="0"/>
              </a:rPr>
              <a:t>R</a:t>
            </a:r>
            <a:r>
              <a:rPr lang="en-US" altLang="zh-TW" dirty="0">
                <a:latin typeface="Times New Roman" pitchFamily="18" charset="0"/>
              </a:rPr>
              <a:t>={(</a:t>
            </a:r>
            <a:r>
              <a:rPr lang="en-US" altLang="zh-TW" i="1" dirty="0">
                <a:latin typeface="Times New Roman" pitchFamily="18" charset="0"/>
              </a:rPr>
              <a:t>a</a:t>
            </a:r>
            <a:r>
              <a:rPr lang="en-US" altLang="zh-TW" dirty="0">
                <a:latin typeface="Times New Roman" pitchFamily="18" charset="0"/>
              </a:rPr>
              <a:t>, </a:t>
            </a:r>
            <a:r>
              <a:rPr lang="en-US" altLang="zh-TW" i="1" dirty="0">
                <a:latin typeface="Times New Roman" pitchFamily="18" charset="0"/>
              </a:rPr>
              <a:t>b</a:t>
            </a:r>
            <a:r>
              <a:rPr lang="en-US" altLang="zh-TW" dirty="0">
                <a:latin typeface="Times New Roman" pitchFamily="18" charset="0"/>
              </a:rPr>
              <a:t>) | </a:t>
            </a:r>
            <a:r>
              <a:rPr lang="en-US" altLang="zh-TW" i="1" dirty="0">
                <a:latin typeface="Times New Roman" pitchFamily="18" charset="0"/>
              </a:rPr>
              <a:t>a </a:t>
            </a:r>
            <a:r>
              <a:rPr lang="en-US" altLang="zh-TW" dirty="0">
                <a:latin typeface="Times New Roman" pitchFamily="18" charset="0"/>
              </a:rPr>
              <a:t>&gt; </a:t>
            </a:r>
            <a:r>
              <a:rPr lang="en-US" altLang="zh-TW" i="1" dirty="0">
                <a:latin typeface="Times New Roman" pitchFamily="18" charset="0"/>
              </a:rPr>
              <a:t>b</a:t>
            </a:r>
            <a:r>
              <a:rPr lang="en-US" altLang="zh-TW" dirty="0">
                <a:latin typeface="Times New Roman" pitchFamily="18" charset="0"/>
              </a:rPr>
              <a:t> }</a:t>
            </a:r>
            <a:r>
              <a:rPr lang="en-US" altLang="zh-TW" dirty="0"/>
              <a:t> on the set of positive integers ?</a:t>
            </a:r>
          </a:p>
          <a:p>
            <a:pPr>
              <a:buFont typeface="Wingdings" pitchFamily="2" charset="2"/>
              <a:buNone/>
            </a:pPr>
            <a:r>
              <a:rPr lang="en-US" altLang="zh-TW" b="1" dirty="0">
                <a:solidFill>
                  <a:srgbClr val="008000"/>
                </a:solidFill>
              </a:rPr>
              <a:t>Sol :</a:t>
            </a:r>
            <a:r>
              <a:rPr lang="en-US" altLang="zh-TW" dirty="0"/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TW" dirty="0"/>
              <a:t>         </a:t>
            </a:r>
            <a:r>
              <a:rPr lang="en-US" altLang="zh-TW" i="1" dirty="0" smtClean="0">
                <a:latin typeface="Times New Roman" pitchFamily="18" charset="0"/>
              </a:rPr>
              <a:t>R </a:t>
            </a:r>
            <a:r>
              <a:rPr lang="en-US" altLang="zh-TW" dirty="0" smtClean="0">
                <a:latin typeface="Times New Roman" pitchFamily="18" charset="0"/>
                <a:ea typeface="AR MinchoL JIS" pitchFamily="49" charset="-128"/>
              </a:rPr>
              <a:t>∪</a:t>
            </a:r>
            <a:r>
              <a:rPr lang="en-US" altLang="zh-TW" dirty="0">
                <a:latin typeface="Times New Roman" pitchFamily="18" charset="0"/>
                <a:ea typeface="AR MinchoL JIS" pitchFamily="49" charset="-128"/>
              </a:rPr>
              <a:t>{ (</a:t>
            </a:r>
            <a:r>
              <a:rPr lang="en-US" altLang="zh-TW" i="1" dirty="0">
                <a:latin typeface="Times New Roman" pitchFamily="18" charset="0"/>
                <a:ea typeface="AR MinchoL JIS" pitchFamily="49" charset="-128"/>
              </a:rPr>
              <a:t>b</a:t>
            </a:r>
            <a:r>
              <a:rPr lang="en-US" altLang="zh-TW" dirty="0">
                <a:latin typeface="Times New Roman" pitchFamily="18" charset="0"/>
                <a:ea typeface="AR MinchoL JIS" pitchFamily="49" charset="-128"/>
              </a:rPr>
              <a:t>, </a:t>
            </a:r>
            <a:r>
              <a:rPr lang="en-US" altLang="zh-TW" i="1" dirty="0">
                <a:latin typeface="Times New Roman" pitchFamily="18" charset="0"/>
                <a:ea typeface="AR MinchoL JIS" pitchFamily="49" charset="-128"/>
              </a:rPr>
              <a:t>a</a:t>
            </a:r>
            <a:r>
              <a:rPr lang="en-US" altLang="zh-TW" dirty="0">
                <a:latin typeface="Times New Roman" pitchFamily="18" charset="0"/>
                <a:ea typeface="AR MinchoL JIS" pitchFamily="49" charset="-128"/>
              </a:rPr>
              <a:t>) | </a:t>
            </a:r>
            <a:r>
              <a:rPr lang="en-US" altLang="zh-TW" i="1" dirty="0">
                <a:latin typeface="Times New Roman" pitchFamily="18" charset="0"/>
                <a:ea typeface="AR MinchoL JIS" pitchFamily="49" charset="-128"/>
              </a:rPr>
              <a:t>a</a:t>
            </a:r>
            <a:r>
              <a:rPr lang="en-US" altLang="zh-TW" dirty="0">
                <a:latin typeface="Times New Roman" pitchFamily="18" charset="0"/>
                <a:ea typeface="AR MinchoL JIS" pitchFamily="49" charset="-128"/>
              </a:rPr>
              <a:t> &gt; </a:t>
            </a:r>
            <a:r>
              <a:rPr lang="en-US" altLang="zh-TW" i="1" dirty="0">
                <a:latin typeface="Times New Roman" pitchFamily="18" charset="0"/>
                <a:ea typeface="AR MinchoL JIS" pitchFamily="49" charset="-128"/>
              </a:rPr>
              <a:t>b</a:t>
            </a:r>
            <a:r>
              <a:rPr lang="en-US" altLang="zh-TW" dirty="0">
                <a:latin typeface="Times New Roman" pitchFamily="18" charset="0"/>
                <a:ea typeface="AR MinchoL JIS" pitchFamily="49" charset="-128"/>
              </a:rPr>
              <a:t> }={ (</a:t>
            </a:r>
            <a:r>
              <a:rPr lang="en-US" altLang="zh-TW" i="1" dirty="0" err="1">
                <a:latin typeface="Times New Roman" pitchFamily="18" charset="0"/>
                <a:ea typeface="AR MinchoL JIS" pitchFamily="49" charset="-128"/>
              </a:rPr>
              <a:t>a</a:t>
            </a:r>
            <a:r>
              <a:rPr lang="en-US" altLang="zh-TW" dirty="0" err="1">
                <a:latin typeface="Times New Roman" pitchFamily="18" charset="0"/>
                <a:ea typeface="AR MinchoL JIS" pitchFamily="49" charset="-128"/>
              </a:rPr>
              <a:t>,</a:t>
            </a:r>
            <a:r>
              <a:rPr lang="en-US" altLang="zh-TW" i="1" dirty="0" err="1">
                <a:latin typeface="Times New Roman" pitchFamily="18" charset="0"/>
                <a:ea typeface="AR MinchoL JIS" pitchFamily="49" charset="-128"/>
              </a:rPr>
              <a:t>b</a:t>
            </a:r>
            <a:r>
              <a:rPr lang="en-US" altLang="zh-TW" dirty="0">
                <a:latin typeface="Times New Roman" pitchFamily="18" charset="0"/>
                <a:ea typeface="AR MinchoL JIS" pitchFamily="49" charset="-128"/>
              </a:rPr>
              <a:t>) | </a:t>
            </a:r>
            <a:r>
              <a:rPr lang="en-US" altLang="zh-TW" i="1" dirty="0">
                <a:latin typeface="Times New Roman" pitchFamily="18" charset="0"/>
                <a:ea typeface="AR MinchoL JIS" pitchFamily="49" charset="-128"/>
              </a:rPr>
              <a:t>a </a:t>
            </a:r>
            <a:r>
              <a:rPr lang="en-US" altLang="zh-TW" dirty="0">
                <a:latin typeface="Times New Roman" pitchFamily="18" charset="0"/>
                <a:ea typeface="AR MinchoL JIS" pitchFamily="49" charset="-128"/>
                <a:sym typeface="Symbol" pitchFamily="18" charset="2"/>
              </a:rPr>
              <a:t> </a:t>
            </a:r>
            <a:r>
              <a:rPr lang="en-US" altLang="zh-TW" i="1" dirty="0">
                <a:latin typeface="Times New Roman" pitchFamily="18" charset="0"/>
                <a:ea typeface="AR MinchoL JIS" pitchFamily="49" charset="-128"/>
              </a:rPr>
              <a:t>b</a:t>
            </a:r>
            <a:r>
              <a:rPr lang="en-US" altLang="zh-TW" dirty="0">
                <a:latin typeface="Times New Roman" pitchFamily="18" charset="0"/>
                <a:ea typeface="AR MinchoL JIS" pitchFamily="49" charset="-128"/>
              </a:rPr>
              <a:t> }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533400" y="4495800"/>
            <a:ext cx="29940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zh-TW" sz="3200" dirty="0"/>
              <a:t> </a:t>
            </a:r>
            <a:r>
              <a:rPr lang="en-US" altLang="zh-TW" sz="3200" dirty="0">
                <a:latin typeface="Times New Roman" pitchFamily="18" charset="0"/>
              </a:rPr>
              <a:t>{ (</a:t>
            </a:r>
            <a:r>
              <a:rPr lang="en-US" altLang="zh-TW" sz="3200" i="1" dirty="0">
                <a:latin typeface="Times New Roman" pitchFamily="18" charset="0"/>
              </a:rPr>
              <a:t>a</a:t>
            </a:r>
            <a:r>
              <a:rPr lang="en-US" altLang="zh-TW" sz="3200" dirty="0">
                <a:latin typeface="Times New Roman" pitchFamily="18" charset="0"/>
              </a:rPr>
              <a:t>, </a:t>
            </a:r>
            <a:r>
              <a:rPr lang="en-US" altLang="zh-TW" sz="3200" i="1" dirty="0">
                <a:latin typeface="Times New Roman" pitchFamily="18" charset="0"/>
              </a:rPr>
              <a:t>b</a:t>
            </a:r>
            <a:r>
              <a:rPr lang="en-US" altLang="zh-TW" sz="3200" dirty="0">
                <a:latin typeface="Times New Roman" pitchFamily="18" charset="0"/>
              </a:rPr>
              <a:t>) | </a:t>
            </a:r>
            <a:r>
              <a:rPr lang="en-US" altLang="zh-TW" sz="3200" i="1" dirty="0">
                <a:latin typeface="Times New Roman" pitchFamily="18" charset="0"/>
              </a:rPr>
              <a:t>a</a:t>
            </a:r>
            <a:r>
              <a:rPr lang="en-US" altLang="zh-TW" sz="3200" dirty="0">
                <a:latin typeface="Times New Roman" pitchFamily="18" charset="0"/>
              </a:rPr>
              <a:t> &lt; </a:t>
            </a:r>
            <a:r>
              <a:rPr lang="en-US" altLang="zh-TW" sz="3200" i="1" dirty="0">
                <a:latin typeface="Times New Roman" pitchFamily="18" charset="0"/>
              </a:rPr>
              <a:t>b</a:t>
            </a:r>
            <a:r>
              <a:rPr lang="en-US" altLang="zh-TW" sz="3200" dirty="0">
                <a:latin typeface="Times New Roman" pitchFamily="18" charset="0"/>
              </a:rPr>
              <a:t> } </a:t>
            </a: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5013325" y="3621088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3429000" y="34290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1447800" y="4038600"/>
            <a:ext cx="838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TW" sz="3200" dirty="0"/>
              <a:t>||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533400"/>
          </a:xfrm>
          <a:solidFill>
            <a:schemeClr val="bg2"/>
          </a:solidFill>
        </p:spPr>
        <p:txBody>
          <a:bodyPr/>
          <a:lstStyle/>
          <a:p>
            <a:r>
              <a:rPr lang="en-US" altLang="zh-TW" sz="4000" dirty="0" smtClean="0"/>
              <a:t>Example-Symmetric Closure </a:t>
            </a:r>
            <a:endParaRPr lang="en-US" altLang="zh-TW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6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6" grpId="0"/>
      <p:bldP spid="768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Text Box 4"/>
          <p:cNvSpPr txBox="1">
            <a:spLocks noChangeArrowheads="1"/>
          </p:cNvSpPr>
          <p:nvPr/>
        </p:nvSpPr>
        <p:spPr bwMode="auto">
          <a:xfrm>
            <a:off x="0" y="914400"/>
            <a:ext cx="9144000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200" b="1" dirty="0">
                <a:solidFill>
                  <a:srgbClr val="008000"/>
                </a:solidFill>
              </a:rPr>
              <a:t>Example.</a:t>
            </a:r>
            <a:r>
              <a:rPr lang="en-US" altLang="zh-TW" sz="3200" dirty="0"/>
              <a:t>  Let </a:t>
            </a:r>
            <a:r>
              <a:rPr lang="en-US" altLang="zh-TW" sz="3200" i="1" dirty="0">
                <a:latin typeface="Times New Roman" pitchFamily="18" charset="0"/>
              </a:rPr>
              <a:t>R</a:t>
            </a:r>
            <a:r>
              <a:rPr lang="en-US" altLang="zh-TW" sz="3200" dirty="0"/>
              <a:t> be a relation on a set </a:t>
            </a:r>
            <a:r>
              <a:rPr lang="en-US" altLang="zh-TW" sz="3200" i="1" dirty="0">
                <a:latin typeface="Times New Roman" pitchFamily="18" charset="0"/>
              </a:rPr>
              <a:t>A</a:t>
            </a:r>
            <a:r>
              <a:rPr lang="en-US" altLang="zh-TW" sz="3200" dirty="0"/>
              <a:t>, where</a:t>
            </a:r>
          </a:p>
          <a:p>
            <a:r>
              <a:rPr lang="en-US" altLang="zh-TW" sz="3200" dirty="0"/>
              <a:t>             </a:t>
            </a:r>
            <a:r>
              <a:rPr lang="en-US" altLang="zh-TW" sz="3200" i="1" dirty="0">
                <a:latin typeface="Times New Roman" pitchFamily="18" charset="0"/>
              </a:rPr>
              <a:t>A</a:t>
            </a:r>
            <a:r>
              <a:rPr lang="en-US" altLang="zh-TW" sz="3200" dirty="0">
                <a:latin typeface="Times New Roman" pitchFamily="18" charset="0"/>
              </a:rPr>
              <a:t>={1,2,3,4,5}</a:t>
            </a:r>
            <a:r>
              <a:rPr lang="en-US" altLang="zh-TW" sz="3200" dirty="0"/>
              <a:t>, </a:t>
            </a:r>
            <a:r>
              <a:rPr lang="en-US" altLang="zh-TW" sz="3200" i="1" dirty="0">
                <a:latin typeface="Times New Roman" pitchFamily="18" charset="0"/>
              </a:rPr>
              <a:t>R</a:t>
            </a:r>
            <a:r>
              <a:rPr lang="en-US" altLang="zh-TW" sz="3200" dirty="0">
                <a:latin typeface="Times New Roman" pitchFamily="18" charset="0"/>
              </a:rPr>
              <a:t>={(1,2),(2,3),(3,4),(4,5)}.</a:t>
            </a:r>
          </a:p>
          <a:p>
            <a:r>
              <a:rPr lang="en-US" altLang="zh-TW" sz="3200" dirty="0"/>
              <a:t>             What is the transitive closure </a:t>
            </a:r>
            <a:r>
              <a:rPr lang="en-US" altLang="zh-TW" sz="3200" i="1" dirty="0" err="1">
                <a:latin typeface="Times New Roman" pitchFamily="18" charset="0"/>
              </a:rPr>
              <a:t>R</a:t>
            </a:r>
            <a:r>
              <a:rPr lang="en-US" altLang="zh-TW" sz="3200" i="1" baseline="-25000" dirty="0" err="1">
                <a:latin typeface="Times New Roman" pitchFamily="18" charset="0"/>
              </a:rPr>
              <a:t>t</a:t>
            </a:r>
            <a:r>
              <a:rPr lang="en-US" altLang="zh-TW" sz="3200" i="1" dirty="0">
                <a:latin typeface="Times New Roman" pitchFamily="18" charset="0"/>
              </a:rPr>
              <a:t> </a:t>
            </a:r>
            <a:r>
              <a:rPr lang="en-US" altLang="zh-TW" sz="3200" dirty="0"/>
              <a:t>of </a:t>
            </a:r>
            <a:r>
              <a:rPr lang="en-US" altLang="zh-TW" sz="3200" i="1" dirty="0">
                <a:latin typeface="Times New Roman" pitchFamily="18" charset="0"/>
              </a:rPr>
              <a:t>R</a:t>
            </a:r>
            <a:r>
              <a:rPr lang="en-US" altLang="zh-TW" sz="3200" dirty="0"/>
              <a:t> ?</a:t>
            </a:r>
          </a:p>
          <a:p>
            <a:r>
              <a:rPr lang="en-US" altLang="zh-TW" sz="3200" b="1" dirty="0">
                <a:solidFill>
                  <a:srgbClr val="008000"/>
                </a:solidFill>
              </a:rPr>
              <a:t>Sol :</a:t>
            </a:r>
            <a:r>
              <a:rPr lang="en-US" altLang="zh-TW" sz="3200" dirty="0"/>
              <a:t> </a:t>
            </a:r>
          </a:p>
        </p:txBody>
      </p:sp>
      <p:sp>
        <p:nvSpPr>
          <p:cNvPr id="78853" name="Oval 5"/>
          <p:cNvSpPr>
            <a:spLocks noChangeArrowheads="1"/>
          </p:cNvSpPr>
          <p:nvPr/>
        </p:nvSpPr>
        <p:spPr bwMode="auto">
          <a:xfrm>
            <a:off x="431800" y="3914775"/>
            <a:ext cx="269875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4" name="Oval 6"/>
          <p:cNvSpPr>
            <a:spLocks noChangeArrowheads="1"/>
          </p:cNvSpPr>
          <p:nvPr/>
        </p:nvSpPr>
        <p:spPr bwMode="auto">
          <a:xfrm>
            <a:off x="431800" y="5957888"/>
            <a:ext cx="269875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5" name="Oval 7"/>
          <p:cNvSpPr>
            <a:spLocks noChangeArrowheads="1"/>
          </p:cNvSpPr>
          <p:nvPr/>
        </p:nvSpPr>
        <p:spPr bwMode="auto">
          <a:xfrm>
            <a:off x="2319338" y="5957888"/>
            <a:ext cx="269875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6" name="Oval 8"/>
          <p:cNvSpPr>
            <a:spLocks noChangeArrowheads="1"/>
          </p:cNvSpPr>
          <p:nvPr/>
        </p:nvSpPr>
        <p:spPr bwMode="auto">
          <a:xfrm>
            <a:off x="2319338" y="3914775"/>
            <a:ext cx="269875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7" name="Oval 9"/>
          <p:cNvSpPr>
            <a:spLocks noChangeArrowheads="1"/>
          </p:cNvSpPr>
          <p:nvPr/>
        </p:nvSpPr>
        <p:spPr bwMode="auto">
          <a:xfrm>
            <a:off x="4070350" y="5014913"/>
            <a:ext cx="269875" cy="314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58" name="Line 10"/>
          <p:cNvSpPr>
            <a:spLocks noChangeShapeType="1"/>
          </p:cNvSpPr>
          <p:nvPr/>
        </p:nvSpPr>
        <p:spPr bwMode="auto">
          <a:xfrm>
            <a:off x="566738" y="4229100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859" name="Line 11"/>
          <p:cNvSpPr>
            <a:spLocks noChangeShapeType="1"/>
          </p:cNvSpPr>
          <p:nvPr/>
        </p:nvSpPr>
        <p:spPr bwMode="auto">
          <a:xfrm>
            <a:off x="701675" y="4071938"/>
            <a:ext cx="16176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860" name="Line 12"/>
          <p:cNvSpPr>
            <a:spLocks noChangeShapeType="1"/>
          </p:cNvSpPr>
          <p:nvPr/>
        </p:nvSpPr>
        <p:spPr bwMode="auto">
          <a:xfrm>
            <a:off x="701675" y="6115050"/>
            <a:ext cx="1617663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861" name="Line 13"/>
          <p:cNvSpPr>
            <a:spLocks noChangeShapeType="1"/>
          </p:cNvSpPr>
          <p:nvPr/>
        </p:nvSpPr>
        <p:spPr bwMode="auto">
          <a:xfrm flipV="1">
            <a:off x="685800" y="4114800"/>
            <a:ext cx="1725613" cy="1914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862" name="Line 14"/>
          <p:cNvSpPr>
            <a:spLocks noChangeShapeType="1"/>
          </p:cNvSpPr>
          <p:nvPr/>
        </p:nvSpPr>
        <p:spPr bwMode="auto">
          <a:xfrm>
            <a:off x="598488" y="4222750"/>
            <a:ext cx="1754187" cy="185578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863" name="Line 15"/>
          <p:cNvSpPr>
            <a:spLocks noChangeShapeType="1"/>
          </p:cNvSpPr>
          <p:nvPr/>
        </p:nvSpPr>
        <p:spPr bwMode="auto">
          <a:xfrm flipV="1">
            <a:off x="2438400" y="4191000"/>
            <a:ext cx="0" cy="17287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864" name="Line 16"/>
          <p:cNvSpPr>
            <a:spLocks noChangeShapeType="1"/>
          </p:cNvSpPr>
          <p:nvPr/>
        </p:nvSpPr>
        <p:spPr bwMode="auto">
          <a:xfrm>
            <a:off x="701675" y="4167188"/>
            <a:ext cx="3371850" cy="90963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865" name="Line 17"/>
          <p:cNvSpPr>
            <a:spLocks noChangeShapeType="1"/>
          </p:cNvSpPr>
          <p:nvPr/>
        </p:nvSpPr>
        <p:spPr bwMode="auto">
          <a:xfrm flipV="1">
            <a:off x="701675" y="5172075"/>
            <a:ext cx="3368675" cy="9429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866" name="Line 18"/>
          <p:cNvSpPr>
            <a:spLocks noChangeShapeType="1"/>
          </p:cNvSpPr>
          <p:nvPr/>
        </p:nvSpPr>
        <p:spPr bwMode="auto">
          <a:xfrm>
            <a:off x="2589213" y="4071938"/>
            <a:ext cx="1616075" cy="942975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867" name="Line 19"/>
          <p:cNvSpPr>
            <a:spLocks noChangeShapeType="1"/>
          </p:cNvSpPr>
          <p:nvPr/>
        </p:nvSpPr>
        <p:spPr bwMode="auto">
          <a:xfrm flipV="1">
            <a:off x="2589213" y="5329238"/>
            <a:ext cx="1616075" cy="785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8868" name="Text Box 20"/>
          <p:cNvSpPr txBox="1">
            <a:spLocks noChangeArrowheads="1"/>
          </p:cNvSpPr>
          <p:nvPr/>
        </p:nvSpPr>
        <p:spPr bwMode="auto">
          <a:xfrm>
            <a:off x="228600" y="34290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/>
              <a:t>1</a:t>
            </a:r>
          </a:p>
        </p:txBody>
      </p:sp>
      <p:sp>
        <p:nvSpPr>
          <p:cNvPr id="78869" name="Text Box 21"/>
          <p:cNvSpPr txBox="1">
            <a:spLocks noChangeArrowheads="1"/>
          </p:cNvSpPr>
          <p:nvPr/>
        </p:nvSpPr>
        <p:spPr bwMode="auto">
          <a:xfrm>
            <a:off x="153988" y="6096000"/>
            <a:ext cx="3825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/>
              <a:t>2</a:t>
            </a:r>
          </a:p>
        </p:txBody>
      </p:sp>
      <p:sp>
        <p:nvSpPr>
          <p:cNvPr id="78870" name="Text Box 22"/>
          <p:cNvSpPr txBox="1">
            <a:spLocks noChangeArrowheads="1"/>
          </p:cNvSpPr>
          <p:nvPr/>
        </p:nvSpPr>
        <p:spPr bwMode="auto">
          <a:xfrm>
            <a:off x="2286000" y="33528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/>
              <a:t>3</a:t>
            </a:r>
          </a:p>
        </p:txBody>
      </p:sp>
      <p:sp>
        <p:nvSpPr>
          <p:cNvPr id="78871" name="Text Box 23"/>
          <p:cNvSpPr txBox="1">
            <a:spLocks noChangeArrowheads="1"/>
          </p:cNvSpPr>
          <p:nvPr/>
        </p:nvSpPr>
        <p:spPr bwMode="auto">
          <a:xfrm>
            <a:off x="2514600" y="60960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/>
              <a:t>4</a:t>
            </a:r>
          </a:p>
        </p:txBody>
      </p:sp>
      <p:sp>
        <p:nvSpPr>
          <p:cNvPr id="78872" name="Text Box 24"/>
          <p:cNvSpPr txBox="1">
            <a:spLocks noChangeArrowheads="1"/>
          </p:cNvSpPr>
          <p:nvPr/>
        </p:nvSpPr>
        <p:spPr bwMode="auto">
          <a:xfrm>
            <a:off x="4114800" y="5334000"/>
            <a:ext cx="382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/>
              <a:t>5</a:t>
            </a:r>
          </a:p>
        </p:txBody>
      </p:sp>
      <p:sp>
        <p:nvSpPr>
          <p:cNvPr id="78874" name="Text Box 26"/>
          <p:cNvSpPr txBox="1">
            <a:spLocks noChangeArrowheads="1"/>
          </p:cNvSpPr>
          <p:nvPr/>
        </p:nvSpPr>
        <p:spPr bwMode="auto">
          <a:xfrm>
            <a:off x="3429000" y="2743200"/>
            <a:ext cx="5410200" cy="2041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3200"/>
              <a:t>∴</a:t>
            </a:r>
            <a:r>
              <a:rPr lang="en-US" altLang="zh-TW" sz="3200" i="1">
                <a:latin typeface="Times New Roman" pitchFamily="18" charset="0"/>
              </a:rPr>
              <a:t>R</a:t>
            </a:r>
            <a:r>
              <a:rPr lang="en-US" altLang="zh-TW" sz="3200" i="1" baseline="-25000">
                <a:latin typeface="Times New Roman" pitchFamily="18" charset="0"/>
              </a:rPr>
              <a:t>t</a:t>
            </a:r>
            <a:r>
              <a:rPr lang="en-US" altLang="zh-TW" sz="3200" i="1">
                <a:latin typeface="Times New Roman" pitchFamily="18" charset="0"/>
              </a:rPr>
              <a:t> </a:t>
            </a:r>
            <a:r>
              <a:rPr lang="en-US" altLang="zh-TW" sz="3200"/>
              <a:t>=   (1,2),(2,3),(3,4),(4,5)</a:t>
            </a:r>
          </a:p>
          <a:p>
            <a:r>
              <a:rPr lang="en-US" altLang="zh-TW" sz="3200"/>
              <a:t>             (1,3),(1,4),(1,5)</a:t>
            </a:r>
          </a:p>
          <a:p>
            <a:r>
              <a:rPr lang="en-US" altLang="zh-TW" sz="3200"/>
              <a:t>             (2,4),(2,5)</a:t>
            </a:r>
          </a:p>
          <a:p>
            <a:r>
              <a:rPr lang="en-US" altLang="zh-TW" sz="3200"/>
              <a:t>             (3,5)</a:t>
            </a:r>
          </a:p>
        </p:txBody>
      </p:sp>
      <p:sp>
        <p:nvSpPr>
          <p:cNvPr id="78875" name="AutoShape 27"/>
          <p:cNvSpPr>
            <a:spLocks/>
          </p:cNvSpPr>
          <p:nvPr/>
        </p:nvSpPr>
        <p:spPr bwMode="auto">
          <a:xfrm>
            <a:off x="4495800" y="2819400"/>
            <a:ext cx="152400" cy="1905000"/>
          </a:xfrm>
          <a:prstGeom prst="leftBrace">
            <a:avLst>
              <a:gd name="adj1" fmla="val 1041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8876" name="AutoShape 28"/>
          <p:cNvSpPr>
            <a:spLocks/>
          </p:cNvSpPr>
          <p:nvPr/>
        </p:nvSpPr>
        <p:spPr bwMode="auto">
          <a:xfrm>
            <a:off x="8763000" y="2895600"/>
            <a:ext cx="152400" cy="1905000"/>
          </a:xfrm>
          <a:prstGeom prst="rightBrace">
            <a:avLst>
              <a:gd name="adj1" fmla="val 1041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533400"/>
          </a:xfrm>
          <a:solidFill>
            <a:schemeClr val="bg2"/>
          </a:solidFill>
        </p:spPr>
        <p:txBody>
          <a:bodyPr/>
          <a:lstStyle/>
          <a:p>
            <a:r>
              <a:rPr lang="en-US" altLang="zh-TW" sz="4000" dirty="0" smtClean="0"/>
              <a:t>Example-Transitive Closure </a:t>
            </a:r>
            <a:endParaRPr lang="en-US" altLang="zh-TW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8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8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88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8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8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88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8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8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8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88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9" grpId="0" animBg="1"/>
      <p:bldP spid="78860" grpId="0" animBg="1"/>
      <p:bldP spid="78862" grpId="0" animBg="1"/>
      <p:bldP spid="78864" grpId="0" animBg="1"/>
      <p:bldP spid="78865" grpId="0" animBg="1"/>
      <p:bldP spid="7886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533400"/>
          </a:xfrm>
          <a:solidFill>
            <a:schemeClr val="bg2"/>
          </a:solidFill>
        </p:spPr>
        <p:txBody>
          <a:bodyPr/>
          <a:lstStyle/>
          <a:p>
            <a:r>
              <a:rPr lang="en-US" altLang="zh-TW" sz="3600" dirty="0" smtClean="0"/>
              <a:t>Equivalence Relations</a:t>
            </a:r>
            <a:endParaRPr lang="en-US" altLang="zh-TW" sz="3600" dirty="0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90600"/>
            <a:ext cx="8077200" cy="1828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b="1">
                <a:solidFill>
                  <a:srgbClr val="FF3300"/>
                </a:solidFill>
              </a:rPr>
              <a:t>Def 1.</a:t>
            </a:r>
            <a:r>
              <a:rPr lang="en-US" altLang="zh-TW"/>
              <a:t>   A relation </a:t>
            </a:r>
            <a:r>
              <a:rPr lang="en-US" altLang="zh-TW" i="1">
                <a:latin typeface="Times New Roman" pitchFamily="18" charset="0"/>
              </a:rPr>
              <a:t>R</a:t>
            </a:r>
            <a:r>
              <a:rPr lang="en-US" altLang="zh-TW"/>
              <a:t> on a set </a:t>
            </a:r>
            <a:r>
              <a:rPr lang="en-US" altLang="zh-TW" i="1">
                <a:latin typeface="Times New Roman" pitchFamily="18" charset="0"/>
              </a:rPr>
              <a:t>A </a:t>
            </a:r>
            <a:r>
              <a:rPr lang="en-US" altLang="zh-TW"/>
              <a:t>is called an 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            </a:t>
            </a:r>
            <a:r>
              <a:rPr lang="en-US" altLang="zh-TW">
                <a:solidFill>
                  <a:srgbClr val="0066FF"/>
                </a:solidFill>
              </a:rPr>
              <a:t>equivalence relation</a:t>
            </a:r>
            <a:r>
              <a:rPr lang="en-US" altLang="zh-TW"/>
              <a:t> if it is reflexive,</a:t>
            </a:r>
          </a:p>
          <a:p>
            <a:pPr>
              <a:buFont typeface="Wingdings" pitchFamily="2" charset="2"/>
              <a:buNone/>
            </a:pPr>
            <a:r>
              <a:rPr lang="en-US" altLang="zh-TW"/>
              <a:t>            symmetric, and transitive.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0" y="2832100"/>
            <a:ext cx="8915400" cy="2227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800" b="1" dirty="0">
                <a:solidFill>
                  <a:srgbClr val="008000"/>
                </a:solidFill>
              </a:rPr>
              <a:t>Example </a:t>
            </a:r>
            <a:r>
              <a:rPr lang="en-US" altLang="zh-TW" sz="2800" b="1" dirty="0" smtClean="0">
                <a:solidFill>
                  <a:srgbClr val="008000"/>
                </a:solidFill>
              </a:rPr>
              <a:t>-</a:t>
            </a:r>
            <a:r>
              <a:rPr lang="en-US" altLang="zh-TW" sz="2800" dirty="0" smtClean="0"/>
              <a:t> </a:t>
            </a:r>
            <a:endParaRPr lang="en-US" altLang="zh-TW" sz="2800" dirty="0"/>
          </a:p>
          <a:p>
            <a:r>
              <a:rPr lang="en-US" altLang="zh-TW" sz="2800" dirty="0"/>
              <a:t>    Let </a:t>
            </a:r>
            <a:r>
              <a:rPr lang="en-US" altLang="zh-TW" sz="2800" i="1" dirty="0">
                <a:latin typeface="Times New Roman" pitchFamily="18" charset="0"/>
                <a:ea typeface="SimHei" pitchFamily="2" charset="-122"/>
              </a:rPr>
              <a:t>L</a:t>
            </a:r>
            <a:r>
              <a:rPr lang="en-US" altLang="zh-TW" sz="2800" dirty="0">
                <a:latin typeface="Times New Roman" pitchFamily="18" charset="0"/>
              </a:rPr>
              <a:t>(x)</a:t>
            </a:r>
            <a:r>
              <a:rPr lang="en-US" altLang="zh-TW" sz="2800" dirty="0"/>
              <a:t> denote the length of the string </a:t>
            </a:r>
            <a:r>
              <a:rPr lang="en-US" altLang="zh-TW" sz="2800" i="1" dirty="0">
                <a:latin typeface="Times New Roman" pitchFamily="18" charset="0"/>
              </a:rPr>
              <a:t>x</a:t>
            </a:r>
            <a:r>
              <a:rPr lang="en-US" altLang="zh-TW" sz="2800" dirty="0"/>
              <a:t>.</a:t>
            </a:r>
          </a:p>
          <a:p>
            <a:r>
              <a:rPr lang="en-US" altLang="zh-TW" sz="2800" dirty="0"/>
              <a:t>    Suppose that the relation</a:t>
            </a:r>
          </a:p>
          <a:p>
            <a:r>
              <a:rPr lang="en-US" altLang="zh-TW" sz="2800" dirty="0"/>
              <a:t>    </a:t>
            </a:r>
            <a:r>
              <a:rPr lang="en-US" altLang="zh-TW" sz="2800" i="1" dirty="0">
                <a:latin typeface="Times New Roman" pitchFamily="18" charset="0"/>
              </a:rPr>
              <a:t>R</a:t>
            </a:r>
            <a:r>
              <a:rPr lang="en-US" altLang="zh-TW" sz="2800" dirty="0">
                <a:latin typeface="Times New Roman" pitchFamily="18" charset="0"/>
              </a:rPr>
              <a:t>={(</a:t>
            </a:r>
            <a:r>
              <a:rPr lang="en-US" altLang="zh-TW" sz="2800" i="1" dirty="0" err="1">
                <a:latin typeface="Times New Roman" pitchFamily="18" charset="0"/>
              </a:rPr>
              <a:t>a</a:t>
            </a:r>
            <a:r>
              <a:rPr lang="en-US" altLang="zh-TW" sz="2800" dirty="0" err="1">
                <a:latin typeface="Times New Roman" pitchFamily="18" charset="0"/>
              </a:rPr>
              <a:t>,</a:t>
            </a:r>
            <a:r>
              <a:rPr lang="en-US" altLang="zh-TW" sz="2800" i="1" dirty="0" err="1">
                <a:latin typeface="Times New Roman" pitchFamily="18" charset="0"/>
              </a:rPr>
              <a:t>b</a:t>
            </a:r>
            <a:r>
              <a:rPr lang="en-US" altLang="zh-TW" sz="2800" dirty="0">
                <a:latin typeface="Times New Roman" pitchFamily="18" charset="0"/>
              </a:rPr>
              <a:t>) | </a:t>
            </a:r>
            <a:r>
              <a:rPr lang="en-US" altLang="zh-TW" sz="2800" i="1" dirty="0">
                <a:latin typeface="Times New Roman" pitchFamily="18" charset="0"/>
              </a:rPr>
              <a:t>L</a:t>
            </a:r>
            <a:r>
              <a:rPr lang="en-US" altLang="zh-TW" sz="2800" dirty="0">
                <a:latin typeface="Times New Roman" pitchFamily="18" charset="0"/>
              </a:rPr>
              <a:t>(</a:t>
            </a:r>
            <a:r>
              <a:rPr lang="en-US" altLang="zh-TW" sz="2800" i="1" dirty="0">
                <a:latin typeface="Times New Roman" pitchFamily="18" charset="0"/>
              </a:rPr>
              <a:t>a</a:t>
            </a:r>
            <a:r>
              <a:rPr lang="en-US" altLang="zh-TW" sz="2800" dirty="0">
                <a:latin typeface="Times New Roman" pitchFamily="18" charset="0"/>
              </a:rPr>
              <a:t>)=</a:t>
            </a:r>
            <a:r>
              <a:rPr lang="en-US" altLang="zh-TW" sz="2800" i="1" dirty="0">
                <a:latin typeface="Times New Roman" pitchFamily="18" charset="0"/>
              </a:rPr>
              <a:t>L</a:t>
            </a:r>
            <a:r>
              <a:rPr lang="en-US" altLang="zh-TW" sz="2800" dirty="0">
                <a:latin typeface="Times New Roman" pitchFamily="18" charset="0"/>
              </a:rPr>
              <a:t>(</a:t>
            </a:r>
            <a:r>
              <a:rPr lang="en-US" altLang="zh-TW" sz="2800" i="1" dirty="0">
                <a:latin typeface="Times New Roman" pitchFamily="18" charset="0"/>
              </a:rPr>
              <a:t>b</a:t>
            </a:r>
            <a:r>
              <a:rPr lang="en-US" altLang="zh-TW" sz="2800" dirty="0">
                <a:latin typeface="Times New Roman" pitchFamily="18" charset="0"/>
              </a:rPr>
              <a:t>), </a:t>
            </a:r>
            <a:r>
              <a:rPr lang="en-US" altLang="zh-TW" sz="2800" i="1" dirty="0" err="1">
                <a:latin typeface="Times New Roman" pitchFamily="18" charset="0"/>
              </a:rPr>
              <a:t>a</a:t>
            </a:r>
            <a:r>
              <a:rPr lang="en-US" altLang="zh-TW" sz="2800" dirty="0" err="1">
                <a:latin typeface="Times New Roman" pitchFamily="18" charset="0"/>
              </a:rPr>
              <a:t>,</a:t>
            </a:r>
            <a:r>
              <a:rPr lang="en-US" altLang="zh-TW" sz="2800" i="1" dirty="0" err="1">
                <a:latin typeface="Times New Roman" pitchFamily="18" charset="0"/>
              </a:rPr>
              <a:t>b</a:t>
            </a:r>
            <a:r>
              <a:rPr lang="en-US" altLang="zh-TW" sz="2800" dirty="0"/>
              <a:t> are strings of English letters }</a:t>
            </a:r>
          </a:p>
          <a:p>
            <a:r>
              <a:rPr lang="en-US" altLang="zh-TW" sz="2800" dirty="0"/>
              <a:t>    Is </a:t>
            </a:r>
            <a:r>
              <a:rPr lang="en-US" altLang="zh-TW" sz="2800" i="1" dirty="0">
                <a:latin typeface="Times New Roman" pitchFamily="18" charset="0"/>
              </a:rPr>
              <a:t>R</a:t>
            </a:r>
            <a:r>
              <a:rPr lang="en-US" altLang="zh-TW" sz="2800" dirty="0"/>
              <a:t> an equivalence relation ?</a:t>
            </a:r>
          </a:p>
        </p:txBody>
      </p: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0" y="5029200"/>
            <a:ext cx="10525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 b="1">
                <a:solidFill>
                  <a:srgbClr val="008000"/>
                </a:solidFill>
              </a:rPr>
              <a:t>Sol :</a:t>
            </a:r>
            <a:r>
              <a:rPr lang="en-US" altLang="zh-TW" sz="2800"/>
              <a:t> </a:t>
            </a:r>
          </a:p>
        </p:txBody>
      </p: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609600" y="5410200"/>
            <a:ext cx="6629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800">
                <a:latin typeface="Times New Roman" pitchFamily="18" charset="0"/>
                <a:sym typeface="Wingdings" pitchFamily="2" charset="2"/>
              </a:rPr>
              <a:t> </a:t>
            </a:r>
            <a:r>
              <a:rPr lang="en-US" altLang="zh-TW" sz="2800">
                <a:latin typeface="Times New Roman" pitchFamily="18" charset="0"/>
              </a:rPr>
              <a:t>(</a:t>
            </a:r>
            <a:r>
              <a:rPr lang="en-US" altLang="zh-TW" sz="2800" i="1">
                <a:latin typeface="Times New Roman" pitchFamily="18" charset="0"/>
              </a:rPr>
              <a:t>a</a:t>
            </a:r>
            <a:r>
              <a:rPr lang="en-US" altLang="zh-TW" sz="2800">
                <a:latin typeface="Times New Roman" pitchFamily="18" charset="0"/>
              </a:rPr>
              <a:t>,</a:t>
            </a:r>
            <a:r>
              <a:rPr lang="en-US" altLang="zh-TW" sz="2800" i="1">
                <a:latin typeface="Times New Roman" pitchFamily="18" charset="0"/>
              </a:rPr>
              <a:t>a</a:t>
            </a:r>
            <a:r>
              <a:rPr lang="en-US" altLang="zh-TW" sz="2800">
                <a:latin typeface="Times New Roman" pitchFamily="18" charset="0"/>
              </a:rPr>
              <a:t>)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800">
                <a:sym typeface="Symbol" pitchFamily="18" charset="2"/>
              </a:rPr>
              <a:t>  string 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800">
                <a:sym typeface="Symbol" pitchFamily="18" charset="2"/>
              </a:rPr>
              <a:t>               </a:t>
            </a:r>
            <a:r>
              <a:rPr lang="en-US" altLang="zh-TW" sz="2800">
                <a:solidFill>
                  <a:srgbClr val="0066FF"/>
                </a:solidFill>
                <a:sym typeface="Symbol" pitchFamily="18" charset="2"/>
              </a:rPr>
              <a:t> reflexive</a:t>
            </a:r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609600" y="5791200"/>
            <a:ext cx="7010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800">
                <a:latin typeface="Times New Roman" pitchFamily="18" charset="0"/>
                <a:sym typeface="Wingdings" pitchFamily="2" charset="2"/>
              </a:rPr>
              <a:t> </a:t>
            </a:r>
            <a:r>
              <a:rPr lang="en-US" altLang="zh-TW" sz="2800">
                <a:latin typeface="Times New Roman" pitchFamily="18" charset="0"/>
              </a:rPr>
              <a:t>(</a:t>
            </a:r>
            <a:r>
              <a:rPr lang="en-US" altLang="zh-TW" sz="2800" i="1">
                <a:latin typeface="Times New Roman" pitchFamily="18" charset="0"/>
              </a:rPr>
              <a:t>a</a:t>
            </a:r>
            <a:r>
              <a:rPr lang="en-US" altLang="zh-TW" sz="2800">
                <a:latin typeface="Times New Roman" pitchFamily="18" charset="0"/>
              </a:rPr>
              <a:t>,</a:t>
            </a:r>
            <a:r>
              <a:rPr lang="en-US" altLang="zh-TW" sz="2800" i="1">
                <a:latin typeface="Times New Roman" pitchFamily="18" charset="0"/>
              </a:rPr>
              <a:t>b</a:t>
            </a:r>
            <a:r>
              <a:rPr lang="en-US" altLang="zh-TW" sz="2800">
                <a:latin typeface="Times New Roman" pitchFamily="18" charset="0"/>
              </a:rPr>
              <a:t>)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800">
                <a:sym typeface="Symbol" pitchFamily="18" charset="2"/>
              </a:rPr>
              <a:t>   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)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800">
                <a:sym typeface="Symbol" pitchFamily="18" charset="2"/>
              </a:rPr>
              <a:t>             </a:t>
            </a:r>
            <a:r>
              <a:rPr lang="en-US" altLang="zh-TW" sz="2800">
                <a:solidFill>
                  <a:srgbClr val="0066FF"/>
                </a:solidFill>
                <a:sym typeface="Symbol" pitchFamily="18" charset="2"/>
              </a:rPr>
              <a:t> symmetric</a:t>
            </a:r>
          </a:p>
        </p:txBody>
      </p:sp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609600" y="6172200"/>
            <a:ext cx="6858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TW" sz="2800">
                <a:latin typeface="Times New Roman" pitchFamily="18" charset="0"/>
                <a:sym typeface="Wingdings" pitchFamily="2" charset="2"/>
              </a:rPr>
              <a:t> </a:t>
            </a:r>
            <a:r>
              <a:rPr lang="en-US" altLang="zh-TW" sz="2800">
                <a:latin typeface="Times New Roman" pitchFamily="18" charset="0"/>
              </a:rPr>
              <a:t>(</a:t>
            </a:r>
            <a:r>
              <a:rPr lang="en-US" altLang="zh-TW" sz="2800" i="1">
                <a:latin typeface="Times New Roman" pitchFamily="18" charset="0"/>
              </a:rPr>
              <a:t>a</a:t>
            </a:r>
            <a:r>
              <a:rPr lang="en-US" altLang="zh-TW" sz="2800">
                <a:latin typeface="Times New Roman" pitchFamily="18" charset="0"/>
              </a:rPr>
              <a:t>,</a:t>
            </a:r>
            <a:r>
              <a:rPr lang="en-US" altLang="zh-TW" sz="2800" i="1">
                <a:latin typeface="Times New Roman" pitchFamily="18" charset="0"/>
              </a:rPr>
              <a:t>b</a:t>
            </a:r>
            <a:r>
              <a:rPr lang="en-US" altLang="zh-TW" sz="2800">
                <a:latin typeface="Times New Roman" pitchFamily="18" charset="0"/>
              </a:rPr>
              <a:t>)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2800">
                <a:sym typeface="Symbol" pitchFamily="18" charset="2"/>
              </a:rPr>
              <a:t>,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)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>
                <a:sym typeface="Symbol" pitchFamily="18" charset="2"/>
              </a:rPr>
              <a:t>  </a:t>
            </a:r>
            <a:r>
              <a:rPr lang="en-US" altLang="zh-TW" sz="2800">
                <a:sym typeface="Symbol" pitchFamily="18" charset="2"/>
              </a:rPr>
              <a:t> 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(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,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c</a:t>
            </a:r>
            <a:r>
              <a:rPr lang="en-US" altLang="zh-TW" sz="2800">
                <a:latin typeface="Times New Roman" pitchFamily="18" charset="0"/>
                <a:sym typeface="Symbol" pitchFamily="18" charset="2"/>
              </a:rPr>
              <a:t>)</a:t>
            </a:r>
            <a:r>
              <a:rPr lang="en-US" altLang="zh-TW" sz="2800" i="1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>
                <a:sym typeface="Symbol" pitchFamily="18" charset="2"/>
              </a:rPr>
              <a:t>  </a:t>
            </a:r>
            <a:r>
              <a:rPr lang="en-US" altLang="zh-TW" sz="2800">
                <a:solidFill>
                  <a:srgbClr val="0066FF"/>
                </a:solidFill>
                <a:sym typeface="Symbol" pitchFamily="18" charset="2"/>
              </a:rPr>
              <a:t> transitive</a:t>
            </a:r>
          </a:p>
        </p:txBody>
      </p:sp>
      <p:sp>
        <p:nvSpPr>
          <p:cNvPr id="80910" name="AutoShape 14"/>
          <p:cNvSpPr>
            <a:spLocks/>
          </p:cNvSpPr>
          <p:nvPr/>
        </p:nvSpPr>
        <p:spPr bwMode="auto">
          <a:xfrm>
            <a:off x="7620000" y="56388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11" name="Text Box 15"/>
          <p:cNvSpPr txBox="1">
            <a:spLocks noChangeArrowheads="1"/>
          </p:cNvSpPr>
          <p:nvPr/>
        </p:nvSpPr>
        <p:spPr bwMode="auto">
          <a:xfrm>
            <a:off x="7985125" y="5780088"/>
            <a:ext cx="8953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2800"/>
              <a:t>Yes.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0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09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0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09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0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09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0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09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1" grpId="0"/>
      <p:bldP spid="80903" grpId="0"/>
      <p:bldP spid="80907" grpId="0"/>
      <p:bldP spid="80908" grpId="0"/>
      <p:bldP spid="80909" grpId="0"/>
      <p:bldP spid="80910" grpId="0" animBg="1"/>
      <p:bldP spid="809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9144000" cy="34290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TW" b="1" dirty="0" smtClean="0">
                <a:solidFill>
                  <a:srgbClr val="FF3300"/>
                </a:solidFill>
              </a:rPr>
              <a:t>Def </a:t>
            </a:r>
            <a:r>
              <a:rPr lang="en-US" altLang="zh-TW" b="1" dirty="0">
                <a:solidFill>
                  <a:srgbClr val="FF3300"/>
                </a:solidFill>
              </a:rPr>
              <a:t>2.</a:t>
            </a:r>
          </a:p>
          <a:p>
            <a:pPr>
              <a:buFont typeface="Wingdings" pitchFamily="2" charset="2"/>
              <a:buNone/>
            </a:pPr>
            <a:r>
              <a:rPr lang="en-US" altLang="zh-TW" dirty="0"/>
              <a:t>	Let </a:t>
            </a:r>
            <a:r>
              <a:rPr lang="en-US" altLang="zh-TW" i="1" dirty="0">
                <a:latin typeface="Times New Roman" pitchFamily="18" charset="0"/>
              </a:rPr>
              <a:t>R</a:t>
            </a:r>
            <a:r>
              <a:rPr lang="en-US" altLang="zh-TW" dirty="0"/>
              <a:t> be an equivalence relation on a set </a:t>
            </a:r>
            <a:r>
              <a:rPr lang="en-US" altLang="zh-TW" i="1" dirty="0">
                <a:latin typeface="Times New Roman" pitchFamily="18" charset="0"/>
              </a:rPr>
              <a:t>A</a:t>
            </a:r>
            <a:r>
              <a:rPr lang="en-US" altLang="zh-TW" dirty="0"/>
              <a:t>.</a:t>
            </a:r>
          </a:p>
          <a:p>
            <a:pPr>
              <a:buFont typeface="Wingdings" pitchFamily="2" charset="2"/>
              <a:buNone/>
            </a:pPr>
            <a:r>
              <a:rPr lang="en-US" altLang="zh-TW" dirty="0"/>
              <a:t>   The </a:t>
            </a:r>
            <a:r>
              <a:rPr lang="en-US" altLang="zh-TW" u="sng" dirty="0">
                <a:solidFill>
                  <a:srgbClr val="0066FF"/>
                </a:solidFill>
              </a:rPr>
              <a:t>equivalence class</a:t>
            </a:r>
            <a:r>
              <a:rPr lang="en-US" altLang="zh-TW" dirty="0"/>
              <a:t> of the element </a:t>
            </a:r>
            <a:r>
              <a:rPr lang="en-US" altLang="zh-TW" i="1" dirty="0" err="1">
                <a:latin typeface="Times New Roman" pitchFamily="18" charset="0"/>
              </a:rPr>
              <a:t>a</a:t>
            </a:r>
            <a:r>
              <a:rPr lang="en-US" altLang="zh-TW" dirty="0" err="1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i="1" dirty="0" err="1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dirty="0">
                <a:sym typeface="Symbol" pitchFamily="18" charset="2"/>
              </a:rPr>
              <a:t> is </a:t>
            </a:r>
          </a:p>
          <a:p>
            <a:pPr>
              <a:buFont typeface="Wingdings" pitchFamily="2" charset="2"/>
              <a:buNone/>
            </a:pPr>
            <a:r>
              <a:rPr lang="en-US" altLang="zh-TW" dirty="0">
                <a:sym typeface="Symbol" pitchFamily="18" charset="2"/>
              </a:rPr>
              <a:t>                    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zh-TW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]</a:t>
            </a:r>
            <a:r>
              <a:rPr lang="en-US" altLang="zh-TW" i="1" baseline="-25000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dirty="0">
                <a:sym typeface="Symbol" pitchFamily="18" charset="2"/>
              </a:rPr>
              <a:t> 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= { </a:t>
            </a:r>
            <a:r>
              <a:rPr lang="en-US" altLang="zh-TW" i="1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 | (</a:t>
            </a:r>
            <a:r>
              <a:rPr lang="en-US" altLang="zh-TW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, </a:t>
            </a:r>
            <a:r>
              <a:rPr lang="en-US" altLang="zh-TW" i="1" dirty="0">
                <a:latin typeface="Times New Roman" pitchFamily="18" charset="0"/>
                <a:sym typeface="Symbol" pitchFamily="18" charset="2"/>
              </a:rPr>
              <a:t>s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)</a:t>
            </a:r>
            <a:r>
              <a:rPr lang="en-US" altLang="zh-TW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 }</a:t>
            </a:r>
          </a:p>
          <a:p>
            <a:pPr>
              <a:buFont typeface="Wingdings" pitchFamily="2" charset="2"/>
              <a:buNone/>
            </a:pPr>
            <a:r>
              <a:rPr lang="en-US" altLang="zh-TW" dirty="0">
                <a:sym typeface="Symbol" pitchFamily="18" charset="2"/>
              </a:rPr>
              <a:t>   For any </a:t>
            </a:r>
            <a:r>
              <a:rPr lang="en-US" altLang="zh-TW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[</a:t>
            </a:r>
            <a:r>
              <a:rPr lang="en-US" altLang="zh-TW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dirty="0">
                <a:latin typeface="Times New Roman" pitchFamily="18" charset="0"/>
                <a:sym typeface="Symbol" pitchFamily="18" charset="2"/>
              </a:rPr>
              <a:t>]</a:t>
            </a:r>
            <a:r>
              <a:rPr lang="en-US" altLang="zh-TW" i="1" baseline="-25000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dirty="0">
                <a:sym typeface="Symbol" pitchFamily="18" charset="2"/>
              </a:rPr>
              <a:t> , </a:t>
            </a:r>
            <a:r>
              <a:rPr lang="en-US" altLang="zh-TW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dirty="0">
                <a:sym typeface="Symbol" pitchFamily="18" charset="2"/>
              </a:rPr>
              <a:t> is called a </a:t>
            </a:r>
            <a:r>
              <a:rPr lang="en-US" altLang="zh-TW" u="sng" dirty="0">
                <a:solidFill>
                  <a:srgbClr val="FF3300"/>
                </a:solidFill>
                <a:sym typeface="Symbol" pitchFamily="18" charset="2"/>
              </a:rPr>
              <a:t>representative</a:t>
            </a:r>
            <a:r>
              <a:rPr lang="en-US" altLang="zh-TW" dirty="0">
                <a:sym typeface="Symbol" pitchFamily="18" charset="2"/>
              </a:rPr>
              <a:t> of this equivalence class.</a:t>
            </a:r>
            <a:endParaRPr lang="en-US" altLang="zh-TW" baseline="-25000" dirty="0">
              <a:sym typeface="Symbol" pitchFamily="18" charset="2"/>
            </a:endParaRPr>
          </a:p>
        </p:txBody>
      </p:sp>
      <p:sp>
        <p:nvSpPr>
          <p:cNvPr id="84996" name="Text Box 4"/>
          <p:cNvSpPr txBox="1">
            <a:spLocks noChangeArrowheads="1"/>
          </p:cNvSpPr>
          <p:nvPr/>
        </p:nvSpPr>
        <p:spPr bwMode="auto">
          <a:xfrm>
            <a:off x="1143000" y="5181600"/>
            <a:ext cx="5594350" cy="1076325"/>
          </a:xfrm>
          <a:prstGeom prst="rect">
            <a:avLst/>
          </a:prstGeom>
          <a:noFill/>
          <a:ln w="9525">
            <a:solidFill>
              <a:srgbClr val="0066FF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0066FF"/>
                </a:solidFill>
              </a:rPr>
              <a:t>Note:</a:t>
            </a:r>
            <a:endParaRPr lang="en-US" altLang="zh-TW" sz="3200" dirty="0"/>
          </a:p>
          <a:p>
            <a:r>
              <a:rPr lang="en-US" altLang="zh-TW" sz="3200" dirty="0"/>
              <a:t>	If </a:t>
            </a:r>
            <a:r>
              <a:rPr lang="en-US" altLang="zh-TW" sz="3200" dirty="0">
                <a:latin typeface="Times New Roman" pitchFamily="18" charset="0"/>
              </a:rPr>
              <a:t>(</a:t>
            </a:r>
            <a:r>
              <a:rPr lang="en-US" altLang="zh-TW" sz="3200" i="1" dirty="0">
                <a:latin typeface="Times New Roman" pitchFamily="18" charset="0"/>
              </a:rPr>
              <a:t>a</a:t>
            </a:r>
            <a:r>
              <a:rPr lang="en-US" altLang="zh-TW" sz="3200" dirty="0">
                <a:latin typeface="Times New Roman" pitchFamily="18" charset="0"/>
              </a:rPr>
              <a:t>, </a:t>
            </a:r>
            <a:r>
              <a:rPr lang="en-US" altLang="zh-TW" sz="3200" i="1" dirty="0">
                <a:latin typeface="Times New Roman" pitchFamily="18" charset="0"/>
              </a:rPr>
              <a:t>b</a:t>
            </a:r>
            <a:r>
              <a:rPr lang="en-US" altLang="zh-TW" sz="3200" dirty="0">
                <a:latin typeface="Times New Roman" pitchFamily="18" charset="0"/>
              </a:rPr>
              <a:t>)</a:t>
            </a:r>
            <a:r>
              <a:rPr lang="en-US" altLang="zh-TW" sz="3200" dirty="0">
                <a:latin typeface="Times New Roman" pitchFamily="18" charset="0"/>
                <a:sym typeface="Symbol" pitchFamily="18" charset="2"/>
              </a:rPr>
              <a:t></a:t>
            </a:r>
            <a:r>
              <a:rPr lang="en-US" altLang="zh-TW" sz="3200" i="1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3200" dirty="0">
                <a:sym typeface="Symbol" pitchFamily="18" charset="2"/>
              </a:rPr>
              <a:t>, then </a:t>
            </a:r>
            <a:r>
              <a:rPr lang="en-US" altLang="zh-TW" sz="3200" dirty="0">
                <a:latin typeface="Times New Roman" pitchFamily="18" charset="0"/>
                <a:sym typeface="Symbol" pitchFamily="18" charset="2"/>
              </a:rPr>
              <a:t>[</a:t>
            </a:r>
            <a:r>
              <a:rPr lang="en-US" altLang="zh-TW" sz="3200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altLang="zh-TW" sz="3200" dirty="0">
                <a:latin typeface="Times New Roman" pitchFamily="18" charset="0"/>
                <a:sym typeface="Symbol" pitchFamily="18" charset="2"/>
              </a:rPr>
              <a:t>]</a:t>
            </a:r>
            <a:r>
              <a:rPr lang="en-US" altLang="zh-TW" sz="3200" i="1" baseline="-25000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3200" dirty="0">
                <a:latin typeface="Times New Roman" pitchFamily="18" charset="0"/>
                <a:sym typeface="Symbol" pitchFamily="18" charset="2"/>
              </a:rPr>
              <a:t>=[</a:t>
            </a:r>
            <a:r>
              <a:rPr lang="en-US" altLang="zh-TW" sz="3200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altLang="zh-TW" sz="3200" dirty="0">
                <a:latin typeface="Times New Roman" pitchFamily="18" charset="0"/>
                <a:sym typeface="Symbol" pitchFamily="18" charset="2"/>
              </a:rPr>
              <a:t>]</a:t>
            </a:r>
            <a:r>
              <a:rPr lang="en-US" altLang="zh-TW" sz="3200" i="1" baseline="-25000" dirty="0">
                <a:latin typeface="Times New Roman" pitchFamily="18" charset="0"/>
                <a:sym typeface="Symbol" pitchFamily="18" charset="2"/>
              </a:rPr>
              <a:t>R</a:t>
            </a:r>
            <a:r>
              <a:rPr lang="en-US" altLang="zh-TW" sz="3200" dirty="0">
                <a:latin typeface="Times New Roman" pitchFamily="18" charset="0"/>
                <a:sym typeface="Symbol" pitchFamily="18" charset="2"/>
              </a:rPr>
              <a:t>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9600" cy="533400"/>
          </a:xfrm>
          <a:solidFill>
            <a:schemeClr val="bg2"/>
          </a:solidFill>
        </p:spPr>
        <p:txBody>
          <a:bodyPr/>
          <a:lstStyle/>
          <a:p>
            <a:r>
              <a:rPr lang="en-US" altLang="zh-TW" sz="4000" dirty="0" smtClean="0"/>
              <a:t>Equivalent Class Representative </a:t>
            </a:r>
            <a:endParaRPr lang="en-US" altLang="zh-TW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nimBg="1"/>
    </p:bldLst>
  </p:timing>
</p:sld>
</file>

<file path=ppt/theme/theme1.xml><?xml version="1.0" encoding="utf-8"?>
<a:theme xmlns:a="http://schemas.openxmlformats.org/drawingml/2006/main" name="shadbarb">
  <a:themeElements>
    <a:clrScheme name="">
      <a:dk1>
        <a:srgbClr val="000000"/>
      </a:dk1>
      <a:lt1>
        <a:srgbClr val="FFFFFF"/>
      </a:lt1>
      <a:dk2>
        <a:srgbClr val="000000"/>
      </a:dk2>
      <a:lt2>
        <a:srgbClr val="CECECE"/>
      </a:lt2>
      <a:accent1>
        <a:srgbClr val="DADADA"/>
      </a:accent1>
      <a:accent2>
        <a:srgbClr val="676767"/>
      </a:accent2>
      <a:accent3>
        <a:srgbClr val="FFFFFF"/>
      </a:accent3>
      <a:accent4>
        <a:srgbClr val="000000"/>
      </a:accent4>
      <a:accent5>
        <a:srgbClr val="EAEAEA"/>
      </a:accent5>
      <a:accent6>
        <a:srgbClr val="5D5D5D"/>
      </a:accent6>
      <a:hlink>
        <a:srgbClr val="474747"/>
      </a:hlink>
      <a:folHlink>
        <a:srgbClr val="919191"/>
      </a:folHlink>
    </a:clrScheme>
    <a:fontScheme name="shadbarb.ppt">
      <a:majorFont>
        <a:latin typeface="Book Antiqua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-52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-52"/>
            <a:ea typeface="新細明體" pitchFamily="18" charset="-120"/>
          </a:defRPr>
        </a:defPPr>
      </a:lstStyle>
    </a:lnDef>
  </a:objectDefaults>
  <a:extraClrSchemeLst>
    <a:extraClrScheme>
      <a:clrScheme name="shadbarb.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dbarb.pp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hadbarb.pp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dbarb.pp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dbarb.pp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dbarb.pp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hadbarb.pp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c:\powerpnt\template\bwovrhd\shadbarb.ppt</Template>
  <TotalTime>1273</TotalTime>
  <Pages>53</Pages>
  <Words>930</Words>
  <Application>Microsoft PowerPoint 4.0</Application>
  <PresentationFormat>Letter Paper (8.5x11 in)</PresentationFormat>
  <Paragraphs>175</Paragraphs>
  <Slides>21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3" baseType="lpstr">
      <vt:lpstr>shadbarb</vt:lpstr>
      <vt:lpstr>Equation</vt:lpstr>
      <vt:lpstr>Relation-Part2</vt:lpstr>
      <vt:lpstr>Closures of Relations </vt:lpstr>
      <vt:lpstr>Example: What is the reflexive closure of the         relation R={(a,b) | a &lt; b} on the set of integers ?</vt:lpstr>
      <vt:lpstr>Symmetric Closure  </vt:lpstr>
      <vt:lpstr> Relation Closures </vt:lpstr>
      <vt:lpstr>Example-Symmetric Closure </vt:lpstr>
      <vt:lpstr>Example-Transitive Closure </vt:lpstr>
      <vt:lpstr>Equivalence Relations</vt:lpstr>
      <vt:lpstr>Equivalent Class Representative </vt:lpstr>
      <vt:lpstr>Equivalent Class -Example </vt:lpstr>
      <vt:lpstr>Partition</vt:lpstr>
      <vt:lpstr>Partition-Example </vt:lpstr>
      <vt:lpstr>Equivalence Classes and Partition </vt:lpstr>
      <vt:lpstr>Equivalence Classes </vt:lpstr>
      <vt:lpstr>Equivalence Classes </vt:lpstr>
      <vt:lpstr>Partition-Example </vt:lpstr>
      <vt:lpstr>Partially Ordered Set (POSET)</vt:lpstr>
      <vt:lpstr>POSET-Example </vt:lpstr>
      <vt:lpstr>POSET-Notation</vt:lpstr>
      <vt:lpstr>POSET-Notation </vt:lpstr>
      <vt:lpstr>Acknowledgement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Relations and Functions</dc:title>
  <dc:creator>Mahmuda Naznin</dc:creator>
  <cp:lastModifiedBy>star_sky</cp:lastModifiedBy>
  <cp:revision>203</cp:revision>
  <cp:lastPrinted>1994-11-09T06:15:52Z</cp:lastPrinted>
  <dcterms:created xsi:type="dcterms:W3CDTF">1994-10-31T09:15:56Z</dcterms:created>
  <dcterms:modified xsi:type="dcterms:W3CDTF">2023-02-28T17:34:51Z</dcterms:modified>
</cp:coreProperties>
</file>