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4" r:id="rId2"/>
    <p:sldId id="353" r:id="rId3"/>
    <p:sldId id="354" r:id="rId4"/>
    <p:sldId id="401" r:id="rId5"/>
    <p:sldId id="356" r:id="rId6"/>
    <p:sldId id="357" r:id="rId7"/>
    <p:sldId id="359" r:id="rId8"/>
    <p:sldId id="403" r:id="rId9"/>
    <p:sldId id="360" r:id="rId10"/>
    <p:sldId id="361" r:id="rId11"/>
    <p:sldId id="362" r:id="rId12"/>
    <p:sldId id="363" r:id="rId13"/>
    <p:sldId id="394" r:id="rId14"/>
    <p:sldId id="395" r:id="rId15"/>
    <p:sldId id="397" r:id="rId16"/>
    <p:sldId id="393" r:id="rId17"/>
    <p:sldId id="371" r:id="rId18"/>
    <p:sldId id="372" r:id="rId19"/>
    <p:sldId id="373" r:id="rId20"/>
    <p:sldId id="374" r:id="rId21"/>
    <p:sldId id="375" r:id="rId22"/>
    <p:sldId id="377" r:id="rId23"/>
    <p:sldId id="399" r:id="rId24"/>
    <p:sldId id="378" r:id="rId25"/>
    <p:sldId id="384" r:id="rId26"/>
    <p:sldId id="392" r:id="rId27"/>
    <p:sldId id="398" r:id="rId28"/>
    <p:sldId id="404" r:id="rId29"/>
    <p:sldId id="405" r:id="rId30"/>
    <p:sldId id="388" r:id="rId31"/>
    <p:sldId id="400" r:id="rId32"/>
    <p:sldId id="402" r:id="rId33"/>
    <p:sldId id="316" r:id="rId34"/>
  </p:sldIdLst>
  <p:sldSz cx="9144000" cy="6858000" type="letter"/>
  <p:notesSz cx="6858000" cy="9774238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98425"/>
            <a:ext cx="55102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Information Management, NTIT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9374188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9F64F3FA-EB53-4126-8BFD-6DA49360C9E1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D483A7A9-5E8D-4C5C-AF82-AC1FBB32D27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583619A8-03DC-4E64-83EB-7CDA863126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2763"/>
            <a:ext cx="5486400" cy="439840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8C75B307-CB6F-44AB-8AE2-64D465B67C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2763"/>
            <a:ext cx="5486400" cy="439840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AE9636B3-349B-4737-85FE-370E1639CA4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F5E7D604-00A5-436D-B07F-771C7B290B3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B9065774-9941-4CDF-843E-71058DFA8C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7F3F6D25-F687-4701-9AB1-93383A64D6A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2621271D-FD6A-4FEE-B1B8-3DAB38E8AE1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68C9F20D-8761-4A37-BFD9-1EEF5A040A7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09E3CE77-E6D3-452A-AA82-B8882A015A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B396F7AA-8F7E-45EB-A35B-86A785495FA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2763"/>
            <a:ext cx="5486400" cy="439840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D4010368-46F7-4116-99F3-C91412865E4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18BE4A67-D097-4539-B20F-16140C0F2A1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CEACC559-9AC8-40A6-9494-22EF680DF58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0E166B62-2883-46F8-BF4F-274E8DD607F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36D6673D-01AD-4FCE-AEDE-15717B1F035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7B80BF33-D654-43FC-97C8-B0BDC1E600C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7B80BF33-D654-43FC-97C8-B0BDC1E600C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4F3587E3-DABD-4EAB-947E-69006E5D429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4F3587E3-DABD-4EAB-947E-69006E5D429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53126C82-1377-43D9-8403-2C9DBA033E5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D4010368-46F7-4116-99F3-C91412865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C92E98A2-C0B3-4232-9B6F-6436AAFF46A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2C7866E7-FF47-4435-9091-C2E199A190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49A72172-9EC2-47CD-BEF3-C1CE0E29F2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8C75B307-CB6F-44AB-8AE2-64D465B67CB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2763"/>
            <a:ext cx="5486400" cy="439840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0C4D5C16-8D25-416A-AF02-B7A0A9FBEE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34088A29-AEC4-4EC0-AFB4-47D05D23600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2950"/>
            <a:ext cx="19431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56769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2950"/>
            <a:ext cx="7772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486525"/>
            <a:ext cx="40782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CSIE, NDHU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65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5C184AE-D934-4D7A-A78A-FA5743B4AA1C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dirty="0" smtClean="0"/>
              <a:t>Relation-Part </a:t>
            </a:r>
            <a:r>
              <a:rPr lang="en-US" altLang="zh-TW" i="0" dirty="0" smtClean="0"/>
              <a:t>3</a:t>
            </a:r>
            <a:r>
              <a:rPr lang="en-US" altLang="zh-TW" dirty="0" smtClean="0"/>
              <a:t> 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3DD9E776-5128-4FB7-AF22-3E78F58C3107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9025" y="1960563"/>
            <a:ext cx="1219200" cy="519112"/>
            <a:chOff x="1872" y="2688"/>
            <a:chExt cx="768" cy="32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56" y="2784"/>
              <a:ext cx="144" cy="144"/>
              <a:chOff x="1392" y="2304"/>
              <a:chExt cx="528" cy="440"/>
            </a:xfrm>
          </p:grpSpPr>
          <p:sp>
            <p:nvSpPr>
              <p:cNvPr id="21516" name="Freeform 6"/>
              <p:cNvSpPr>
                <a:spLocks/>
              </p:cNvSpPr>
              <p:nvPr/>
            </p:nvSpPr>
            <p:spPr bwMode="auto">
              <a:xfrm>
                <a:off x="1392" y="2304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7" name="Freeform 7"/>
              <p:cNvSpPr>
                <a:spLocks/>
              </p:cNvSpPr>
              <p:nvPr/>
            </p:nvSpPr>
            <p:spPr bwMode="auto">
              <a:xfrm flipV="1">
                <a:off x="1392" y="2488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8" name="Freeform 8"/>
              <p:cNvSpPr>
                <a:spLocks/>
              </p:cNvSpPr>
              <p:nvPr/>
            </p:nvSpPr>
            <p:spPr bwMode="auto">
              <a:xfrm flipV="1">
                <a:off x="1392" y="2544"/>
                <a:ext cx="480" cy="200"/>
              </a:xfrm>
              <a:custGeom>
                <a:avLst/>
                <a:gdLst>
                  <a:gd name="T0" fmla="*/ 0 w 528"/>
                  <a:gd name="T1" fmla="*/ 192 h 200"/>
                  <a:gd name="T2" fmla="*/ 44 w 528"/>
                  <a:gd name="T3" fmla="*/ 192 h 200"/>
                  <a:gd name="T4" fmla="*/ 175 w 528"/>
                  <a:gd name="T5" fmla="*/ 192 h 200"/>
                  <a:gd name="T6" fmla="*/ 349 w 528"/>
                  <a:gd name="T7" fmla="*/ 144 h 200"/>
                  <a:gd name="T8" fmla="*/ 480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1872" y="2688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(</a:t>
              </a:r>
              <a:r>
                <a:rPr lang="en-US" sz="2800" i="1">
                  <a:latin typeface="Times New Roman" charset="0"/>
                </a:rPr>
                <a:t>S</a:t>
              </a:r>
              <a:r>
                <a:rPr lang="en-US" sz="2800"/>
                <a:t>,    )</a:t>
              </a:r>
            </a:p>
          </p:txBody>
        </p:sp>
      </p:grp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715963" y="1978025"/>
            <a:ext cx="77009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If             is a </a:t>
            </a:r>
            <a:r>
              <a:rPr lang="en-US" sz="2800" dirty="0" smtClean="0"/>
              <a:t>POSET </a:t>
            </a:r>
            <a:r>
              <a:rPr lang="en-US" sz="2800" dirty="0"/>
              <a:t>and every two elements of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are comparable,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is called </a:t>
            </a:r>
            <a:r>
              <a:rPr lang="en-US" sz="2800" i="1" dirty="0">
                <a:solidFill>
                  <a:srgbClr val="FF0000"/>
                </a:solidFill>
              </a:rPr>
              <a:t>totally ordered</a:t>
            </a:r>
            <a:r>
              <a:rPr lang="en-US" sz="2800" dirty="0"/>
              <a:t> or </a:t>
            </a:r>
            <a:r>
              <a:rPr lang="en-US" sz="2800" i="1" dirty="0">
                <a:solidFill>
                  <a:srgbClr val="FF0000"/>
                </a:solidFill>
              </a:rPr>
              <a:t>linearly ordered</a:t>
            </a:r>
            <a:r>
              <a:rPr lang="en-US" sz="2800" dirty="0"/>
              <a:t> set, and   </a:t>
            </a:r>
            <a:r>
              <a:rPr lang="en-US" sz="2800" dirty="0" smtClean="0"/>
              <a:t>    </a:t>
            </a:r>
            <a:r>
              <a:rPr lang="en-US" sz="2800" dirty="0"/>
              <a:t>is called a </a:t>
            </a:r>
            <a:r>
              <a:rPr lang="en-US" sz="2800" i="1" dirty="0">
                <a:solidFill>
                  <a:srgbClr val="FF0000"/>
                </a:solidFill>
              </a:rPr>
              <a:t>total order</a:t>
            </a:r>
            <a:r>
              <a:rPr lang="en-US" sz="2800" dirty="0"/>
              <a:t> or a </a:t>
            </a:r>
            <a:r>
              <a:rPr lang="en-US" sz="2800" i="1" dirty="0">
                <a:solidFill>
                  <a:srgbClr val="FF0000"/>
                </a:solidFill>
              </a:rPr>
              <a:t>linear order</a:t>
            </a:r>
            <a:r>
              <a:rPr lang="en-US" sz="2800" dirty="0"/>
              <a:t>.  A totally ordered set is also called a </a:t>
            </a:r>
            <a:r>
              <a:rPr lang="en-US" sz="2800" i="1" dirty="0">
                <a:solidFill>
                  <a:srgbClr val="FF0000"/>
                </a:solidFill>
              </a:rPr>
              <a:t>chain</a:t>
            </a:r>
            <a:r>
              <a:rPr lang="en-US" sz="2800" dirty="0"/>
              <a:t>.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95800" y="2971800"/>
            <a:ext cx="228600" cy="228600"/>
            <a:chOff x="1392" y="2304"/>
            <a:chExt cx="528" cy="440"/>
          </a:xfrm>
        </p:grpSpPr>
        <p:sp>
          <p:nvSpPr>
            <p:cNvPr id="21511" name="Freeform 12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Freeform 13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Freeform 14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742950"/>
            <a:ext cx="7772400" cy="9334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Total Order/Linear Order,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5339B8F0-1453-4DE8-AC83-DF9080320F1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Lucida Bright Math Italic" pitchFamily="2" charset="2"/>
              </a:rPr>
              <a:t>In the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 (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sym typeface="Lucida Bright Math Italic" pitchFamily="2" charset="2"/>
              </a:rPr>
              <a:t>≤</a:t>
            </a:r>
            <a:r>
              <a:rPr lang="en-US" dirty="0" smtClean="0">
                <a:sym typeface="Lucida Bright Math Italic" pitchFamily="2" charset="2"/>
              </a:rPr>
              <a:t>), are the integers 3 and 9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Yes, as 3 </a:t>
            </a:r>
            <a:r>
              <a:rPr lang="en-US" dirty="0" smtClean="0">
                <a:latin typeface="Verdana" pitchFamily="34" charset="0"/>
                <a:sym typeface="Lucida Bright Math Italic" pitchFamily="2" charset="2"/>
              </a:rPr>
              <a:t>≤</a:t>
            </a:r>
            <a:r>
              <a:rPr lang="en-US" dirty="0" smtClean="0">
                <a:sym typeface="Lucida Bright Math Italic" pitchFamily="2" charset="2"/>
              </a:rPr>
              <a:t> 9</a:t>
            </a:r>
          </a:p>
          <a:p>
            <a:pPr eaLnBrk="1" hangingPunct="1"/>
            <a:r>
              <a:rPr lang="en-US" dirty="0" smtClean="0">
                <a:sym typeface="Lucida Bright Math Italic" pitchFamily="2" charset="2"/>
              </a:rPr>
              <a:t>Are 7 and 5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Yes, as 5 </a:t>
            </a:r>
            <a:r>
              <a:rPr lang="en-US" dirty="0" smtClean="0">
                <a:latin typeface="Verdana" pitchFamily="34" charset="0"/>
                <a:sym typeface="Lucida Bright Math Italic" pitchFamily="2" charset="2"/>
              </a:rPr>
              <a:t>≤</a:t>
            </a:r>
            <a:r>
              <a:rPr lang="en-US" dirty="0" smtClean="0">
                <a:sym typeface="Lucida Bright Math Italic" pitchFamily="2" charset="2"/>
              </a:rPr>
              <a:t> 7</a:t>
            </a:r>
          </a:p>
          <a:p>
            <a:pPr eaLnBrk="1" hangingPunct="1"/>
            <a:r>
              <a:rPr lang="en-US" dirty="0" smtClean="0">
                <a:sym typeface="Lucida Bright Math Italic" pitchFamily="2" charset="2"/>
              </a:rPr>
              <a:t>As all pairs of elements in 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 are comparable, the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 (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,</a:t>
            </a:r>
            <a:r>
              <a:rPr lang="en-US" dirty="0" smtClean="0">
                <a:latin typeface="Verdana" pitchFamily="34" charset="0"/>
                <a:sym typeface="Lucida Bright Math Italic" pitchFamily="2" charset="2"/>
              </a:rPr>
              <a:t>≤</a:t>
            </a:r>
            <a:r>
              <a:rPr lang="en-US" dirty="0" smtClean="0">
                <a:sym typeface="Lucida Bright Math Italic" pitchFamily="2" charset="2"/>
              </a:rPr>
              <a:t>) is a total order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 totally ordered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, linear order, or chain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9334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Total Order or </a:t>
            </a: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Chain </a:t>
            </a: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9FBB46EE-8DE8-4F7F-9A4F-9115FECE984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Lucida Bright Math Italic" pitchFamily="2" charset="2"/>
              </a:rPr>
              <a:t>In the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 (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Lucida Bright Math Italic" pitchFamily="2" charset="2"/>
              </a:rPr>
              <a:t>|</a:t>
            </a:r>
            <a:r>
              <a:rPr lang="en-US" dirty="0" smtClean="0">
                <a:sym typeface="Lucida Bright Math Italic" pitchFamily="2" charset="2"/>
              </a:rPr>
              <a:t>) with “divides” operator |, are the integers 3 and 9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Yes, as 3 | 9</a:t>
            </a:r>
          </a:p>
          <a:p>
            <a:pPr eaLnBrk="1" hangingPunct="1"/>
            <a:r>
              <a:rPr lang="en-US" dirty="0" smtClean="0">
                <a:sym typeface="Lucida Bright Math Italic" pitchFamily="2" charset="2"/>
              </a:rPr>
              <a:t>Are 7 and 5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No, as 7 | 5 and 5 | 7</a:t>
            </a:r>
          </a:p>
          <a:p>
            <a:pPr eaLnBrk="1" hangingPunct="1"/>
            <a:endParaRPr lang="en-US" dirty="0" smtClean="0">
              <a:sym typeface="Lucida Bright Math Italic" pitchFamily="2" charset="2"/>
            </a:endParaRPr>
          </a:p>
          <a:p>
            <a:pPr eaLnBrk="1" hangingPunct="1"/>
            <a:r>
              <a:rPr lang="en-US" dirty="0" smtClean="0">
                <a:sym typeface="Lucida Bright Math Italic" pitchFamily="2" charset="2"/>
              </a:rPr>
              <a:t>Thus, as there are pairs of elements in 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 that are </a:t>
            </a:r>
            <a:r>
              <a:rPr lang="en-US" b="1" i="1" dirty="0" smtClean="0">
                <a:sym typeface="Lucida Bright Math Italic" pitchFamily="2" charset="2"/>
              </a:rPr>
              <a:t>not comparable</a:t>
            </a:r>
            <a:r>
              <a:rPr lang="en-US" dirty="0" smtClean="0">
                <a:sym typeface="Lucida Bright Math Italic" pitchFamily="2" charset="2"/>
              </a:rPr>
              <a:t>, the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 (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,|) is a </a:t>
            </a:r>
            <a:r>
              <a:rPr lang="en-US" b="1" i="1" dirty="0" smtClean="0">
                <a:sym typeface="Lucida Bright Math Italic" pitchFamily="2" charset="2"/>
              </a:rPr>
              <a:t>partial order</a:t>
            </a:r>
            <a:r>
              <a:rPr lang="en-US" dirty="0" smtClean="0">
                <a:sym typeface="Lucida Bright Math Italic" pitchFamily="2" charset="2"/>
              </a:rPr>
              <a:t>. It is not a </a:t>
            </a:r>
            <a:r>
              <a:rPr lang="en-US" i="1" dirty="0" smtClean="0">
                <a:sym typeface="Lucida Bright Math Italic" pitchFamily="2" charset="2"/>
              </a:rPr>
              <a:t>chain</a:t>
            </a:r>
            <a:r>
              <a:rPr lang="en-US" dirty="0" smtClean="0">
                <a:sym typeface="Lucida Bright Math Italic" pitchFamily="2" charset="2"/>
              </a:rPr>
              <a:t>.</a:t>
            </a:r>
          </a:p>
        </p:txBody>
      </p: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2590800" y="34290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V="1">
            <a:off x="4038600" y="35052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9334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DDC70B7F-488B-456D-B602-2BD1B274E2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Lexicographic Order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This ordering is called </a:t>
            </a:r>
            <a:r>
              <a:rPr lang="en-US" sz="2800" i="1" dirty="0">
                <a:solidFill>
                  <a:srgbClr val="FF0000"/>
                </a:solidFill>
              </a:rPr>
              <a:t>lexicographic</a:t>
            </a:r>
            <a:r>
              <a:rPr lang="en-US" sz="2800" dirty="0"/>
              <a:t> because it is the way that words are ordered in the dictionary.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19401"/>
            <a:ext cx="7391400" cy="34051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6BD820DE-748C-4FD1-9D33-1C6765E5A6CD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7969250" cy="48799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6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 Order</a:t>
            </a:r>
            <a:endParaRPr kumimoji="1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Lexigraphic ordering is the same as any dictionary or phone-book ordering:</a:t>
            </a:r>
          </a:p>
          <a:p>
            <a:pPr lvl="1"/>
            <a:r>
              <a:rPr lang="en-US" smtClean="0"/>
              <a:t>We use alphabetic ordering </a:t>
            </a:r>
          </a:p>
          <a:p>
            <a:pPr lvl="2"/>
            <a:r>
              <a:rPr lang="en-US" smtClean="0"/>
              <a:t>Starting with the first character in the string</a:t>
            </a:r>
          </a:p>
          <a:p>
            <a:pPr lvl="2"/>
            <a:r>
              <a:rPr lang="en-US" smtClean="0"/>
              <a:t>Then the next character, if the first was equal, etc.</a:t>
            </a:r>
          </a:p>
          <a:p>
            <a:pPr lvl="1"/>
            <a:r>
              <a:rPr lang="en-US" smtClean="0"/>
              <a:t>If a word is shorter than the other, than we consider that the ‘no character’ of the shorter word to be less than ‘a’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533400"/>
            <a:ext cx="7772400" cy="116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 Order</a:t>
            </a:r>
            <a:endParaRPr kumimoji="1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1AA1BB57-7968-44E9-8A9A-3739AA8ADEC4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46125" y="1960563"/>
            <a:ext cx="1219200" cy="519112"/>
            <a:chOff x="1872" y="2688"/>
            <a:chExt cx="768" cy="32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256" y="2784"/>
              <a:ext cx="144" cy="144"/>
              <a:chOff x="1392" y="2304"/>
              <a:chExt cx="528" cy="440"/>
            </a:xfrm>
          </p:grpSpPr>
          <p:sp>
            <p:nvSpPr>
              <p:cNvPr id="4112" name="Freeform 4"/>
              <p:cNvSpPr>
                <a:spLocks/>
              </p:cNvSpPr>
              <p:nvPr/>
            </p:nvSpPr>
            <p:spPr bwMode="auto">
              <a:xfrm>
                <a:off x="1392" y="2304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3" name="Freeform 5"/>
              <p:cNvSpPr>
                <a:spLocks/>
              </p:cNvSpPr>
              <p:nvPr/>
            </p:nvSpPr>
            <p:spPr bwMode="auto">
              <a:xfrm flipV="1">
                <a:off x="1392" y="2488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4" name="Freeform 6"/>
              <p:cNvSpPr>
                <a:spLocks/>
              </p:cNvSpPr>
              <p:nvPr/>
            </p:nvSpPr>
            <p:spPr bwMode="auto">
              <a:xfrm flipV="1">
                <a:off x="1392" y="2544"/>
                <a:ext cx="480" cy="200"/>
              </a:xfrm>
              <a:custGeom>
                <a:avLst/>
                <a:gdLst>
                  <a:gd name="T0" fmla="*/ 0 w 528"/>
                  <a:gd name="T1" fmla="*/ 192 h 200"/>
                  <a:gd name="T2" fmla="*/ 44 w 528"/>
                  <a:gd name="T3" fmla="*/ 192 h 200"/>
                  <a:gd name="T4" fmla="*/ 175 w 528"/>
                  <a:gd name="T5" fmla="*/ 192 h 200"/>
                  <a:gd name="T6" fmla="*/ 349 w 528"/>
                  <a:gd name="T7" fmla="*/ 144 h 200"/>
                  <a:gd name="T8" fmla="*/ 480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11" name="Text Box 7"/>
            <p:cNvSpPr txBox="1">
              <a:spLocks noChangeArrowheads="1"/>
            </p:cNvSpPr>
            <p:nvPr/>
          </p:nvSpPr>
          <p:spPr bwMode="auto">
            <a:xfrm>
              <a:off x="1872" y="2688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(</a:t>
              </a:r>
              <a:r>
                <a:rPr lang="en-US" sz="2800" i="1">
                  <a:latin typeface="Times New Roman" charset="0"/>
                </a:rPr>
                <a:t>S</a:t>
              </a:r>
              <a:r>
                <a:rPr lang="en-US" sz="2800"/>
                <a:t>,    )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15962" y="1989138"/>
            <a:ext cx="79708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            is a </a:t>
            </a:r>
            <a:r>
              <a:rPr lang="en-US" sz="2800" i="1" dirty="0">
                <a:solidFill>
                  <a:srgbClr val="FF0000"/>
                </a:solidFill>
              </a:rPr>
              <a:t>well-ordered set</a:t>
            </a:r>
            <a:r>
              <a:rPr lang="en-US" sz="2800" dirty="0"/>
              <a:t> if it is a </a:t>
            </a:r>
            <a:r>
              <a:rPr lang="en-US" sz="2800" dirty="0" err="1"/>
              <a:t>poset</a:t>
            </a:r>
            <a:r>
              <a:rPr lang="en-US" sz="2800" dirty="0"/>
              <a:t> such that      is a total ordering and such that every nonempty subset of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has a </a:t>
            </a:r>
            <a:r>
              <a:rPr lang="en-US" sz="2800" i="1" dirty="0"/>
              <a:t>least element</a:t>
            </a:r>
            <a:r>
              <a:rPr lang="en-US" sz="2800" dirty="0"/>
              <a:t>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229600" y="2133600"/>
            <a:ext cx="228600" cy="228600"/>
            <a:chOff x="1392" y="2304"/>
            <a:chExt cx="528" cy="440"/>
          </a:xfrm>
        </p:grpSpPr>
        <p:sp>
          <p:nvSpPr>
            <p:cNvPr id="4107" name="Freeform 10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8" name="Freeform 11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9" name="Freeform 12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746125" y="3678238"/>
            <a:ext cx="767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Example:  Consider the ordered pairs of positive integers, </a:t>
            </a:r>
            <a:r>
              <a:rPr lang="en-US" sz="2400" dirty="0" smtClean="0"/>
              <a:t>(</a:t>
            </a:r>
            <a:r>
              <a:rPr lang="en-US" sz="2400" dirty="0" err="1" smtClean="0">
                <a:latin typeface="Courier New" pitchFamily="49" charset="0"/>
              </a:rPr>
              <a:t>Z</a:t>
            </a:r>
            <a:r>
              <a:rPr lang="en-US" sz="2400" baseline="30000" dirty="0" err="1" smtClean="0">
                <a:latin typeface="Courier New" pitchFamily="49" charset="0"/>
              </a:rPr>
              <a:t>+</a:t>
            </a:r>
            <a:r>
              <a:rPr lang="en-US" sz="2400" dirty="0" err="1" smtClean="0">
                <a:latin typeface="Courier New" pitchFamily="49" charset="0"/>
              </a:rPr>
              <a:t>xZ</a:t>
            </a:r>
            <a:r>
              <a:rPr lang="en-US" sz="2400" baseline="30000" dirty="0" smtClean="0">
                <a:latin typeface="Courier New" pitchFamily="49" charset="0"/>
              </a:rPr>
              <a:t>+</a:t>
            </a:r>
            <a:r>
              <a:rPr lang="en-US" sz="2400" dirty="0" smtClean="0"/>
              <a:t>)  </a:t>
            </a:r>
            <a:r>
              <a:rPr lang="en-US" dirty="0" smtClean="0"/>
              <a:t>w</a:t>
            </a:r>
            <a:r>
              <a:rPr lang="en-US" sz="2400" dirty="0" smtClean="0"/>
              <a:t>here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33438" y="4441825"/>
            <a:ext cx="6559550" cy="465138"/>
            <a:chOff x="525" y="2798"/>
            <a:chExt cx="4132" cy="293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525" y="2798"/>
            <a:ext cx="4132" cy="293"/>
          </p:xfrm>
          <a:graphic>
            <a:graphicData uri="http://schemas.openxmlformats.org/presentationml/2006/ole">
              <p:oleObj spid="_x0000_s59394" name="Equation" r:id="rId4" imgW="3047760" imgH="215640" progId="">
                <p:embed/>
              </p:oleObj>
            </a:graphicData>
          </a:graphic>
        </p:graphicFrame>
        <p:sp>
          <p:nvSpPr>
            <p:cNvPr id="4106" name="Freeform 16"/>
            <p:cNvSpPr>
              <a:spLocks/>
            </p:cNvSpPr>
            <p:nvPr/>
          </p:nvSpPr>
          <p:spPr bwMode="auto">
            <a:xfrm>
              <a:off x="1186" y="2980"/>
              <a:ext cx="72" cy="34"/>
            </a:xfrm>
            <a:custGeom>
              <a:avLst/>
              <a:gdLst>
                <a:gd name="T0" fmla="*/ 0 w 72"/>
                <a:gd name="T1" fmla="*/ 1 h 34"/>
                <a:gd name="T2" fmla="*/ 36 w 72"/>
                <a:gd name="T3" fmla="*/ 1 h 34"/>
                <a:gd name="T4" fmla="*/ 52 w 72"/>
                <a:gd name="T5" fmla="*/ 6 h 34"/>
                <a:gd name="T6" fmla="*/ 64 w 72"/>
                <a:gd name="T7" fmla="*/ 15 h 34"/>
                <a:gd name="T8" fmla="*/ 72 w 72"/>
                <a:gd name="T9" fmla="*/ 3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4"/>
                <a:gd name="T17" fmla="*/ 72 w 7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4">
                  <a:moveTo>
                    <a:pt x="0" y="1"/>
                  </a:moveTo>
                  <a:cubicBezTo>
                    <a:pt x="13" y="0"/>
                    <a:pt x="27" y="0"/>
                    <a:pt x="36" y="1"/>
                  </a:cubicBezTo>
                  <a:cubicBezTo>
                    <a:pt x="45" y="2"/>
                    <a:pt x="47" y="4"/>
                    <a:pt x="52" y="6"/>
                  </a:cubicBezTo>
                  <a:cubicBezTo>
                    <a:pt x="57" y="8"/>
                    <a:pt x="61" y="10"/>
                    <a:pt x="64" y="15"/>
                  </a:cubicBezTo>
                  <a:cubicBezTo>
                    <a:pt x="67" y="20"/>
                    <a:pt x="69" y="27"/>
                    <a:pt x="72" y="3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85800" y="742950"/>
            <a:ext cx="7772400" cy="9334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Well Ordered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1722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22EE43F6-668C-4BC1-A4A6-E5E1FE15208B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err="1" smtClean="0"/>
              <a:t>Hasse</a:t>
            </a:r>
            <a:r>
              <a:rPr lang="en-US" dirty="0" smtClean="0"/>
              <a:t> Diagrams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62000" y="2092325"/>
            <a:ext cx="76962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/>
              <a:t>Given any partial order relation defined on a finite set, it is possible to draw the directed graph so that all of these properties are satisfied.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800"/>
              <a:t>This makes it possible to associate a somewhat simpler graph, called a </a:t>
            </a:r>
            <a:r>
              <a:rPr lang="en-US" sz="2800" i="1">
                <a:solidFill>
                  <a:srgbClr val="FF0000"/>
                </a:solidFill>
              </a:rPr>
              <a:t>Hasse diagram</a:t>
            </a:r>
            <a:r>
              <a:rPr lang="en-US" sz="2800"/>
              <a:t>, with a partial order relation defined on a finite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CC941759-3836-4DE6-A677-E0ECA5E859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err="1" smtClean="0"/>
              <a:t>Hasse</a:t>
            </a:r>
            <a:r>
              <a:rPr lang="en-US" dirty="0" smtClean="0"/>
              <a:t> Diagrams (Steps)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762000" y="2092325"/>
            <a:ext cx="7696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/>
              <a:t>Start with a directed graph of the relation in which all arrows point upward.  Then </a:t>
            </a:r>
            <a:r>
              <a:rPr lang="en-US" sz="2800" dirty="0" smtClean="0"/>
              <a:t>we eliminate</a:t>
            </a:r>
            <a:r>
              <a:rPr lang="en-US" sz="2800" dirty="0"/>
              <a:t>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the loops at all the vertices,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all </a:t>
            </a:r>
            <a:r>
              <a:rPr lang="en-US" sz="2800" dirty="0" smtClean="0"/>
              <a:t>edges </a:t>
            </a:r>
            <a:r>
              <a:rPr lang="en-US" sz="2800" dirty="0"/>
              <a:t>whose existence is implied by the transitive property,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the direction indicators on the arrows.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942E50DB-CCD8-415F-9DFE-5F1D6AAA785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19125" y="1960563"/>
            <a:ext cx="78390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Let A = {1, 2, 3, 9, </a:t>
            </a:r>
            <a:r>
              <a:rPr lang="en-US" sz="2800" dirty="0" smtClean="0"/>
              <a:t>18} </a:t>
            </a:r>
            <a:r>
              <a:rPr lang="en-US" sz="2800" dirty="0"/>
              <a:t>and consider the “divides” relation on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For all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ph idx="1"/>
          </p:nvPr>
        </p:nvGraphicFramePr>
        <p:xfrm>
          <a:off x="2781300" y="3108325"/>
          <a:ext cx="6057900" cy="466725"/>
        </p:xfrm>
        <a:graphic>
          <a:graphicData uri="http://schemas.openxmlformats.org/presentationml/2006/ole">
            <p:oleObj spid="_x0000_s7170" name="Equation" r:id="rId4" imgW="2641320" imgH="203040" progId="">
              <p:embed/>
            </p:oleObj>
          </a:graphicData>
        </a:graphic>
      </p:graphicFrame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1158875" y="49180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2408238" y="4095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3505200" y="465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2001838" y="5588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3068638" y="5286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798638" y="56769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619125" y="473392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3235325" y="519747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3794125" y="44704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493963" y="3757613"/>
            <a:ext cx="53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18</a:t>
            </a:r>
          </a:p>
        </p:txBody>
      </p:sp>
      <p:sp>
        <p:nvSpPr>
          <p:cNvPr id="7184" name="Oval 17"/>
          <p:cNvSpPr>
            <a:spLocks noChangeArrowheads="1"/>
          </p:cNvSpPr>
          <p:nvPr/>
        </p:nvSpPr>
        <p:spPr bwMode="auto">
          <a:xfrm>
            <a:off x="2224088" y="3878263"/>
            <a:ext cx="277812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Oval 18"/>
          <p:cNvSpPr>
            <a:spLocks noChangeArrowheads="1"/>
          </p:cNvSpPr>
          <p:nvPr/>
        </p:nvSpPr>
        <p:spPr bwMode="auto">
          <a:xfrm>
            <a:off x="2001838" y="5588000"/>
            <a:ext cx="277812" cy="277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Oval 19"/>
          <p:cNvSpPr>
            <a:spLocks noChangeArrowheads="1"/>
          </p:cNvSpPr>
          <p:nvPr/>
        </p:nvSpPr>
        <p:spPr bwMode="auto">
          <a:xfrm>
            <a:off x="3444875" y="4405313"/>
            <a:ext cx="277813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20"/>
          <p:cNvSpPr>
            <a:spLocks noChangeArrowheads="1"/>
          </p:cNvSpPr>
          <p:nvPr/>
        </p:nvSpPr>
        <p:spPr bwMode="auto">
          <a:xfrm>
            <a:off x="2986088" y="5356225"/>
            <a:ext cx="277812" cy="277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Oval 21"/>
          <p:cNvSpPr>
            <a:spLocks noChangeArrowheads="1"/>
          </p:cNvSpPr>
          <p:nvPr/>
        </p:nvSpPr>
        <p:spPr bwMode="auto">
          <a:xfrm>
            <a:off x="969963" y="4729163"/>
            <a:ext cx="277812" cy="277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AutoShape 22"/>
          <p:cNvSpPr>
            <a:spLocks noChangeArrowheads="1"/>
          </p:cNvSpPr>
          <p:nvPr/>
        </p:nvSpPr>
        <p:spPr bwMode="auto">
          <a:xfrm>
            <a:off x="2216150" y="562927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AutoShape 23"/>
          <p:cNvSpPr>
            <a:spLocks noChangeArrowheads="1"/>
          </p:cNvSpPr>
          <p:nvPr/>
        </p:nvSpPr>
        <p:spPr bwMode="auto">
          <a:xfrm>
            <a:off x="3200400" y="542290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AutoShape 24"/>
          <p:cNvSpPr>
            <a:spLocks noChangeArrowheads="1"/>
          </p:cNvSpPr>
          <p:nvPr/>
        </p:nvSpPr>
        <p:spPr bwMode="auto">
          <a:xfrm>
            <a:off x="3656013" y="4471988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2" name="AutoShape 25"/>
          <p:cNvSpPr>
            <a:spLocks noChangeArrowheads="1"/>
          </p:cNvSpPr>
          <p:nvPr/>
        </p:nvSpPr>
        <p:spPr bwMode="auto">
          <a:xfrm rot="-1196166">
            <a:off x="2435225" y="3878263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3" name="AutoShape 26"/>
          <p:cNvSpPr>
            <a:spLocks noChangeArrowheads="1"/>
          </p:cNvSpPr>
          <p:nvPr/>
        </p:nvSpPr>
        <p:spPr bwMode="auto">
          <a:xfrm rot="-6217804">
            <a:off x="1035050" y="46831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 flipH="1" flipV="1">
            <a:off x="1247775" y="5006975"/>
            <a:ext cx="75406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 flipV="1">
            <a:off x="2001838" y="4124325"/>
            <a:ext cx="433387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6" name="Freeform 30"/>
          <p:cNvSpPr>
            <a:spLocks/>
          </p:cNvSpPr>
          <p:nvPr/>
        </p:nvSpPr>
        <p:spPr bwMode="auto">
          <a:xfrm>
            <a:off x="2041525" y="4702175"/>
            <a:ext cx="1485900" cy="920750"/>
          </a:xfrm>
          <a:custGeom>
            <a:avLst/>
            <a:gdLst>
              <a:gd name="T0" fmla="*/ 0 w 936"/>
              <a:gd name="T1" fmla="*/ 920750 h 580"/>
              <a:gd name="T2" fmla="*/ 565150 w 936"/>
              <a:gd name="T3" fmla="*/ 212725 h 580"/>
              <a:gd name="T4" fmla="*/ 1485900 w 936"/>
              <a:gd name="T5" fmla="*/ 0 h 580"/>
              <a:gd name="T6" fmla="*/ 0 60000 65536"/>
              <a:gd name="T7" fmla="*/ 0 60000 65536"/>
              <a:gd name="T8" fmla="*/ 0 60000 65536"/>
              <a:gd name="T9" fmla="*/ 0 w 936"/>
              <a:gd name="T10" fmla="*/ 0 h 580"/>
              <a:gd name="T11" fmla="*/ 936 w 936"/>
              <a:gd name="T12" fmla="*/ 580 h 5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6" h="580">
                <a:moveTo>
                  <a:pt x="0" y="580"/>
                </a:moveTo>
                <a:cubicBezTo>
                  <a:pt x="100" y="405"/>
                  <a:pt x="200" y="231"/>
                  <a:pt x="356" y="134"/>
                </a:cubicBezTo>
                <a:cubicBezTo>
                  <a:pt x="512" y="37"/>
                  <a:pt x="724" y="18"/>
                  <a:pt x="9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7" name="Freeform 31"/>
          <p:cNvSpPr>
            <a:spLocks/>
          </p:cNvSpPr>
          <p:nvPr/>
        </p:nvSpPr>
        <p:spPr bwMode="auto">
          <a:xfrm>
            <a:off x="2027238" y="5140325"/>
            <a:ext cx="1050925" cy="490538"/>
          </a:xfrm>
          <a:custGeom>
            <a:avLst/>
            <a:gdLst>
              <a:gd name="T0" fmla="*/ 30163 w 662"/>
              <a:gd name="T1" fmla="*/ 452438 h 309"/>
              <a:gd name="T2" fmla="*/ 84137 w 662"/>
              <a:gd name="T3" fmla="*/ 422275 h 309"/>
              <a:gd name="T4" fmla="*/ 533400 w 662"/>
              <a:gd name="T5" fmla="*/ 41275 h 309"/>
              <a:gd name="T6" fmla="*/ 1050925 w 662"/>
              <a:gd name="T7" fmla="*/ 171450 h 309"/>
              <a:gd name="T8" fmla="*/ 0 60000 65536"/>
              <a:gd name="T9" fmla="*/ 0 60000 65536"/>
              <a:gd name="T10" fmla="*/ 0 60000 65536"/>
              <a:gd name="T11" fmla="*/ 0 60000 65536"/>
              <a:gd name="T12" fmla="*/ 0 w 662"/>
              <a:gd name="T13" fmla="*/ 0 h 309"/>
              <a:gd name="T14" fmla="*/ 662 w 662"/>
              <a:gd name="T15" fmla="*/ 309 h 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2" h="309">
                <a:moveTo>
                  <a:pt x="19" y="285"/>
                </a:moveTo>
                <a:cubicBezTo>
                  <a:pt x="9" y="297"/>
                  <a:pt x="0" y="309"/>
                  <a:pt x="53" y="266"/>
                </a:cubicBezTo>
                <a:cubicBezTo>
                  <a:pt x="106" y="223"/>
                  <a:pt x="234" y="52"/>
                  <a:pt x="336" y="26"/>
                </a:cubicBezTo>
                <a:cubicBezTo>
                  <a:pt x="438" y="0"/>
                  <a:pt x="550" y="54"/>
                  <a:pt x="662" y="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8" name="AutoShape 32"/>
          <p:cNvSpPr>
            <a:spLocks noChangeArrowheads="1"/>
          </p:cNvSpPr>
          <p:nvPr/>
        </p:nvSpPr>
        <p:spPr bwMode="auto">
          <a:xfrm rot="570851">
            <a:off x="2230438" y="46164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AutoShape 33"/>
          <p:cNvSpPr>
            <a:spLocks noChangeArrowheads="1"/>
          </p:cNvSpPr>
          <p:nvPr/>
        </p:nvSpPr>
        <p:spPr bwMode="auto">
          <a:xfrm rot="2933260">
            <a:off x="2524125" y="48609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4"/>
          <p:cNvSpPr>
            <a:spLocks noChangeArrowheads="1"/>
          </p:cNvSpPr>
          <p:nvPr/>
        </p:nvSpPr>
        <p:spPr bwMode="auto">
          <a:xfrm rot="6624581">
            <a:off x="2759075" y="5116513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AutoShape 35"/>
          <p:cNvSpPr>
            <a:spLocks noChangeArrowheads="1"/>
          </p:cNvSpPr>
          <p:nvPr/>
        </p:nvSpPr>
        <p:spPr bwMode="auto">
          <a:xfrm rot="-3303410">
            <a:off x="1646238" y="52768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36"/>
          <p:cNvSpPr>
            <a:spLocks noChangeShapeType="1"/>
          </p:cNvSpPr>
          <p:nvPr/>
        </p:nvSpPr>
        <p:spPr bwMode="auto">
          <a:xfrm flipV="1">
            <a:off x="1158875" y="4156075"/>
            <a:ext cx="127635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3" name="AutoShape 37"/>
          <p:cNvSpPr>
            <a:spLocks noChangeArrowheads="1"/>
          </p:cNvSpPr>
          <p:nvPr/>
        </p:nvSpPr>
        <p:spPr bwMode="auto">
          <a:xfrm rot="3109939">
            <a:off x="1770063" y="4489450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38"/>
          <p:cNvSpPr>
            <a:spLocks noChangeShapeType="1"/>
          </p:cNvSpPr>
          <p:nvPr/>
        </p:nvSpPr>
        <p:spPr bwMode="auto">
          <a:xfrm flipH="1" flipV="1">
            <a:off x="2489200" y="4156075"/>
            <a:ext cx="103822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5" name="AutoShape 39"/>
          <p:cNvSpPr>
            <a:spLocks noChangeArrowheads="1"/>
          </p:cNvSpPr>
          <p:nvPr/>
        </p:nvSpPr>
        <p:spPr bwMode="auto">
          <a:xfrm rot="-3625092">
            <a:off x="2947988" y="43275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40"/>
          <p:cNvSpPr>
            <a:spLocks noChangeShapeType="1"/>
          </p:cNvSpPr>
          <p:nvPr/>
        </p:nvSpPr>
        <p:spPr bwMode="auto">
          <a:xfrm flipV="1">
            <a:off x="3078163" y="4718050"/>
            <a:ext cx="4492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7" name="AutoShape 41"/>
          <p:cNvSpPr>
            <a:spLocks noChangeArrowheads="1"/>
          </p:cNvSpPr>
          <p:nvPr/>
        </p:nvSpPr>
        <p:spPr bwMode="auto">
          <a:xfrm rot="2284427">
            <a:off x="3292475" y="4897438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Line 42"/>
          <p:cNvSpPr>
            <a:spLocks noChangeShapeType="1"/>
          </p:cNvSpPr>
          <p:nvPr/>
        </p:nvSpPr>
        <p:spPr bwMode="auto">
          <a:xfrm flipH="1" flipV="1">
            <a:off x="2489200" y="4156075"/>
            <a:ext cx="588963" cy="115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" name="AutoShape 43"/>
          <p:cNvSpPr>
            <a:spLocks noChangeArrowheads="1"/>
          </p:cNvSpPr>
          <p:nvPr/>
        </p:nvSpPr>
        <p:spPr bwMode="auto">
          <a:xfrm rot="-1657483">
            <a:off x="2667000" y="4492625"/>
            <a:ext cx="88900" cy="1587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err="1" smtClean="0"/>
              <a:t>Hasse</a:t>
            </a:r>
            <a:r>
              <a:rPr lang="en-US" altLang="zh-TW" sz="4000" dirty="0" smtClean="0"/>
              <a:t> Diagram-Example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A99FDB81-CB69-4955-AB47-38E8ADDD7B0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Partially Ordered Set (POSET)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772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relation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on a set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FF0000"/>
                </a:solidFill>
              </a:rPr>
              <a:t>partial ordering</a:t>
            </a:r>
            <a:r>
              <a:rPr lang="en-US" sz="2800" dirty="0"/>
              <a:t> or </a:t>
            </a:r>
            <a:r>
              <a:rPr lang="en-US" sz="2800" i="1" dirty="0">
                <a:solidFill>
                  <a:srgbClr val="FF0000"/>
                </a:solidFill>
              </a:rPr>
              <a:t>partial order</a:t>
            </a:r>
            <a:r>
              <a:rPr lang="en-US" sz="2800" dirty="0"/>
              <a:t> if it is </a:t>
            </a:r>
            <a:r>
              <a:rPr lang="en-US" sz="2800" i="1" dirty="0">
                <a:solidFill>
                  <a:srgbClr val="FF0000"/>
                </a:solidFill>
              </a:rPr>
              <a:t>reflexive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antisymmetric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FF0000"/>
                </a:solidFill>
              </a:rPr>
              <a:t>transitive</a:t>
            </a:r>
            <a:r>
              <a:rPr lang="en-US" sz="2800" dirty="0"/>
              <a:t>.  A set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together with a partial ordering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FF0000"/>
                </a:solidFill>
              </a:rPr>
              <a:t>partially ordered set</a:t>
            </a:r>
            <a:r>
              <a:rPr lang="en-US" sz="2800" dirty="0"/>
              <a:t>, or </a:t>
            </a:r>
            <a:r>
              <a:rPr lang="en-US" sz="2800" i="1" dirty="0" smtClean="0">
                <a:solidFill>
                  <a:srgbClr val="FF0000"/>
                </a:solidFill>
              </a:rPr>
              <a:t>POSET</a:t>
            </a:r>
            <a:r>
              <a:rPr lang="en-US" sz="2800" dirty="0" smtClean="0"/>
              <a:t>, </a:t>
            </a:r>
            <a:r>
              <a:rPr lang="en-US" sz="2800" dirty="0"/>
              <a:t>and is denoted by (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,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6654CA0E-AA87-4D4F-98A3-9246E86103A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6205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err="1" smtClean="0"/>
              <a:t>Hasse</a:t>
            </a:r>
            <a:r>
              <a:rPr lang="en-US" dirty="0" smtClean="0"/>
              <a:t> Diagram-Steps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19125" y="1881188"/>
            <a:ext cx="7839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Eliminate the loops at all the vertices.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158875" y="49180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408238" y="4095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505200" y="46545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001838" y="5588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068638" y="5286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798638" y="56769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19125" y="473392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235325" y="5197475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794125" y="4470400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493963" y="3757613"/>
            <a:ext cx="53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18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69963" y="3878263"/>
            <a:ext cx="2774950" cy="1987550"/>
            <a:chOff x="611" y="2443"/>
            <a:chExt cx="1748" cy="1252"/>
          </a:xfrm>
        </p:grpSpPr>
        <p:sp>
          <p:nvSpPr>
            <p:cNvPr id="30756" name="Oval 15"/>
            <p:cNvSpPr>
              <a:spLocks noChangeArrowheads="1"/>
            </p:cNvSpPr>
            <p:nvPr/>
          </p:nvSpPr>
          <p:spPr bwMode="auto">
            <a:xfrm>
              <a:off x="1401" y="2443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Oval 16"/>
            <p:cNvSpPr>
              <a:spLocks noChangeArrowheads="1"/>
            </p:cNvSpPr>
            <p:nvPr/>
          </p:nvSpPr>
          <p:spPr bwMode="auto">
            <a:xfrm>
              <a:off x="1261" y="3520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Oval 17"/>
            <p:cNvSpPr>
              <a:spLocks noChangeArrowheads="1"/>
            </p:cNvSpPr>
            <p:nvPr/>
          </p:nvSpPr>
          <p:spPr bwMode="auto">
            <a:xfrm>
              <a:off x="2170" y="2775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Oval 18"/>
            <p:cNvSpPr>
              <a:spLocks noChangeArrowheads="1"/>
            </p:cNvSpPr>
            <p:nvPr/>
          </p:nvSpPr>
          <p:spPr bwMode="auto">
            <a:xfrm>
              <a:off x="1881" y="3374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Oval 19"/>
            <p:cNvSpPr>
              <a:spLocks noChangeArrowheads="1"/>
            </p:cNvSpPr>
            <p:nvPr/>
          </p:nvSpPr>
          <p:spPr bwMode="auto">
            <a:xfrm>
              <a:off x="611" y="2979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AutoShape 20"/>
            <p:cNvSpPr>
              <a:spLocks noChangeArrowheads="1"/>
            </p:cNvSpPr>
            <p:nvPr/>
          </p:nvSpPr>
          <p:spPr bwMode="auto">
            <a:xfrm>
              <a:off x="1396" y="354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AutoShape 21"/>
            <p:cNvSpPr>
              <a:spLocks noChangeArrowheads="1"/>
            </p:cNvSpPr>
            <p:nvPr/>
          </p:nvSpPr>
          <p:spPr bwMode="auto">
            <a:xfrm>
              <a:off x="2016" y="341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AutoShape 22"/>
            <p:cNvSpPr>
              <a:spLocks noChangeArrowheads="1"/>
            </p:cNvSpPr>
            <p:nvPr/>
          </p:nvSpPr>
          <p:spPr bwMode="auto">
            <a:xfrm>
              <a:off x="2303" y="2817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64" name="AutoShape 23"/>
            <p:cNvSpPr>
              <a:spLocks noChangeArrowheads="1"/>
            </p:cNvSpPr>
            <p:nvPr/>
          </p:nvSpPr>
          <p:spPr bwMode="auto">
            <a:xfrm rot="-1196166">
              <a:off x="1534" y="2443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65" name="AutoShape 24"/>
            <p:cNvSpPr>
              <a:spLocks noChangeArrowheads="1"/>
            </p:cNvSpPr>
            <p:nvPr/>
          </p:nvSpPr>
          <p:spPr bwMode="auto">
            <a:xfrm rot="-6217804">
              <a:off x="652" y="2950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sp>
        <p:nvSpPr>
          <p:cNvPr id="30736" name="Line 25"/>
          <p:cNvSpPr>
            <a:spLocks noChangeShapeType="1"/>
          </p:cNvSpPr>
          <p:nvPr/>
        </p:nvSpPr>
        <p:spPr bwMode="auto">
          <a:xfrm flipH="1" flipV="1">
            <a:off x="1247775" y="5006975"/>
            <a:ext cx="75406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Freeform 28"/>
          <p:cNvSpPr>
            <a:spLocks/>
          </p:cNvSpPr>
          <p:nvPr/>
        </p:nvSpPr>
        <p:spPr bwMode="auto">
          <a:xfrm>
            <a:off x="2027238" y="5140325"/>
            <a:ext cx="1050925" cy="490538"/>
          </a:xfrm>
          <a:custGeom>
            <a:avLst/>
            <a:gdLst>
              <a:gd name="T0" fmla="*/ 30163 w 662"/>
              <a:gd name="T1" fmla="*/ 452438 h 309"/>
              <a:gd name="T2" fmla="*/ 84137 w 662"/>
              <a:gd name="T3" fmla="*/ 422275 h 309"/>
              <a:gd name="T4" fmla="*/ 533400 w 662"/>
              <a:gd name="T5" fmla="*/ 41275 h 309"/>
              <a:gd name="T6" fmla="*/ 1050925 w 662"/>
              <a:gd name="T7" fmla="*/ 171450 h 309"/>
              <a:gd name="T8" fmla="*/ 0 60000 65536"/>
              <a:gd name="T9" fmla="*/ 0 60000 65536"/>
              <a:gd name="T10" fmla="*/ 0 60000 65536"/>
              <a:gd name="T11" fmla="*/ 0 60000 65536"/>
              <a:gd name="T12" fmla="*/ 0 w 662"/>
              <a:gd name="T13" fmla="*/ 0 h 309"/>
              <a:gd name="T14" fmla="*/ 662 w 662"/>
              <a:gd name="T15" fmla="*/ 309 h 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2" h="309">
                <a:moveTo>
                  <a:pt x="19" y="285"/>
                </a:moveTo>
                <a:cubicBezTo>
                  <a:pt x="9" y="297"/>
                  <a:pt x="0" y="309"/>
                  <a:pt x="53" y="266"/>
                </a:cubicBezTo>
                <a:cubicBezTo>
                  <a:pt x="106" y="223"/>
                  <a:pt x="234" y="52"/>
                  <a:pt x="336" y="26"/>
                </a:cubicBezTo>
                <a:cubicBezTo>
                  <a:pt x="438" y="0"/>
                  <a:pt x="550" y="54"/>
                  <a:pt x="662" y="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Line 33"/>
          <p:cNvSpPr>
            <a:spLocks noChangeShapeType="1"/>
          </p:cNvSpPr>
          <p:nvPr/>
        </p:nvSpPr>
        <p:spPr bwMode="auto">
          <a:xfrm flipV="1">
            <a:off x="1158875" y="4156075"/>
            <a:ext cx="127635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Line 35"/>
          <p:cNvSpPr>
            <a:spLocks noChangeShapeType="1"/>
          </p:cNvSpPr>
          <p:nvPr/>
        </p:nvSpPr>
        <p:spPr bwMode="auto">
          <a:xfrm flipH="1" flipV="1">
            <a:off x="2489200" y="4156075"/>
            <a:ext cx="103822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0" name="Line 37"/>
          <p:cNvSpPr>
            <a:spLocks noChangeShapeType="1"/>
          </p:cNvSpPr>
          <p:nvPr/>
        </p:nvSpPr>
        <p:spPr bwMode="auto">
          <a:xfrm flipV="1">
            <a:off x="3078163" y="4718050"/>
            <a:ext cx="4492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611313" y="4362450"/>
            <a:ext cx="1770062" cy="1038225"/>
            <a:chOff x="1015" y="2748"/>
            <a:chExt cx="1115" cy="654"/>
          </a:xfrm>
        </p:grpSpPr>
        <p:sp>
          <p:nvSpPr>
            <p:cNvPr id="30751" name="AutoShape 31"/>
            <p:cNvSpPr>
              <a:spLocks noChangeArrowheads="1"/>
            </p:cNvSpPr>
            <p:nvPr/>
          </p:nvSpPr>
          <p:spPr bwMode="auto">
            <a:xfrm rot="6624581">
              <a:off x="1738" y="3223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AutoShape 32"/>
            <p:cNvSpPr>
              <a:spLocks noChangeArrowheads="1"/>
            </p:cNvSpPr>
            <p:nvPr/>
          </p:nvSpPr>
          <p:spPr bwMode="auto">
            <a:xfrm rot="-3303410">
              <a:off x="1037" y="3324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AutoShape 34"/>
            <p:cNvSpPr>
              <a:spLocks noChangeArrowheads="1"/>
            </p:cNvSpPr>
            <p:nvPr/>
          </p:nvSpPr>
          <p:spPr bwMode="auto">
            <a:xfrm rot="3109939">
              <a:off x="1115" y="2828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AutoShape 36"/>
            <p:cNvSpPr>
              <a:spLocks noChangeArrowheads="1"/>
            </p:cNvSpPr>
            <p:nvPr/>
          </p:nvSpPr>
          <p:spPr bwMode="auto">
            <a:xfrm rot="-3625092">
              <a:off x="1857" y="2726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AutoShape 38"/>
            <p:cNvSpPr>
              <a:spLocks noChangeArrowheads="1"/>
            </p:cNvSpPr>
            <p:nvPr/>
          </p:nvSpPr>
          <p:spPr bwMode="auto">
            <a:xfrm rot="2284427">
              <a:off x="2074" y="3085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01838" y="4124325"/>
            <a:ext cx="1525587" cy="1504950"/>
            <a:chOff x="1261" y="2598"/>
            <a:chExt cx="961" cy="948"/>
          </a:xfrm>
        </p:grpSpPr>
        <p:sp>
          <p:nvSpPr>
            <p:cNvPr id="30745" name="Line 26"/>
            <p:cNvSpPr>
              <a:spLocks noChangeShapeType="1"/>
            </p:cNvSpPr>
            <p:nvPr/>
          </p:nvSpPr>
          <p:spPr bwMode="auto">
            <a:xfrm flipV="1">
              <a:off x="1261" y="2598"/>
              <a:ext cx="273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6" name="Freeform 27"/>
            <p:cNvSpPr>
              <a:spLocks/>
            </p:cNvSpPr>
            <p:nvPr/>
          </p:nvSpPr>
          <p:spPr bwMode="auto">
            <a:xfrm>
              <a:off x="1286" y="2962"/>
              <a:ext cx="936" cy="580"/>
            </a:xfrm>
            <a:custGeom>
              <a:avLst/>
              <a:gdLst>
                <a:gd name="T0" fmla="*/ 0 w 936"/>
                <a:gd name="T1" fmla="*/ 580 h 580"/>
                <a:gd name="T2" fmla="*/ 356 w 936"/>
                <a:gd name="T3" fmla="*/ 134 h 580"/>
                <a:gd name="T4" fmla="*/ 936 w 936"/>
                <a:gd name="T5" fmla="*/ 0 h 580"/>
                <a:gd name="T6" fmla="*/ 0 60000 65536"/>
                <a:gd name="T7" fmla="*/ 0 60000 65536"/>
                <a:gd name="T8" fmla="*/ 0 60000 65536"/>
                <a:gd name="T9" fmla="*/ 0 w 936"/>
                <a:gd name="T10" fmla="*/ 0 h 580"/>
                <a:gd name="T11" fmla="*/ 936 w 936"/>
                <a:gd name="T12" fmla="*/ 580 h 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6" h="580">
                  <a:moveTo>
                    <a:pt x="0" y="580"/>
                  </a:moveTo>
                  <a:cubicBezTo>
                    <a:pt x="100" y="405"/>
                    <a:pt x="200" y="231"/>
                    <a:pt x="356" y="134"/>
                  </a:cubicBezTo>
                  <a:cubicBezTo>
                    <a:pt x="512" y="37"/>
                    <a:pt x="724" y="18"/>
                    <a:pt x="9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7" name="AutoShape 29"/>
            <p:cNvSpPr>
              <a:spLocks noChangeArrowheads="1"/>
            </p:cNvSpPr>
            <p:nvPr/>
          </p:nvSpPr>
          <p:spPr bwMode="auto">
            <a:xfrm rot="570851">
              <a:off x="1405" y="2908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AutoShape 30"/>
            <p:cNvSpPr>
              <a:spLocks noChangeArrowheads="1"/>
            </p:cNvSpPr>
            <p:nvPr/>
          </p:nvSpPr>
          <p:spPr bwMode="auto">
            <a:xfrm rot="2933260">
              <a:off x="1590" y="3062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39"/>
            <p:cNvSpPr>
              <a:spLocks noChangeShapeType="1"/>
            </p:cNvSpPr>
            <p:nvPr/>
          </p:nvSpPr>
          <p:spPr bwMode="auto">
            <a:xfrm flipH="1" flipV="1">
              <a:off x="1568" y="2618"/>
              <a:ext cx="371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0" name="AutoShape 40"/>
            <p:cNvSpPr>
              <a:spLocks noChangeArrowheads="1"/>
            </p:cNvSpPr>
            <p:nvPr/>
          </p:nvSpPr>
          <p:spPr bwMode="auto">
            <a:xfrm rot="-1657483">
              <a:off x="1680" y="2830"/>
              <a:ext cx="56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612775" y="2247900"/>
            <a:ext cx="7839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Eliminate all arrows whose existence is implied by the transitive property.</a:t>
            </a:r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614363" y="2860675"/>
            <a:ext cx="7839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Eliminate the direction indicators on the arrows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7" grpId="0"/>
      <p:bldP spid="932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DE2493C6-70D0-4A86-BC41-CB192AC9CCD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6205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err="1" smtClean="0"/>
              <a:t>Hasse</a:t>
            </a:r>
            <a:r>
              <a:rPr lang="en-US" dirty="0" smtClean="0"/>
              <a:t> Diagram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For the </a:t>
            </a:r>
            <a:r>
              <a:rPr lang="en-US" dirty="0" err="1" smtClean="0"/>
              <a:t>poset</a:t>
            </a:r>
            <a:r>
              <a:rPr lang="en-US" dirty="0" smtClean="0"/>
              <a:t> ({1,2,3,4,6,8,12}, |)</a:t>
            </a:r>
          </a:p>
        </p:txBody>
      </p:sp>
      <p:pic>
        <p:nvPicPr>
          <p:cNvPr id="196612" name="Picture 4" descr="rosen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551113"/>
            <a:ext cx="1727200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3" name="Picture 5" descr="rosen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38400"/>
            <a:ext cx="2416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4" name="Picture 6" descr="rosen-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2557463"/>
            <a:ext cx="2330450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 bwMode="auto">
          <a:xfrm>
            <a:off x="1828800" y="5715000"/>
            <a:ext cx="3810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158875" y="49180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057400" y="5715000"/>
            <a:ext cx="1524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55EACEC8-ECB8-469C-8B90-D0ED65E62A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7696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charset="0"/>
              </a:rPr>
              <a:t>a</a:t>
            </a:r>
            <a:r>
              <a:rPr lang="en-US" sz="2400" dirty="0"/>
              <a:t> is a </a:t>
            </a:r>
            <a:r>
              <a:rPr lang="en-US" sz="2400" i="1" dirty="0">
                <a:solidFill>
                  <a:srgbClr val="FF0000"/>
                </a:solidFill>
              </a:rPr>
              <a:t>maximal</a:t>
            </a:r>
            <a:r>
              <a:rPr lang="en-US" sz="2400" dirty="0"/>
              <a:t> in the </a:t>
            </a:r>
            <a:r>
              <a:rPr lang="en-US" sz="2400" dirty="0" err="1"/>
              <a:t>poset</a:t>
            </a:r>
            <a:r>
              <a:rPr lang="en-US" sz="2400" dirty="0"/>
              <a:t> (S,     )  if there is no</a:t>
            </a:r>
            <a:br>
              <a:rPr lang="en-US" sz="2400" dirty="0"/>
            </a:br>
            <a:r>
              <a:rPr lang="en-US" sz="2400" dirty="0"/>
              <a:t>such that  </a:t>
            </a:r>
            <a:r>
              <a:rPr lang="en-US" sz="2400" i="1" dirty="0">
                <a:latin typeface="Times New Roman" charset="0"/>
              </a:rPr>
              <a:t>a     b</a:t>
            </a:r>
            <a:r>
              <a:rPr lang="en-US" sz="2400" dirty="0"/>
              <a:t>.  Similarly, an element of a </a:t>
            </a:r>
            <a:r>
              <a:rPr lang="en-US" sz="2400" dirty="0" err="1"/>
              <a:t>poset</a:t>
            </a:r>
            <a:r>
              <a:rPr lang="en-US" sz="2400" dirty="0"/>
              <a:t> is called </a:t>
            </a:r>
            <a:r>
              <a:rPr lang="en-US" sz="2400" i="1" dirty="0">
                <a:solidFill>
                  <a:srgbClr val="FF0000"/>
                </a:solidFill>
              </a:rPr>
              <a:t>minimal</a:t>
            </a:r>
            <a:r>
              <a:rPr lang="en-US" sz="2400" dirty="0"/>
              <a:t> if it is not greater than any element of the </a:t>
            </a:r>
            <a:r>
              <a:rPr lang="en-US" sz="2400" dirty="0" err="1"/>
              <a:t>poset</a:t>
            </a:r>
            <a:r>
              <a:rPr lang="en-US" sz="2400" dirty="0"/>
              <a:t>.  That is,  </a:t>
            </a:r>
            <a:r>
              <a:rPr lang="en-US" sz="2400" i="1" dirty="0">
                <a:latin typeface="Times New Roman" charset="0"/>
              </a:rPr>
              <a:t>a</a:t>
            </a:r>
            <a:r>
              <a:rPr lang="en-US" sz="2400" dirty="0"/>
              <a:t>  is </a:t>
            </a:r>
            <a:r>
              <a:rPr lang="en-US" sz="2400" i="1" dirty="0">
                <a:solidFill>
                  <a:srgbClr val="FF0000"/>
                </a:solidFill>
              </a:rPr>
              <a:t>minimal</a:t>
            </a:r>
            <a:r>
              <a:rPr lang="en-US" sz="2400" dirty="0"/>
              <a:t> if there is no element </a:t>
            </a:r>
            <a:br>
              <a:rPr lang="en-US" sz="2400" dirty="0"/>
            </a:br>
            <a:r>
              <a:rPr lang="en-US" sz="2400" dirty="0"/>
              <a:t>          such that  </a:t>
            </a:r>
            <a:r>
              <a:rPr lang="en-US" sz="2400" i="1" dirty="0">
                <a:latin typeface="Times New Roman" charset="0"/>
              </a:rPr>
              <a:t>b    </a:t>
            </a:r>
            <a:r>
              <a:rPr lang="en-US" sz="2400" i="1" dirty="0" smtClean="0">
                <a:latin typeface="Times New Roman" charset="0"/>
              </a:rPr>
              <a:t> a</a:t>
            </a:r>
            <a:r>
              <a:rPr lang="en-US" sz="2400" dirty="0"/>
              <a:t>. 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It is possible to have </a:t>
            </a:r>
            <a:br>
              <a:rPr lang="en-US" sz="2400" dirty="0"/>
            </a:br>
            <a:r>
              <a:rPr lang="en-US" sz="2400" dirty="0"/>
              <a:t>multiple </a:t>
            </a:r>
            <a:r>
              <a:rPr lang="en-US" sz="2400" dirty="0" err="1"/>
              <a:t>minimals</a:t>
            </a:r>
            <a:r>
              <a:rPr lang="en-US" sz="2400" dirty="0"/>
              <a:t> and </a:t>
            </a:r>
            <a:r>
              <a:rPr lang="en-US" sz="2400" dirty="0" err="1"/>
              <a:t>maximals</a:t>
            </a:r>
            <a:r>
              <a:rPr lang="en-US" sz="2400" dirty="0"/>
              <a:t>.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Maximal and Minimal Elements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6858000" y="2057400"/>
          <a:ext cx="725487" cy="363537"/>
        </p:xfrm>
        <a:graphic>
          <a:graphicData uri="http://schemas.openxmlformats.org/presentationml/2006/ole">
            <p:oleObj spid="_x0000_s8194" name="Equation" r:id="rId4" imgW="355320" imgH="177480" progId="">
              <p:embed/>
            </p:oleObj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787400" y="3543300"/>
          <a:ext cx="695325" cy="347663"/>
        </p:xfrm>
        <a:graphic>
          <a:graphicData uri="http://schemas.openxmlformats.org/presentationml/2006/ole">
            <p:oleObj spid="_x0000_s8195" name="Equation" r:id="rId5" imgW="355320" imgH="177480" progId="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3657600"/>
            <a:ext cx="228600" cy="200025"/>
            <a:chOff x="2805" y="3279"/>
            <a:chExt cx="144" cy="126"/>
          </a:xfrm>
        </p:grpSpPr>
        <p:sp>
          <p:nvSpPr>
            <p:cNvPr id="8208" name="Freeform 11"/>
            <p:cNvSpPr>
              <a:spLocks/>
            </p:cNvSpPr>
            <p:nvPr/>
          </p:nvSpPr>
          <p:spPr bwMode="auto">
            <a:xfrm>
              <a:off x="2805" y="3279"/>
              <a:ext cx="144" cy="65"/>
            </a:xfrm>
            <a:custGeom>
              <a:avLst/>
              <a:gdLst>
                <a:gd name="T0" fmla="*/ 0 w 528"/>
                <a:gd name="T1" fmla="*/ 62 h 200"/>
                <a:gd name="T2" fmla="*/ 13 w 528"/>
                <a:gd name="T3" fmla="*/ 62 h 200"/>
                <a:gd name="T4" fmla="*/ 52 w 528"/>
                <a:gd name="T5" fmla="*/ 62 h 200"/>
                <a:gd name="T6" fmla="*/ 105 w 528"/>
                <a:gd name="T7" fmla="*/ 47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Freeform 12"/>
            <p:cNvSpPr>
              <a:spLocks/>
            </p:cNvSpPr>
            <p:nvPr/>
          </p:nvSpPr>
          <p:spPr bwMode="auto">
            <a:xfrm flipV="1">
              <a:off x="2805" y="3339"/>
              <a:ext cx="144" cy="66"/>
            </a:xfrm>
            <a:custGeom>
              <a:avLst/>
              <a:gdLst>
                <a:gd name="T0" fmla="*/ 0 w 528"/>
                <a:gd name="T1" fmla="*/ 63 h 200"/>
                <a:gd name="T2" fmla="*/ 13 w 528"/>
                <a:gd name="T3" fmla="*/ 63 h 200"/>
                <a:gd name="T4" fmla="*/ 52 w 528"/>
                <a:gd name="T5" fmla="*/ 63 h 200"/>
                <a:gd name="T6" fmla="*/ 105 w 528"/>
                <a:gd name="T7" fmla="*/ 48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62200" y="2590800"/>
            <a:ext cx="228600" cy="200025"/>
            <a:chOff x="2805" y="3279"/>
            <a:chExt cx="144" cy="126"/>
          </a:xfrm>
        </p:grpSpPr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2805" y="3279"/>
              <a:ext cx="144" cy="65"/>
            </a:xfrm>
            <a:custGeom>
              <a:avLst/>
              <a:gdLst>
                <a:gd name="T0" fmla="*/ 0 w 528"/>
                <a:gd name="T1" fmla="*/ 62 h 200"/>
                <a:gd name="T2" fmla="*/ 13 w 528"/>
                <a:gd name="T3" fmla="*/ 62 h 200"/>
                <a:gd name="T4" fmla="*/ 52 w 528"/>
                <a:gd name="T5" fmla="*/ 62 h 200"/>
                <a:gd name="T6" fmla="*/ 105 w 528"/>
                <a:gd name="T7" fmla="*/ 47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 flipV="1">
              <a:off x="2805" y="3339"/>
              <a:ext cx="144" cy="66"/>
            </a:xfrm>
            <a:custGeom>
              <a:avLst/>
              <a:gdLst>
                <a:gd name="T0" fmla="*/ 0 w 528"/>
                <a:gd name="T1" fmla="*/ 63 h 200"/>
                <a:gd name="T2" fmla="*/ 13 w 528"/>
                <a:gd name="T3" fmla="*/ 63 h 200"/>
                <a:gd name="T4" fmla="*/ 52 w 528"/>
                <a:gd name="T5" fmla="*/ 63 h 200"/>
                <a:gd name="T6" fmla="*/ 105 w 528"/>
                <a:gd name="T7" fmla="*/ 48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2000" y="2209800"/>
            <a:ext cx="228600" cy="228600"/>
            <a:chOff x="1392" y="2304"/>
            <a:chExt cx="528" cy="440"/>
          </a:xfrm>
        </p:grpSpPr>
        <p:sp>
          <p:nvSpPr>
            <p:cNvPr id="8203" name="Freeform 17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Freeform 18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Freeform 19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4709" name="Picture 21" descr="rosen-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3352801"/>
            <a:ext cx="228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190625"/>
            <a:ext cx="64198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6"/>
          <p:cNvSpPr txBox="1">
            <a:spLocks/>
          </p:cNvSpPr>
          <p:nvPr/>
        </p:nvSpPr>
        <p:spPr>
          <a:xfrm>
            <a:off x="6858000" y="59436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862B3-2186-448D-98EE-A60507BBD4DE}" type="slidenum"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7F2862B3-2186-448D-98EE-A60507BBD4DE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762000" y="2009775"/>
            <a:ext cx="769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charset="0"/>
              </a:rPr>
              <a:t>a</a:t>
            </a:r>
            <a:r>
              <a:rPr lang="en-US" sz="2400" dirty="0"/>
              <a:t> is the </a:t>
            </a:r>
            <a:r>
              <a:rPr lang="en-US" sz="2400" i="1" dirty="0">
                <a:solidFill>
                  <a:srgbClr val="FF0000"/>
                </a:solidFill>
              </a:rPr>
              <a:t>greatest element</a:t>
            </a:r>
            <a:r>
              <a:rPr lang="en-US" sz="2400" dirty="0"/>
              <a:t> in the </a:t>
            </a:r>
            <a:r>
              <a:rPr lang="en-US" sz="2400" dirty="0" err="1"/>
              <a:t>poset</a:t>
            </a:r>
            <a:r>
              <a:rPr lang="en-US" sz="2400" dirty="0"/>
              <a:t> (S,     )  if </a:t>
            </a:r>
            <a:r>
              <a:rPr lang="en-US" sz="2400" i="1" dirty="0">
                <a:latin typeface="Times New Roman" charset="0"/>
              </a:rPr>
              <a:t>b     a</a:t>
            </a:r>
            <a:br>
              <a:rPr lang="en-US" sz="2400" i="1" dirty="0">
                <a:latin typeface="Times New Roman" charset="0"/>
              </a:rPr>
            </a:br>
            <a:r>
              <a:rPr lang="en-US" sz="2400" dirty="0"/>
              <a:t>for </a:t>
            </a:r>
            <a:r>
              <a:rPr lang="en-US" sz="2400" u="sng" dirty="0"/>
              <a:t>all          . </a:t>
            </a:r>
            <a:r>
              <a:rPr lang="en-US" sz="2400" dirty="0"/>
              <a:t>Similarly, an element of a </a:t>
            </a:r>
            <a:r>
              <a:rPr lang="en-US" sz="2400" dirty="0" err="1"/>
              <a:t>poset</a:t>
            </a:r>
            <a:r>
              <a:rPr lang="en-US" sz="2400" dirty="0"/>
              <a:t> is called the </a:t>
            </a:r>
            <a:r>
              <a:rPr lang="en-US" sz="2400" i="1" dirty="0">
                <a:solidFill>
                  <a:srgbClr val="FF0000"/>
                </a:solidFill>
              </a:rPr>
              <a:t>least element </a:t>
            </a:r>
            <a:r>
              <a:rPr lang="en-US" sz="2400" dirty="0"/>
              <a:t> if it is less or equal than </a:t>
            </a:r>
            <a:r>
              <a:rPr lang="en-US" sz="2400" u="sng" dirty="0"/>
              <a:t>all other </a:t>
            </a:r>
            <a:r>
              <a:rPr lang="en-US" sz="2400" dirty="0"/>
              <a:t>elements in the </a:t>
            </a:r>
            <a:r>
              <a:rPr lang="en-US" sz="2400" dirty="0" err="1"/>
              <a:t>poset</a:t>
            </a:r>
            <a:r>
              <a:rPr lang="en-US" sz="2400" dirty="0"/>
              <a:t>.  That is,  </a:t>
            </a:r>
            <a:r>
              <a:rPr lang="en-US" sz="2400" i="1" dirty="0">
                <a:latin typeface="Times New Roman" charset="0"/>
              </a:rPr>
              <a:t>a</a:t>
            </a:r>
            <a:r>
              <a:rPr lang="en-US" sz="2400" dirty="0"/>
              <a:t>  is the </a:t>
            </a:r>
            <a:r>
              <a:rPr lang="en-US" sz="2400" i="1" dirty="0">
                <a:solidFill>
                  <a:srgbClr val="FF0000"/>
                </a:solidFill>
              </a:rPr>
              <a:t>least element</a:t>
            </a:r>
            <a:r>
              <a:rPr lang="en-US" sz="2400" dirty="0"/>
              <a:t> if</a:t>
            </a:r>
            <a:br>
              <a:rPr lang="en-US" sz="2400" dirty="0"/>
            </a:br>
            <a:r>
              <a:rPr lang="en-US" sz="2400" i="1" dirty="0"/>
              <a:t>a</a:t>
            </a:r>
            <a:r>
              <a:rPr lang="en-US" sz="2400" dirty="0"/>
              <a:t>     </a:t>
            </a:r>
            <a:r>
              <a:rPr lang="en-US" sz="2400" i="1" dirty="0"/>
              <a:t>b</a:t>
            </a:r>
            <a:r>
              <a:rPr lang="en-US" sz="2400" dirty="0"/>
              <a:t> for all  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62050"/>
          </a:xfrm>
          <a:solidFill>
            <a:schemeClr val="bg2"/>
          </a:solidFill>
        </p:spPr>
        <p:txBody>
          <a:bodyPr/>
          <a:lstStyle/>
          <a:p>
            <a:pPr algn="l" eaLnBrk="1" hangingPunct="1"/>
            <a:r>
              <a:rPr lang="en-US" dirty="0" smtClean="0"/>
              <a:t>Greatest Element, Least Element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647825" y="2439988"/>
          <a:ext cx="725488" cy="363537"/>
        </p:xfrm>
        <a:graphic>
          <a:graphicData uri="http://schemas.openxmlformats.org/presentationml/2006/ole">
            <p:oleObj spid="_x0000_s9218" name="Equation" r:id="rId4" imgW="355320" imgH="177480" progId="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586038" y="3579813"/>
          <a:ext cx="695325" cy="347662"/>
        </p:xfrm>
        <a:graphic>
          <a:graphicData uri="http://schemas.openxmlformats.org/presentationml/2006/ole">
            <p:oleObj spid="_x0000_s9219" name="Equation" r:id="rId5" imgW="355320" imgH="177480" progId="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91200" y="2133600"/>
            <a:ext cx="228600" cy="228600"/>
            <a:chOff x="1392" y="2304"/>
            <a:chExt cx="528" cy="440"/>
          </a:xfrm>
        </p:grpSpPr>
        <p:sp>
          <p:nvSpPr>
            <p:cNvPr id="9233" name="Freeform 13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4" name="Freeform 14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Freeform 15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81800" y="2133600"/>
            <a:ext cx="228600" cy="228600"/>
            <a:chOff x="1392" y="2304"/>
            <a:chExt cx="528" cy="440"/>
          </a:xfrm>
        </p:grpSpPr>
        <p:sp>
          <p:nvSpPr>
            <p:cNvPr id="9230" name="Freeform 17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Freeform 18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Freeform 19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27125" y="3600450"/>
            <a:ext cx="228600" cy="228600"/>
            <a:chOff x="1392" y="2304"/>
            <a:chExt cx="528" cy="440"/>
          </a:xfrm>
        </p:grpSpPr>
        <p:sp>
          <p:nvSpPr>
            <p:cNvPr id="9227" name="Freeform 21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8" name="Freeform 22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9" name="Freeform 23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8808" name="Picture 24" descr="rosen-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3352800"/>
            <a:ext cx="25146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59E0FFE6-1EEA-4ED8-8A7A-DEF06A4A262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Topological Sorting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762000" y="2062163"/>
            <a:ext cx="7696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 total ordering        is said to be compatible with the partial ordering </a:t>
            </a:r>
            <a:r>
              <a:rPr lang="en-US" sz="3200" i="1" dirty="0">
                <a:latin typeface="Times New Roman" charset="0"/>
              </a:rPr>
              <a:t>R</a:t>
            </a:r>
            <a:r>
              <a:rPr lang="en-US" sz="3200" dirty="0"/>
              <a:t> if </a:t>
            </a:r>
            <a:br>
              <a:rPr lang="en-US" sz="3200" dirty="0"/>
            </a:br>
            <a:r>
              <a:rPr lang="en-US" sz="3200" i="1" dirty="0">
                <a:latin typeface="Times New Roman" charset="0"/>
              </a:rPr>
              <a:t>a</a:t>
            </a:r>
            <a:r>
              <a:rPr lang="en-US" sz="3200" dirty="0"/>
              <a:t>     </a:t>
            </a:r>
            <a:r>
              <a:rPr lang="en-US" sz="3200" i="1" dirty="0">
                <a:latin typeface="Times New Roman" charset="0"/>
              </a:rPr>
              <a:t>b</a:t>
            </a:r>
            <a:r>
              <a:rPr lang="en-US" sz="3200" dirty="0"/>
              <a:t> whenever </a:t>
            </a:r>
            <a:r>
              <a:rPr lang="en-US" sz="3200" b="1" i="1" dirty="0">
                <a:latin typeface="Times New Roman" charset="0"/>
              </a:rPr>
              <a:t>a  R  b</a:t>
            </a:r>
            <a:r>
              <a:rPr lang="en-US" sz="3200" dirty="0"/>
              <a:t>.  </a:t>
            </a:r>
            <a:endParaRPr lang="en-US" sz="3200" dirty="0" smtClean="0"/>
          </a:p>
          <a:p>
            <a:pPr>
              <a:spcBef>
                <a:spcPct val="50000"/>
              </a:spcBef>
            </a:pPr>
            <a:r>
              <a:rPr lang="en-US" sz="3200" dirty="0" smtClean="0"/>
              <a:t>Constructing </a:t>
            </a:r>
            <a:r>
              <a:rPr lang="en-US" sz="3200" dirty="0"/>
              <a:t>a total ordering </a:t>
            </a:r>
            <a:r>
              <a:rPr lang="en-US" sz="3200" dirty="0" smtClean="0"/>
              <a:t>from </a:t>
            </a:r>
            <a:r>
              <a:rPr lang="en-US" sz="3200" dirty="0"/>
              <a:t>a partial ordering is called </a:t>
            </a:r>
            <a:r>
              <a:rPr lang="en-US" sz="3200" i="1" dirty="0">
                <a:solidFill>
                  <a:srgbClr val="FF0000"/>
                </a:solidFill>
              </a:rPr>
              <a:t>topological sorting</a:t>
            </a:r>
            <a:r>
              <a:rPr lang="en-US" sz="3200" dirty="0"/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57600" y="2209800"/>
            <a:ext cx="365125" cy="355600"/>
            <a:chOff x="1392" y="2304"/>
            <a:chExt cx="528" cy="440"/>
          </a:xfrm>
        </p:grpSpPr>
        <p:sp>
          <p:nvSpPr>
            <p:cNvPr id="37898" name="Freeform 7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Freeform 8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Freeform 9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43000" y="3170238"/>
            <a:ext cx="365125" cy="355600"/>
            <a:chOff x="1392" y="2304"/>
            <a:chExt cx="528" cy="440"/>
          </a:xfrm>
        </p:grpSpPr>
        <p:sp>
          <p:nvSpPr>
            <p:cNvPr id="37895" name="Freeform 11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6" name="Freeform 12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Freeform 13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5C814C94-B1A1-4D1D-BC37-8E7E3C90E5F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6205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Topological Sorting</a:t>
            </a:r>
          </a:p>
        </p:txBody>
      </p:sp>
      <p:pic>
        <p:nvPicPr>
          <p:cNvPr id="39940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28713" y="1981201"/>
            <a:ext cx="7027862" cy="2959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14450"/>
            <a:ext cx="755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858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Topological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1812CCF0-1A0D-43C3-8F24-17CD0E265A1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Example-Topological Sorting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Consider the set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= {2, 3, 4, 6, 18, 24} ordered by the “divides” relation.  The </a:t>
            </a:r>
            <a:r>
              <a:rPr lang="en-US" sz="2800" dirty="0" err="1"/>
              <a:t>Hasse</a:t>
            </a:r>
            <a:r>
              <a:rPr lang="en-US" sz="2800" dirty="0"/>
              <a:t> diagram follows: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791200" y="2971800"/>
            <a:ext cx="2666528" cy="1423987"/>
            <a:chOff x="1533" y="1953"/>
            <a:chExt cx="1412" cy="897"/>
          </a:xfrm>
        </p:grpSpPr>
        <p:sp>
          <p:nvSpPr>
            <p:cNvPr id="11273" name="Oval 11"/>
            <p:cNvSpPr>
              <a:spLocks noChangeArrowheads="1"/>
            </p:cNvSpPr>
            <p:nvPr/>
          </p:nvSpPr>
          <p:spPr bwMode="auto">
            <a:xfrm>
              <a:off x="1890" y="20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4" name="Oval 12"/>
            <p:cNvSpPr>
              <a:spLocks noChangeArrowheads="1"/>
            </p:cNvSpPr>
            <p:nvPr/>
          </p:nvSpPr>
          <p:spPr bwMode="auto">
            <a:xfrm>
              <a:off x="1890" y="240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5" name="Oval 13"/>
            <p:cNvSpPr>
              <a:spLocks noChangeArrowheads="1"/>
            </p:cNvSpPr>
            <p:nvPr/>
          </p:nvSpPr>
          <p:spPr bwMode="auto">
            <a:xfrm>
              <a:off x="1890" y="271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6" name="Oval 15"/>
            <p:cNvSpPr>
              <a:spLocks noChangeArrowheads="1"/>
            </p:cNvSpPr>
            <p:nvPr/>
          </p:nvSpPr>
          <p:spPr bwMode="auto">
            <a:xfrm>
              <a:off x="2610" y="20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7" name="Oval 16"/>
            <p:cNvSpPr>
              <a:spLocks noChangeArrowheads="1"/>
            </p:cNvSpPr>
            <p:nvPr/>
          </p:nvSpPr>
          <p:spPr bwMode="auto">
            <a:xfrm>
              <a:off x="2610" y="240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8" name="Oval 17"/>
            <p:cNvSpPr>
              <a:spLocks noChangeArrowheads="1"/>
            </p:cNvSpPr>
            <p:nvPr/>
          </p:nvSpPr>
          <p:spPr bwMode="auto">
            <a:xfrm>
              <a:off x="2610" y="271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1914" y="2101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>
              <a:off x="2634" y="211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21"/>
            <p:cNvSpPr>
              <a:spLocks noChangeShapeType="1"/>
            </p:cNvSpPr>
            <p:nvPr/>
          </p:nvSpPr>
          <p:spPr bwMode="auto">
            <a:xfrm>
              <a:off x="1914" y="2119"/>
              <a:ext cx="72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22"/>
            <p:cNvSpPr>
              <a:spLocks noChangeShapeType="1"/>
            </p:cNvSpPr>
            <p:nvPr/>
          </p:nvSpPr>
          <p:spPr bwMode="auto">
            <a:xfrm flipV="1">
              <a:off x="1914" y="2401"/>
              <a:ext cx="752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Text Box 23"/>
            <p:cNvSpPr txBox="1">
              <a:spLocks noChangeArrowheads="1"/>
            </p:cNvSpPr>
            <p:nvPr/>
          </p:nvSpPr>
          <p:spPr bwMode="auto">
            <a:xfrm>
              <a:off x="1533" y="1953"/>
              <a:ext cx="3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24</a:t>
              </a:r>
            </a:p>
          </p:txBody>
        </p:sp>
        <p:sp>
          <p:nvSpPr>
            <p:cNvPr id="11284" name="Text Box 24"/>
            <p:cNvSpPr txBox="1">
              <a:spLocks noChangeArrowheads="1"/>
            </p:cNvSpPr>
            <p:nvPr/>
          </p:nvSpPr>
          <p:spPr bwMode="auto">
            <a:xfrm>
              <a:off x="1619" y="2301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4</a:t>
              </a:r>
            </a:p>
          </p:txBody>
        </p:sp>
        <p:sp>
          <p:nvSpPr>
            <p:cNvPr id="11285" name="Text Box 25"/>
            <p:cNvSpPr txBox="1">
              <a:spLocks noChangeArrowheads="1"/>
            </p:cNvSpPr>
            <p:nvPr/>
          </p:nvSpPr>
          <p:spPr bwMode="auto">
            <a:xfrm>
              <a:off x="1625" y="2619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1286" name="Text Box 26"/>
            <p:cNvSpPr txBox="1">
              <a:spLocks noChangeArrowheads="1"/>
            </p:cNvSpPr>
            <p:nvPr/>
          </p:nvSpPr>
          <p:spPr bwMode="auto">
            <a:xfrm>
              <a:off x="2651" y="2001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18</a:t>
              </a:r>
            </a:p>
          </p:txBody>
        </p:sp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2657" y="2295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6</a:t>
              </a:r>
            </a:p>
          </p:txBody>
        </p:sp>
        <p:sp>
          <p:nvSpPr>
            <p:cNvPr id="11288" name="Text Box 28"/>
            <p:cNvSpPr txBox="1">
              <a:spLocks noChangeArrowheads="1"/>
            </p:cNvSpPr>
            <p:nvPr/>
          </p:nvSpPr>
          <p:spPr bwMode="auto">
            <a:xfrm>
              <a:off x="2663" y="2613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1181894" y="3542506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838200" y="28956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24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 bwMode="auto">
          <a:xfrm>
            <a:off x="1447800" y="3810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447800" y="32004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rot="16200000" flipV="1">
            <a:off x="1181100" y="4152900"/>
            <a:ext cx="544559" cy="11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2514600" y="4419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438400" y="3276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514600" y="3886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7800" y="4419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58" name="Straight Arrow Connector 57"/>
          <p:cNvCxnSpPr>
            <a:stCxn id="57" idx="5"/>
            <a:endCxn id="56" idx="3"/>
          </p:cNvCxnSpPr>
          <p:nvPr/>
        </p:nvCxnSpPr>
        <p:spPr bwMode="auto">
          <a:xfrm rot="5400000" flipH="1" flipV="1">
            <a:off x="1752600" y="3711482"/>
            <a:ext cx="533400" cy="10129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4" idx="1"/>
            <a:endCxn id="56" idx="4"/>
          </p:cNvCxnSpPr>
          <p:nvPr/>
        </p:nvCxnSpPr>
        <p:spPr bwMode="auto">
          <a:xfrm rot="5400000" flipH="1" flipV="1">
            <a:off x="2305050" y="4183110"/>
            <a:ext cx="468359" cy="269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6" idx="1"/>
            <a:endCxn id="55" idx="4"/>
          </p:cNvCxnSpPr>
          <p:nvPr/>
        </p:nvCxnSpPr>
        <p:spPr bwMode="auto">
          <a:xfrm rot="16200000" flipV="1">
            <a:off x="2228851" y="3600450"/>
            <a:ext cx="544559" cy="49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54" idx="1"/>
            <a:endCxn id="52" idx="5"/>
          </p:cNvCxnSpPr>
          <p:nvPr/>
        </p:nvCxnSpPr>
        <p:spPr bwMode="auto">
          <a:xfrm rot="16200000" flipV="1">
            <a:off x="1436641" y="3341641"/>
            <a:ext cx="1165318" cy="10129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7" idx="7"/>
            <a:endCxn id="55" idx="3"/>
          </p:cNvCxnSpPr>
          <p:nvPr/>
        </p:nvCxnSpPr>
        <p:spPr bwMode="auto">
          <a:xfrm rot="5400000" flipH="1" flipV="1">
            <a:off x="1436641" y="3417841"/>
            <a:ext cx="1089118" cy="936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914400" y="4191000"/>
            <a:ext cx="53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667000" y="37338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590800" y="3124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2590800" y="4267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</a:t>
            </a:r>
          </a:p>
        </p:txBody>
      </p:sp>
      <p:cxnSp>
        <p:nvCxnSpPr>
          <p:cNvPr id="67" name="Straight Arrow Connector 66"/>
          <p:cNvCxnSpPr>
            <a:stCxn id="56" idx="3"/>
            <a:endCxn id="52" idx="6"/>
          </p:cNvCxnSpPr>
          <p:nvPr/>
        </p:nvCxnSpPr>
        <p:spPr bwMode="auto">
          <a:xfrm rot="5400000" flipH="1">
            <a:off x="1668509" y="3093992"/>
            <a:ext cx="712741" cy="10017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Freeform 67"/>
          <p:cNvSpPr/>
          <p:nvPr/>
        </p:nvSpPr>
        <p:spPr bwMode="auto">
          <a:xfrm>
            <a:off x="1130636" y="3302000"/>
            <a:ext cx="346715" cy="1193800"/>
          </a:xfrm>
          <a:custGeom>
            <a:avLst/>
            <a:gdLst>
              <a:gd name="connsiteX0" fmla="*/ 317164 w 346715"/>
              <a:gd name="connsiteY0" fmla="*/ 1193800 h 1193800"/>
              <a:gd name="connsiteX1" fmla="*/ 177464 w 346715"/>
              <a:gd name="connsiteY1" fmla="*/ 1168400 h 1193800"/>
              <a:gd name="connsiteX2" fmla="*/ 139364 w 346715"/>
              <a:gd name="connsiteY2" fmla="*/ 1130300 h 1193800"/>
              <a:gd name="connsiteX3" fmla="*/ 126664 w 346715"/>
              <a:gd name="connsiteY3" fmla="*/ 1092200 h 1193800"/>
              <a:gd name="connsiteX4" fmla="*/ 88564 w 346715"/>
              <a:gd name="connsiteY4" fmla="*/ 1079500 h 1193800"/>
              <a:gd name="connsiteX5" fmla="*/ 75864 w 346715"/>
              <a:gd name="connsiteY5" fmla="*/ 1028700 h 1193800"/>
              <a:gd name="connsiteX6" fmla="*/ 63164 w 346715"/>
              <a:gd name="connsiteY6" fmla="*/ 990600 h 1193800"/>
              <a:gd name="connsiteX7" fmla="*/ 50464 w 346715"/>
              <a:gd name="connsiteY7" fmla="*/ 939800 h 1193800"/>
              <a:gd name="connsiteX8" fmla="*/ 25064 w 346715"/>
              <a:gd name="connsiteY8" fmla="*/ 901700 h 1193800"/>
              <a:gd name="connsiteX9" fmla="*/ 25064 w 346715"/>
              <a:gd name="connsiteY9" fmla="*/ 584200 h 1193800"/>
              <a:gd name="connsiteX10" fmla="*/ 50464 w 346715"/>
              <a:gd name="connsiteY10" fmla="*/ 546100 h 1193800"/>
              <a:gd name="connsiteX11" fmla="*/ 63164 w 346715"/>
              <a:gd name="connsiteY11" fmla="*/ 330200 h 1193800"/>
              <a:gd name="connsiteX12" fmla="*/ 101264 w 346715"/>
              <a:gd name="connsiteY12" fmla="*/ 203200 h 1193800"/>
              <a:gd name="connsiteX13" fmla="*/ 113964 w 346715"/>
              <a:gd name="connsiteY13" fmla="*/ 165100 h 1193800"/>
              <a:gd name="connsiteX14" fmla="*/ 126664 w 346715"/>
              <a:gd name="connsiteY14" fmla="*/ 127000 h 1193800"/>
              <a:gd name="connsiteX15" fmla="*/ 240964 w 346715"/>
              <a:gd name="connsiteY15" fmla="*/ 50800 h 1193800"/>
              <a:gd name="connsiteX16" fmla="*/ 279064 w 346715"/>
              <a:gd name="connsiteY16" fmla="*/ 25400 h 1193800"/>
              <a:gd name="connsiteX17" fmla="*/ 342564 w 346715"/>
              <a:gd name="connsiteY1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6715" h="1193800">
                <a:moveTo>
                  <a:pt x="317164" y="1193800"/>
                </a:moveTo>
                <a:cubicBezTo>
                  <a:pt x="312857" y="1193262"/>
                  <a:pt x="204571" y="1186471"/>
                  <a:pt x="177464" y="1168400"/>
                </a:cubicBezTo>
                <a:cubicBezTo>
                  <a:pt x="162520" y="1158437"/>
                  <a:pt x="152064" y="1143000"/>
                  <a:pt x="139364" y="1130300"/>
                </a:cubicBezTo>
                <a:cubicBezTo>
                  <a:pt x="135131" y="1117600"/>
                  <a:pt x="136130" y="1101666"/>
                  <a:pt x="126664" y="1092200"/>
                </a:cubicBezTo>
                <a:cubicBezTo>
                  <a:pt x="117198" y="1082734"/>
                  <a:pt x="96927" y="1089953"/>
                  <a:pt x="88564" y="1079500"/>
                </a:cubicBezTo>
                <a:cubicBezTo>
                  <a:pt x="77660" y="1065870"/>
                  <a:pt x="80659" y="1045483"/>
                  <a:pt x="75864" y="1028700"/>
                </a:cubicBezTo>
                <a:cubicBezTo>
                  <a:pt x="72186" y="1015828"/>
                  <a:pt x="66842" y="1003472"/>
                  <a:pt x="63164" y="990600"/>
                </a:cubicBezTo>
                <a:cubicBezTo>
                  <a:pt x="58369" y="973817"/>
                  <a:pt x="57340" y="955843"/>
                  <a:pt x="50464" y="939800"/>
                </a:cubicBezTo>
                <a:cubicBezTo>
                  <a:pt x="44451" y="925771"/>
                  <a:pt x="33531" y="914400"/>
                  <a:pt x="25064" y="901700"/>
                </a:cubicBezTo>
                <a:cubicBezTo>
                  <a:pt x="8327" y="767803"/>
                  <a:pt x="0" y="751293"/>
                  <a:pt x="25064" y="584200"/>
                </a:cubicBezTo>
                <a:cubicBezTo>
                  <a:pt x="27328" y="569105"/>
                  <a:pt x="41997" y="558800"/>
                  <a:pt x="50464" y="546100"/>
                </a:cubicBezTo>
                <a:cubicBezTo>
                  <a:pt x="54697" y="474133"/>
                  <a:pt x="56329" y="401966"/>
                  <a:pt x="63164" y="330200"/>
                </a:cubicBezTo>
                <a:cubicBezTo>
                  <a:pt x="65723" y="303329"/>
                  <a:pt x="95861" y="219410"/>
                  <a:pt x="101264" y="203200"/>
                </a:cubicBezTo>
                <a:lnTo>
                  <a:pt x="113964" y="165100"/>
                </a:lnTo>
                <a:cubicBezTo>
                  <a:pt x="118197" y="152400"/>
                  <a:pt x="115525" y="134426"/>
                  <a:pt x="126664" y="127000"/>
                </a:cubicBezTo>
                <a:lnTo>
                  <a:pt x="240964" y="50800"/>
                </a:lnTo>
                <a:cubicBezTo>
                  <a:pt x="253664" y="42333"/>
                  <a:pt x="264097" y="28393"/>
                  <a:pt x="279064" y="25400"/>
                </a:cubicBezTo>
                <a:cubicBezTo>
                  <a:pt x="346715" y="11870"/>
                  <a:pt x="342564" y="34286"/>
                  <a:pt x="342564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476500" y="3083172"/>
            <a:ext cx="914400" cy="1399928"/>
          </a:xfrm>
          <a:custGeom>
            <a:avLst/>
            <a:gdLst>
              <a:gd name="connsiteX0" fmla="*/ 139700 w 914400"/>
              <a:gd name="connsiteY0" fmla="*/ 1399928 h 1399928"/>
              <a:gd name="connsiteX1" fmla="*/ 292100 w 914400"/>
              <a:gd name="connsiteY1" fmla="*/ 1374528 h 1399928"/>
              <a:gd name="connsiteX2" fmla="*/ 330200 w 914400"/>
              <a:gd name="connsiteY2" fmla="*/ 1349128 h 1399928"/>
              <a:gd name="connsiteX3" fmla="*/ 393700 w 914400"/>
              <a:gd name="connsiteY3" fmla="*/ 1285628 h 1399928"/>
              <a:gd name="connsiteX4" fmla="*/ 419100 w 914400"/>
              <a:gd name="connsiteY4" fmla="*/ 1247528 h 1399928"/>
              <a:gd name="connsiteX5" fmla="*/ 469900 w 914400"/>
              <a:gd name="connsiteY5" fmla="*/ 1234828 h 1399928"/>
              <a:gd name="connsiteX6" fmla="*/ 533400 w 914400"/>
              <a:gd name="connsiteY6" fmla="*/ 1171328 h 1399928"/>
              <a:gd name="connsiteX7" fmla="*/ 571500 w 914400"/>
              <a:gd name="connsiteY7" fmla="*/ 1145928 h 1399928"/>
              <a:gd name="connsiteX8" fmla="*/ 635000 w 914400"/>
              <a:gd name="connsiteY8" fmla="*/ 1069728 h 1399928"/>
              <a:gd name="connsiteX9" fmla="*/ 673100 w 914400"/>
              <a:gd name="connsiteY9" fmla="*/ 1044328 h 1399928"/>
              <a:gd name="connsiteX10" fmla="*/ 698500 w 914400"/>
              <a:gd name="connsiteY10" fmla="*/ 1006228 h 1399928"/>
              <a:gd name="connsiteX11" fmla="*/ 736600 w 914400"/>
              <a:gd name="connsiteY11" fmla="*/ 980828 h 1399928"/>
              <a:gd name="connsiteX12" fmla="*/ 774700 w 914400"/>
              <a:gd name="connsiteY12" fmla="*/ 942728 h 1399928"/>
              <a:gd name="connsiteX13" fmla="*/ 825500 w 914400"/>
              <a:gd name="connsiteY13" fmla="*/ 866528 h 1399928"/>
              <a:gd name="connsiteX14" fmla="*/ 850900 w 914400"/>
              <a:gd name="connsiteY14" fmla="*/ 790328 h 1399928"/>
              <a:gd name="connsiteX15" fmla="*/ 863600 w 914400"/>
              <a:gd name="connsiteY15" fmla="*/ 752228 h 1399928"/>
              <a:gd name="connsiteX16" fmla="*/ 876300 w 914400"/>
              <a:gd name="connsiteY16" fmla="*/ 714128 h 1399928"/>
              <a:gd name="connsiteX17" fmla="*/ 914400 w 914400"/>
              <a:gd name="connsiteY17" fmla="*/ 637928 h 1399928"/>
              <a:gd name="connsiteX18" fmla="*/ 901700 w 914400"/>
              <a:gd name="connsiteY18" fmla="*/ 485528 h 1399928"/>
              <a:gd name="connsiteX19" fmla="*/ 889000 w 914400"/>
              <a:gd name="connsiteY19" fmla="*/ 447428 h 1399928"/>
              <a:gd name="connsiteX20" fmla="*/ 800100 w 914400"/>
              <a:gd name="connsiteY20" fmla="*/ 333128 h 1399928"/>
              <a:gd name="connsiteX21" fmla="*/ 762000 w 914400"/>
              <a:gd name="connsiteY21" fmla="*/ 256928 h 1399928"/>
              <a:gd name="connsiteX22" fmla="*/ 723900 w 914400"/>
              <a:gd name="connsiteY22" fmla="*/ 231528 h 1399928"/>
              <a:gd name="connsiteX23" fmla="*/ 698500 w 914400"/>
              <a:gd name="connsiteY23" fmla="*/ 193428 h 1399928"/>
              <a:gd name="connsiteX24" fmla="*/ 622300 w 914400"/>
              <a:gd name="connsiteY24" fmla="*/ 142628 h 1399928"/>
              <a:gd name="connsiteX25" fmla="*/ 596900 w 914400"/>
              <a:gd name="connsiteY25" fmla="*/ 104528 h 1399928"/>
              <a:gd name="connsiteX26" fmla="*/ 520700 w 914400"/>
              <a:gd name="connsiteY26" fmla="*/ 79128 h 1399928"/>
              <a:gd name="connsiteX27" fmla="*/ 444500 w 914400"/>
              <a:gd name="connsiteY27" fmla="*/ 15628 h 1399928"/>
              <a:gd name="connsiteX28" fmla="*/ 406400 w 914400"/>
              <a:gd name="connsiteY28" fmla="*/ 2928 h 1399928"/>
              <a:gd name="connsiteX29" fmla="*/ 63500 w 914400"/>
              <a:gd name="connsiteY29" fmla="*/ 15628 h 1399928"/>
              <a:gd name="connsiteX30" fmla="*/ 25400 w 914400"/>
              <a:gd name="connsiteY30" fmla="*/ 104528 h 1399928"/>
              <a:gd name="connsiteX31" fmla="*/ 0 w 914400"/>
              <a:gd name="connsiteY31" fmla="*/ 180728 h 139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4400" h="1399928">
                <a:moveTo>
                  <a:pt x="139700" y="1399928"/>
                </a:moveTo>
                <a:cubicBezTo>
                  <a:pt x="175916" y="1395904"/>
                  <a:pt x="249547" y="1395804"/>
                  <a:pt x="292100" y="1374528"/>
                </a:cubicBezTo>
                <a:cubicBezTo>
                  <a:pt x="305752" y="1367702"/>
                  <a:pt x="317500" y="1357595"/>
                  <a:pt x="330200" y="1349128"/>
                </a:cubicBezTo>
                <a:cubicBezTo>
                  <a:pt x="397933" y="1247528"/>
                  <a:pt x="309033" y="1370295"/>
                  <a:pt x="393700" y="1285628"/>
                </a:cubicBezTo>
                <a:cubicBezTo>
                  <a:pt x="404493" y="1274835"/>
                  <a:pt x="406400" y="1255995"/>
                  <a:pt x="419100" y="1247528"/>
                </a:cubicBezTo>
                <a:cubicBezTo>
                  <a:pt x="433623" y="1237846"/>
                  <a:pt x="452967" y="1239061"/>
                  <a:pt x="469900" y="1234828"/>
                </a:cubicBezTo>
                <a:cubicBezTo>
                  <a:pt x="571500" y="1167095"/>
                  <a:pt x="448733" y="1255995"/>
                  <a:pt x="533400" y="1171328"/>
                </a:cubicBezTo>
                <a:cubicBezTo>
                  <a:pt x="544193" y="1160535"/>
                  <a:pt x="559774" y="1155699"/>
                  <a:pt x="571500" y="1145928"/>
                </a:cubicBezTo>
                <a:cubicBezTo>
                  <a:pt x="696334" y="1041900"/>
                  <a:pt x="535100" y="1169628"/>
                  <a:pt x="635000" y="1069728"/>
                </a:cubicBezTo>
                <a:cubicBezTo>
                  <a:pt x="645793" y="1058935"/>
                  <a:pt x="660400" y="1052795"/>
                  <a:pt x="673100" y="1044328"/>
                </a:cubicBezTo>
                <a:cubicBezTo>
                  <a:pt x="681567" y="1031628"/>
                  <a:pt x="687707" y="1017021"/>
                  <a:pt x="698500" y="1006228"/>
                </a:cubicBezTo>
                <a:cubicBezTo>
                  <a:pt x="709293" y="995435"/>
                  <a:pt x="724874" y="990599"/>
                  <a:pt x="736600" y="980828"/>
                </a:cubicBezTo>
                <a:cubicBezTo>
                  <a:pt x="750398" y="969330"/>
                  <a:pt x="762000" y="955428"/>
                  <a:pt x="774700" y="942728"/>
                </a:cubicBezTo>
                <a:cubicBezTo>
                  <a:pt x="816715" y="816682"/>
                  <a:pt x="746223" y="1009226"/>
                  <a:pt x="825500" y="866528"/>
                </a:cubicBezTo>
                <a:cubicBezTo>
                  <a:pt x="838503" y="843123"/>
                  <a:pt x="842433" y="815728"/>
                  <a:pt x="850900" y="790328"/>
                </a:cubicBezTo>
                <a:lnTo>
                  <a:pt x="863600" y="752228"/>
                </a:lnTo>
                <a:cubicBezTo>
                  <a:pt x="867833" y="739528"/>
                  <a:pt x="868874" y="725267"/>
                  <a:pt x="876300" y="714128"/>
                </a:cubicBezTo>
                <a:cubicBezTo>
                  <a:pt x="909126" y="664889"/>
                  <a:pt x="896873" y="690508"/>
                  <a:pt x="914400" y="637928"/>
                </a:cubicBezTo>
                <a:cubicBezTo>
                  <a:pt x="910167" y="587128"/>
                  <a:pt x="908437" y="536057"/>
                  <a:pt x="901700" y="485528"/>
                </a:cubicBezTo>
                <a:cubicBezTo>
                  <a:pt x="899931" y="472258"/>
                  <a:pt x="895501" y="459130"/>
                  <a:pt x="889000" y="447428"/>
                </a:cubicBezTo>
                <a:cubicBezTo>
                  <a:pt x="851023" y="379070"/>
                  <a:pt x="846380" y="379408"/>
                  <a:pt x="800100" y="333128"/>
                </a:cubicBezTo>
                <a:cubicBezTo>
                  <a:pt x="789771" y="302140"/>
                  <a:pt x="786619" y="281547"/>
                  <a:pt x="762000" y="256928"/>
                </a:cubicBezTo>
                <a:cubicBezTo>
                  <a:pt x="751207" y="246135"/>
                  <a:pt x="736600" y="239995"/>
                  <a:pt x="723900" y="231528"/>
                </a:cubicBezTo>
                <a:cubicBezTo>
                  <a:pt x="715433" y="218828"/>
                  <a:pt x="709987" y="203479"/>
                  <a:pt x="698500" y="193428"/>
                </a:cubicBezTo>
                <a:cubicBezTo>
                  <a:pt x="675526" y="173326"/>
                  <a:pt x="622300" y="142628"/>
                  <a:pt x="622300" y="142628"/>
                </a:cubicBezTo>
                <a:cubicBezTo>
                  <a:pt x="613833" y="129928"/>
                  <a:pt x="609843" y="112618"/>
                  <a:pt x="596900" y="104528"/>
                </a:cubicBezTo>
                <a:cubicBezTo>
                  <a:pt x="574196" y="90338"/>
                  <a:pt x="520700" y="79128"/>
                  <a:pt x="520700" y="79128"/>
                </a:cubicBezTo>
                <a:cubicBezTo>
                  <a:pt x="492613" y="51041"/>
                  <a:pt x="479863" y="33309"/>
                  <a:pt x="444500" y="15628"/>
                </a:cubicBezTo>
                <a:cubicBezTo>
                  <a:pt x="432526" y="9641"/>
                  <a:pt x="419100" y="7161"/>
                  <a:pt x="406400" y="2928"/>
                </a:cubicBezTo>
                <a:cubicBezTo>
                  <a:pt x="292100" y="7161"/>
                  <a:pt x="176806" y="0"/>
                  <a:pt x="63500" y="15628"/>
                </a:cubicBezTo>
                <a:cubicBezTo>
                  <a:pt x="40380" y="18817"/>
                  <a:pt x="28123" y="95450"/>
                  <a:pt x="25400" y="104528"/>
                </a:cubicBezTo>
                <a:cubicBezTo>
                  <a:pt x="17707" y="130173"/>
                  <a:pt x="0" y="180728"/>
                  <a:pt x="0" y="180728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886200" y="3733800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1812CCF0-1A0D-43C3-8F24-17CD0E265A1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Example-Topological Sorting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Consider the set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= {2, 3, 4, 6, 18, 24} ordered by the “divides” relation.  The </a:t>
            </a:r>
            <a:r>
              <a:rPr lang="en-US" sz="2800" dirty="0" err="1"/>
              <a:t>Hasse</a:t>
            </a:r>
            <a:r>
              <a:rPr lang="en-US" sz="2800" dirty="0"/>
              <a:t> diagram follows: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1181894" y="3542506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838200" y="28956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24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 bwMode="auto">
          <a:xfrm>
            <a:off x="1447800" y="3810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447800" y="32004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rot="16200000" flipV="1">
            <a:off x="1181100" y="4152900"/>
            <a:ext cx="544559" cy="11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2514600" y="4419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438400" y="3276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514600" y="3886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7800" y="4419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58" name="Straight Arrow Connector 57"/>
          <p:cNvCxnSpPr>
            <a:stCxn id="57" idx="5"/>
            <a:endCxn id="56" idx="3"/>
          </p:cNvCxnSpPr>
          <p:nvPr/>
        </p:nvCxnSpPr>
        <p:spPr bwMode="auto">
          <a:xfrm rot="5400000" flipH="1" flipV="1">
            <a:off x="1752600" y="3711482"/>
            <a:ext cx="533400" cy="10129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>
            <a:stCxn id="54" idx="1"/>
            <a:endCxn id="56" idx="4"/>
          </p:cNvCxnSpPr>
          <p:nvPr/>
        </p:nvCxnSpPr>
        <p:spPr bwMode="auto">
          <a:xfrm rot="5400000" flipH="1" flipV="1">
            <a:off x="2305050" y="4183110"/>
            <a:ext cx="468359" cy="269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>
            <a:stCxn id="56" idx="1"/>
            <a:endCxn id="55" idx="4"/>
          </p:cNvCxnSpPr>
          <p:nvPr/>
        </p:nvCxnSpPr>
        <p:spPr bwMode="auto">
          <a:xfrm rot="16200000" flipV="1">
            <a:off x="2228851" y="3600450"/>
            <a:ext cx="544559" cy="49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914400" y="4191000"/>
            <a:ext cx="53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667000" y="37338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590800" y="3124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2590800" y="4267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</a:t>
            </a:r>
          </a:p>
        </p:txBody>
      </p:sp>
      <p:cxnSp>
        <p:nvCxnSpPr>
          <p:cNvPr id="67" name="Straight Arrow Connector 66"/>
          <p:cNvCxnSpPr>
            <a:stCxn id="56" idx="3"/>
            <a:endCxn id="52" idx="6"/>
          </p:cNvCxnSpPr>
          <p:nvPr/>
        </p:nvCxnSpPr>
        <p:spPr bwMode="auto">
          <a:xfrm rot="5400000" flipH="1">
            <a:off x="1668509" y="3093992"/>
            <a:ext cx="712741" cy="10017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4077494" y="3694906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733800" y="30480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24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3733800" y="37338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rot="16200000" flipV="1">
            <a:off x="4076700" y="4305300"/>
            <a:ext cx="544559" cy="11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410200" y="4038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343400" y="4572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77" name="Straight Arrow Connector 76"/>
          <p:cNvCxnSpPr>
            <a:stCxn id="76" idx="5"/>
            <a:endCxn id="75" idx="3"/>
          </p:cNvCxnSpPr>
          <p:nvPr/>
        </p:nvCxnSpPr>
        <p:spPr bwMode="auto">
          <a:xfrm rot="5400000" flipH="1" flipV="1">
            <a:off x="4648200" y="3863882"/>
            <a:ext cx="533400" cy="10129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Arrow Connector 78"/>
          <p:cNvCxnSpPr>
            <a:stCxn id="75" idx="1"/>
            <a:endCxn id="74" idx="4"/>
          </p:cNvCxnSpPr>
          <p:nvPr/>
        </p:nvCxnSpPr>
        <p:spPr bwMode="auto">
          <a:xfrm rot="16200000" flipV="1">
            <a:off x="5124451" y="3752850"/>
            <a:ext cx="544559" cy="49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3810000" y="4343400"/>
            <a:ext cx="53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562600" y="3886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486400" y="32766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75" idx="3"/>
            <a:endCxn id="71" idx="6"/>
          </p:cNvCxnSpPr>
          <p:nvPr/>
        </p:nvCxnSpPr>
        <p:spPr bwMode="auto">
          <a:xfrm rot="5400000" flipH="1">
            <a:off x="4564109" y="3246392"/>
            <a:ext cx="712741" cy="10017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6515894" y="4075906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6172200" y="34290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24</a:t>
            </a:r>
          </a:p>
        </p:txBody>
      </p:sp>
      <p:sp>
        <p:nvSpPr>
          <p:cNvPr id="125" name="Text Box 23"/>
          <p:cNvSpPr txBox="1">
            <a:spLocks noChangeArrowheads="1"/>
          </p:cNvSpPr>
          <p:nvPr/>
        </p:nvSpPr>
        <p:spPr bwMode="auto">
          <a:xfrm>
            <a:off x="6172200" y="4114800"/>
            <a:ext cx="68551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 bwMode="auto">
          <a:xfrm>
            <a:off x="6781800" y="43434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6781800" y="37338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7772400" y="3810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7848600" y="44196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-52"/>
              <a:ea typeface="新細明體" pitchFamily="18" charset="-120"/>
            </a:endParaRPr>
          </a:p>
        </p:txBody>
      </p:sp>
      <p:cxnSp>
        <p:nvCxnSpPr>
          <p:cNvPr id="130" name="Straight Arrow Connector 129"/>
          <p:cNvCxnSpPr>
            <a:stCxn id="129" idx="1"/>
            <a:endCxn id="128" idx="4"/>
          </p:cNvCxnSpPr>
          <p:nvPr/>
        </p:nvCxnSpPr>
        <p:spPr bwMode="auto">
          <a:xfrm rot="16200000" flipV="1">
            <a:off x="7562851" y="4133850"/>
            <a:ext cx="544559" cy="49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 Box 25"/>
          <p:cNvSpPr txBox="1">
            <a:spLocks noChangeArrowheads="1"/>
          </p:cNvSpPr>
          <p:nvPr/>
        </p:nvSpPr>
        <p:spPr bwMode="auto">
          <a:xfrm>
            <a:off x="8001000" y="42672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132" name="Text Box 25"/>
          <p:cNvSpPr txBox="1">
            <a:spLocks noChangeArrowheads="1"/>
          </p:cNvSpPr>
          <p:nvPr/>
        </p:nvSpPr>
        <p:spPr bwMode="auto">
          <a:xfrm>
            <a:off x="7924800" y="3657600"/>
            <a:ext cx="53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33" name="Straight Arrow Connector 132"/>
          <p:cNvCxnSpPr>
            <a:stCxn id="129" idx="3"/>
            <a:endCxn id="127" idx="6"/>
          </p:cNvCxnSpPr>
          <p:nvPr/>
        </p:nvCxnSpPr>
        <p:spPr bwMode="auto">
          <a:xfrm rot="5400000" flipH="1">
            <a:off x="7002509" y="3627392"/>
            <a:ext cx="712741" cy="10017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838200" y="4953000"/>
            <a:ext cx="78835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charset="0"/>
              </a:rPr>
              <a:t>Sorting sequence </a:t>
            </a:r>
            <a:r>
              <a:rPr lang="en-US" sz="2800" dirty="0" smtClean="0">
                <a:latin typeface="Times New Roman" charset="0"/>
              </a:rPr>
              <a:t>selected- </a:t>
            </a:r>
            <a:r>
              <a:rPr lang="en-US" sz="2800" dirty="0" smtClean="0">
                <a:latin typeface="Times New Roman" charset="0"/>
              </a:rPr>
              <a:t>3, 2, 6, 18, 4, 24 </a:t>
            </a:r>
            <a:endParaRPr lang="en-US" sz="2800" dirty="0" smtClean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charset="0"/>
              </a:rPr>
              <a:t>Or 2, 3, 6, 4, 18, 24</a:t>
            </a:r>
            <a:r>
              <a:rPr lang="en-US" sz="2800" b="1" dirty="0" smtClean="0">
                <a:latin typeface="Times New Roman" charset="0"/>
              </a:rPr>
              <a:t> </a:t>
            </a:r>
            <a:endParaRPr lang="en-US" sz="2800" dirty="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D8988E43-A6AC-4992-B25B-A00F655DF0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9152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= {1, 2, 3} and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= {(1,1), (2,2), (3,3), (1, 2), (3,1), (3,2)}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3124200"/>
            <a:ext cx="2273300" cy="1989137"/>
            <a:chOff x="1162" y="2423"/>
            <a:chExt cx="1432" cy="1253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1581" y="26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1525" y="341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330" y="33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281" y="263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162" y="330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142" y="34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1395" y="2445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1359" y="3429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2339" y="3381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 flipH="1">
              <a:off x="1543" y="2630"/>
              <a:ext cx="72" cy="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1633" y="2683"/>
              <a:ext cx="706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1543" y="3417"/>
              <a:ext cx="796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AutoShape 22"/>
            <p:cNvSpPr>
              <a:spLocks noChangeArrowheads="1"/>
            </p:cNvSpPr>
            <p:nvPr/>
          </p:nvSpPr>
          <p:spPr bwMode="auto">
            <a:xfrm rot="-5581585">
              <a:off x="1912" y="338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AutoShape 23"/>
            <p:cNvSpPr>
              <a:spLocks noChangeArrowheads="1"/>
            </p:cNvSpPr>
            <p:nvPr/>
          </p:nvSpPr>
          <p:spPr bwMode="auto">
            <a:xfrm rot="-2598774">
              <a:off x="1956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24"/>
            <p:cNvSpPr>
              <a:spLocks noChangeArrowheads="1"/>
            </p:cNvSpPr>
            <p:nvPr/>
          </p:nvSpPr>
          <p:spPr bwMode="auto">
            <a:xfrm rot="-10547524">
              <a:off x="1547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25"/>
            <p:cNvSpPr>
              <a:spLocks noChangeArrowheads="1"/>
            </p:cNvSpPr>
            <p:nvPr/>
          </p:nvSpPr>
          <p:spPr bwMode="auto">
            <a:xfrm rot="-6084896">
              <a:off x="1469" y="2406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26"/>
            <p:cNvSpPr>
              <a:spLocks noChangeArrowheads="1"/>
            </p:cNvSpPr>
            <p:nvPr/>
          </p:nvSpPr>
          <p:spPr bwMode="auto">
            <a:xfrm rot="-10429465">
              <a:off x="1338" y="3487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AutoShape 27"/>
            <p:cNvSpPr>
              <a:spLocks noChangeArrowheads="1"/>
            </p:cNvSpPr>
            <p:nvPr/>
          </p:nvSpPr>
          <p:spPr bwMode="auto">
            <a:xfrm>
              <a:off x="2538" y="3452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A127442D-A289-430D-906C-3944D0B37FD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Assemble an Automobile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Build Frame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engine, power train components, gas tank.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brakes, wheels, tires.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dashboard, floor, seats.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electrical lines.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gas lines.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Install brake lines.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Attach body panels to frame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700" dirty="0" smtClean="0"/>
              <a:t>Paint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A127442D-A289-430D-906C-3944D0B37FDA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7696200" cy="3858070"/>
        </p:xfrm>
        <a:graphic>
          <a:graphicData uri="http://schemas.openxmlformats.org/drawingml/2006/table">
            <a:tbl>
              <a:tblPr/>
              <a:tblGrid>
                <a:gridCol w="2565400"/>
                <a:gridCol w="2565400"/>
                <a:gridCol w="2565400"/>
              </a:tblGrid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Immediately Preceding Tasks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Needed to Perform 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6, 7, 8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hours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Prerequisite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368300" y="533400"/>
            <a:ext cx="8509000" cy="114300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Example – Job Scheduling</a:t>
            </a:r>
            <a:br>
              <a:rPr lang="en-US" dirty="0" smtClean="0"/>
            </a:br>
            <a:r>
              <a:rPr lang="en-US" sz="2400" dirty="0" smtClean="0"/>
              <a:t>What is the total order compatible with it? Tasks are in POSET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68325" y="3089275"/>
            <a:ext cx="99536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1</a:t>
            </a:r>
            <a:br>
              <a:rPr lang="en-US" dirty="0"/>
            </a:br>
            <a:r>
              <a:rPr lang="en-US" dirty="0"/>
              <a:t>7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122488" y="2590800"/>
            <a:ext cx="995362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2</a:t>
            </a:r>
            <a:br>
              <a:rPr lang="en-US" dirty="0"/>
            </a:br>
            <a:r>
              <a:rPr lang="en-US" dirty="0"/>
              <a:t>6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122488" y="4024313"/>
            <a:ext cx="995362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3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921125" y="2092325"/>
            <a:ext cx="99536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4</a:t>
            </a:r>
            <a:br>
              <a:rPr lang="en-US" dirty="0"/>
            </a:br>
            <a:r>
              <a:rPr lang="en-US" dirty="0" smtClean="0"/>
              <a:t>6 hr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921125" y="3241675"/>
            <a:ext cx="99536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5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smtClean="0"/>
              <a:t>hrs</a:t>
            </a:r>
            <a:endParaRPr lang="en-US" dirty="0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921125" y="4675188"/>
            <a:ext cx="99536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7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59450" y="2438400"/>
            <a:ext cx="9953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Task 6</a:t>
            </a:r>
            <a:br>
              <a:rPr lang="en-US"/>
            </a:br>
            <a:r>
              <a:rPr lang="en-US"/>
              <a:t>1 hour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5759450" y="4176713"/>
            <a:ext cx="99536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 8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7705725" y="4073525"/>
            <a:ext cx="9953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Task 9</a:t>
            </a:r>
            <a:br>
              <a:rPr lang="en-US"/>
            </a:br>
            <a:r>
              <a:rPr lang="en-US"/>
              <a:t>5 hour</a:t>
            </a: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V="1">
            <a:off x="1600200" y="3048000"/>
            <a:ext cx="558800" cy="498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563688" y="3556000"/>
            <a:ext cx="558800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3117850" y="2916238"/>
            <a:ext cx="80327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3117850" y="3089275"/>
            <a:ext cx="803275" cy="173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 flipV="1">
            <a:off x="3117850" y="3740150"/>
            <a:ext cx="803275" cy="65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3117850" y="4675188"/>
            <a:ext cx="80327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4916488" y="2295525"/>
            <a:ext cx="842962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4916488" y="2590800"/>
            <a:ext cx="842962" cy="1808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4916488" y="3556000"/>
            <a:ext cx="842962" cy="1119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6754813" y="2590800"/>
            <a:ext cx="950912" cy="180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6754813" y="4398963"/>
            <a:ext cx="950912" cy="122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V="1">
            <a:off x="4916488" y="4675188"/>
            <a:ext cx="278923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50292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2, 4, 8, 9  critical path,  </a:t>
            </a:r>
            <a:r>
              <a:rPr lang="en-US" dirty="0" smtClean="0">
                <a:solidFill>
                  <a:srgbClr val="FF0000"/>
                </a:solidFill>
              </a:rPr>
              <a:t>26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dirty="0" smtClean="0"/>
              <a:t>rs is the minimum project delay/time to complete </a:t>
            </a:r>
            <a:r>
              <a:rPr lang="en-US" dirty="0" smtClean="0"/>
              <a:t> all 9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620000" y="35814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26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14800" y="16764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43600" y="19812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3600" y="37338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38600" y="29718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2400" y="41910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43600" y="365760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 hr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V="1">
            <a:off x="3200400" y="2590798"/>
            <a:ext cx="762000" cy="3048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4114800" y="5486400"/>
            <a:ext cx="464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For all tasks x and y,  x       y, x=y or x precedes y 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7" name="Group 9"/>
          <p:cNvGrpSpPr>
            <a:grpSpLocks/>
          </p:cNvGrpSpPr>
          <p:nvPr/>
        </p:nvGrpSpPr>
        <p:grpSpPr bwMode="auto">
          <a:xfrm>
            <a:off x="7696200" y="5715000"/>
            <a:ext cx="228600" cy="228600"/>
            <a:chOff x="1392" y="2304"/>
            <a:chExt cx="528" cy="440"/>
          </a:xfrm>
        </p:grpSpPr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7758535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S. </a:t>
            </a:r>
            <a:r>
              <a:rPr lang="en-US" altLang="zh-TW" sz="4000" dirty="0" err="1" smtClean="0"/>
              <a:t>Epp</a:t>
            </a:r>
            <a:r>
              <a:rPr lang="en-US" altLang="zh-TW" sz="4000" dirty="0" smtClean="0"/>
              <a:t> (Reading Materials)</a:t>
            </a:r>
          </a:p>
          <a:p>
            <a:pPr>
              <a:buFont typeface="Arial" pitchFamily="34" charset="0"/>
              <a:buChar char="•"/>
            </a:pP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638800"/>
            <a:ext cx="762000" cy="457200"/>
          </a:xfrm>
          <a:prstGeom prst="rect">
            <a:avLst/>
          </a:prstGeom>
          <a:noFill/>
        </p:spPr>
        <p:txBody>
          <a:bodyPr/>
          <a:lstStyle/>
          <a:p>
            <a:fld id="{D8988E43-A6AC-4992-B25B-A00F655DF05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POSET-Notation </a:t>
            </a:r>
            <a:endParaRPr lang="en-US" altLang="zh-TW" sz="40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643813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POSET the notation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denotes that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This notation is used because the “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than or equal to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relation is a paradigm for a partial ordering.  (Note that the symbol     is used to denote the relation in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POSET, not just the “less than or equals” relation.)  The notation 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denotes that</a:t>
            </a:r>
            <a:b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but                    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858000" y="1905000"/>
          <a:ext cx="1217613" cy="406400"/>
        </p:xfrm>
        <a:graphic>
          <a:graphicData uri="http://schemas.openxmlformats.org/presentationml/2006/ole">
            <p:oleObj spid="_x0000_s92164" name="Equation" r:id="rId4" imgW="609480" imgH="203040" progId="">
              <p:embed/>
            </p:oleObj>
          </a:graphicData>
        </a:graphic>
      </p:graphicFrame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1447800" y="1295400"/>
            <a:ext cx="623888" cy="574675"/>
            <a:chOff x="1392" y="2304"/>
            <a:chExt cx="528" cy="440"/>
          </a:xfrm>
        </p:grpSpPr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4572000" y="2057400"/>
            <a:ext cx="228600" cy="228600"/>
            <a:chOff x="1392" y="2304"/>
            <a:chExt cx="528" cy="440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57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95550" y="4608513"/>
          <a:ext cx="809625" cy="404812"/>
        </p:xfrm>
        <a:graphic>
          <a:graphicData uri="http://schemas.openxmlformats.org/presentationml/2006/ole">
            <p:oleObj spid="_x0000_s92165" name="Equation" r:id="rId5" imgW="355320" imgH="177480" progId="">
              <p:embed/>
            </p:oleObj>
          </a:graphicData>
        </a:graphic>
      </p:graphicFrame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4168775" y="3632200"/>
            <a:ext cx="228600" cy="228600"/>
            <a:chOff x="1392" y="2304"/>
            <a:chExt cx="528" cy="440"/>
          </a:xfrm>
        </p:grpSpPr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" name="Group 22"/>
          <p:cNvGrpSpPr>
            <a:grpSpLocks/>
          </p:cNvGrpSpPr>
          <p:nvPr/>
        </p:nvGrpSpPr>
        <p:grpSpPr bwMode="auto">
          <a:xfrm>
            <a:off x="1406525" y="4730750"/>
            <a:ext cx="228600" cy="228600"/>
            <a:chOff x="1392" y="2304"/>
            <a:chExt cx="528" cy="440"/>
          </a:xfrm>
        </p:grpSpPr>
        <p:sp>
          <p:nvSpPr>
            <p:cNvPr id="63" name="Freeform 23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25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34"/>
          <p:cNvGrpSpPr>
            <a:grpSpLocks/>
          </p:cNvGrpSpPr>
          <p:nvPr/>
        </p:nvGrpSpPr>
        <p:grpSpPr bwMode="auto">
          <a:xfrm>
            <a:off x="5683250" y="4395788"/>
            <a:ext cx="228600" cy="200025"/>
            <a:chOff x="2805" y="3279"/>
            <a:chExt cx="144" cy="126"/>
          </a:xfrm>
        </p:grpSpPr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805" y="3279"/>
              <a:ext cx="144" cy="65"/>
            </a:xfrm>
            <a:custGeom>
              <a:avLst/>
              <a:gdLst>
                <a:gd name="T0" fmla="*/ 0 w 528"/>
                <a:gd name="T1" fmla="*/ 62 h 200"/>
                <a:gd name="T2" fmla="*/ 13 w 528"/>
                <a:gd name="T3" fmla="*/ 62 h 200"/>
                <a:gd name="T4" fmla="*/ 52 w 528"/>
                <a:gd name="T5" fmla="*/ 62 h 200"/>
                <a:gd name="T6" fmla="*/ 105 w 528"/>
                <a:gd name="T7" fmla="*/ 47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 flipV="1">
              <a:off x="2805" y="3339"/>
              <a:ext cx="144" cy="66"/>
            </a:xfrm>
            <a:custGeom>
              <a:avLst/>
              <a:gdLst>
                <a:gd name="T0" fmla="*/ 0 w 528"/>
                <a:gd name="T1" fmla="*/ 63 h 200"/>
                <a:gd name="T2" fmla="*/ 13 w 528"/>
                <a:gd name="T3" fmla="*/ 63 h 200"/>
                <a:gd name="T4" fmla="*/ 52 w 528"/>
                <a:gd name="T5" fmla="*/ 63 h 200"/>
                <a:gd name="T6" fmla="*/ 105 w 528"/>
                <a:gd name="T7" fmla="*/ 48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BA5994C9-128E-496F-98F7-A9F668FB80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152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= {1, 2, 3} and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= {(1,1), (2,2), (3,3), (1, 2), (3,1), (3,2</a:t>
            </a:r>
            <a:r>
              <a:rPr lang="en-US" sz="2800" dirty="0" smtClean="0"/>
              <a:t>)}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(reflexive, </a:t>
            </a:r>
            <a:r>
              <a:rPr lang="en-US" sz="2800" dirty="0" err="1" smtClean="0"/>
              <a:t>antisymmetric</a:t>
            </a:r>
            <a:r>
              <a:rPr lang="en-US" sz="2800" dirty="0" smtClean="0"/>
              <a:t>, transitive)</a:t>
            </a:r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3625" y="3846513"/>
            <a:ext cx="2273300" cy="1989137"/>
            <a:chOff x="1162" y="2423"/>
            <a:chExt cx="1432" cy="1253"/>
          </a:xfrm>
        </p:grpSpPr>
        <p:sp>
          <p:nvSpPr>
            <p:cNvPr id="18449" name="Oval 5"/>
            <p:cNvSpPr>
              <a:spLocks noChangeArrowheads="1"/>
            </p:cNvSpPr>
            <p:nvPr/>
          </p:nvSpPr>
          <p:spPr bwMode="auto">
            <a:xfrm>
              <a:off x="1581" y="26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6"/>
            <p:cNvSpPr>
              <a:spLocks noChangeArrowheads="1"/>
            </p:cNvSpPr>
            <p:nvPr/>
          </p:nvSpPr>
          <p:spPr bwMode="auto">
            <a:xfrm>
              <a:off x="1525" y="341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rrowheads="1"/>
            </p:cNvSpPr>
            <p:nvPr/>
          </p:nvSpPr>
          <p:spPr bwMode="auto">
            <a:xfrm>
              <a:off x="2330" y="33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8"/>
            <p:cNvSpPr txBox="1">
              <a:spLocks noChangeArrowheads="1"/>
            </p:cNvSpPr>
            <p:nvPr/>
          </p:nvSpPr>
          <p:spPr bwMode="auto">
            <a:xfrm>
              <a:off x="1281" y="263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3" name="Text Box 9"/>
            <p:cNvSpPr txBox="1">
              <a:spLocks noChangeArrowheads="1"/>
            </p:cNvSpPr>
            <p:nvPr/>
          </p:nvSpPr>
          <p:spPr bwMode="auto">
            <a:xfrm>
              <a:off x="1162" y="330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454" name="Text Box 10"/>
            <p:cNvSpPr txBox="1">
              <a:spLocks noChangeArrowheads="1"/>
            </p:cNvSpPr>
            <p:nvPr/>
          </p:nvSpPr>
          <p:spPr bwMode="auto">
            <a:xfrm>
              <a:off x="2142" y="34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455" name="Oval 11"/>
            <p:cNvSpPr>
              <a:spLocks noChangeArrowheads="1"/>
            </p:cNvSpPr>
            <p:nvPr/>
          </p:nvSpPr>
          <p:spPr bwMode="auto">
            <a:xfrm>
              <a:off x="1395" y="2445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12"/>
            <p:cNvSpPr>
              <a:spLocks noChangeArrowheads="1"/>
            </p:cNvSpPr>
            <p:nvPr/>
          </p:nvSpPr>
          <p:spPr bwMode="auto">
            <a:xfrm>
              <a:off x="1359" y="3429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13"/>
            <p:cNvSpPr>
              <a:spLocks noChangeArrowheads="1"/>
            </p:cNvSpPr>
            <p:nvPr/>
          </p:nvSpPr>
          <p:spPr bwMode="auto">
            <a:xfrm>
              <a:off x="2339" y="3381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14"/>
            <p:cNvSpPr>
              <a:spLocks noChangeShapeType="1"/>
            </p:cNvSpPr>
            <p:nvPr/>
          </p:nvSpPr>
          <p:spPr bwMode="auto">
            <a:xfrm flipH="1">
              <a:off x="1543" y="2630"/>
              <a:ext cx="72" cy="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15"/>
            <p:cNvSpPr>
              <a:spLocks noChangeShapeType="1"/>
            </p:cNvSpPr>
            <p:nvPr/>
          </p:nvSpPr>
          <p:spPr bwMode="auto">
            <a:xfrm>
              <a:off x="1633" y="2683"/>
              <a:ext cx="706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6"/>
            <p:cNvSpPr>
              <a:spLocks noChangeShapeType="1"/>
            </p:cNvSpPr>
            <p:nvPr/>
          </p:nvSpPr>
          <p:spPr bwMode="auto">
            <a:xfrm flipH="1">
              <a:off x="1543" y="3417"/>
              <a:ext cx="796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AutoShape 17"/>
            <p:cNvSpPr>
              <a:spLocks noChangeArrowheads="1"/>
            </p:cNvSpPr>
            <p:nvPr/>
          </p:nvSpPr>
          <p:spPr bwMode="auto">
            <a:xfrm rot="-5581585">
              <a:off x="1912" y="338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18"/>
            <p:cNvSpPr>
              <a:spLocks noChangeArrowheads="1"/>
            </p:cNvSpPr>
            <p:nvPr/>
          </p:nvSpPr>
          <p:spPr bwMode="auto">
            <a:xfrm rot="-2598774">
              <a:off x="1956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19"/>
            <p:cNvSpPr>
              <a:spLocks noChangeArrowheads="1"/>
            </p:cNvSpPr>
            <p:nvPr/>
          </p:nvSpPr>
          <p:spPr bwMode="auto">
            <a:xfrm rot="-10547524">
              <a:off x="1547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20"/>
            <p:cNvSpPr>
              <a:spLocks noChangeArrowheads="1"/>
            </p:cNvSpPr>
            <p:nvPr/>
          </p:nvSpPr>
          <p:spPr bwMode="auto">
            <a:xfrm rot="-6084896">
              <a:off x="1469" y="2406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utoShape 21"/>
            <p:cNvSpPr>
              <a:spLocks noChangeArrowheads="1"/>
            </p:cNvSpPr>
            <p:nvPr/>
          </p:nvSpPr>
          <p:spPr bwMode="auto">
            <a:xfrm rot="-10429465">
              <a:off x="1338" y="3487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22"/>
            <p:cNvSpPr>
              <a:spLocks noChangeArrowheads="1"/>
            </p:cNvSpPr>
            <p:nvPr/>
          </p:nvSpPr>
          <p:spPr bwMode="auto">
            <a:xfrm>
              <a:off x="2538" y="3452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068763" y="3579813"/>
            <a:ext cx="1062037" cy="519112"/>
            <a:chOff x="2563" y="2266"/>
            <a:chExt cx="669" cy="327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813" y="2351"/>
              <a:ext cx="144" cy="144"/>
              <a:chOff x="1392" y="2304"/>
              <a:chExt cx="528" cy="440"/>
            </a:xfrm>
          </p:grpSpPr>
          <p:sp>
            <p:nvSpPr>
              <p:cNvPr id="18446" name="Freeform 24"/>
              <p:cNvSpPr>
                <a:spLocks/>
              </p:cNvSpPr>
              <p:nvPr/>
            </p:nvSpPr>
            <p:spPr bwMode="auto">
              <a:xfrm>
                <a:off x="1392" y="2304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7" name="Freeform 25"/>
              <p:cNvSpPr>
                <a:spLocks/>
              </p:cNvSpPr>
              <p:nvPr/>
            </p:nvSpPr>
            <p:spPr bwMode="auto">
              <a:xfrm flipV="1">
                <a:off x="1392" y="2488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8" name="Freeform 26"/>
              <p:cNvSpPr>
                <a:spLocks/>
              </p:cNvSpPr>
              <p:nvPr/>
            </p:nvSpPr>
            <p:spPr bwMode="auto">
              <a:xfrm flipV="1">
                <a:off x="1392" y="2544"/>
                <a:ext cx="480" cy="200"/>
              </a:xfrm>
              <a:custGeom>
                <a:avLst/>
                <a:gdLst>
                  <a:gd name="T0" fmla="*/ 0 w 528"/>
                  <a:gd name="T1" fmla="*/ 192 h 200"/>
                  <a:gd name="T2" fmla="*/ 44 w 528"/>
                  <a:gd name="T3" fmla="*/ 192 h 200"/>
                  <a:gd name="T4" fmla="*/ 175 w 528"/>
                  <a:gd name="T5" fmla="*/ 192 h 200"/>
                  <a:gd name="T6" fmla="*/ 349 w 528"/>
                  <a:gd name="T7" fmla="*/ 144 h 200"/>
                  <a:gd name="T8" fmla="*/ 480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445" name="Text Box 27"/>
            <p:cNvSpPr txBox="1">
              <a:spLocks noChangeArrowheads="1"/>
            </p:cNvSpPr>
            <p:nvPr/>
          </p:nvSpPr>
          <p:spPr bwMode="auto">
            <a:xfrm>
              <a:off x="2563" y="2266"/>
              <a:ext cx="6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2    2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632450" y="3579813"/>
            <a:ext cx="1066800" cy="519112"/>
            <a:chOff x="3686" y="2411"/>
            <a:chExt cx="672" cy="327"/>
          </a:xfrm>
        </p:grpSpPr>
        <p:sp>
          <p:nvSpPr>
            <p:cNvPr id="18440" name="Text Box 28"/>
            <p:cNvSpPr txBox="1">
              <a:spLocks noChangeArrowheads="1"/>
            </p:cNvSpPr>
            <p:nvPr/>
          </p:nvSpPr>
          <p:spPr bwMode="auto">
            <a:xfrm>
              <a:off x="3686" y="2411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3    2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919" y="2512"/>
              <a:ext cx="144" cy="126"/>
              <a:chOff x="2805" y="3279"/>
              <a:chExt cx="144" cy="126"/>
            </a:xfrm>
          </p:grpSpPr>
          <p:sp>
            <p:nvSpPr>
              <p:cNvPr id="18442" name="Freeform 30"/>
              <p:cNvSpPr>
                <a:spLocks/>
              </p:cNvSpPr>
              <p:nvPr/>
            </p:nvSpPr>
            <p:spPr bwMode="auto">
              <a:xfrm>
                <a:off x="2805" y="3279"/>
                <a:ext cx="144" cy="65"/>
              </a:xfrm>
              <a:custGeom>
                <a:avLst/>
                <a:gdLst>
                  <a:gd name="T0" fmla="*/ 0 w 528"/>
                  <a:gd name="T1" fmla="*/ 62 h 200"/>
                  <a:gd name="T2" fmla="*/ 13 w 528"/>
                  <a:gd name="T3" fmla="*/ 62 h 200"/>
                  <a:gd name="T4" fmla="*/ 52 w 528"/>
                  <a:gd name="T5" fmla="*/ 62 h 200"/>
                  <a:gd name="T6" fmla="*/ 105 w 528"/>
                  <a:gd name="T7" fmla="*/ 47 h 200"/>
                  <a:gd name="T8" fmla="*/ 144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3" name="Freeform 31"/>
              <p:cNvSpPr>
                <a:spLocks/>
              </p:cNvSpPr>
              <p:nvPr/>
            </p:nvSpPr>
            <p:spPr bwMode="auto">
              <a:xfrm flipV="1">
                <a:off x="2805" y="3339"/>
                <a:ext cx="144" cy="66"/>
              </a:xfrm>
              <a:custGeom>
                <a:avLst/>
                <a:gdLst>
                  <a:gd name="T0" fmla="*/ 0 w 528"/>
                  <a:gd name="T1" fmla="*/ 63 h 200"/>
                  <a:gd name="T2" fmla="*/ 13 w 528"/>
                  <a:gd name="T3" fmla="*/ 63 h 200"/>
                  <a:gd name="T4" fmla="*/ 52 w 528"/>
                  <a:gd name="T5" fmla="*/ 63 h 200"/>
                  <a:gd name="T6" fmla="*/ 105 w 528"/>
                  <a:gd name="T7" fmla="*/ 48 h 200"/>
                  <a:gd name="T8" fmla="*/ 144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POSET-Notation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082B85D8-7BEC-4246-BF49-D04652C2F6F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810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sz="2700" dirty="0"/>
              <a:t>Show that ≥ is a partial order on the set of integers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600" dirty="0"/>
              <a:t>It is reflexive: </a:t>
            </a:r>
            <a:r>
              <a:rPr lang="en-US" sz="2600" i="1" dirty="0"/>
              <a:t>a</a:t>
            </a:r>
            <a:r>
              <a:rPr lang="en-US" sz="2600" dirty="0"/>
              <a:t> ≥ </a:t>
            </a:r>
            <a:r>
              <a:rPr lang="en-US" sz="2600" i="1" dirty="0"/>
              <a:t>a</a:t>
            </a:r>
            <a:r>
              <a:rPr lang="en-US" sz="2600" dirty="0"/>
              <a:t> for all </a:t>
            </a:r>
            <a:r>
              <a:rPr lang="en-US" sz="2600" i="1" dirty="0"/>
              <a:t>a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 </a:t>
            </a:r>
            <a:r>
              <a:rPr lang="en-US" sz="2600" b="1" dirty="0">
                <a:sym typeface="Symbol" pitchFamily="18" charset="2"/>
              </a:rPr>
              <a:t>Z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600" dirty="0">
                <a:sym typeface="Symbol" pitchFamily="18" charset="2"/>
              </a:rPr>
              <a:t>It is </a:t>
            </a:r>
            <a:r>
              <a:rPr lang="en-US" sz="2600" dirty="0" err="1">
                <a:sym typeface="Symbol" pitchFamily="18" charset="2"/>
              </a:rPr>
              <a:t>antisymmetric</a:t>
            </a:r>
            <a:r>
              <a:rPr lang="en-US" sz="2600" dirty="0">
                <a:sym typeface="Symbol" pitchFamily="18" charset="2"/>
              </a:rPr>
              <a:t>: if </a:t>
            </a:r>
            <a:r>
              <a:rPr lang="en-US" sz="2600" i="1" dirty="0">
                <a:sym typeface="Symbol" pitchFamily="18" charset="2"/>
              </a:rPr>
              <a:t>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/>
              <a:t>≥ </a:t>
            </a:r>
            <a:r>
              <a:rPr lang="en-US" sz="2600" i="1" dirty="0"/>
              <a:t>b</a:t>
            </a:r>
            <a:r>
              <a:rPr lang="en-US" sz="2600" dirty="0"/>
              <a:t> then the only way that </a:t>
            </a:r>
            <a:br>
              <a:rPr lang="en-US" sz="2600" dirty="0"/>
            </a:br>
            <a:r>
              <a:rPr lang="en-US" sz="2600" i="1" dirty="0"/>
              <a:t>b</a:t>
            </a:r>
            <a:r>
              <a:rPr lang="en-US" sz="2600" dirty="0"/>
              <a:t> ≥ </a:t>
            </a:r>
            <a:r>
              <a:rPr lang="en-US" sz="2600" i="1" dirty="0"/>
              <a:t>a</a:t>
            </a:r>
            <a:r>
              <a:rPr lang="en-US" sz="2600" dirty="0"/>
              <a:t> is when </a:t>
            </a:r>
            <a:r>
              <a:rPr lang="en-US" sz="2600" i="1" dirty="0"/>
              <a:t>b</a:t>
            </a:r>
            <a:r>
              <a:rPr lang="en-US" sz="2600" dirty="0"/>
              <a:t> = </a:t>
            </a:r>
            <a:r>
              <a:rPr lang="en-US" sz="2600" i="1" dirty="0"/>
              <a:t>a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600" dirty="0"/>
              <a:t>It is transitive: if </a:t>
            </a:r>
            <a:r>
              <a:rPr lang="en-US" sz="2600" i="1" dirty="0"/>
              <a:t>a</a:t>
            </a:r>
            <a:r>
              <a:rPr lang="en-US" sz="2600" dirty="0"/>
              <a:t> ≥ </a:t>
            </a:r>
            <a:r>
              <a:rPr lang="en-US" sz="2600" i="1" dirty="0"/>
              <a:t>b</a:t>
            </a:r>
            <a:r>
              <a:rPr lang="en-US" sz="2600" dirty="0"/>
              <a:t> and </a:t>
            </a:r>
            <a:r>
              <a:rPr lang="en-US" sz="2600" i="1" dirty="0"/>
              <a:t>b</a:t>
            </a:r>
            <a:r>
              <a:rPr lang="en-US" sz="2600" dirty="0"/>
              <a:t> ≥ </a:t>
            </a:r>
            <a:r>
              <a:rPr lang="en-US" sz="2600" i="1" dirty="0"/>
              <a:t>c</a:t>
            </a:r>
            <a:r>
              <a:rPr lang="en-US" sz="2600" dirty="0"/>
              <a:t>, then </a:t>
            </a:r>
            <a:r>
              <a:rPr lang="en-US" sz="2600" i="1" dirty="0"/>
              <a:t>a</a:t>
            </a:r>
            <a:r>
              <a:rPr lang="en-US" sz="2600" dirty="0"/>
              <a:t> ≥ </a:t>
            </a:r>
            <a:r>
              <a:rPr lang="en-US" sz="2600" i="1" dirty="0"/>
              <a:t>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sz="2700" dirty="0"/>
              <a:t>Note that ≥ is the partial ordering on the set of integers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sz="2700" dirty="0"/>
              <a:t>(</a:t>
            </a:r>
            <a:r>
              <a:rPr lang="en-US" sz="2700" b="1" dirty="0"/>
              <a:t>Z</a:t>
            </a:r>
            <a:r>
              <a:rPr lang="en-US" sz="2700" dirty="0"/>
              <a:t>, ≥) is the partially ordered set, or </a:t>
            </a:r>
            <a:r>
              <a:rPr lang="en-US" sz="2700" dirty="0" smtClean="0"/>
              <a:t>POSET</a:t>
            </a:r>
            <a:endParaRPr lang="en-US" sz="27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9076CEE0-D876-4BB1-A4F3-37886ECB8E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6205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Comparable / Incomparable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7772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The elements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of a </a:t>
            </a:r>
            <a:r>
              <a:rPr lang="en-US" sz="2800" dirty="0" err="1"/>
              <a:t>poset</a:t>
            </a:r>
            <a:r>
              <a:rPr lang="en-US" sz="2800" dirty="0"/>
              <a:t> (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,    )  are called </a:t>
            </a:r>
            <a:r>
              <a:rPr lang="en-US" sz="2800" i="1" dirty="0">
                <a:solidFill>
                  <a:srgbClr val="FF0000"/>
                </a:solidFill>
              </a:rPr>
              <a:t>comparable</a:t>
            </a:r>
            <a:r>
              <a:rPr lang="en-US" sz="2800" dirty="0"/>
              <a:t> if either 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  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 or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  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.  When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are elements of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such that neither  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  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 nor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  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, 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/>
              <a:t> are called </a:t>
            </a:r>
            <a:r>
              <a:rPr lang="en-US" sz="2800" i="1" dirty="0">
                <a:solidFill>
                  <a:srgbClr val="FF0000"/>
                </a:solidFill>
              </a:rPr>
              <a:t>incomparable</a:t>
            </a:r>
            <a:r>
              <a:rPr lang="en-US" sz="2800" dirty="0"/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43600" y="2209800"/>
            <a:ext cx="228600" cy="228600"/>
            <a:chOff x="1392" y="2304"/>
            <a:chExt cx="528" cy="440"/>
          </a:xfrm>
        </p:grpSpPr>
        <p:sp>
          <p:nvSpPr>
            <p:cNvPr id="20502" name="Freeform 12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Freeform 13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4" name="Freeform 14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467350" y="2600325"/>
            <a:ext cx="228600" cy="228600"/>
            <a:chOff x="1392" y="2304"/>
            <a:chExt cx="528" cy="440"/>
          </a:xfrm>
        </p:grpSpPr>
        <p:sp>
          <p:nvSpPr>
            <p:cNvPr id="20499" name="Freeform 23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Freeform 24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Freeform 25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114800" y="2590800"/>
            <a:ext cx="228600" cy="228600"/>
            <a:chOff x="1392" y="2304"/>
            <a:chExt cx="528" cy="440"/>
          </a:xfrm>
        </p:grpSpPr>
        <p:sp>
          <p:nvSpPr>
            <p:cNvPr id="20496" name="Freeform 27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Freeform 28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Freeform 29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172200" y="3048000"/>
            <a:ext cx="228600" cy="228600"/>
            <a:chOff x="1392" y="2304"/>
            <a:chExt cx="528" cy="440"/>
          </a:xfrm>
        </p:grpSpPr>
        <p:sp>
          <p:nvSpPr>
            <p:cNvPr id="20493" name="Freeform 31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Freeform 32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Freeform 33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620000" y="3048000"/>
            <a:ext cx="228600" cy="228600"/>
            <a:chOff x="1392" y="2304"/>
            <a:chExt cx="528" cy="440"/>
          </a:xfrm>
        </p:grpSpPr>
        <p:sp>
          <p:nvSpPr>
            <p:cNvPr id="20490" name="Freeform 35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1" name="Freeform 36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2" name="Freeform 37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9FBB46EE-8DE8-4F7F-9A4F-9115FECE98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Lucida Bright Math Italic" pitchFamily="2" charset="2"/>
              </a:rPr>
              <a:t>In the </a:t>
            </a:r>
            <a:r>
              <a:rPr lang="en-US" dirty="0" err="1" smtClean="0">
                <a:sym typeface="Lucida Bright Math Italic" pitchFamily="2" charset="2"/>
              </a:rPr>
              <a:t>poset</a:t>
            </a:r>
            <a:r>
              <a:rPr lang="en-US" dirty="0" smtClean="0">
                <a:sym typeface="Lucida Bright Math Italic" pitchFamily="2" charset="2"/>
              </a:rPr>
              <a:t> (</a:t>
            </a:r>
            <a:r>
              <a:rPr lang="en-US" b="1" dirty="0" smtClean="0">
                <a:sym typeface="Lucida Bright Math Italic" pitchFamily="2" charset="2"/>
              </a:rPr>
              <a:t>Z</a:t>
            </a:r>
            <a:r>
              <a:rPr lang="en-US" baseline="30000" dirty="0" smtClean="0">
                <a:sym typeface="Lucida Bright Math Italic" pitchFamily="2" charset="2"/>
              </a:rPr>
              <a:t>+</a:t>
            </a:r>
            <a:r>
              <a:rPr lang="en-US" dirty="0" smtClean="0">
                <a:sym typeface="Lucida Bright Math Italic" pitchFamily="2" charset="2"/>
              </a:rPr>
              <a:t>,|) with “divides” operator |, are the integers 3 and 9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Yes, as 3 | 9</a:t>
            </a:r>
          </a:p>
          <a:p>
            <a:pPr eaLnBrk="1" hangingPunct="1"/>
            <a:r>
              <a:rPr lang="en-US" dirty="0" smtClean="0">
                <a:sym typeface="Lucida Bright Math Italic" pitchFamily="2" charset="2"/>
              </a:rPr>
              <a:t>Are 7 and 5 comparable?</a:t>
            </a:r>
          </a:p>
          <a:p>
            <a:pPr lvl="1" eaLnBrk="1" hangingPunct="1"/>
            <a:r>
              <a:rPr lang="en-US" dirty="0" smtClean="0">
                <a:sym typeface="Lucida Bright Math Italic" pitchFamily="2" charset="2"/>
              </a:rPr>
              <a:t>No, as 7 | 5 and 5 | 7</a:t>
            </a:r>
          </a:p>
          <a:p>
            <a:pPr eaLnBrk="1" hangingPunct="1">
              <a:buNone/>
            </a:pPr>
            <a:endParaRPr lang="en-US" dirty="0" smtClean="0">
              <a:sym typeface="Lucida Bright Math Italic" pitchFamily="2" charset="2"/>
            </a:endParaRPr>
          </a:p>
        </p:txBody>
      </p: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2590800" y="34290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V="1">
            <a:off x="4038600" y="35052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9334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DE48F631-CB55-4922-B857-F6A0E19330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Comparable, Incomparable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022475"/>
            <a:ext cx="7696200" cy="1089025"/>
            <a:chOff x="480" y="1274"/>
            <a:chExt cx="4848" cy="686"/>
          </a:xfrm>
        </p:grpSpPr>
        <p:graphicFrame>
          <p:nvGraphicFramePr>
            <p:cNvPr id="3075" name="Object 4"/>
            <p:cNvGraphicFramePr>
              <a:graphicFrameLocks noChangeAspect="1"/>
            </p:cNvGraphicFramePr>
            <p:nvPr/>
          </p:nvGraphicFramePr>
          <p:xfrm>
            <a:off x="3581" y="1641"/>
            <a:ext cx="319" cy="319"/>
          </p:xfrm>
          <a:graphic>
            <a:graphicData uri="http://schemas.openxmlformats.org/presentationml/2006/ole">
              <p:oleObj spid="_x0000_s3075" name="Equation" r:id="rId4" imgW="152280" imgH="152280" progId="">
                <p:embed/>
              </p:oleObj>
            </a:graphicData>
          </a:graphic>
        </p:graphicFrame>
        <p:sp>
          <p:nvSpPr>
            <p:cNvPr id="3083" name="Text Box 3"/>
            <p:cNvSpPr txBox="1">
              <a:spLocks noChangeArrowheads="1"/>
            </p:cNvSpPr>
            <p:nvPr/>
          </p:nvSpPr>
          <p:spPr bwMode="auto">
            <a:xfrm>
              <a:off x="480" y="1274"/>
              <a:ext cx="484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Consider the power set of {</a:t>
              </a:r>
              <a:r>
                <a:rPr lang="en-US" sz="3200" i="1" dirty="0">
                  <a:latin typeface="Times New Roman" charset="0"/>
                </a:rPr>
                <a:t>a</a:t>
              </a:r>
              <a:r>
                <a:rPr lang="en-US" sz="3200" dirty="0"/>
                <a:t>, </a:t>
              </a:r>
              <a:r>
                <a:rPr lang="en-US" sz="3200" i="1" dirty="0">
                  <a:latin typeface="Times New Roman" charset="0"/>
                </a:rPr>
                <a:t>b</a:t>
              </a:r>
              <a:r>
                <a:rPr lang="en-US" sz="3200" dirty="0"/>
                <a:t>, </a:t>
              </a:r>
              <a:r>
                <a:rPr lang="en-US" sz="3200" i="1" dirty="0">
                  <a:latin typeface="Times New Roman" charset="0"/>
                </a:rPr>
                <a:t>c</a:t>
              </a:r>
              <a:r>
                <a:rPr lang="en-US" sz="3200" dirty="0"/>
                <a:t>} and the subset relation.  (</a:t>
              </a:r>
              <a:r>
                <a:rPr lang="en-US" sz="3200" i="1" dirty="0">
                  <a:latin typeface="Times New Roman" charset="0"/>
                </a:rPr>
                <a:t>P</a:t>
              </a:r>
              <a:r>
                <a:rPr lang="en-US" sz="3200" dirty="0"/>
                <a:t>({</a:t>
              </a:r>
              <a:r>
                <a:rPr lang="en-US" sz="3200" i="1" dirty="0">
                  <a:latin typeface="Times New Roman" charset="0"/>
                </a:rPr>
                <a:t>a</a:t>
              </a:r>
              <a:r>
                <a:rPr lang="en-US" sz="3200" dirty="0" smtClean="0"/>
                <a:t>, </a:t>
              </a:r>
              <a:r>
                <a:rPr lang="en-US" sz="3200" i="1" dirty="0" smtClean="0">
                  <a:latin typeface="Times New Roman" charset="0"/>
                </a:rPr>
                <a:t>b</a:t>
              </a:r>
              <a:r>
                <a:rPr lang="en-US" sz="3200" dirty="0" smtClean="0"/>
                <a:t>, </a:t>
              </a:r>
              <a:r>
                <a:rPr lang="en-US" sz="3200" i="1" dirty="0" smtClean="0">
                  <a:latin typeface="Times New Roman" charset="0"/>
                </a:rPr>
                <a:t>c</a:t>
              </a:r>
              <a:r>
                <a:rPr lang="en-US" sz="3200" dirty="0"/>
                <a:t>}),  </a:t>
              </a:r>
              <a:r>
                <a:rPr lang="en-US" sz="3200" dirty="0" smtClean="0"/>
                <a:t>`     </a:t>
              </a:r>
              <a:r>
                <a:rPr lang="en-US" sz="3200" dirty="0"/>
                <a:t>)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14400" y="3348038"/>
            <a:ext cx="5324475" cy="542925"/>
            <a:chOff x="576" y="2109"/>
            <a:chExt cx="3354" cy="342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576" y="2109"/>
            <a:ext cx="3354" cy="342"/>
          </p:xfrm>
          <a:graphic>
            <a:graphicData uri="http://schemas.openxmlformats.org/presentationml/2006/ole">
              <p:oleObj spid="_x0000_s3074" name="Equation" r:id="rId5" imgW="1993680" imgH="203040" progId="">
                <p:embed/>
              </p:oleObj>
            </a:graphicData>
          </a:graphic>
        </p:graphicFrame>
        <p:sp>
          <p:nvSpPr>
            <p:cNvPr id="3081" name="Line 8"/>
            <p:cNvSpPr>
              <a:spLocks noChangeShapeType="1"/>
            </p:cNvSpPr>
            <p:nvPr/>
          </p:nvSpPr>
          <p:spPr bwMode="auto">
            <a:xfrm>
              <a:off x="1206" y="2355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>
              <a:off x="3114" y="2361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914400" y="4338638"/>
            <a:ext cx="7396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So, {</a:t>
            </a:r>
            <a:r>
              <a:rPr lang="en-US" sz="3200" i="1">
                <a:latin typeface="Times New Roman" charset="0"/>
              </a:rPr>
              <a:t>a</a:t>
            </a:r>
            <a:r>
              <a:rPr lang="en-US" sz="3200"/>
              <a:t>,</a:t>
            </a:r>
            <a:r>
              <a:rPr lang="en-US" sz="3200" i="1">
                <a:latin typeface="Times New Roman" charset="0"/>
              </a:rPr>
              <a:t>c</a:t>
            </a:r>
            <a:r>
              <a:rPr lang="en-US" sz="3200"/>
              <a:t>} and {</a:t>
            </a:r>
            <a:r>
              <a:rPr lang="en-US" sz="3200" i="1">
                <a:latin typeface="Times New Roman" charset="0"/>
              </a:rPr>
              <a:t>a</a:t>
            </a:r>
            <a:r>
              <a:rPr lang="en-US" sz="3200"/>
              <a:t>,</a:t>
            </a:r>
            <a:r>
              <a:rPr lang="en-US" sz="3200" i="1">
                <a:latin typeface="Times New Roman" charset="0"/>
              </a:rPr>
              <a:t>b</a:t>
            </a:r>
            <a:r>
              <a:rPr lang="en-US" sz="3200"/>
              <a:t>} are </a:t>
            </a:r>
            <a:r>
              <a:rPr lang="en-US" sz="3200" i="1">
                <a:solidFill>
                  <a:srgbClr val="FF0000"/>
                </a:solidFill>
              </a:rPr>
              <a:t>incomparable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1478</TotalTime>
  <Pages>53</Pages>
  <Words>1281</Words>
  <Application>Microsoft PowerPoint 4.0</Application>
  <PresentationFormat>Letter Paper (8.5x11 in)</PresentationFormat>
  <Paragraphs>262</Paragraphs>
  <Slides>33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shadbarb</vt:lpstr>
      <vt:lpstr>Equation</vt:lpstr>
      <vt:lpstr>Relation-Part 3 </vt:lpstr>
      <vt:lpstr>Partially Ordered Set (POSET)</vt:lpstr>
      <vt:lpstr>POSET-Example </vt:lpstr>
      <vt:lpstr>POSET-Notation </vt:lpstr>
      <vt:lpstr>POSET-Notation </vt:lpstr>
      <vt:lpstr>POSET-Example </vt:lpstr>
      <vt:lpstr>Comparable / Incomparable</vt:lpstr>
      <vt:lpstr>Slide 8</vt:lpstr>
      <vt:lpstr>Comparable, Incomparable</vt:lpstr>
      <vt:lpstr>Slide 10</vt:lpstr>
      <vt:lpstr>Slide 11</vt:lpstr>
      <vt:lpstr>Slide 12</vt:lpstr>
      <vt:lpstr>Lexicographic Order</vt:lpstr>
      <vt:lpstr>Slide 14</vt:lpstr>
      <vt:lpstr>Slide 15</vt:lpstr>
      <vt:lpstr>Slide 16</vt:lpstr>
      <vt:lpstr>Hasse Diagrams</vt:lpstr>
      <vt:lpstr>Hasse Diagrams (Steps)</vt:lpstr>
      <vt:lpstr>Hasse Diagram-Example </vt:lpstr>
      <vt:lpstr>Hasse Diagram-Steps</vt:lpstr>
      <vt:lpstr>Hasse Diagram</vt:lpstr>
      <vt:lpstr>Maximal and Minimal Elements</vt:lpstr>
      <vt:lpstr>Slide 23</vt:lpstr>
      <vt:lpstr>Greatest Element, Least Element</vt:lpstr>
      <vt:lpstr>Topological Sorting</vt:lpstr>
      <vt:lpstr>Topological Sorting</vt:lpstr>
      <vt:lpstr>Topological Sorting</vt:lpstr>
      <vt:lpstr>Example-Topological Sorting</vt:lpstr>
      <vt:lpstr>Example-Topological Sorting</vt:lpstr>
      <vt:lpstr>Assemble an Automobile</vt:lpstr>
      <vt:lpstr>Prerequisite Task</vt:lpstr>
      <vt:lpstr>Example – Job Scheduling What is the total order compatible with it? Tasks are in POSET 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Mahmuda Naznin</dc:creator>
  <cp:lastModifiedBy>star_sky</cp:lastModifiedBy>
  <cp:revision>252</cp:revision>
  <cp:lastPrinted>1994-11-09T06:15:52Z</cp:lastPrinted>
  <dcterms:created xsi:type="dcterms:W3CDTF">1994-10-31T09:15:56Z</dcterms:created>
  <dcterms:modified xsi:type="dcterms:W3CDTF">2023-02-27T20:29:39Z</dcterms:modified>
</cp:coreProperties>
</file>