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1"/>
  </p:notesMasterIdLst>
  <p:sldIdLst>
    <p:sldId id="352" r:id="rId2"/>
    <p:sldId id="257" r:id="rId3"/>
    <p:sldId id="258" r:id="rId4"/>
    <p:sldId id="379" r:id="rId5"/>
    <p:sldId id="380" r:id="rId6"/>
    <p:sldId id="358" r:id="rId7"/>
    <p:sldId id="359" r:id="rId8"/>
    <p:sldId id="360" r:id="rId9"/>
    <p:sldId id="388" r:id="rId10"/>
    <p:sldId id="362" r:id="rId11"/>
    <p:sldId id="387" r:id="rId12"/>
    <p:sldId id="363" r:id="rId13"/>
    <p:sldId id="364" r:id="rId14"/>
    <p:sldId id="365" r:id="rId15"/>
    <p:sldId id="382" r:id="rId16"/>
    <p:sldId id="381" r:id="rId17"/>
    <p:sldId id="389" r:id="rId18"/>
    <p:sldId id="390" r:id="rId19"/>
    <p:sldId id="394" r:id="rId20"/>
    <p:sldId id="385" r:id="rId21"/>
    <p:sldId id="372" r:id="rId22"/>
    <p:sldId id="374" r:id="rId23"/>
    <p:sldId id="375" r:id="rId24"/>
    <p:sldId id="357" r:id="rId25"/>
    <p:sldId id="263" r:id="rId26"/>
    <p:sldId id="264" r:id="rId27"/>
    <p:sldId id="291" r:id="rId28"/>
    <p:sldId id="292" r:id="rId29"/>
    <p:sldId id="293" r:id="rId30"/>
    <p:sldId id="266" r:id="rId31"/>
    <p:sldId id="269" r:id="rId32"/>
    <p:sldId id="270" r:id="rId33"/>
    <p:sldId id="273" r:id="rId34"/>
    <p:sldId id="395" r:id="rId35"/>
    <p:sldId id="396" r:id="rId36"/>
    <p:sldId id="397" r:id="rId37"/>
    <p:sldId id="353" r:id="rId38"/>
    <p:sldId id="409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</p:sldIdLst>
  <p:sldSz cx="9144000" cy="6858000" type="screen4x3"/>
  <p:notesSz cx="7315200" cy="9601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8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kumimoji="1"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kumimoji="1"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kumimoji="1"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kumimoji="1" sz="1300">
                <a:latin typeface="Times New Roman" pitchFamily="18" charset="0"/>
              </a:defRPr>
            </a:lvl1pPr>
          </a:lstStyle>
          <a:p>
            <a:fld id="{C5267097-24AF-4A6B-B01E-90A12D9DE3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870CC-BE84-44D6-9A21-A8AC2272E943}" type="slidenum">
              <a:rPr lang="en-US"/>
              <a:pPr/>
              <a:t>6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E9ADD-E17E-402E-B843-D8D66A45654A}" type="slidenum">
              <a:rPr lang="en-US"/>
              <a:pPr/>
              <a:t>18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C34ED-B229-4DA9-8D43-88E00C3DC00E}" type="slidenum">
              <a:rPr lang="en-US"/>
              <a:pPr/>
              <a:t>19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D5122-6ED2-40F3-80D3-F9E82A973634}" type="slidenum">
              <a:rPr lang="en-US"/>
              <a:pPr/>
              <a:t>21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9E667-26E4-4B22-99D8-DD2F8D4452C5}" type="slidenum">
              <a:rPr lang="en-US"/>
              <a:pPr/>
              <a:t>22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327D5-C4A0-4611-9FA8-379B873C5D23}" type="slidenum">
              <a:rPr lang="en-US"/>
              <a:pPr/>
              <a:t>23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B3587-362B-40EC-BC81-788BC5C6D00C}" type="slidenum">
              <a:rPr lang="en-US"/>
              <a:pPr/>
              <a:t>24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CB5E24-7331-417A-8D0F-F05FDD93F11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7A677B-8EBA-4853-97EF-9CC6B19451C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2EC712-C06C-4F16-A16B-AD88276D1C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67097-24AF-4A6B-B01E-90A12D9DE30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DA7D6-AECA-453E-92E5-C0B11B278E72}" type="slidenum">
              <a:rPr lang="en-US"/>
              <a:pPr/>
              <a:t>7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AB9E5-7C58-43A2-8C0E-92743A85A517}" type="slidenum">
              <a:rPr lang="en-US"/>
              <a:pPr/>
              <a:t>8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65550-F1C3-49D5-A736-61D48CBC8B1B}" type="slidenum">
              <a:rPr lang="en-US"/>
              <a:pPr/>
              <a:t>10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214D3-CD5C-4DFD-8C67-FE14205AB592}" type="slidenum">
              <a:rPr lang="en-US"/>
              <a:pPr/>
              <a:t>12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7017B-66BF-4BDC-B71C-ACE909108C8B}" type="slidenum">
              <a:rPr lang="en-US"/>
              <a:pPr/>
              <a:t>13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DAFD6-C826-4416-B76A-5B978D2901C6}" type="slidenum">
              <a:rPr lang="en-US"/>
              <a:pPr/>
              <a:t>14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1C5C4-14B9-4736-819C-ABE6223495B7}" type="slidenum">
              <a:rPr lang="en-US"/>
              <a:pPr/>
              <a:t>15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A1C5B-BAE1-405A-9688-D207BAF585AC}" type="slidenum">
              <a:rPr lang="en-US"/>
              <a:pPr/>
              <a:t>17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16A46E-38F4-40C6-BE60-A4592927C853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B4001-3D3C-4AE5-83C8-E9D4980DA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F9DAE-8495-4FE1-8DE5-C699BD8AB09B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9ECFE-FE06-4197-8DAF-42D17F612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1EC3E-A815-4DA7-8147-D044CFA562A0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E2139-A98E-4A62-BBE1-516E17E68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B934A5-92EF-476D-BE83-1F9B2D2DEFD4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968C4BA-5D64-49DE-8479-7FFD73603E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F2B3BE-B2BC-468F-BDBC-2EFA18EAC5FC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A7533-124B-42E7-8CE5-95C4730B13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D8FC8F-727A-4089-91B9-B9CB8187E206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36FCD-94A6-4A8D-8E09-7A2E2EFF60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3405C1-6BA3-405B-9B24-DB8810282FB5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F3B0F-5225-41EA-AA76-2F8026D876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59464B-B9D9-4D94-B870-C85088154C7A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CB4C5-4F74-4061-973A-0BDA834E95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7B7D0F-0072-499F-AF38-10909B9BD257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E64D1-B00B-419A-A1E3-524B88761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07A0F-D604-4B43-B03C-ECF3100B8CA0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57C1F-BC24-4FBE-8AFB-2DD2806986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50777-22D9-4443-B45F-E663D269E3F8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7850-7E9C-4D20-BDF6-56A2886F0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4714F-35ED-404E-B9A4-5A8F64CDEF99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CS201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D1AA2-AAE2-43D8-8CF4-2BFED3D970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D66E643-57BE-4E62-B87B-CC29B01C690C}" type="datetime1">
              <a:rPr lang="zh-TW" altLang="en-US"/>
              <a:pPr/>
              <a:t>2023/2/13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CS201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15B184B-12BE-4CE7-8ADB-D28BAAF6536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3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altLang="zh-TW" dirty="0" smtClean="0"/>
              <a:t>Tree</a:t>
            </a:r>
          </a:p>
        </p:txBody>
      </p:sp>
      <p:sp>
        <p:nvSpPr>
          <p:cNvPr id="31747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 smtClean="0"/>
          </a:p>
          <a:p>
            <a:r>
              <a:rPr lang="en-US" dirty="0" smtClean="0"/>
              <a:t>CSE 103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990600"/>
            <a:ext cx="5410200" cy="4186238"/>
            <a:chOff x="1104" y="624"/>
            <a:chExt cx="3408" cy="263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296" y="816"/>
              <a:ext cx="3216" cy="2352"/>
              <a:chOff x="1296" y="816"/>
              <a:chExt cx="3216" cy="2352"/>
            </a:xfrm>
          </p:grpSpPr>
          <p:sp>
            <p:nvSpPr>
              <p:cNvPr id="148488" name="Oval 8"/>
              <p:cNvSpPr>
                <a:spLocks noChangeArrowheads="1"/>
              </p:cNvSpPr>
              <p:nvPr/>
            </p:nvSpPr>
            <p:spPr bwMode="auto">
              <a:xfrm>
                <a:off x="2880" y="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89" name="Oval 9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0" name="Oval 10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1" name="Oval 11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2" name="Oval 12"/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3" name="Oval 13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4" name="Oval 14"/>
              <p:cNvSpPr>
                <a:spLocks noChangeArrowheads="1"/>
              </p:cNvSpPr>
              <p:nvPr/>
            </p:nvSpPr>
            <p:spPr bwMode="auto">
              <a:xfrm>
                <a:off x="441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5" name="Line 15"/>
              <p:cNvSpPr>
                <a:spLocks noChangeShapeType="1"/>
              </p:cNvSpPr>
              <p:nvPr/>
            </p:nvSpPr>
            <p:spPr bwMode="auto">
              <a:xfrm flipV="1">
                <a:off x="1920" y="864"/>
                <a:ext cx="100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6" name="Line 16"/>
              <p:cNvSpPr>
                <a:spLocks noChangeShapeType="1"/>
              </p:cNvSpPr>
              <p:nvPr/>
            </p:nvSpPr>
            <p:spPr bwMode="auto">
              <a:xfrm>
                <a:off x="2928" y="864"/>
                <a:ext cx="91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7" name="Line 17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8" name="Line 18"/>
              <p:cNvSpPr>
                <a:spLocks noChangeShapeType="1"/>
              </p:cNvSpPr>
              <p:nvPr/>
            </p:nvSpPr>
            <p:spPr bwMode="auto">
              <a:xfrm flipH="1" flipV="1">
                <a:off x="1968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99" name="Line 19"/>
              <p:cNvSpPr>
                <a:spLocks noChangeShapeType="1"/>
              </p:cNvSpPr>
              <p:nvPr/>
            </p:nvSpPr>
            <p:spPr bwMode="auto">
              <a:xfrm flipV="1">
                <a:off x="3312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00" name="Line 20"/>
              <p:cNvSpPr>
                <a:spLocks noChangeShapeType="1"/>
              </p:cNvSpPr>
              <p:nvPr/>
            </p:nvSpPr>
            <p:spPr bwMode="auto">
              <a:xfrm flipH="1" flipV="1">
                <a:off x="3888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01" name="Oval 21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02" name="Oval 22"/>
              <p:cNvSpPr>
                <a:spLocks noChangeArrowheads="1"/>
              </p:cNvSpPr>
              <p:nvPr/>
            </p:nvSpPr>
            <p:spPr bwMode="auto">
              <a:xfrm>
                <a:off x="2736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03" name="Line 23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3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04" name="Line 24"/>
              <p:cNvSpPr>
                <a:spLocks noChangeShapeType="1"/>
              </p:cNvSpPr>
              <p:nvPr/>
            </p:nvSpPr>
            <p:spPr bwMode="auto">
              <a:xfrm flipH="1" flipV="1">
                <a:off x="2496" y="2400"/>
                <a:ext cx="28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8505" name="Text Box 25"/>
            <p:cNvSpPr txBox="1">
              <a:spLocks noChangeArrowheads="1"/>
            </p:cNvSpPr>
            <p:nvPr/>
          </p:nvSpPr>
          <p:spPr bwMode="auto">
            <a:xfrm>
              <a:off x="2688" y="624"/>
              <a:ext cx="24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a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8506" name="Text Box 26"/>
            <p:cNvSpPr txBox="1">
              <a:spLocks noChangeArrowheads="1"/>
            </p:cNvSpPr>
            <p:nvPr/>
          </p:nvSpPr>
          <p:spPr bwMode="auto">
            <a:xfrm>
              <a:off x="1632" y="1344"/>
              <a:ext cx="24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b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8507" name="Text Box 27"/>
            <p:cNvSpPr txBox="1">
              <a:spLocks noChangeArrowheads="1"/>
            </p:cNvSpPr>
            <p:nvPr/>
          </p:nvSpPr>
          <p:spPr bwMode="auto">
            <a:xfrm>
              <a:off x="3888" y="1296"/>
              <a:ext cx="24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c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8508" name="Text Box 28"/>
            <p:cNvSpPr txBox="1">
              <a:spLocks noChangeArrowheads="1"/>
            </p:cNvSpPr>
            <p:nvPr/>
          </p:nvSpPr>
          <p:spPr bwMode="auto">
            <a:xfrm>
              <a:off x="1104" y="2160"/>
              <a:ext cx="24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d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8509" name="Text Box 29"/>
            <p:cNvSpPr txBox="1">
              <a:spLocks noChangeArrowheads="1"/>
            </p:cNvSpPr>
            <p:nvPr/>
          </p:nvSpPr>
          <p:spPr bwMode="auto">
            <a:xfrm>
              <a:off x="2160" y="2160"/>
              <a:ext cx="24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e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8510" name="Text Box 30"/>
            <p:cNvSpPr txBox="1">
              <a:spLocks noChangeArrowheads="1"/>
            </p:cNvSpPr>
            <p:nvPr/>
          </p:nvSpPr>
          <p:spPr bwMode="auto">
            <a:xfrm>
              <a:off x="3024" y="2160"/>
              <a:ext cx="24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f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8511" name="Text Box 31"/>
            <p:cNvSpPr txBox="1">
              <a:spLocks noChangeArrowheads="1"/>
            </p:cNvSpPr>
            <p:nvPr/>
          </p:nvSpPr>
          <p:spPr bwMode="auto">
            <a:xfrm>
              <a:off x="4128" y="2160"/>
              <a:ext cx="24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g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8512" name="Text Box 32"/>
            <p:cNvSpPr txBox="1">
              <a:spLocks noChangeArrowheads="1"/>
            </p:cNvSpPr>
            <p:nvPr/>
          </p:nvSpPr>
          <p:spPr bwMode="auto">
            <a:xfrm>
              <a:off x="1872" y="2928"/>
              <a:ext cx="24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h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8513" name="Text Box 33"/>
            <p:cNvSpPr txBox="1">
              <a:spLocks noChangeArrowheads="1"/>
            </p:cNvSpPr>
            <p:nvPr/>
          </p:nvSpPr>
          <p:spPr bwMode="auto">
            <a:xfrm>
              <a:off x="2496" y="2928"/>
              <a:ext cx="24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i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8527" name="Oval 47"/>
          <p:cNvSpPr>
            <a:spLocks noChangeArrowheads="1"/>
          </p:cNvSpPr>
          <p:nvPr/>
        </p:nvSpPr>
        <p:spPr bwMode="auto">
          <a:xfrm>
            <a:off x="3962400" y="3581400"/>
            <a:ext cx="457200" cy="457200"/>
          </a:xfrm>
          <a:prstGeom prst="ellipse">
            <a:avLst/>
          </a:prstGeom>
          <a:noFill/>
          <a:ln w="9525">
            <a:solidFill>
              <a:srgbClr val="4C32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28" name="Oval 48"/>
          <p:cNvSpPr>
            <a:spLocks noChangeArrowheads="1"/>
          </p:cNvSpPr>
          <p:nvPr/>
        </p:nvSpPr>
        <p:spPr bwMode="auto">
          <a:xfrm>
            <a:off x="3124200" y="2286000"/>
            <a:ext cx="457200" cy="457200"/>
          </a:xfrm>
          <a:prstGeom prst="ellipse">
            <a:avLst/>
          </a:prstGeom>
          <a:noFill/>
          <a:ln w="9525">
            <a:solidFill>
              <a:srgbClr val="4C32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29" name="Oval 49"/>
          <p:cNvSpPr>
            <a:spLocks noChangeArrowheads="1"/>
          </p:cNvSpPr>
          <p:nvPr/>
        </p:nvSpPr>
        <p:spPr bwMode="auto">
          <a:xfrm>
            <a:off x="4648200" y="1219200"/>
            <a:ext cx="457200" cy="457200"/>
          </a:xfrm>
          <a:prstGeom prst="ellipse">
            <a:avLst/>
          </a:prstGeom>
          <a:noFill/>
          <a:ln w="9525">
            <a:solidFill>
              <a:srgbClr val="4C32C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30" name="Text Box 50"/>
          <p:cNvSpPr txBox="1">
            <a:spLocks noChangeArrowheads="1"/>
          </p:cNvSpPr>
          <p:nvPr/>
        </p:nvSpPr>
        <p:spPr bwMode="auto">
          <a:xfrm>
            <a:off x="5410200" y="4495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82F1A"/>
                </a:solidFill>
                <a:latin typeface="Times New Roman" pitchFamily="18" charset="0"/>
              </a:rPr>
              <a:t>ancestors of </a:t>
            </a:r>
            <a:r>
              <a:rPr lang="en-US" sz="2800" i="1">
                <a:solidFill>
                  <a:srgbClr val="F82F1A"/>
                </a:solidFill>
                <a:latin typeface="Times New Roman" pitchFamily="18" charset="0"/>
              </a:rPr>
              <a:t>h</a:t>
            </a:r>
            <a:r>
              <a:rPr lang="en-US" sz="2800">
                <a:solidFill>
                  <a:srgbClr val="F82F1A"/>
                </a:solidFill>
                <a:latin typeface="Times New Roman" pitchFamily="18" charset="0"/>
              </a:rPr>
              <a:t> and </a:t>
            </a:r>
            <a:r>
              <a:rPr lang="en-US" sz="2800" i="1">
                <a:solidFill>
                  <a:srgbClr val="F82F1A"/>
                </a:solidFill>
                <a:latin typeface="Times New Roman" pitchFamily="18" charset="0"/>
              </a:rPr>
              <a:t>i</a:t>
            </a:r>
            <a:endParaRPr lang="en-US" sz="2800">
              <a:solidFill>
                <a:srgbClr val="F82F1A"/>
              </a:solidFill>
              <a:latin typeface="Times New Roman" pitchFamily="18" charset="0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Ancestor-Descendant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7" grpId="0" animBg="1"/>
      <p:bldP spid="148528" grpId="0" animBg="1"/>
      <p:bldP spid="148529" grpId="0" animBg="1"/>
      <p:bldP spid="1485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2C13-CEFD-443E-A144-DBA04EF31B19}" type="slidenum">
              <a:rPr lang="en-US"/>
              <a:pPr/>
              <a:t>11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Sub-tree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A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subtree</a:t>
            </a:r>
            <a:r>
              <a:rPr lang="en-US" altLang="zh-TW">
                <a:ea typeface="新細明體" pitchFamily="18" charset="-120"/>
              </a:rPr>
              <a:t> is any node together with all its descendants.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355725" y="3113087"/>
            <a:ext cx="5908675" cy="2373313"/>
            <a:chOff x="854" y="2229"/>
            <a:chExt cx="3722" cy="1495"/>
          </a:xfrm>
        </p:grpSpPr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1482" y="2329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1200" y="288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v</a:t>
              </a: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1857" y="288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864" y="345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1488" y="3456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1820" y="3465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2215" y="348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H="1">
              <a:off x="1372" y="2552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1673" y="2535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960" y="3087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1392" y="3072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H="1">
              <a:off x="1898" y="3103"/>
              <a:ext cx="132" cy="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049" y="3103"/>
              <a:ext cx="263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1200" y="345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H="1">
              <a:off x="1344" y="31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3744" y="292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v</a:t>
              </a:r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3408" y="350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4032" y="350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 flipH="1">
              <a:off x="3504" y="3135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3936" y="3120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3744" y="350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 flipH="1">
              <a:off x="3888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854" y="22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rgbClr val="FF3300"/>
                  </a:solidFill>
                  <a:latin typeface="Tahoma" pitchFamily="34" charset="0"/>
                </a:rPr>
                <a:t>T</a:t>
              </a: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3254" y="2517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rgbClr val="FF3300"/>
                  </a:solidFill>
                  <a:latin typeface="Tahoma" pitchFamily="34" charset="0"/>
                </a:rPr>
                <a:t>A subtree of 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48" name="Rectangle 44"/>
          <p:cNvSpPr>
            <a:spLocks noChangeArrowheads="1"/>
          </p:cNvSpPr>
          <p:nvPr/>
        </p:nvSpPr>
        <p:spPr bwMode="auto">
          <a:xfrm>
            <a:off x="1143000" y="228600"/>
            <a:ext cx="7924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990600"/>
            <a:ext cx="5410200" cy="4176713"/>
            <a:chOff x="1104" y="624"/>
            <a:chExt cx="3408" cy="263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96" y="816"/>
              <a:ext cx="3216" cy="2352"/>
              <a:chOff x="1296" y="816"/>
              <a:chExt cx="3216" cy="2352"/>
            </a:xfrm>
          </p:grpSpPr>
          <p:sp>
            <p:nvSpPr>
              <p:cNvPr id="149509" name="Oval 5"/>
              <p:cNvSpPr>
                <a:spLocks noChangeArrowheads="1"/>
              </p:cNvSpPr>
              <p:nvPr/>
            </p:nvSpPr>
            <p:spPr bwMode="auto">
              <a:xfrm>
                <a:off x="2880" y="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0" name="Oval 6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1" name="Oval 7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2" name="Oval 8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3" name="Oval 9"/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4" name="Oval 10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5" name="Oval 11"/>
              <p:cNvSpPr>
                <a:spLocks noChangeArrowheads="1"/>
              </p:cNvSpPr>
              <p:nvPr/>
            </p:nvSpPr>
            <p:spPr bwMode="auto">
              <a:xfrm>
                <a:off x="441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6" name="Line 12"/>
              <p:cNvSpPr>
                <a:spLocks noChangeShapeType="1"/>
              </p:cNvSpPr>
              <p:nvPr/>
            </p:nvSpPr>
            <p:spPr bwMode="auto">
              <a:xfrm flipV="1">
                <a:off x="1920" y="864"/>
                <a:ext cx="100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7" name="Line 13"/>
              <p:cNvSpPr>
                <a:spLocks noChangeShapeType="1"/>
              </p:cNvSpPr>
              <p:nvPr/>
            </p:nvSpPr>
            <p:spPr bwMode="auto">
              <a:xfrm>
                <a:off x="2928" y="864"/>
                <a:ext cx="91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8" name="Line 14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9" name="Line 15"/>
              <p:cNvSpPr>
                <a:spLocks noChangeShapeType="1"/>
              </p:cNvSpPr>
              <p:nvPr/>
            </p:nvSpPr>
            <p:spPr bwMode="auto">
              <a:xfrm flipH="1" flipV="1">
                <a:off x="1968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20" name="Line 16"/>
              <p:cNvSpPr>
                <a:spLocks noChangeShapeType="1"/>
              </p:cNvSpPr>
              <p:nvPr/>
            </p:nvSpPr>
            <p:spPr bwMode="auto">
              <a:xfrm flipV="1">
                <a:off x="3312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21" name="Line 17"/>
              <p:cNvSpPr>
                <a:spLocks noChangeShapeType="1"/>
              </p:cNvSpPr>
              <p:nvPr/>
            </p:nvSpPr>
            <p:spPr bwMode="auto">
              <a:xfrm flipH="1" flipV="1">
                <a:off x="3888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22" name="Oval 18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23" name="Oval 19"/>
              <p:cNvSpPr>
                <a:spLocks noChangeArrowheads="1"/>
              </p:cNvSpPr>
              <p:nvPr/>
            </p:nvSpPr>
            <p:spPr bwMode="auto">
              <a:xfrm>
                <a:off x="2736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24" name="Line 20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3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25" name="Line 21"/>
              <p:cNvSpPr>
                <a:spLocks noChangeShapeType="1"/>
              </p:cNvSpPr>
              <p:nvPr/>
            </p:nvSpPr>
            <p:spPr bwMode="auto">
              <a:xfrm flipH="1" flipV="1">
                <a:off x="2496" y="2400"/>
                <a:ext cx="28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526" name="Text Box 22"/>
            <p:cNvSpPr txBox="1">
              <a:spLocks noChangeArrowheads="1"/>
            </p:cNvSpPr>
            <p:nvPr/>
          </p:nvSpPr>
          <p:spPr bwMode="auto">
            <a:xfrm>
              <a:off x="2688" y="62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a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1632" y="134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b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888" y="129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c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49529" name="Text Box 25"/>
            <p:cNvSpPr txBox="1">
              <a:spLocks noChangeArrowheads="1"/>
            </p:cNvSpPr>
            <p:nvPr/>
          </p:nvSpPr>
          <p:spPr bwMode="auto">
            <a:xfrm>
              <a:off x="1104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d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49530" name="Text Box 26"/>
            <p:cNvSpPr txBox="1">
              <a:spLocks noChangeArrowheads="1"/>
            </p:cNvSpPr>
            <p:nvPr/>
          </p:nvSpPr>
          <p:spPr bwMode="auto">
            <a:xfrm>
              <a:off x="2160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e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49531" name="Text Box 27"/>
            <p:cNvSpPr txBox="1">
              <a:spLocks noChangeArrowheads="1"/>
            </p:cNvSpPr>
            <p:nvPr/>
          </p:nvSpPr>
          <p:spPr bwMode="auto">
            <a:xfrm>
              <a:off x="3024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f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4128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g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49533" name="Text Box 29"/>
            <p:cNvSpPr txBox="1">
              <a:spLocks noChangeArrowheads="1"/>
            </p:cNvSpPr>
            <p:nvPr/>
          </p:nvSpPr>
          <p:spPr bwMode="auto">
            <a:xfrm>
              <a:off x="1872" y="292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h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49534" name="Text Box 30"/>
            <p:cNvSpPr txBox="1">
              <a:spLocks noChangeArrowheads="1"/>
            </p:cNvSpPr>
            <p:nvPr/>
          </p:nvSpPr>
          <p:spPr bwMode="auto">
            <a:xfrm>
              <a:off x="2496" y="292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i</a:t>
              </a:r>
              <a:endParaRPr lang="en-US" sz="2800">
                <a:latin typeface="Times New Roman" pitchFamily="18" charset="0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676400" y="1524000"/>
            <a:ext cx="7239000" cy="4876800"/>
            <a:chOff x="912" y="960"/>
            <a:chExt cx="4560" cy="3072"/>
          </a:xfrm>
        </p:grpSpPr>
        <p:sp>
          <p:nvSpPr>
            <p:cNvPr id="149539" name="Oval 35"/>
            <p:cNvSpPr>
              <a:spLocks noChangeArrowheads="1"/>
            </p:cNvSpPr>
            <p:nvPr/>
          </p:nvSpPr>
          <p:spPr bwMode="auto">
            <a:xfrm>
              <a:off x="912" y="960"/>
              <a:ext cx="2112" cy="30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3264" y="2736"/>
              <a:ext cx="2208" cy="60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subtree with </a:t>
              </a: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b</a:t>
              </a: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 as its root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724400" y="1981200"/>
            <a:ext cx="4114800" cy="4298950"/>
            <a:chOff x="2832" y="1248"/>
            <a:chExt cx="2592" cy="2708"/>
          </a:xfrm>
        </p:grpSpPr>
        <p:sp>
          <p:nvSpPr>
            <p:cNvPr id="149543" name="Text Box 39"/>
            <p:cNvSpPr txBox="1">
              <a:spLocks noChangeArrowheads="1"/>
            </p:cNvSpPr>
            <p:nvPr/>
          </p:nvSpPr>
          <p:spPr bwMode="auto">
            <a:xfrm>
              <a:off x="3216" y="3360"/>
              <a:ext cx="220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4C32CE"/>
                  </a:solidFill>
                  <a:latin typeface="Times New Roman" pitchFamily="18" charset="0"/>
                </a:rPr>
                <a:t>subtree with </a:t>
              </a:r>
              <a:r>
                <a:rPr lang="en-US" sz="2800" i="1">
                  <a:solidFill>
                    <a:srgbClr val="4C32CE"/>
                  </a:solidFill>
                  <a:latin typeface="Times New Roman" pitchFamily="18" charset="0"/>
                </a:rPr>
                <a:t>c</a:t>
              </a:r>
              <a:r>
                <a:rPr lang="en-US" sz="2800">
                  <a:solidFill>
                    <a:srgbClr val="4C32CE"/>
                  </a:solidFill>
                  <a:latin typeface="Times New Roman" pitchFamily="18" charset="0"/>
                </a:rPr>
                <a:t> as its root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2832" y="1248"/>
              <a:ext cx="2112" cy="1584"/>
            </a:xfrm>
            <a:prstGeom prst="ellipse">
              <a:avLst/>
            </a:prstGeom>
            <a:noFill/>
            <a:ln w="9525">
              <a:solidFill>
                <a:srgbClr val="4C32C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549" name="Rectangle 45"/>
          <p:cNvSpPr>
            <a:spLocks noChangeArrowheads="1"/>
          </p:cNvSpPr>
          <p:nvPr/>
        </p:nvSpPr>
        <p:spPr bwMode="auto">
          <a:xfrm>
            <a:off x="609600" y="1371600"/>
            <a:ext cx="6858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Subtree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371600" y="1905000"/>
            <a:ext cx="7010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</a:rPr>
              <a:t>A rooted tree is called an </a:t>
            </a:r>
            <a:r>
              <a:rPr lang="en-US" sz="3200" i="1" dirty="0">
                <a:latin typeface="Times New Roman" pitchFamily="18" charset="0"/>
              </a:rPr>
              <a:t>m-</a:t>
            </a:r>
            <a:r>
              <a:rPr lang="en-US" sz="3200" i="1" dirty="0" err="1">
                <a:latin typeface="Times New Roman" pitchFamily="18" charset="0"/>
              </a:rPr>
              <a:t>ary</a:t>
            </a:r>
            <a:r>
              <a:rPr lang="en-US" sz="3200" i="1" dirty="0">
                <a:latin typeface="Times New Roman" pitchFamily="18" charset="0"/>
              </a:rPr>
              <a:t> tree</a:t>
            </a:r>
            <a:r>
              <a:rPr lang="en-US" sz="3200" dirty="0">
                <a:latin typeface="Times New Roman" pitchFamily="18" charset="0"/>
              </a:rPr>
              <a:t> if every internal vertex has no more than </a:t>
            </a:r>
            <a:r>
              <a:rPr lang="en-US" sz="3200" i="1" dirty="0">
                <a:latin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</a:rPr>
              <a:t> children.  </a:t>
            </a:r>
            <a:endParaRPr lang="en-US" sz="32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</a:rPr>
              <a:t>tree is called a </a:t>
            </a:r>
            <a:r>
              <a:rPr lang="en-US" sz="3200" i="1" dirty="0">
                <a:latin typeface="Times New Roman" pitchFamily="18" charset="0"/>
              </a:rPr>
              <a:t>full m-</a:t>
            </a:r>
            <a:r>
              <a:rPr lang="en-US" sz="3200" i="1" dirty="0" err="1">
                <a:latin typeface="Times New Roman" pitchFamily="18" charset="0"/>
              </a:rPr>
              <a:t>ary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</a:rPr>
              <a:t>tree</a:t>
            </a:r>
            <a:r>
              <a:rPr lang="en-US" sz="3200" dirty="0">
                <a:latin typeface="Times New Roman" pitchFamily="18" charset="0"/>
              </a:rPr>
              <a:t> if every internal  vertex has exactly </a:t>
            </a:r>
            <a:r>
              <a:rPr lang="en-US" sz="3200" i="1" dirty="0">
                <a:latin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</a:rPr>
              <a:t> children. </a:t>
            </a:r>
            <a:endParaRPr lang="en-US" sz="32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An </a:t>
            </a:r>
            <a:r>
              <a:rPr lang="en-US" sz="3200" i="1" dirty="0">
                <a:latin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</a:rPr>
              <a:t>-</a:t>
            </a:r>
            <a:r>
              <a:rPr lang="en-US" sz="3200" dirty="0" err="1">
                <a:latin typeface="Times New Roman" pitchFamily="18" charset="0"/>
              </a:rPr>
              <a:t>ary</a:t>
            </a:r>
            <a:r>
              <a:rPr lang="en-US" sz="3200" dirty="0">
                <a:latin typeface="Times New Roman" pitchFamily="18" charset="0"/>
              </a:rPr>
              <a:t> tree with </a:t>
            </a:r>
            <a:r>
              <a:rPr lang="en-US" sz="3200" i="1" dirty="0">
                <a:latin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</a:rPr>
              <a:t>=2 is called a </a:t>
            </a:r>
            <a:r>
              <a:rPr lang="en-US" sz="3200" i="1" dirty="0">
                <a:latin typeface="Times New Roman" pitchFamily="18" charset="0"/>
              </a:rPr>
              <a:t>binary tree</a:t>
            </a: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 txBox="1">
            <a:spLocks noChangeArrowheads="1"/>
          </p:cNvSpPr>
          <p:nvPr/>
        </p:nvSpPr>
        <p:spPr>
          <a:xfrm>
            <a:off x="609600" y="0"/>
            <a:ext cx="8229600" cy="639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-ary trees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4"/>
          <p:cNvGrpSpPr>
            <a:grpSpLocks/>
          </p:cNvGrpSpPr>
          <p:nvPr/>
        </p:nvGrpSpPr>
        <p:grpSpPr bwMode="auto">
          <a:xfrm>
            <a:off x="838200" y="1981200"/>
            <a:ext cx="1600200" cy="1600200"/>
            <a:chOff x="720" y="528"/>
            <a:chExt cx="1440" cy="1632"/>
          </a:xfrm>
        </p:grpSpPr>
        <p:sp>
          <p:nvSpPr>
            <p:cNvPr id="78" name="Oval 5"/>
            <p:cNvSpPr>
              <a:spLocks noChangeArrowheads="1"/>
            </p:cNvSpPr>
            <p:nvPr/>
          </p:nvSpPr>
          <p:spPr bwMode="auto">
            <a:xfrm>
              <a:off x="1632" y="5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1248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2064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960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72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115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H="1">
              <a:off x="1296" y="57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1680" y="57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 flipH="1">
              <a:off x="1008" y="100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5"/>
            <p:cNvSpPr>
              <a:spLocks noChangeShapeType="1"/>
            </p:cNvSpPr>
            <p:nvPr/>
          </p:nvSpPr>
          <p:spPr bwMode="auto">
            <a:xfrm>
              <a:off x="1296" y="100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>
              <a:off x="1008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18"/>
          <p:cNvGrpSpPr>
            <a:grpSpLocks/>
          </p:cNvGrpSpPr>
          <p:nvPr/>
        </p:nvGrpSpPr>
        <p:grpSpPr bwMode="auto">
          <a:xfrm>
            <a:off x="3352800" y="1828800"/>
            <a:ext cx="2362200" cy="1905000"/>
            <a:chOff x="2016" y="2208"/>
            <a:chExt cx="1872" cy="1680"/>
          </a:xfrm>
        </p:grpSpPr>
        <p:sp>
          <p:nvSpPr>
            <p:cNvPr id="92" name="Oval 19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20"/>
            <p:cNvSpPr>
              <a:spLocks noChangeArrowheads="1"/>
            </p:cNvSpPr>
            <p:nvPr/>
          </p:nvSpPr>
          <p:spPr bwMode="auto">
            <a:xfrm>
              <a:off x="2544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21"/>
            <p:cNvSpPr>
              <a:spLocks noChangeArrowheads="1"/>
            </p:cNvSpPr>
            <p:nvPr/>
          </p:nvSpPr>
          <p:spPr bwMode="auto">
            <a:xfrm>
              <a:off x="3360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22"/>
            <p:cNvSpPr>
              <a:spLocks noChangeArrowheads="1"/>
            </p:cNvSpPr>
            <p:nvPr/>
          </p:nvSpPr>
          <p:spPr bwMode="auto">
            <a:xfrm>
              <a:off x="2256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23"/>
            <p:cNvSpPr>
              <a:spLocks noChangeArrowheads="1"/>
            </p:cNvSpPr>
            <p:nvPr/>
          </p:nvSpPr>
          <p:spPr bwMode="auto">
            <a:xfrm>
              <a:off x="283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24"/>
            <p:cNvSpPr>
              <a:spLocks noChangeArrowheads="1"/>
            </p:cNvSpPr>
            <p:nvPr/>
          </p:nvSpPr>
          <p:spPr bwMode="auto">
            <a:xfrm>
              <a:off x="2016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25"/>
            <p:cNvSpPr>
              <a:spLocks noChangeArrowheads="1"/>
            </p:cNvSpPr>
            <p:nvPr/>
          </p:nvSpPr>
          <p:spPr bwMode="auto">
            <a:xfrm>
              <a:off x="2448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6"/>
            <p:cNvSpPr>
              <a:spLocks noChangeShapeType="1"/>
            </p:cNvSpPr>
            <p:nvPr/>
          </p:nvSpPr>
          <p:spPr bwMode="auto">
            <a:xfrm flipH="1">
              <a:off x="2592" y="225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2976" y="22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8"/>
            <p:cNvSpPr>
              <a:spLocks noChangeShapeType="1"/>
            </p:cNvSpPr>
            <p:nvPr/>
          </p:nvSpPr>
          <p:spPr bwMode="auto">
            <a:xfrm flipH="1">
              <a:off x="2304" y="268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2592" y="268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0"/>
            <p:cNvSpPr>
              <a:spLocks noChangeShapeType="1"/>
            </p:cNvSpPr>
            <p:nvPr/>
          </p:nvSpPr>
          <p:spPr bwMode="auto">
            <a:xfrm flipH="1">
              <a:off x="2064" y="326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/>
            <p:cNvSpPr>
              <a:spLocks noChangeShapeType="1"/>
            </p:cNvSpPr>
            <p:nvPr/>
          </p:nvSpPr>
          <p:spPr bwMode="auto">
            <a:xfrm>
              <a:off x="2304" y="326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32"/>
            <p:cNvSpPr>
              <a:spLocks noChangeArrowheads="1"/>
            </p:cNvSpPr>
            <p:nvPr/>
          </p:nvSpPr>
          <p:spPr bwMode="auto">
            <a:xfrm>
              <a:off x="2976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3"/>
            <p:cNvSpPr>
              <a:spLocks noChangeShapeType="1"/>
            </p:cNvSpPr>
            <p:nvPr/>
          </p:nvSpPr>
          <p:spPr bwMode="auto">
            <a:xfrm flipH="1" flipV="1">
              <a:off x="2976" y="225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34"/>
            <p:cNvSpPr>
              <a:spLocks noChangeArrowheads="1"/>
            </p:cNvSpPr>
            <p:nvPr/>
          </p:nvSpPr>
          <p:spPr bwMode="auto">
            <a:xfrm>
              <a:off x="2208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5"/>
            <p:cNvSpPr>
              <a:spLocks noChangeShapeType="1"/>
            </p:cNvSpPr>
            <p:nvPr/>
          </p:nvSpPr>
          <p:spPr bwMode="auto">
            <a:xfrm flipH="1">
              <a:off x="2256" y="326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36"/>
            <p:cNvSpPr>
              <a:spLocks noChangeArrowheads="1"/>
            </p:cNvSpPr>
            <p:nvPr/>
          </p:nvSpPr>
          <p:spPr bwMode="auto">
            <a:xfrm>
              <a:off x="2592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37"/>
            <p:cNvSpPr>
              <a:spLocks noChangeArrowheads="1"/>
            </p:cNvSpPr>
            <p:nvPr/>
          </p:nvSpPr>
          <p:spPr bwMode="auto">
            <a:xfrm>
              <a:off x="360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8"/>
            <p:cNvSpPr>
              <a:spLocks noChangeShapeType="1"/>
            </p:cNvSpPr>
            <p:nvPr/>
          </p:nvSpPr>
          <p:spPr bwMode="auto">
            <a:xfrm flipH="1">
              <a:off x="2640" y="326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>
              <a:off x="3456" y="273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40"/>
            <p:cNvSpPr>
              <a:spLocks noChangeArrowheads="1"/>
            </p:cNvSpPr>
            <p:nvPr/>
          </p:nvSpPr>
          <p:spPr bwMode="auto">
            <a:xfrm>
              <a:off x="2784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1"/>
            <p:cNvSpPr>
              <a:spLocks noChangeShapeType="1"/>
            </p:cNvSpPr>
            <p:nvPr/>
          </p:nvSpPr>
          <p:spPr bwMode="auto">
            <a:xfrm flipH="1">
              <a:off x="2832" y="326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3024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43"/>
            <p:cNvSpPr>
              <a:spLocks noChangeArrowheads="1"/>
            </p:cNvSpPr>
            <p:nvPr/>
          </p:nvSpPr>
          <p:spPr bwMode="auto">
            <a:xfrm>
              <a:off x="3360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44"/>
            <p:cNvSpPr>
              <a:spLocks noChangeArrowheads="1"/>
            </p:cNvSpPr>
            <p:nvPr/>
          </p:nvSpPr>
          <p:spPr bwMode="auto">
            <a:xfrm>
              <a:off x="379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45"/>
            <p:cNvSpPr>
              <a:spLocks noChangeShapeType="1"/>
            </p:cNvSpPr>
            <p:nvPr/>
          </p:nvSpPr>
          <p:spPr bwMode="auto">
            <a:xfrm flipH="1">
              <a:off x="3408" y="331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6"/>
            <p:cNvSpPr>
              <a:spLocks noChangeShapeType="1"/>
            </p:cNvSpPr>
            <p:nvPr/>
          </p:nvSpPr>
          <p:spPr bwMode="auto">
            <a:xfrm>
              <a:off x="3648" y="331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47"/>
            <p:cNvSpPr>
              <a:spLocks noChangeArrowheads="1"/>
            </p:cNvSpPr>
            <p:nvPr/>
          </p:nvSpPr>
          <p:spPr bwMode="auto">
            <a:xfrm>
              <a:off x="355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48"/>
            <p:cNvSpPr>
              <a:spLocks noChangeShapeType="1"/>
            </p:cNvSpPr>
            <p:nvPr/>
          </p:nvSpPr>
          <p:spPr bwMode="auto">
            <a:xfrm flipH="1">
              <a:off x="3600" y="3312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49"/>
            <p:cNvSpPr>
              <a:spLocks noChangeShapeType="1"/>
            </p:cNvSpPr>
            <p:nvPr/>
          </p:nvSpPr>
          <p:spPr bwMode="auto">
            <a:xfrm>
              <a:off x="2880" y="326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50"/>
            <p:cNvSpPr>
              <a:spLocks noChangeArrowheads="1"/>
            </p:cNvSpPr>
            <p:nvPr/>
          </p:nvSpPr>
          <p:spPr bwMode="auto">
            <a:xfrm>
              <a:off x="3216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51"/>
            <p:cNvSpPr>
              <a:spLocks noChangeShapeType="1"/>
            </p:cNvSpPr>
            <p:nvPr/>
          </p:nvSpPr>
          <p:spPr bwMode="auto">
            <a:xfrm>
              <a:off x="3024" y="268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" name="Group 52"/>
          <p:cNvGrpSpPr>
            <a:grpSpLocks/>
          </p:cNvGrpSpPr>
          <p:nvPr/>
        </p:nvGrpSpPr>
        <p:grpSpPr bwMode="auto">
          <a:xfrm>
            <a:off x="6629400" y="1981200"/>
            <a:ext cx="1600200" cy="1371600"/>
            <a:chOff x="3984" y="2688"/>
            <a:chExt cx="1104" cy="1200"/>
          </a:xfrm>
        </p:grpSpPr>
        <p:sp>
          <p:nvSpPr>
            <p:cNvPr id="126" name="Oval 53"/>
            <p:cNvSpPr>
              <a:spLocks noChangeArrowheads="1"/>
            </p:cNvSpPr>
            <p:nvPr/>
          </p:nvSpPr>
          <p:spPr bwMode="auto">
            <a:xfrm>
              <a:off x="4512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54"/>
            <p:cNvSpPr>
              <a:spLocks noChangeArrowheads="1"/>
            </p:cNvSpPr>
            <p:nvPr/>
          </p:nvSpPr>
          <p:spPr bwMode="auto">
            <a:xfrm>
              <a:off x="422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55"/>
            <p:cNvSpPr>
              <a:spLocks noChangeArrowheads="1"/>
            </p:cNvSpPr>
            <p:nvPr/>
          </p:nvSpPr>
          <p:spPr bwMode="auto">
            <a:xfrm>
              <a:off x="480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56"/>
            <p:cNvSpPr>
              <a:spLocks noChangeArrowheads="1"/>
            </p:cNvSpPr>
            <p:nvPr/>
          </p:nvSpPr>
          <p:spPr bwMode="auto">
            <a:xfrm>
              <a:off x="3984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57"/>
            <p:cNvSpPr>
              <a:spLocks noChangeArrowheads="1"/>
            </p:cNvSpPr>
            <p:nvPr/>
          </p:nvSpPr>
          <p:spPr bwMode="auto">
            <a:xfrm>
              <a:off x="4416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58"/>
            <p:cNvSpPr>
              <a:spLocks noChangeShapeType="1"/>
            </p:cNvSpPr>
            <p:nvPr/>
          </p:nvSpPr>
          <p:spPr bwMode="auto">
            <a:xfrm flipH="1">
              <a:off x="4272" y="2736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59"/>
            <p:cNvSpPr>
              <a:spLocks noChangeShapeType="1"/>
            </p:cNvSpPr>
            <p:nvPr/>
          </p:nvSpPr>
          <p:spPr bwMode="auto">
            <a:xfrm>
              <a:off x="4560" y="2736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60"/>
            <p:cNvSpPr>
              <a:spLocks noChangeShapeType="1"/>
            </p:cNvSpPr>
            <p:nvPr/>
          </p:nvSpPr>
          <p:spPr bwMode="auto">
            <a:xfrm flipH="1">
              <a:off x="4032" y="331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61"/>
            <p:cNvSpPr>
              <a:spLocks noChangeShapeType="1"/>
            </p:cNvSpPr>
            <p:nvPr/>
          </p:nvSpPr>
          <p:spPr bwMode="auto">
            <a:xfrm>
              <a:off x="4272" y="331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62"/>
            <p:cNvSpPr>
              <a:spLocks noChangeArrowheads="1"/>
            </p:cNvSpPr>
            <p:nvPr/>
          </p:nvSpPr>
          <p:spPr bwMode="auto">
            <a:xfrm>
              <a:off x="451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63"/>
            <p:cNvSpPr>
              <a:spLocks noChangeArrowheads="1"/>
            </p:cNvSpPr>
            <p:nvPr/>
          </p:nvSpPr>
          <p:spPr bwMode="auto">
            <a:xfrm>
              <a:off x="4176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64"/>
            <p:cNvSpPr>
              <a:spLocks noChangeShapeType="1"/>
            </p:cNvSpPr>
            <p:nvPr/>
          </p:nvSpPr>
          <p:spPr bwMode="auto">
            <a:xfrm flipH="1">
              <a:off x="4224" y="3312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65"/>
            <p:cNvSpPr>
              <a:spLocks noChangeShapeType="1"/>
            </p:cNvSpPr>
            <p:nvPr/>
          </p:nvSpPr>
          <p:spPr bwMode="auto">
            <a:xfrm>
              <a:off x="4560" y="278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6"/>
            <p:cNvSpPr>
              <a:spLocks noChangeArrowheads="1"/>
            </p:cNvSpPr>
            <p:nvPr/>
          </p:nvSpPr>
          <p:spPr bwMode="auto">
            <a:xfrm>
              <a:off x="4560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7"/>
            <p:cNvSpPr>
              <a:spLocks noChangeArrowheads="1"/>
            </p:cNvSpPr>
            <p:nvPr/>
          </p:nvSpPr>
          <p:spPr bwMode="auto">
            <a:xfrm>
              <a:off x="499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68"/>
            <p:cNvSpPr>
              <a:spLocks noChangeShapeType="1"/>
            </p:cNvSpPr>
            <p:nvPr/>
          </p:nvSpPr>
          <p:spPr bwMode="auto">
            <a:xfrm flipH="1">
              <a:off x="4608" y="331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9"/>
            <p:cNvSpPr>
              <a:spLocks noChangeShapeType="1"/>
            </p:cNvSpPr>
            <p:nvPr/>
          </p:nvSpPr>
          <p:spPr bwMode="auto">
            <a:xfrm>
              <a:off x="4848" y="331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70"/>
            <p:cNvSpPr>
              <a:spLocks noChangeArrowheads="1"/>
            </p:cNvSpPr>
            <p:nvPr/>
          </p:nvSpPr>
          <p:spPr bwMode="auto">
            <a:xfrm>
              <a:off x="475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71"/>
            <p:cNvSpPr>
              <a:spLocks noChangeShapeType="1"/>
            </p:cNvSpPr>
            <p:nvPr/>
          </p:nvSpPr>
          <p:spPr bwMode="auto">
            <a:xfrm flipH="1">
              <a:off x="4800" y="3312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295400" y="3733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T1=binary (2-ary)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962400" y="3810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T2=3-ary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6858000" y="3657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T3=3-ary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Trees (I)</a:t>
            </a:r>
            <a:endParaRPr lang="en-US" dirty="0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A tree with </a:t>
            </a:r>
            <a:r>
              <a:rPr lang="en-US" sz="3200" i="1" dirty="0">
                <a:latin typeface="Times New Roman" pitchFamily="18" charset="0"/>
              </a:rPr>
              <a:t>n </a:t>
            </a:r>
            <a:r>
              <a:rPr lang="en-US" sz="3200" dirty="0">
                <a:latin typeface="Times New Roman" pitchFamily="18" charset="0"/>
              </a:rPr>
              <a:t>vertices has 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-1 edges.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419600" y="3048000"/>
            <a:ext cx="2286000" cy="2590800"/>
            <a:chOff x="2784" y="1920"/>
            <a:chExt cx="1440" cy="1632"/>
          </a:xfrm>
        </p:grpSpPr>
        <p:sp>
          <p:nvSpPr>
            <p:cNvPr id="153605" name="Oval 5"/>
            <p:cNvSpPr>
              <a:spLocks noChangeArrowheads="1"/>
            </p:cNvSpPr>
            <p:nvPr/>
          </p:nvSpPr>
          <p:spPr bwMode="auto">
            <a:xfrm>
              <a:off x="3696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6" name="Oval 6"/>
            <p:cNvSpPr>
              <a:spLocks noChangeArrowheads="1"/>
            </p:cNvSpPr>
            <p:nvPr/>
          </p:nvSpPr>
          <p:spPr bwMode="auto">
            <a:xfrm>
              <a:off x="3312" y="23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7" name="Oval 7"/>
            <p:cNvSpPr>
              <a:spLocks noChangeArrowheads="1"/>
            </p:cNvSpPr>
            <p:nvPr/>
          </p:nvSpPr>
          <p:spPr bwMode="auto">
            <a:xfrm>
              <a:off x="4128" y="23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8" name="Oval 8"/>
            <p:cNvSpPr>
              <a:spLocks noChangeArrowheads="1"/>
            </p:cNvSpPr>
            <p:nvPr/>
          </p:nvSpPr>
          <p:spPr bwMode="auto">
            <a:xfrm>
              <a:off x="302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9" name="Oval 9"/>
            <p:cNvSpPr>
              <a:spLocks noChangeArrowheads="1"/>
            </p:cNvSpPr>
            <p:nvPr/>
          </p:nvSpPr>
          <p:spPr bwMode="auto">
            <a:xfrm>
              <a:off x="3600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0" name="Oval 10"/>
            <p:cNvSpPr>
              <a:spLocks noChangeArrowheads="1"/>
            </p:cNvSpPr>
            <p:nvPr/>
          </p:nvSpPr>
          <p:spPr bwMode="auto">
            <a:xfrm>
              <a:off x="2784" y="34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1" name="Oval 11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2" name="Line 12"/>
            <p:cNvSpPr>
              <a:spLocks noChangeShapeType="1"/>
            </p:cNvSpPr>
            <p:nvPr/>
          </p:nvSpPr>
          <p:spPr bwMode="auto">
            <a:xfrm flipH="1">
              <a:off x="3360" y="196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3744" y="196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 flipH="1">
              <a:off x="3072" y="2400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5" name="Line 15"/>
            <p:cNvSpPr>
              <a:spLocks noChangeShapeType="1"/>
            </p:cNvSpPr>
            <p:nvPr/>
          </p:nvSpPr>
          <p:spPr bwMode="auto">
            <a:xfrm>
              <a:off x="3360" y="2400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6" name="Line 16"/>
            <p:cNvSpPr>
              <a:spLocks noChangeShapeType="1"/>
            </p:cNvSpPr>
            <p:nvPr/>
          </p:nvSpPr>
          <p:spPr bwMode="auto">
            <a:xfrm flipH="1">
              <a:off x="2832" y="2976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3072" y="297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8" name="Oval 18"/>
            <p:cNvSpPr>
              <a:spLocks noChangeArrowheads="1"/>
            </p:cNvSpPr>
            <p:nvPr/>
          </p:nvSpPr>
          <p:spPr bwMode="auto">
            <a:xfrm>
              <a:off x="3744" y="23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9" name="Line 19"/>
            <p:cNvSpPr>
              <a:spLocks noChangeShapeType="1"/>
            </p:cNvSpPr>
            <p:nvPr/>
          </p:nvSpPr>
          <p:spPr bwMode="auto">
            <a:xfrm flipH="1" flipV="1">
              <a:off x="3744" y="1968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1" name="Oval 21"/>
            <p:cNvSpPr>
              <a:spLocks noChangeArrowheads="1"/>
            </p:cNvSpPr>
            <p:nvPr/>
          </p:nvSpPr>
          <p:spPr bwMode="auto">
            <a:xfrm>
              <a:off x="2976" y="34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 flipH="1">
              <a:off x="3024" y="2976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4" name="Oval 24"/>
            <p:cNvSpPr>
              <a:spLocks noChangeArrowheads="1"/>
            </p:cNvSpPr>
            <p:nvPr/>
          </p:nvSpPr>
          <p:spPr bwMode="auto">
            <a:xfrm>
              <a:off x="3360" y="34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5" name="Oval 25"/>
            <p:cNvSpPr>
              <a:spLocks noChangeArrowheads="1"/>
            </p:cNvSpPr>
            <p:nvPr/>
          </p:nvSpPr>
          <p:spPr bwMode="auto">
            <a:xfrm>
              <a:off x="3792" y="34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 flipH="1">
              <a:off x="3408" y="2976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3648" y="297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441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A tree with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vertices has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23AE-42BE-4C72-A27C-9C8BBEFE7FAE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Internal and Leaf Nodes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 a tree, the nodes without children are called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leaves</a:t>
            </a:r>
            <a:r>
              <a:rPr lang="en-US" altLang="zh-TW">
                <a:ea typeface="新細明體" pitchFamily="18" charset="-120"/>
              </a:rPr>
              <a:t>. Otherwise, they are called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internal nodes</a:t>
            </a:r>
            <a:r>
              <a:rPr lang="en-US" altLang="zh-TW">
                <a:ea typeface="新細明體" pitchFamily="18" charset="-120"/>
              </a:rPr>
              <a:t>.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190875" y="3429000"/>
            <a:ext cx="392113" cy="349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743200" y="4303713"/>
            <a:ext cx="392113" cy="349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786188" y="4303713"/>
            <a:ext cx="393700" cy="349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2209800" y="52181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3200400" y="52181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3727450" y="5232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4354513" y="5259388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3016250" y="3783013"/>
            <a:ext cx="328613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3494088" y="3756025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362200" y="4632325"/>
            <a:ext cx="474663" cy="585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048000" y="4608513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3851275" y="4657725"/>
            <a:ext cx="209550" cy="557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4090988" y="4657725"/>
            <a:ext cx="417512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2743200" y="521811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>
            <a:off x="2971800" y="46847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257800" y="3694113"/>
            <a:ext cx="209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3300"/>
                </a:solidFill>
                <a:latin typeface="Tahoma" pitchFamily="34" charset="0"/>
              </a:rPr>
              <a:t>internal nodes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 flipV="1">
            <a:off x="4419600" y="3922713"/>
            <a:ext cx="7620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943475" y="5638800"/>
            <a:ext cx="1023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3300"/>
                </a:solidFill>
                <a:latin typeface="Tahoma" pitchFamily="34" charset="0"/>
              </a:rPr>
              <a:t>leaves</a:t>
            </a: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 flipV="1">
            <a:off x="3571875" y="5638800"/>
            <a:ext cx="12954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800600" y="1524000"/>
            <a:ext cx="2057400" cy="838200"/>
            <a:chOff x="3024" y="240"/>
            <a:chExt cx="1296" cy="528"/>
          </a:xfrm>
        </p:grpSpPr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3216" y="24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root node</a:t>
              </a:r>
            </a:p>
          </p:txBody>
        </p:sp>
        <p:sp>
          <p:nvSpPr>
            <p:cNvPr id="147477" name="Line 21"/>
            <p:cNvSpPr>
              <a:spLocks noChangeShapeType="1"/>
            </p:cNvSpPr>
            <p:nvPr/>
          </p:nvSpPr>
          <p:spPr bwMode="auto">
            <a:xfrm flipH="1">
              <a:off x="3024" y="4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905000" y="2057400"/>
            <a:ext cx="5410200" cy="4176713"/>
            <a:chOff x="1104" y="624"/>
            <a:chExt cx="3408" cy="2631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96" y="816"/>
              <a:ext cx="3216" cy="2352"/>
              <a:chOff x="1296" y="816"/>
              <a:chExt cx="3216" cy="2352"/>
            </a:xfrm>
          </p:grpSpPr>
          <p:sp>
            <p:nvSpPr>
              <p:cNvPr id="147458" name="Oval 2"/>
              <p:cNvSpPr>
                <a:spLocks noChangeArrowheads="1"/>
              </p:cNvSpPr>
              <p:nvPr/>
            </p:nvSpPr>
            <p:spPr bwMode="auto">
              <a:xfrm>
                <a:off x="2880" y="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59" name="Oval 3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0" name="Oval 4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1" name="Oval 5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2" name="Oval 6"/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3" name="Oval 7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4" name="Oval 8"/>
              <p:cNvSpPr>
                <a:spLocks noChangeArrowheads="1"/>
              </p:cNvSpPr>
              <p:nvPr/>
            </p:nvSpPr>
            <p:spPr bwMode="auto">
              <a:xfrm>
                <a:off x="441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5" name="Line 9"/>
              <p:cNvSpPr>
                <a:spLocks noChangeShapeType="1"/>
              </p:cNvSpPr>
              <p:nvPr/>
            </p:nvSpPr>
            <p:spPr bwMode="auto">
              <a:xfrm flipV="1">
                <a:off x="1920" y="864"/>
                <a:ext cx="100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6" name="Line 10"/>
              <p:cNvSpPr>
                <a:spLocks noChangeShapeType="1"/>
              </p:cNvSpPr>
              <p:nvPr/>
            </p:nvSpPr>
            <p:spPr bwMode="auto">
              <a:xfrm>
                <a:off x="2928" y="864"/>
                <a:ext cx="91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7" name="Line 11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8" name="Line 12"/>
              <p:cNvSpPr>
                <a:spLocks noChangeShapeType="1"/>
              </p:cNvSpPr>
              <p:nvPr/>
            </p:nvSpPr>
            <p:spPr bwMode="auto">
              <a:xfrm flipH="1" flipV="1">
                <a:off x="1968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9" name="Line 13"/>
              <p:cNvSpPr>
                <a:spLocks noChangeShapeType="1"/>
              </p:cNvSpPr>
              <p:nvPr/>
            </p:nvSpPr>
            <p:spPr bwMode="auto">
              <a:xfrm flipV="1">
                <a:off x="3312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70" name="Line 14"/>
              <p:cNvSpPr>
                <a:spLocks noChangeShapeType="1"/>
              </p:cNvSpPr>
              <p:nvPr/>
            </p:nvSpPr>
            <p:spPr bwMode="auto">
              <a:xfrm flipH="1" flipV="1">
                <a:off x="3888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71" name="Oval 15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72" name="Oval 16"/>
              <p:cNvSpPr>
                <a:spLocks noChangeArrowheads="1"/>
              </p:cNvSpPr>
              <p:nvPr/>
            </p:nvSpPr>
            <p:spPr bwMode="auto">
              <a:xfrm>
                <a:off x="2736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73" name="Line 17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3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74" name="Line 18"/>
              <p:cNvSpPr>
                <a:spLocks noChangeShapeType="1"/>
              </p:cNvSpPr>
              <p:nvPr/>
            </p:nvSpPr>
            <p:spPr bwMode="auto">
              <a:xfrm flipH="1" flipV="1">
                <a:off x="2496" y="2400"/>
                <a:ext cx="28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2688" y="62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a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7480" name="Text Box 24"/>
            <p:cNvSpPr txBox="1">
              <a:spLocks noChangeArrowheads="1"/>
            </p:cNvSpPr>
            <p:nvPr/>
          </p:nvSpPr>
          <p:spPr bwMode="auto">
            <a:xfrm>
              <a:off x="1632" y="134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b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7481" name="Text Box 25"/>
            <p:cNvSpPr txBox="1">
              <a:spLocks noChangeArrowheads="1"/>
            </p:cNvSpPr>
            <p:nvPr/>
          </p:nvSpPr>
          <p:spPr bwMode="auto">
            <a:xfrm>
              <a:off x="3888" y="129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c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7482" name="Text Box 26"/>
            <p:cNvSpPr txBox="1">
              <a:spLocks noChangeArrowheads="1"/>
            </p:cNvSpPr>
            <p:nvPr/>
          </p:nvSpPr>
          <p:spPr bwMode="auto">
            <a:xfrm>
              <a:off x="1104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d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7483" name="Text Box 27"/>
            <p:cNvSpPr txBox="1">
              <a:spLocks noChangeArrowheads="1"/>
            </p:cNvSpPr>
            <p:nvPr/>
          </p:nvSpPr>
          <p:spPr bwMode="auto">
            <a:xfrm>
              <a:off x="2160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e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7484" name="Text Box 28"/>
            <p:cNvSpPr txBox="1">
              <a:spLocks noChangeArrowheads="1"/>
            </p:cNvSpPr>
            <p:nvPr/>
          </p:nvSpPr>
          <p:spPr bwMode="auto">
            <a:xfrm>
              <a:off x="3024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f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7485" name="Text Box 29"/>
            <p:cNvSpPr txBox="1">
              <a:spLocks noChangeArrowheads="1"/>
            </p:cNvSpPr>
            <p:nvPr/>
          </p:nvSpPr>
          <p:spPr bwMode="auto">
            <a:xfrm>
              <a:off x="4128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g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7486" name="Text Box 30"/>
            <p:cNvSpPr txBox="1">
              <a:spLocks noChangeArrowheads="1"/>
            </p:cNvSpPr>
            <p:nvPr/>
          </p:nvSpPr>
          <p:spPr bwMode="auto">
            <a:xfrm>
              <a:off x="1872" y="292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h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7487" name="Text Box 31"/>
            <p:cNvSpPr txBox="1">
              <a:spLocks noChangeArrowheads="1"/>
            </p:cNvSpPr>
            <p:nvPr/>
          </p:nvSpPr>
          <p:spPr bwMode="auto">
            <a:xfrm>
              <a:off x="2496" y="292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i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324600" y="2590800"/>
            <a:ext cx="2057400" cy="838200"/>
            <a:chOff x="3936" y="960"/>
            <a:chExt cx="1296" cy="528"/>
          </a:xfrm>
        </p:grpSpPr>
        <p:sp>
          <p:nvSpPr>
            <p:cNvPr id="147489" name="Text Box 33"/>
            <p:cNvSpPr txBox="1">
              <a:spLocks noChangeArrowheads="1"/>
            </p:cNvSpPr>
            <p:nvPr/>
          </p:nvSpPr>
          <p:spPr bwMode="auto">
            <a:xfrm>
              <a:off x="4080" y="960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parent of </a:t>
              </a: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g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7490" name="Line 34"/>
            <p:cNvSpPr>
              <a:spLocks noChangeShapeType="1"/>
            </p:cNvSpPr>
            <p:nvPr/>
          </p:nvSpPr>
          <p:spPr bwMode="auto">
            <a:xfrm flipH="1">
              <a:off x="3936" y="115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410200" y="5029200"/>
            <a:ext cx="1905000" cy="976313"/>
            <a:chOff x="3360" y="2496"/>
            <a:chExt cx="1200" cy="615"/>
          </a:xfrm>
        </p:grpSpPr>
        <p:sp>
          <p:nvSpPr>
            <p:cNvPr id="147492" name="Text Box 36"/>
            <p:cNvSpPr txBox="1">
              <a:spLocks noChangeArrowheads="1"/>
            </p:cNvSpPr>
            <p:nvPr/>
          </p:nvSpPr>
          <p:spPr bwMode="auto">
            <a:xfrm>
              <a:off x="3504" y="2784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siblings</a:t>
              </a:r>
            </a:p>
          </p:txBody>
        </p:sp>
        <p:sp>
          <p:nvSpPr>
            <p:cNvPr id="147493" name="Line 37"/>
            <p:cNvSpPr>
              <a:spLocks noChangeShapeType="1"/>
            </p:cNvSpPr>
            <p:nvPr/>
          </p:nvSpPr>
          <p:spPr bwMode="auto">
            <a:xfrm flipH="1" flipV="1">
              <a:off x="3360" y="249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4" name="Line 38"/>
            <p:cNvSpPr>
              <a:spLocks noChangeShapeType="1"/>
            </p:cNvSpPr>
            <p:nvPr/>
          </p:nvSpPr>
          <p:spPr bwMode="auto">
            <a:xfrm flipV="1">
              <a:off x="4224" y="249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524000" y="5029200"/>
            <a:ext cx="838200" cy="747713"/>
            <a:chOff x="1008" y="2496"/>
            <a:chExt cx="528" cy="471"/>
          </a:xfrm>
        </p:grpSpPr>
        <p:sp>
          <p:nvSpPr>
            <p:cNvPr id="147496" name="Text Box 40"/>
            <p:cNvSpPr txBox="1">
              <a:spLocks noChangeArrowheads="1"/>
            </p:cNvSpPr>
            <p:nvPr/>
          </p:nvSpPr>
          <p:spPr bwMode="auto">
            <a:xfrm>
              <a:off x="1008" y="264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leaf</a:t>
              </a:r>
            </a:p>
          </p:txBody>
        </p:sp>
        <p:sp>
          <p:nvSpPr>
            <p:cNvPr id="147497" name="Line 41"/>
            <p:cNvSpPr>
              <a:spLocks noChangeShapeType="1"/>
            </p:cNvSpPr>
            <p:nvPr/>
          </p:nvSpPr>
          <p:spPr bwMode="auto">
            <a:xfrm flipV="1">
              <a:off x="1104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066800" y="2590800"/>
            <a:ext cx="2438400" cy="838200"/>
            <a:chOff x="624" y="960"/>
            <a:chExt cx="1536" cy="528"/>
          </a:xfrm>
        </p:grpSpPr>
        <p:sp>
          <p:nvSpPr>
            <p:cNvPr id="147500" name="Text Box 44"/>
            <p:cNvSpPr txBox="1">
              <a:spLocks noChangeArrowheads="1"/>
            </p:cNvSpPr>
            <p:nvPr/>
          </p:nvSpPr>
          <p:spPr bwMode="auto">
            <a:xfrm>
              <a:off x="624" y="960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internal vertex</a:t>
              </a:r>
            </a:p>
          </p:txBody>
        </p:sp>
        <p:sp>
          <p:nvSpPr>
            <p:cNvPr id="147501" name="Line 45"/>
            <p:cNvSpPr>
              <a:spLocks noChangeShapeType="1"/>
            </p:cNvSpPr>
            <p:nvPr/>
          </p:nvSpPr>
          <p:spPr bwMode="auto">
            <a:xfrm>
              <a:off x="1776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503" name="Rectangle 47"/>
          <p:cNvSpPr>
            <a:spLocks noChangeArrowheads="1"/>
          </p:cNvSpPr>
          <p:nvPr/>
        </p:nvSpPr>
        <p:spPr bwMode="auto">
          <a:xfrm>
            <a:off x="533400" y="2590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304800" y="228600"/>
            <a:ext cx="82296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kern="0" dirty="0" smtClean="0">
                <a:solidFill>
                  <a:schemeClr val="tx2"/>
                </a:solidFill>
                <a:latin typeface="+mj-lt"/>
                <a:cs typeface="+mj-cs"/>
              </a:rPr>
              <a:t>Different </a:t>
            </a: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Nodes in a Tree</a:t>
            </a:r>
            <a:endParaRPr kumimoji="0" lang="en-US" altLang="zh-TW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新細明體" pitchFamily="18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Properties of Trees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143000" y="1905000"/>
            <a:ext cx="746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A full </a:t>
            </a:r>
            <a:r>
              <a:rPr lang="en-US" sz="3200" i="1" dirty="0">
                <a:latin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</a:rPr>
              <a:t>-</a:t>
            </a:r>
            <a:r>
              <a:rPr lang="en-US" sz="3200" dirty="0" err="1">
                <a:latin typeface="Times New Roman" pitchFamily="18" charset="0"/>
              </a:rPr>
              <a:t>ary</a:t>
            </a:r>
            <a:r>
              <a:rPr lang="en-US" sz="3200" dirty="0">
                <a:latin typeface="Times New Roman" pitchFamily="18" charset="0"/>
              </a:rPr>
              <a:t> tree with </a:t>
            </a:r>
            <a:r>
              <a:rPr lang="en-US" sz="3200" i="1" dirty="0" err="1">
                <a:latin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</a:rPr>
              <a:t> internal vertices contains </a:t>
            </a:r>
            <a:r>
              <a:rPr lang="en-US" sz="3200" i="1" dirty="0" smtClean="0">
                <a:latin typeface="Times New Roman" pitchFamily="18" charset="0"/>
              </a:rPr>
              <a:t> m*i</a:t>
            </a:r>
            <a:r>
              <a:rPr lang="en-US" sz="3200" dirty="0" smtClean="0">
                <a:latin typeface="Times New Roman" pitchFamily="18" charset="0"/>
              </a:rPr>
              <a:t>+1 </a:t>
            </a:r>
            <a:r>
              <a:rPr lang="en-US" sz="3200" dirty="0">
                <a:latin typeface="Times New Roman" pitchFamily="18" charset="0"/>
              </a:rPr>
              <a:t>vertices.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7800" y="3505200"/>
            <a:ext cx="2286000" cy="2590800"/>
            <a:chOff x="3072" y="528"/>
            <a:chExt cx="1440" cy="1632"/>
          </a:xfrm>
        </p:grpSpPr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3984" y="5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1" name="Oval 7"/>
            <p:cNvSpPr>
              <a:spLocks noChangeArrowheads="1"/>
            </p:cNvSpPr>
            <p:nvPr/>
          </p:nvSpPr>
          <p:spPr bwMode="auto">
            <a:xfrm>
              <a:off x="3600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2" name="Oval 8"/>
            <p:cNvSpPr>
              <a:spLocks noChangeArrowheads="1"/>
            </p:cNvSpPr>
            <p:nvPr/>
          </p:nvSpPr>
          <p:spPr bwMode="auto">
            <a:xfrm>
              <a:off x="4416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3" name="Oval 9"/>
            <p:cNvSpPr>
              <a:spLocks noChangeArrowheads="1"/>
            </p:cNvSpPr>
            <p:nvPr/>
          </p:nvSpPr>
          <p:spPr bwMode="auto">
            <a:xfrm>
              <a:off x="3312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4" name="Oval 10"/>
            <p:cNvSpPr>
              <a:spLocks noChangeArrowheads="1"/>
            </p:cNvSpPr>
            <p:nvPr/>
          </p:nvSpPr>
          <p:spPr bwMode="auto">
            <a:xfrm>
              <a:off x="3888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5" name="Oval 11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6" name="Oval 12"/>
            <p:cNvSpPr>
              <a:spLocks noChangeArrowheads="1"/>
            </p:cNvSpPr>
            <p:nvPr/>
          </p:nvSpPr>
          <p:spPr bwMode="auto">
            <a:xfrm>
              <a:off x="350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 flipH="1">
              <a:off x="3648" y="57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Line 14"/>
            <p:cNvSpPr>
              <a:spLocks noChangeShapeType="1"/>
            </p:cNvSpPr>
            <p:nvPr/>
          </p:nvSpPr>
          <p:spPr bwMode="auto">
            <a:xfrm>
              <a:off x="4032" y="57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 flipH="1">
              <a:off x="3360" y="100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3648" y="100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 flipH="1">
              <a:off x="3120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>
              <a:off x="3360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4032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Line 20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3600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326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7" name="Line 23"/>
            <p:cNvSpPr>
              <a:spLocks noChangeShapeType="1"/>
            </p:cNvSpPr>
            <p:nvPr/>
          </p:nvSpPr>
          <p:spPr bwMode="auto">
            <a:xfrm flipH="1">
              <a:off x="3312" y="158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8" name="Line 24"/>
            <p:cNvSpPr>
              <a:spLocks noChangeShapeType="1"/>
            </p:cNvSpPr>
            <p:nvPr/>
          </p:nvSpPr>
          <p:spPr bwMode="auto">
            <a:xfrm>
              <a:off x="3648" y="10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9" name="Oval 25"/>
            <p:cNvSpPr>
              <a:spLocks noChangeArrowheads="1"/>
            </p:cNvSpPr>
            <p:nvPr/>
          </p:nvSpPr>
          <p:spPr bwMode="auto">
            <a:xfrm>
              <a:off x="3648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0" name="Oval 26"/>
            <p:cNvSpPr>
              <a:spLocks noChangeArrowheads="1"/>
            </p:cNvSpPr>
            <p:nvPr/>
          </p:nvSpPr>
          <p:spPr bwMode="auto">
            <a:xfrm>
              <a:off x="408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Line 27"/>
            <p:cNvSpPr>
              <a:spLocks noChangeShapeType="1"/>
            </p:cNvSpPr>
            <p:nvPr/>
          </p:nvSpPr>
          <p:spPr bwMode="auto">
            <a:xfrm flipH="1">
              <a:off x="3696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2" name="Line 28"/>
            <p:cNvSpPr>
              <a:spLocks noChangeShapeType="1"/>
            </p:cNvSpPr>
            <p:nvPr/>
          </p:nvSpPr>
          <p:spPr bwMode="auto">
            <a:xfrm>
              <a:off x="3936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384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4" name="Line 30"/>
            <p:cNvSpPr>
              <a:spLocks noChangeShapeType="1"/>
            </p:cNvSpPr>
            <p:nvPr/>
          </p:nvSpPr>
          <p:spPr bwMode="auto">
            <a:xfrm flipH="1">
              <a:off x="3888" y="158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441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sz="3200" dirty="0" smtClean="0">
                <a:latin typeface="Times New Roman" pitchFamily="18" charset="0"/>
              </a:rPr>
              <a:t>-ary </a:t>
            </a:r>
            <a:r>
              <a:rPr lang="en-US" sz="3200" dirty="0">
                <a:latin typeface="Times New Roman" pitchFamily="18" charset="0"/>
              </a:rPr>
              <a:t>tree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</a:rPr>
              <a:t>13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vertices has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sz="3200" dirty="0" smtClean="0">
                <a:latin typeface="Times New Roman" pitchFamily="18" charset="0"/>
              </a:rPr>
              <a:t> internal nodes.</a:t>
            </a:r>
            <a:endParaRPr 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Level-Height</a:t>
            </a:r>
            <a:endParaRPr lang="en-US" dirty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7239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The </a:t>
            </a:r>
            <a:r>
              <a:rPr lang="en-US" sz="3200" i="1" dirty="0">
                <a:solidFill>
                  <a:srgbClr val="FF0000"/>
                </a:solidFill>
                <a:latin typeface="Times New Roman" pitchFamily="18" charset="0"/>
              </a:rPr>
              <a:t>level</a:t>
            </a:r>
            <a:r>
              <a:rPr lang="en-US" sz="3200" dirty="0">
                <a:latin typeface="Times New Roman" pitchFamily="18" charset="0"/>
              </a:rPr>
              <a:t> of a vertex </a:t>
            </a:r>
            <a:r>
              <a:rPr lang="en-US" sz="3200" i="1" dirty="0">
                <a:latin typeface="Times New Roman" pitchFamily="18" charset="0"/>
              </a:rPr>
              <a:t>v</a:t>
            </a:r>
            <a:r>
              <a:rPr lang="en-US" sz="3200" dirty="0">
                <a:latin typeface="Times New Roman" pitchFamily="18" charset="0"/>
              </a:rPr>
              <a:t> in a rooted tree is the length of the unique path from the root to this vertex.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3352800"/>
            <a:ext cx="2286000" cy="2590800"/>
            <a:chOff x="3072" y="528"/>
            <a:chExt cx="1440" cy="1632"/>
          </a:xfrm>
        </p:grpSpPr>
        <p:sp>
          <p:nvSpPr>
            <p:cNvPr id="156677" name="Oval 5"/>
            <p:cNvSpPr>
              <a:spLocks noChangeArrowheads="1"/>
            </p:cNvSpPr>
            <p:nvPr/>
          </p:nvSpPr>
          <p:spPr bwMode="auto">
            <a:xfrm>
              <a:off x="3984" y="5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8" name="Oval 6"/>
            <p:cNvSpPr>
              <a:spLocks noChangeArrowheads="1"/>
            </p:cNvSpPr>
            <p:nvPr/>
          </p:nvSpPr>
          <p:spPr bwMode="auto">
            <a:xfrm>
              <a:off x="3600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9" name="Oval 7"/>
            <p:cNvSpPr>
              <a:spLocks noChangeArrowheads="1"/>
            </p:cNvSpPr>
            <p:nvPr/>
          </p:nvSpPr>
          <p:spPr bwMode="auto">
            <a:xfrm>
              <a:off x="4416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0" name="Oval 8"/>
            <p:cNvSpPr>
              <a:spLocks noChangeArrowheads="1"/>
            </p:cNvSpPr>
            <p:nvPr/>
          </p:nvSpPr>
          <p:spPr bwMode="auto">
            <a:xfrm>
              <a:off x="3312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1" name="Oval 9"/>
            <p:cNvSpPr>
              <a:spLocks noChangeArrowheads="1"/>
            </p:cNvSpPr>
            <p:nvPr/>
          </p:nvSpPr>
          <p:spPr bwMode="auto">
            <a:xfrm>
              <a:off x="3888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2" name="Oval 10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3" name="Oval 11"/>
            <p:cNvSpPr>
              <a:spLocks noChangeArrowheads="1"/>
            </p:cNvSpPr>
            <p:nvPr/>
          </p:nvSpPr>
          <p:spPr bwMode="auto">
            <a:xfrm>
              <a:off x="350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4" name="Line 12"/>
            <p:cNvSpPr>
              <a:spLocks noChangeShapeType="1"/>
            </p:cNvSpPr>
            <p:nvPr/>
          </p:nvSpPr>
          <p:spPr bwMode="auto">
            <a:xfrm flipH="1">
              <a:off x="3648" y="57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5" name="Line 13"/>
            <p:cNvSpPr>
              <a:spLocks noChangeShapeType="1"/>
            </p:cNvSpPr>
            <p:nvPr/>
          </p:nvSpPr>
          <p:spPr bwMode="auto">
            <a:xfrm>
              <a:off x="4032" y="57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6" name="Line 14"/>
            <p:cNvSpPr>
              <a:spLocks noChangeShapeType="1"/>
            </p:cNvSpPr>
            <p:nvPr/>
          </p:nvSpPr>
          <p:spPr bwMode="auto">
            <a:xfrm flipH="1">
              <a:off x="3360" y="100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7" name="Line 15"/>
            <p:cNvSpPr>
              <a:spLocks noChangeShapeType="1"/>
            </p:cNvSpPr>
            <p:nvPr/>
          </p:nvSpPr>
          <p:spPr bwMode="auto">
            <a:xfrm>
              <a:off x="3648" y="100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 flipH="1">
              <a:off x="3120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>
              <a:off x="3360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0" name="Oval 18"/>
            <p:cNvSpPr>
              <a:spLocks noChangeArrowheads="1"/>
            </p:cNvSpPr>
            <p:nvPr/>
          </p:nvSpPr>
          <p:spPr bwMode="auto">
            <a:xfrm>
              <a:off x="4032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1" name="Line 19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2" name="Oval 20"/>
            <p:cNvSpPr>
              <a:spLocks noChangeArrowheads="1"/>
            </p:cNvSpPr>
            <p:nvPr/>
          </p:nvSpPr>
          <p:spPr bwMode="auto">
            <a:xfrm>
              <a:off x="3600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3" name="Oval 21"/>
            <p:cNvSpPr>
              <a:spLocks noChangeArrowheads="1"/>
            </p:cNvSpPr>
            <p:nvPr/>
          </p:nvSpPr>
          <p:spPr bwMode="auto">
            <a:xfrm>
              <a:off x="326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 flipH="1">
              <a:off x="3312" y="158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3648" y="10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6" name="Oval 24"/>
            <p:cNvSpPr>
              <a:spLocks noChangeArrowheads="1"/>
            </p:cNvSpPr>
            <p:nvPr/>
          </p:nvSpPr>
          <p:spPr bwMode="auto">
            <a:xfrm>
              <a:off x="3648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7" name="Oval 25"/>
            <p:cNvSpPr>
              <a:spLocks noChangeArrowheads="1"/>
            </p:cNvSpPr>
            <p:nvPr/>
          </p:nvSpPr>
          <p:spPr bwMode="auto">
            <a:xfrm>
              <a:off x="408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 flipH="1">
              <a:off x="3696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9" name="Line 27"/>
            <p:cNvSpPr>
              <a:spLocks noChangeShapeType="1"/>
            </p:cNvSpPr>
            <p:nvPr/>
          </p:nvSpPr>
          <p:spPr bwMode="auto">
            <a:xfrm>
              <a:off x="3936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0" name="Oval 28"/>
            <p:cNvSpPr>
              <a:spLocks noChangeArrowheads="1"/>
            </p:cNvSpPr>
            <p:nvPr/>
          </p:nvSpPr>
          <p:spPr bwMode="auto">
            <a:xfrm>
              <a:off x="384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1" name="Line 29"/>
            <p:cNvSpPr>
              <a:spLocks noChangeShapeType="1"/>
            </p:cNvSpPr>
            <p:nvPr/>
          </p:nvSpPr>
          <p:spPr bwMode="auto">
            <a:xfrm flipH="1">
              <a:off x="3888" y="158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2895600" y="4114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level 2</a:t>
            </a:r>
            <a:endParaRPr 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>
            <a:off x="4038600" y="4419600"/>
            <a:ext cx="15240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133600" y="5105400"/>
            <a:ext cx="2971800" cy="685800"/>
            <a:chOff x="1296" y="3216"/>
            <a:chExt cx="1872" cy="432"/>
          </a:xfrm>
        </p:grpSpPr>
        <p:sp>
          <p:nvSpPr>
            <p:cNvPr id="156705" name="Text Box 33"/>
            <p:cNvSpPr txBox="1">
              <a:spLocks noChangeArrowheads="1"/>
            </p:cNvSpPr>
            <p:nvPr/>
          </p:nvSpPr>
          <p:spPr bwMode="auto">
            <a:xfrm>
              <a:off x="1296" y="3216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Times New Roman" pitchFamily="18" charset="0"/>
                </a:rPr>
                <a:t>level 3</a:t>
              </a:r>
              <a:endParaRPr lang="en-US" sz="32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56706" name="Line 34"/>
            <p:cNvSpPr>
              <a:spLocks noChangeShapeType="1"/>
            </p:cNvSpPr>
            <p:nvPr/>
          </p:nvSpPr>
          <p:spPr bwMode="auto">
            <a:xfrm>
              <a:off x="2016" y="3408"/>
              <a:ext cx="115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3810000" y="3124200"/>
            <a:ext cx="259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root, level 0</a:t>
            </a:r>
            <a:endParaRPr 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4114800" y="3733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level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5105400" y="3962400"/>
            <a:ext cx="8382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5791200" y="3352800"/>
            <a:ext cx="838200" cy="4571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53CE-1607-4136-A186-1BD43997C5AC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What is a tree?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Trees are structures </a:t>
            </a:r>
            <a:r>
              <a:rPr lang="en-US" altLang="zh-TW" sz="2800" dirty="0" smtClean="0">
                <a:ea typeface="新細明體" pitchFamily="18" charset="-120"/>
              </a:rPr>
              <a:t>usually used </a:t>
            </a:r>
            <a:r>
              <a:rPr lang="en-US" altLang="zh-TW" sz="2800" dirty="0">
                <a:ea typeface="新細明體" pitchFamily="18" charset="-120"/>
              </a:rPr>
              <a:t>to represent </a:t>
            </a:r>
            <a:r>
              <a:rPr lang="en-US" altLang="zh-TW" sz="2800" dirty="0" smtClean="0">
                <a:ea typeface="新細明體" pitchFamily="18" charset="-120"/>
              </a:rPr>
              <a:t>the hierarchical relationship among nodes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Each </a:t>
            </a:r>
            <a:r>
              <a:rPr lang="en-US" altLang="zh-TW" sz="2800" dirty="0">
                <a:ea typeface="新細明體" pitchFamily="18" charset="-120"/>
              </a:rPr>
              <a:t>tree consists of </a:t>
            </a:r>
            <a:r>
              <a:rPr lang="en-US" altLang="zh-TW" sz="2800" dirty="0" smtClean="0">
                <a:ea typeface="新細明體" pitchFamily="18" charset="-120"/>
              </a:rPr>
              <a:t>nodes which are connected by edges</a:t>
            </a:r>
            <a:endParaRPr lang="en-US" altLang="zh-TW" sz="28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Each node represents an </a:t>
            </a:r>
            <a:r>
              <a:rPr lang="en-US" altLang="zh-TW" sz="2800" dirty="0" smtClean="0">
                <a:ea typeface="新細明體" pitchFamily="18" charset="-120"/>
              </a:rPr>
              <a:t>object, edge </a:t>
            </a:r>
            <a:r>
              <a:rPr lang="en-US" altLang="zh-TW" sz="2800" dirty="0">
                <a:ea typeface="新細明體" pitchFamily="18" charset="-120"/>
              </a:rPr>
              <a:t>represents the relationship between two nodes</a:t>
            </a:r>
            <a:r>
              <a:rPr lang="en-US" altLang="zh-TW" sz="2800" dirty="0" smtClean="0">
                <a:ea typeface="新細明體" pitchFamily="18" charset="-12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There is no cycle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5272088" y="41148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4824413" y="49895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5867400" y="49895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4291013" y="59039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5281613" y="5903913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5808663" y="5918200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435725" y="5945188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5097463" y="4468813"/>
            <a:ext cx="328612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5575300" y="4441825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>
            <a:off x="4443413" y="5318125"/>
            <a:ext cx="474662" cy="585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5129213" y="5294313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5932488" y="5343525"/>
            <a:ext cx="209550" cy="557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6172200" y="5343525"/>
            <a:ext cx="417513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4824413" y="59039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H="1">
            <a:off x="5053013" y="53705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H="1">
            <a:off x="6577013" y="5141913"/>
            <a:ext cx="533400" cy="3810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7170738" y="4870450"/>
            <a:ext cx="84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folHlink"/>
                </a:solidFill>
                <a:latin typeface="Tahoma" pitchFamily="34" charset="0"/>
              </a:rPr>
              <a:t>edge</a:t>
            </a: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513138" y="4565650"/>
            <a:ext cx="84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folHlink"/>
                </a:solidFill>
                <a:latin typeface="Tahoma" pitchFamily="34" charset="0"/>
              </a:rPr>
              <a:t>node</a:t>
            </a: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4367213" y="4837113"/>
            <a:ext cx="381000" cy="2286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0242-4FAC-4791-B2B6-C7674B0E1F2C}" type="slidenum">
              <a:rPr lang="en-US">
                <a:solidFill>
                  <a:srgbClr val="FF0000"/>
                </a:solidFill>
              </a:rPr>
              <a:pPr/>
              <a:t>20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Level-Height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1371600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FF3300"/>
                </a:solidFill>
                <a:ea typeface="新細明體" pitchFamily="18" charset="-120"/>
              </a:rPr>
              <a:t>Counting level </a:t>
            </a:r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</a:rPr>
              <a:t>of a node </a:t>
            </a:r>
            <a:r>
              <a:rPr lang="en-US" altLang="zh-TW" sz="2400" i="1" dirty="0">
                <a:solidFill>
                  <a:srgbClr val="FF33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</a:rPr>
              <a:t>:</a:t>
            </a:r>
            <a:r>
              <a:rPr lang="en-US" altLang="zh-TW" sz="2400" dirty="0">
                <a:ea typeface="新細明體" pitchFamily="18" charset="-120"/>
              </a:rPr>
              <a:t> number of nodes on the path from root to node 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</a:p>
          <a:p>
            <a:r>
              <a:rPr lang="en-US" altLang="zh-TW" sz="2400" dirty="0">
                <a:solidFill>
                  <a:srgbClr val="FF3300"/>
                </a:solidFill>
                <a:ea typeface="新細明體" pitchFamily="18" charset="-120"/>
              </a:rPr>
              <a:t>Height of a tree:</a:t>
            </a:r>
            <a:r>
              <a:rPr lang="en-US" altLang="zh-TW" sz="2400" dirty="0">
                <a:solidFill>
                  <a:schemeClr val="folHlink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maximum level among all of its node</a:t>
            </a:r>
          </a:p>
          <a:p>
            <a:endParaRPr lang="en-US" altLang="zh-TW" sz="2400" dirty="0">
              <a:ea typeface="新細明體" pitchFamily="18" charset="-12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79400" y="2971800"/>
            <a:ext cx="8178800" cy="3124200"/>
            <a:chOff x="516" y="2265"/>
            <a:chExt cx="5152" cy="1968"/>
          </a:xfrm>
        </p:grpSpPr>
        <p:sp>
          <p:nvSpPr>
            <p:cNvPr id="9220" name="Oval 4"/>
            <p:cNvSpPr>
              <a:spLocks noChangeArrowheads="1"/>
            </p:cNvSpPr>
            <p:nvPr/>
          </p:nvSpPr>
          <p:spPr bwMode="auto">
            <a:xfrm>
              <a:off x="3359" y="2280"/>
              <a:ext cx="247" cy="220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3077" y="2831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3734" y="2831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2544" y="340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3374" y="334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H="1">
              <a:off x="3249" y="2503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3550" y="2486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H="1">
              <a:off x="2679" y="3038"/>
              <a:ext cx="45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3211" y="3054"/>
              <a:ext cx="23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3225" y="398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3844" y="395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H="1">
              <a:off x="3383" y="3566"/>
              <a:ext cx="140" cy="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3558" y="3558"/>
              <a:ext cx="367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372" y="3297"/>
              <a:ext cx="2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 i="1" dirty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1812" y="2633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1844" y="3121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1876" y="3689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4492" y="2273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FF0000"/>
                  </a:solidFill>
                  <a:latin typeface="Times New Roman" pitchFamily="18" charset="0"/>
                </a:rPr>
                <a:t>Level </a:t>
              </a:r>
              <a:r>
                <a:rPr lang="en-US" altLang="zh-TW" sz="2000" dirty="0" smtClean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4500" y="2737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FF0000"/>
                  </a:solidFill>
                  <a:latin typeface="Times New Roman" pitchFamily="18" charset="0"/>
                </a:rPr>
                <a:t>Level </a:t>
              </a:r>
              <a:r>
                <a:rPr lang="en-US" altLang="zh-TW" sz="2000" dirty="0" smtClean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altLang="zh-TW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4524" y="3281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FF0000"/>
                  </a:solidFill>
                  <a:latin typeface="Times New Roman" pitchFamily="18" charset="0"/>
                </a:rPr>
                <a:t>Level </a:t>
              </a:r>
              <a:r>
                <a:rPr lang="en-US" altLang="zh-TW" sz="2000" dirty="0" smtClean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US" altLang="zh-TW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243" name="Text Box 27"/>
            <p:cNvSpPr txBox="1">
              <a:spLocks noChangeArrowheads="1"/>
            </p:cNvSpPr>
            <p:nvPr/>
          </p:nvSpPr>
          <p:spPr bwMode="auto">
            <a:xfrm>
              <a:off x="4540" y="3849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FF0000"/>
                  </a:solidFill>
                  <a:latin typeface="Times New Roman" pitchFamily="18" charset="0"/>
                </a:rPr>
                <a:t>Level </a:t>
              </a:r>
              <a:r>
                <a:rPr lang="en-US" altLang="zh-TW" sz="2000" dirty="0" smtClean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en-US" altLang="zh-TW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246" name="Text Box 30"/>
            <p:cNvSpPr txBox="1">
              <a:spLocks noChangeArrowheads="1"/>
            </p:cNvSpPr>
            <p:nvPr/>
          </p:nvSpPr>
          <p:spPr bwMode="auto">
            <a:xfrm>
              <a:off x="516" y="2961"/>
              <a:ext cx="10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 dirty="0" smtClean="0">
                  <a:solidFill>
                    <a:srgbClr val="FF0000"/>
                  </a:solidFill>
                  <a:latin typeface="Times New Roman" pitchFamily="18" charset="0"/>
                </a:rPr>
                <a:t>height=3</a:t>
              </a:r>
              <a:endParaRPr lang="en-US" altLang="zh-TW" sz="28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1524" y="2265"/>
              <a:ext cx="0" cy="196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lg"/>
              <a:tailEnd type="triangle" w="med" len="lg"/>
            </a:ln>
            <a:effectLst/>
          </p:spPr>
          <p:txBody>
            <a:bodyPr wrap="none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Trees (II)</a:t>
            </a:r>
            <a:endParaRPr lang="en-US" dirty="0"/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219200" y="2057400"/>
            <a:ext cx="7315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The </a:t>
            </a:r>
            <a:r>
              <a:rPr lang="en-US" sz="3200" i="1" dirty="0">
                <a:solidFill>
                  <a:srgbClr val="FF0000"/>
                </a:solidFill>
                <a:latin typeface="Times New Roman" pitchFamily="18" charset="0"/>
              </a:rPr>
              <a:t>height</a:t>
            </a:r>
            <a:r>
              <a:rPr lang="en-US" sz="3200" dirty="0">
                <a:latin typeface="Times New Roman" pitchFamily="18" charset="0"/>
              </a:rPr>
              <a:t> of a rooted tree is the maximum of the levels of vertices</a:t>
            </a:r>
            <a:r>
              <a:rPr lang="en-US" sz="3200" dirty="0" smtClean="0">
                <a:latin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sz="3200" i="1" dirty="0" smtClean="0">
                <a:latin typeface="Times New Roman" pitchFamily="18" charset="0"/>
              </a:rPr>
              <a:t>height</a:t>
            </a:r>
            <a:r>
              <a:rPr lang="en-US" sz="3200" dirty="0" smtClean="0">
                <a:latin typeface="Times New Roman" pitchFamily="18" charset="0"/>
              </a:rPr>
              <a:t>=3</a:t>
            </a:r>
            <a:endParaRPr lang="en-US" sz="3200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3352800"/>
            <a:ext cx="2286000" cy="2590800"/>
            <a:chOff x="3072" y="528"/>
            <a:chExt cx="1440" cy="1632"/>
          </a:xfrm>
        </p:grpSpPr>
        <p:sp>
          <p:nvSpPr>
            <p:cNvPr id="157701" name="Oval 5"/>
            <p:cNvSpPr>
              <a:spLocks noChangeArrowheads="1"/>
            </p:cNvSpPr>
            <p:nvPr/>
          </p:nvSpPr>
          <p:spPr bwMode="auto">
            <a:xfrm>
              <a:off x="3984" y="5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2" name="Oval 6"/>
            <p:cNvSpPr>
              <a:spLocks noChangeArrowheads="1"/>
            </p:cNvSpPr>
            <p:nvPr/>
          </p:nvSpPr>
          <p:spPr bwMode="auto">
            <a:xfrm>
              <a:off x="3600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3" name="Oval 7"/>
            <p:cNvSpPr>
              <a:spLocks noChangeArrowheads="1"/>
            </p:cNvSpPr>
            <p:nvPr/>
          </p:nvSpPr>
          <p:spPr bwMode="auto">
            <a:xfrm>
              <a:off x="4416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4" name="Oval 8"/>
            <p:cNvSpPr>
              <a:spLocks noChangeArrowheads="1"/>
            </p:cNvSpPr>
            <p:nvPr/>
          </p:nvSpPr>
          <p:spPr bwMode="auto">
            <a:xfrm>
              <a:off x="3312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5" name="Oval 9"/>
            <p:cNvSpPr>
              <a:spLocks noChangeArrowheads="1"/>
            </p:cNvSpPr>
            <p:nvPr/>
          </p:nvSpPr>
          <p:spPr bwMode="auto">
            <a:xfrm>
              <a:off x="3888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6" name="Oval 10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7" name="Oval 11"/>
            <p:cNvSpPr>
              <a:spLocks noChangeArrowheads="1"/>
            </p:cNvSpPr>
            <p:nvPr/>
          </p:nvSpPr>
          <p:spPr bwMode="auto">
            <a:xfrm>
              <a:off x="350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8" name="Line 12"/>
            <p:cNvSpPr>
              <a:spLocks noChangeShapeType="1"/>
            </p:cNvSpPr>
            <p:nvPr/>
          </p:nvSpPr>
          <p:spPr bwMode="auto">
            <a:xfrm flipH="1">
              <a:off x="3648" y="57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4032" y="57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0" name="Line 14"/>
            <p:cNvSpPr>
              <a:spLocks noChangeShapeType="1"/>
            </p:cNvSpPr>
            <p:nvPr/>
          </p:nvSpPr>
          <p:spPr bwMode="auto">
            <a:xfrm flipH="1">
              <a:off x="3360" y="100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1" name="Line 15"/>
            <p:cNvSpPr>
              <a:spLocks noChangeShapeType="1"/>
            </p:cNvSpPr>
            <p:nvPr/>
          </p:nvSpPr>
          <p:spPr bwMode="auto">
            <a:xfrm>
              <a:off x="3648" y="100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2" name="Line 16"/>
            <p:cNvSpPr>
              <a:spLocks noChangeShapeType="1"/>
            </p:cNvSpPr>
            <p:nvPr/>
          </p:nvSpPr>
          <p:spPr bwMode="auto">
            <a:xfrm flipH="1">
              <a:off x="3120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3" name="Line 17"/>
            <p:cNvSpPr>
              <a:spLocks noChangeShapeType="1"/>
            </p:cNvSpPr>
            <p:nvPr/>
          </p:nvSpPr>
          <p:spPr bwMode="auto">
            <a:xfrm>
              <a:off x="3360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4" name="Oval 18"/>
            <p:cNvSpPr>
              <a:spLocks noChangeArrowheads="1"/>
            </p:cNvSpPr>
            <p:nvPr/>
          </p:nvSpPr>
          <p:spPr bwMode="auto">
            <a:xfrm>
              <a:off x="4032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5" name="Line 19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6" name="Oval 20"/>
            <p:cNvSpPr>
              <a:spLocks noChangeArrowheads="1"/>
            </p:cNvSpPr>
            <p:nvPr/>
          </p:nvSpPr>
          <p:spPr bwMode="auto">
            <a:xfrm>
              <a:off x="3600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7" name="Oval 21"/>
            <p:cNvSpPr>
              <a:spLocks noChangeArrowheads="1"/>
            </p:cNvSpPr>
            <p:nvPr/>
          </p:nvSpPr>
          <p:spPr bwMode="auto">
            <a:xfrm>
              <a:off x="326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8" name="Line 22"/>
            <p:cNvSpPr>
              <a:spLocks noChangeShapeType="1"/>
            </p:cNvSpPr>
            <p:nvPr/>
          </p:nvSpPr>
          <p:spPr bwMode="auto">
            <a:xfrm flipH="1">
              <a:off x="3312" y="158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9" name="Line 23"/>
            <p:cNvSpPr>
              <a:spLocks noChangeShapeType="1"/>
            </p:cNvSpPr>
            <p:nvPr/>
          </p:nvSpPr>
          <p:spPr bwMode="auto">
            <a:xfrm>
              <a:off x="3648" y="10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0" name="Oval 24"/>
            <p:cNvSpPr>
              <a:spLocks noChangeArrowheads="1"/>
            </p:cNvSpPr>
            <p:nvPr/>
          </p:nvSpPr>
          <p:spPr bwMode="auto">
            <a:xfrm>
              <a:off x="3648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1" name="Oval 25"/>
            <p:cNvSpPr>
              <a:spLocks noChangeArrowheads="1"/>
            </p:cNvSpPr>
            <p:nvPr/>
          </p:nvSpPr>
          <p:spPr bwMode="auto">
            <a:xfrm>
              <a:off x="408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2" name="Line 26"/>
            <p:cNvSpPr>
              <a:spLocks noChangeShapeType="1"/>
            </p:cNvSpPr>
            <p:nvPr/>
          </p:nvSpPr>
          <p:spPr bwMode="auto">
            <a:xfrm flipH="1">
              <a:off x="3696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3" name="Line 27"/>
            <p:cNvSpPr>
              <a:spLocks noChangeShapeType="1"/>
            </p:cNvSpPr>
            <p:nvPr/>
          </p:nvSpPr>
          <p:spPr bwMode="auto">
            <a:xfrm>
              <a:off x="3936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4" name="Oval 28"/>
            <p:cNvSpPr>
              <a:spLocks noChangeArrowheads="1"/>
            </p:cNvSpPr>
            <p:nvPr/>
          </p:nvSpPr>
          <p:spPr bwMode="auto">
            <a:xfrm>
              <a:off x="384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5" name="Line 29"/>
            <p:cNvSpPr>
              <a:spLocks noChangeShapeType="1"/>
            </p:cNvSpPr>
            <p:nvPr/>
          </p:nvSpPr>
          <p:spPr bwMode="auto">
            <a:xfrm flipH="1">
              <a:off x="3888" y="158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Trees (III)</a:t>
            </a:r>
            <a:endParaRPr lang="en-US" dirty="0"/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716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There are at most </a:t>
            </a:r>
            <a:r>
              <a:rPr lang="en-US" sz="3200" i="1" dirty="0" err="1">
                <a:latin typeface="Times New Roman" pitchFamily="18" charset="0"/>
              </a:rPr>
              <a:t>m</a:t>
            </a:r>
            <a:r>
              <a:rPr lang="en-US" sz="3200" i="1" baseline="30000" dirty="0" err="1">
                <a:latin typeface="Times New Roman" pitchFamily="18" charset="0"/>
              </a:rPr>
              <a:t>h</a:t>
            </a:r>
            <a:r>
              <a:rPr lang="en-US" sz="3200" i="1" dirty="0"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Times New Roman" pitchFamily="18" charset="0"/>
              </a:rPr>
              <a:t>leaves</a:t>
            </a:r>
            <a:r>
              <a:rPr lang="en-US" sz="3200" dirty="0">
                <a:latin typeface="Times New Roman" pitchFamily="18" charset="0"/>
              </a:rPr>
              <a:t> in an </a:t>
            </a:r>
            <a:r>
              <a:rPr lang="en-US" sz="3200" i="1" dirty="0">
                <a:latin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</a:rPr>
              <a:t>-</a:t>
            </a:r>
            <a:r>
              <a:rPr lang="en-US" sz="3200" dirty="0" err="1">
                <a:latin typeface="Times New Roman" pitchFamily="18" charset="0"/>
              </a:rPr>
              <a:t>ary</a:t>
            </a:r>
            <a:r>
              <a:rPr lang="en-US" sz="3200" dirty="0">
                <a:latin typeface="Times New Roman" pitchFamily="18" charset="0"/>
              </a:rPr>
              <a:t> tree of height </a:t>
            </a:r>
            <a:r>
              <a:rPr lang="en-US" sz="3200" i="1" dirty="0">
                <a:latin typeface="Times New Roman" pitchFamily="18" charset="0"/>
              </a:rPr>
              <a:t>h</a:t>
            </a: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1066800" y="3200400"/>
            <a:ext cx="1600200" cy="1600200"/>
            <a:chOff x="720" y="528"/>
            <a:chExt cx="1440" cy="1632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632" y="5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1248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2064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960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9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72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11"/>
            <p:cNvSpPr>
              <a:spLocks noChangeArrowheads="1"/>
            </p:cNvSpPr>
            <p:nvPr/>
          </p:nvSpPr>
          <p:spPr bwMode="auto">
            <a:xfrm>
              <a:off x="115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H="1">
              <a:off x="1296" y="57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1680" y="57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4"/>
            <p:cNvSpPr>
              <a:spLocks noChangeShapeType="1"/>
            </p:cNvSpPr>
            <p:nvPr/>
          </p:nvSpPr>
          <p:spPr bwMode="auto">
            <a:xfrm flipH="1">
              <a:off x="1008" y="100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5"/>
            <p:cNvSpPr>
              <a:spLocks noChangeShapeType="1"/>
            </p:cNvSpPr>
            <p:nvPr/>
          </p:nvSpPr>
          <p:spPr bwMode="auto">
            <a:xfrm>
              <a:off x="1296" y="100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7"/>
            <p:cNvSpPr>
              <a:spLocks noChangeShapeType="1"/>
            </p:cNvSpPr>
            <p:nvPr/>
          </p:nvSpPr>
          <p:spPr bwMode="auto">
            <a:xfrm>
              <a:off x="1008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18"/>
          <p:cNvGrpSpPr>
            <a:grpSpLocks/>
          </p:cNvGrpSpPr>
          <p:nvPr/>
        </p:nvGrpSpPr>
        <p:grpSpPr bwMode="auto">
          <a:xfrm>
            <a:off x="3581400" y="3048000"/>
            <a:ext cx="2362200" cy="1905000"/>
            <a:chOff x="2016" y="2208"/>
            <a:chExt cx="1872" cy="1680"/>
          </a:xfrm>
        </p:grpSpPr>
        <p:sp>
          <p:nvSpPr>
            <p:cNvPr id="87" name="Oval 19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2544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21"/>
            <p:cNvSpPr>
              <a:spLocks noChangeArrowheads="1"/>
            </p:cNvSpPr>
            <p:nvPr/>
          </p:nvSpPr>
          <p:spPr bwMode="auto">
            <a:xfrm>
              <a:off x="3360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2256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23"/>
            <p:cNvSpPr>
              <a:spLocks noChangeArrowheads="1"/>
            </p:cNvSpPr>
            <p:nvPr/>
          </p:nvSpPr>
          <p:spPr bwMode="auto">
            <a:xfrm>
              <a:off x="283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24"/>
            <p:cNvSpPr>
              <a:spLocks noChangeArrowheads="1"/>
            </p:cNvSpPr>
            <p:nvPr/>
          </p:nvSpPr>
          <p:spPr bwMode="auto">
            <a:xfrm>
              <a:off x="2016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25"/>
            <p:cNvSpPr>
              <a:spLocks noChangeArrowheads="1"/>
            </p:cNvSpPr>
            <p:nvPr/>
          </p:nvSpPr>
          <p:spPr bwMode="auto">
            <a:xfrm>
              <a:off x="2448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6"/>
            <p:cNvSpPr>
              <a:spLocks noChangeShapeType="1"/>
            </p:cNvSpPr>
            <p:nvPr/>
          </p:nvSpPr>
          <p:spPr bwMode="auto">
            <a:xfrm flipH="1">
              <a:off x="2592" y="225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2976" y="22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 flipH="1">
              <a:off x="2304" y="268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2592" y="268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 flipH="1">
              <a:off x="2064" y="326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/>
            <p:cNvSpPr>
              <a:spLocks noChangeShapeType="1"/>
            </p:cNvSpPr>
            <p:nvPr/>
          </p:nvSpPr>
          <p:spPr bwMode="auto">
            <a:xfrm>
              <a:off x="2304" y="326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32"/>
            <p:cNvSpPr>
              <a:spLocks noChangeArrowheads="1"/>
            </p:cNvSpPr>
            <p:nvPr/>
          </p:nvSpPr>
          <p:spPr bwMode="auto">
            <a:xfrm>
              <a:off x="2976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 flipH="1" flipV="1">
              <a:off x="2976" y="225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34"/>
            <p:cNvSpPr>
              <a:spLocks noChangeArrowheads="1"/>
            </p:cNvSpPr>
            <p:nvPr/>
          </p:nvSpPr>
          <p:spPr bwMode="auto">
            <a:xfrm>
              <a:off x="2208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5"/>
            <p:cNvSpPr>
              <a:spLocks noChangeShapeType="1"/>
            </p:cNvSpPr>
            <p:nvPr/>
          </p:nvSpPr>
          <p:spPr bwMode="auto">
            <a:xfrm flipH="1">
              <a:off x="2256" y="326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36"/>
            <p:cNvSpPr>
              <a:spLocks noChangeArrowheads="1"/>
            </p:cNvSpPr>
            <p:nvPr/>
          </p:nvSpPr>
          <p:spPr bwMode="auto">
            <a:xfrm>
              <a:off x="2592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37"/>
            <p:cNvSpPr>
              <a:spLocks noChangeArrowheads="1"/>
            </p:cNvSpPr>
            <p:nvPr/>
          </p:nvSpPr>
          <p:spPr bwMode="auto">
            <a:xfrm>
              <a:off x="360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8"/>
            <p:cNvSpPr>
              <a:spLocks noChangeShapeType="1"/>
            </p:cNvSpPr>
            <p:nvPr/>
          </p:nvSpPr>
          <p:spPr bwMode="auto">
            <a:xfrm flipH="1">
              <a:off x="2640" y="326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9"/>
            <p:cNvSpPr>
              <a:spLocks noChangeShapeType="1"/>
            </p:cNvSpPr>
            <p:nvPr/>
          </p:nvSpPr>
          <p:spPr bwMode="auto">
            <a:xfrm>
              <a:off x="3456" y="273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40"/>
            <p:cNvSpPr>
              <a:spLocks noChangeArrowheads="1"/>
            </p:cNvSpPr>
            <p:nvPr/>
          </p:nvSpPr>
          <p:spPr bwMode="auto">
            <a:xfrm>
              <a:off x="2784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1"/>
            <p:cNvSpPr>
              <a:spLocks noChangeShapeType="1"/>
            </p:cNvSpPr>
            <p:nvPr/>
          </p:nvSpPr>
          <p:spPr bwMode="auto">
            <a:xfrm flipH="1">
              <a:off x="2832" y="326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024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43"/>
            <p:cNvSpPr>
              <a:spLocks noChangeArrowheads="1"/>
            </p:cNvSpPr>
            <p:nvPr/>
          </p:nvSpPr>
          <p:spPr bwMode="auto">
            <a:xfrm>
              <a:off x="3360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44"/>
            <p:cNvSpPr>
              <a:spLocks noChangeArrowheads="1"/>
            </p:cNvSpPr>
            <p:nvPr/>
          </p:nvSpPr>
          <p:spPr bwMode="auto">
            <a:xfrm>
              <a:off x="379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5"/>
            <p:cNvSpPr>
              <a:spLocks noChangeShapeType="1"/>
            </p:cNvSpPr>
            <p:nvPr/>
          </p:nvSpPr>
          <p:spPr bwMode="auto">
            <a:xfrm flipH="1">
              <a:off x="3408" y="331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/>
            <p:cNvSpPr>
              <a:spLocks noChangeShapeType="1"/>
            </p:cNvSpPr>
            <p:nvPr/>
          </p:nvSpPr>
          <p:spPr bwMode="auto">
            <a:xfrm>
              <a:off x="3648" y="331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47"/>
            <p:cNvSpPr>
              <a:spLocks noChangeArrowheads="1"/>
            </p:cNvSpPr>
            <p:nvPr/>
          </p:nvSpPr>
          <p:spPr bwMode="auto">
            <a:xfrm>
              <a:off x="355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8"/>
            <p:cNvSpPr>
              <a:spLocks noChangeShapeType="1"/>
            </p:cNvSpPr>
            <p:nvPr/>
          </p:nvSpPr>
          <p:spPr bwMode="auto">
            <a:xfrm flipH="1">
              <a:off x="3600" y="3312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9"/>
            <p:cNvSpPr>
              <a:spLocks noChangeShapeType="1"/>
            </p:cNvSpPr>
            <p:nvPr/>
          </p:nvSpPr>
          <p:spPr bwMode="auto">
            <a:xfrm>
              <a:off x="2880" y="326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50"/>
            <p:cNvSpPr>
              <a:spLocks noChangeArrowheads="1"/>
            </p:cNvSpPr>
            <p:nvPr/>
          </p:nvSpPr>
          <p:spPr bwMode="auto">
            <a:xfrm>
              <a:off x="3216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>
              <a:off x="3024" y="268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52"/>
          <p:cNvGrpSpPr>
            <a:grpSpLocks/>
          </p:cNvGrpSpPr>
          <p:nvPr/>
        </p:nvGrpSpPr>
        <p:grpSpPr bwMode="auto">
          <a:xfrm>
            <a:off x="6858000" y="3200400"/>
            <a:ext cx="1600200" cy="1371600"/>
            <a:chOff x="3984" y="2688"/>
            <a:chExt cx="1104" cy="1200"/>
          </a:xfrm>
        </p:grpSpPr>
        <p:sp>
          <p:nvSpPr>
            <p:cNvPr id="121" name="Oval 53"/>
            <p:cNvSpPr>
              <a:spLocks noChangeArrowheads="1"/>
            </p:cNvSpPr>
            <p:nvPr/>
          </p:nvSpPr>
          <p:spPr bwMode="auto">
            <a:xfrm>
              <a:off x="4512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54"/>
            <p:cNvSpPr>
              <a:spLocks noChangeArrowheads="1"/>
            </p:cNvSpPr>
            <p:nvPr/>
          </p:nvSpPr>
          <p:spPr bwMode="auto">
            <a:xfrm>
              <a:off x="422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55"/>
            <p:cNvSpPr>
              <a:spLocks noChangeArrowheads="1"/>
            </p:cNvSpPr>
            <p:nvPr/>
          </p:nvSpPr>
          <p:spPr bwMode="auto">
            <a:xfrm>
              <a:off x="480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56"/>
            <p:cNvSpPr>
              <a:spLocks noChangeArrowheads="1"/>
            </p:cNvSpPr>
            <p:nvPr/>
          </p:nvSpPr>
          <p:spPr bwMode="auto">
            <a:xfrm>
              <a:off x="3984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57"/>
            <p:cNvSpPr>
              <a:spLocks noChangeArrowheads="1"/>
            </p:cNvSpPr>
            <p:nvPr/>
          </p:nvSpPr>
          <p:spPr bwMode="auto">
            <a:xfrm>
              <a:off x="4416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58"/>
            <p:cNvSpPr>
              <a:spLocks noChangeShapeType="1"/>
            </p:cNvSpPr>
            <p:nvPr/>
          </p:nvSpPr>
          <p:spPr bwMode="auto">
            <a:xfrm flipH="1">
              <a:off x="4272" y="2736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9"/>
            <p:cNvSpPr>
              <a:spLocks noChangeShapeType="1"/>
            </p:cNvSpPr>
            <p:nvPr/>
          </p:nvSpPr>
          <p:spPr bwMode="auto">
            <a:xfrm>
              <a:off x="4560" y="2736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60"/>
            <p:cNvSpPr>
              <a:spLocks noChangeShapeType="1"/>
            </p:cNvSpPr>
            <p:nvPr/>
          </p:nvSpPr>
          <p:spPr bwMode="auto">
            <a:xfrm flipH="1">
              <a:off x="4032" y="331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61"/>
            <p:cNvSpPr>
              <a:spLocks noChangeShapeType="1"/>
            </p:cNvSpPr>
            <p:nvPr/>
          </p:nvSpPr>
          <p:spPr bwMode="auto">
            <a:xfrm>
              <a:off x="4272" y="331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62"/>
            <p:cNvSpPr>
              <a:spLocks noChangeArrowheads="1"/>
            </p:cNvSpPr>
            <p:nvPr/>
          </p:nvSpPr>
          <p:spPr bwMode="auto">
            <a:xfrm>
              <a:off x="451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63"/>
            <p:cNvSpPr>
              <a:spLocks noChangeArrowheads="1"/>
            </p:cNvSpPr>
            <p:nvPr/>
          </p:nvSpPr>
          <p:spPr bwMode="auto">
            <a:xfrm>
              <a:off x="4176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64"/>
            <p:cNvSpPr>
              <a:spLocks noChangeShapeType="1"/>
            </p:cNvSpPr>
            <p:nvPr/>
          </p:nvSpPr>
          <p:spPr bwMode="auto">
            <a:xfrm flipH="1">
              <a:off x="4224" y="3312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65"/>
            <p:cNvSpPr>
              <a:spLocks noChangeShapeType="1"/>
            </p:cNvSpPr>
            <p:nvPr/>
          </p:nvSpPr>
          <p:spPr bwMode="auto">
            <a:xfrm>
              <a:off x="4560" y="278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66"/>
            <p:cNvSpPr>
              <a:spLocks noChangeArrowheads="1"/>
            </p:cNvSpPr>
            <p:nvPr/>
          </p:nvSpPr>
          <p:spPr bwMode="auto">
            <a:xfrm>
              <a:off x="4560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67"/>
            <p:cNvSpPr>
              <a:spLocks noChangeArrowheads="1"/>
            </p:cNvSpPr>
            <p:nvPr/>
          </p:nvSpPr>
          <p:spPr bwMode="auto">
            <a:xfrm>
              <a:off x="499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68"/>
            <p:cNvSpPr>
              <a:spLocks noChangeShapeType="1"/>
            </p:cNvSpPr>
            <p:nvPr/>
          </p:nvSpPr>
          <p:spPr bwMode="auto">
            <a:xfrm flipH="1">
              <a:off x="4608" y="331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69"/>
            <p:cNvSpPr>
              <a:spLocks noChangeShapeType="1"/>
            </p:cNvSpPr>
            <p:nvPr/>
          </p:nvSpPr>
          <p:spPr bwMode="auto">
            <a:xfrm>
              <a:off x="4848" y="331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70"/>
            <p:cNvSpPr>
              <a:spLocks noChangeArrowheads="1"/>
            </p:cNvSpPr>
            <p:nvPr/>
          </p:nvSpPr>
          <p:spPr bwMode="auto">
            <a:xfrm>
              <a:off x="475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71"/>
            <p:cNvSpPr>
              <a:spLocks noChangeShapeType="1"/>
            </p:cNvSpPr>
            <p:nvPr/>
          </p:nvSpPr>
          <p:spPr bwMode="auto">
            <a:xfrm flipH="1">
              <a:off x="4800" y="3312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524000" y="4953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T1=binary (2-ary)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191000" y="5029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T2=3-ary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7086600" y="4876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T3=3-ary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Trees (IV)</a:t>
            </a:r>
            <a:endParaRPr lang="en-US" dirty="0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990600" y="1447800"/>
            <a:ext cx="716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If an </a:t>
            </a:r>
            <a:r>
              <a:rPr lang="en-US" sz="3200" i="1" dirty="0">
                <a:latin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</a:rPr>
              <a:t>-</a:t>
            </a:r>
            <a:r>
              <a:rPr lang="en-US" sz="3200" dirty="0" err="1">
                <a:latin typeface="Times New Roman" pitchFamily="18" charset="0"/>
              </a:rPr>
              <a:t>ary</a:t>
            </a:r>
            <a:r>
              <a:rPr lang="en-US" sz="3200" dirty="0">
                <a:latin typeface="Times New Roman" pitchFamily="18" charset="0"/>
              </a:rPr>
              <a:t> tree of height</a:t>
            </a:r>
            <a:r>
              <a:rPr lang="en-US" sz="3200" i="1" dirty="0">
                <a:latin typeface="Times New Roman" pitchFamily="18" charset="0"/>
              </a:rPr>
              <a:t> h</a:t>
            </a:r>
            <a:r>
              <a:rPr lang="en-US" sz="3200" dirty="0">
                <a:latin typeface="Times New Roman" pitchFamily="18" charset="0"/>
              </a:rPr>
              <a:t> has </a:t>
            </a:r>
            <a:r>
              <a:rPr lang="en-US" sz="3200" i="1" dirty="0">
                <a:latin typeface="Times New Roman" pitchFamily="18" charset="0"/>
              </a:rPr>
              <a:t>l </a:t>
            </a:r>
            <a:r>
              <a:rPr lang="en-US" sz="3200" dirty="0">
                <a:latin typeface="Times New Roman" pitchFamily="18" charset="0"/>
              </a:rPr>
              <a:t>leaves, </a:t>
            </a:r>
            <a:r>
              <a:rPr lang="en-US" sz="3200" dirty="0" smtClean="0">
                <a:latin typeface="Times New Roman" pitchFamily="18" charset="0"/>
              </a:rPr>
              <a:t>then,</a:t>
            </a:r>
            <a:endParaRPr lang="en-US" sz="3200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343400"/>
            <a:ext cx="1600200" cy="1600200"/>
            <a:chOff x="720" y="528"/>
            <a:chExt cx="1440" cy="1632"/>
          </a:xfrm>
        </p:grpSpPr>
        <p:sp>
          <p:nvSpPr>
            <p:cNvPr id="160773" name="Oval 5"/>
            <p:cNvSpPr>
              <a:spLocks noChangeArrowheads="1"/>
            </p:cNvSpPr>
            <p:nvPr/>
          </p:nvSpPr>
          <p:spPr bwMode="auto">
            <a:xfrm>
              <a:off x="1632" y="5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4" name="Oval 6"/>
            <p:cNvSpPr>
              <a:spLocks noChangeArrowheads="1"/>
            </p:cNvSpPr>
            <p:nvPr/>
          </p:nvSpPr>
          <p:spPr bwMode="auto">
            <a:xfrm>
              <a:off x="1248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5" name="Oval 7"/>
            <p:cNvSpPr>
              <a:spLocks noChangeArrowheads="1"/>
            </p:cNvSpPr>
            <p:nvPr/>
          </p:nvSpPr>
          <p:spPr bwMode="auto">
            <a:xfrm>
              <a:off x="2064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6" name="Oval 8"/>
            <p:cNvSpPr>
              <a:spLocks noChangeArrowheads="1"/>
            </p:cNvSpPr>
            <p:nvPr/>
          </p:nvSpPr>
          <p:spPr bwMode="auto">
            <a:xfrm>
              <a:off x="960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7" name="Oval 9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8" name="Oval 10"/>
            <p:cNvSpPr>
              <a:spLocks noChangeArrowheads="1"/>
            </p:cNvSpPr>
            <p:nvPr/>
          </p:nvSpPr>
          <p:spPr bwMode="auto">
            <a:xfrm>
              <a:off x="72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9" name="Oval 11"/>
            <p:cNvSpPr>
              <a:spLocks noChangeArrowheads="1"/>
            </p:cNvSpPr>
            <p:nvPr/>
          </p:nvSpPr>
          <p:spPr bwMode="auto">
            <a:xfrm>
              <a:off x="115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0" name="Line 12"/>
            <p:cNvSpPr>
              <a:spLocks noChangeShapeType="1"/>
            </p:cNvSpPr>
            <p:nvPr/>
          </p:nvSpPr>
          <p:spPr bwMode="auto">
            <a:xfrm flipH="1">
              <a:off x="1296" y="57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1" name="Line 13"/>
            <p:cNvSpPr>
              <a:spLocks noChangeShapeType="1"/>
            </p:cNvSpPr>
            <p:nvPr/>
          </p:nvSpPr>
          <p:spPr bwMode="auto">
            <a:xfrm>
              <a:off x="1680" y="57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2" name="Line 14"/>
            <p:cNvSpPr>
              <a:spLocks noChangeShapeType="1"/>
            </p:cNvSpPr>
            <p:nvPr/>
          </p:nvSpPr>
          <p:spPr bwMode="auto">
            <a:xfrm flipH="1">
              <a:off x="1008" y="100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>
              <a:off x="1296" y="100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5" name="Line 17"/>
            <p:cNvSpPr>
              <a:spLocks noChangeShapeType="1"/>
            </p:cNvSpPr>
            <p:nvPr/>
          </p:nvSpPr>
          <p:spPr bwMode="auto">
            <a:xfrm>
              <a:off x="1008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657600" y="4191000"/>
            <a:ext cx="2362200" cy="1905000"/>
            <a:chOff x="2016" y="2208"/>
            <a:chExt cx="1872" cy="1680"/>
          </a:xfrm>
        </p:grpSpPr>
        <p:sp>
          <p:nvSpPr>
            <p:cNvPr id="160787" name="Oval 19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8" name="Oval 20"/>
            <p:cNvSpPr>
              <a:spLocks noChangeArrowheads="1"/>
            </p:cNvSpPr>
            <p:nvPr/>
          </p:nvSpPr>
          <p:spPr bwMode="auto">
            <a:xfrm>
              <a:off x="2544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9" name="Oval 21"/>
            <p:cNvSpPr>
              <a:spLocks noChangeArrowheads="1"/>
            </p:cNvSpPr>
            <p:nvPr/>
          </p:nvSpPr>
          <p:spPr bwMode="auto">
            <a:xfrm>
              <a:off x="3360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0" name="Oval 22"/>
            <p:cNvSpPr>
              <a:spLocks noChangeArrowheads="1"/>
            </p:cNvSpPr>
            <p:nvPr/>
          </p:nvSpPr>
          <p:spPr bwMode="auto">
            <a:xfrm>
              <a:off x="2256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1" name="Oval 23"/>
            <p:cNvSpPr>
              <a:spLocks noChangeArrowheads="1"/>
            </p:cNvSpPr>
            <p:nvPr/>
          </p:nvSpPr>
          <p:spPr bwMode="auto">
            <a:xfrm>
              <a:off x="283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2" name="Oval 24"/>
            <p:cNvSpPr>
              <a:spLocks noChangeArrowheads="1"/>
            </p:cNvSpPr>
            <p:nvPr/>
          </p:nvSpPr>
          <p:spPr bwMode="auto">
            <a:xfrm>
              <a:off x="2016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3" name="Oval 25"/>
            <p:cNvSpPr>
              <a:spLocks noChangeArrowheads="1"/>
            </p:cNvSpPr>
            <p:nvPr/>
          </p:nvSpPr>
          <p:spPr bwMode="auto">
            <a:xfrm>
              <a:off x="2448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4" name="Line 26"/>
            <p:cNvSpPr>
              <a:spLocks noChangeShapeType="1"/>
            </p:cNvSpPr>
            <p:nvPr/>
          </p:nvSpPr>
          <p:spPr bwMode="auto">
            <a:xfrm flipH="1">
              <a:off x="2592" y="225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5" name="Line 27"/>
            <p:cNvSpPr>
              <a:spLocks noChangeShapeType="1"/>
            </p:cNvSpPr>
            <p:nvPr/>
          </p:nvSpPr>
          <p:spPr bwMode="auto">
            <a:xfrm>
              <a:off x="2976" y="225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6" name="Line 28"/>
            <p:cNvSpPr>
              <a:spLocks noChangeShapeType="1"/>
            </p:cNvSpPr>
            <p:nvPr/>
          </p:nvSpPr>
          <p:spPr bwMode="auto">
            <a:xfrm flipH="1">
              <a:off x="2304" y="268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7" name="Line 29"/>
            <p:cNvSpPr>
              <a:spLocks noChangeShapeType="1"/>
            </p:cNvSpPr>
            <p:nvPr/>
          </p:nvSpPr>
          <p:spPr bwMode="auto">
            <a:xfrm>
              <a:off x="2592" y="268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8" name="Line 30"/>
            <p:cNvSpPr>
              <a:spLocks noChangeShapeType="1"/>
            </p:cNvSpPr>
            <p:nvPr/>
          </p:nvSpPr>
          <p:spPr bwMode="auto">
            <a:xfrm flipH="1">
              <a:off x="2064" y="326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9" name="Line 31"/>
            <p:cNvSpPr>
              <a:spLocks noChangeShapeType="1"/>
            </p:cNvSpPr>
            <p:nvPr/>
          </p:nvSpPr>
          <p:spPr bwMode="auto">
            <a:xfrm>
              <a:off x="2304" y="326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0" name="Oval 32"/>
            <p:cNvSpPr>
              <a:spLocks noChangeArrowheads="1"/>
            </p:cNvSpPr>
            <p:nvPr/>
          </p:nvSpPr>
          <p:spPr bwMode="auto">
            <a:xfrm>
              <a:off x="2976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1" name="Line 33"/>
            <p:cNvSpPr>
              <a:spLocks noChangeShapeType="1"/>
            </p:cNvSpPr>
            <p:nvPr/>
          </p:nvSpPr>
          <p:spPr bwMode="auto">
            <a:xfrm flipH="1" flipV="1">
              <a:off x="2976" y="225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2" name="Oval 34"/>
            <p:cNvSpPr>
              <a:spLocks noChangeArrowheads="1"/>
            </p:cNvSpPr>
            <p:nvPr/>
          </p:nvSpPr>
          <p:spPr bwMode="auto">
            <a:xfrm>
              <a:off x="2208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3" name="Line 35"/>
            <p:cNvSpPr>
              <a:spLocks noChangeShapeType="1"/>
            </p:cNvSpPr>
            <p:nvPr/>
          </p:nvSpPr>
          <p:spPr bwMode="auto">
            <a:xfrm flipH="1">
              <a:off x="2256" y="326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4" name="Oval 36"/>
            <p:cNvSpPr>
              <a:spLocks noChangeArrowheads="1"/>
            </p:cNvSpPr>
            <p:nvPr/>
          </p:nvSpPr>
          <p:spPr bwMode="auto">
            <a:xfrm>
              <a:off x="2592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5" name="Oval 37"/>
            <p:cNvSpPr>
              <a:spLocks noChangeArrowheads="1"/>
            </p:cNvSpPr>
            <p:nvPr/>
          </p:nvSpPr>
          <p:spPr bwMode="auto">
            <a:xfrm>
              <a:off x="360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6" name="Line 38"/>
            <p:cNvSpPr>
              <a:spLocks noChangeShapeType="1"/>
            </p:cNvSpPr>
            <p:nvPr/>
          </p:nvSpPr>
          <p:spPr bwMode="auto">
            <a:xfrm flipH="1">
              <a:off x="2640" y="326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7" name="Line 39"/>
            <p:cNvSpPr>
              <a:spLocks noChangeShapeType="1"/>
            </p:cNvSpPr>
            <p:nvPr/>
          </p:nvSpPr>
          <p:spPr bwMode="auto">
            <a:xfrm>
              <a:off x="3456" y="273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8" name="Oval 40"/>
            <p:cNvSpPr>
              <a:spLocks noChangeArrowheads="1"/>
            </p:cNvSpPr>
            <p:nvPr/>
          </p:nvSpPr>
          <p:spPr bwMode="auto">
            <a:xfrm>
              <a:off x="2784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9" name="Line 41"/>
            <p:cNvSpPr>
              <a:spLocks noChangeShapeType="1"/>
            </p:cNvSpPr>
            <p:nvPr/>
          </p:nvSpPr>
          <p:spPr bwMode="auto">
            <a:xfrm flipH="1">
              <a:off x="2832" y="326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0" name="Oval 42"/>
            <p:cNvSpPr>
              <a:spLocks noChangeArrowheads="1"/>
            </p:cNvSpPr>
            <p:nvPr/>
          </p:nvSpPr>
          <p:spPr bwMode="auto">
            <a:xfrm>
              <a:off x="3024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1" name="Oval 43"/>
            <p:cNvSpPr>
              <a:spLocks noChangeArrowheads="1"/>
            </p:cNvSpPr>
            <p:nvPr/>
          </p:nvSpPr>
          <p:spPr bwMode="auto">
            <a:xfrm>
              <a:off x="3360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2" name="Oval 44"/>
            <p:cNvSpPr>
              <a:spLocks noChangeArrowheads="1"/>
            </p:cNvSpPr>
            <p:nvPr/>
          </p:nvSpPr>
          <p:spPr bwMode="auto">
            <a:xfrm>
              <a:off x="379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3" name="Line 45"/>
            <p:cNvSpPr>
              <a:spLocks noChangeShapeType="1"/>
            </p:cNvSpPr>
            <p:nvPr/>
          </p:nvSpPr>
          <p:spPr bwMode="auto">
            <a:xfrm flipH="1">
              <a:off x="3408" y="331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4" name="Line 46"/>
            <p:cNvSpPr>
              <a:spLocks noChangeShapeType="1"/>
            </p:cNvSpPr>
            <p:nvPr/>
          </p:nvSpPr>
          <p:spPr bwMode="auto">
            <a:xfrm>
              <a:off x="3648" y="331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5" name="Oval 47"/>
            <p:cNvSpPr>
              <a:spLocks noChangeArrowheads="1"/>
            </p:cNvSpPr>
            <p:nvPr/>
          </p:nvSpPr>
          <p:spPr bwMode="auto">
            <a:xfrm>
              <a:off x="355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6" name="Line 48"/>
            <p:cNvSpPr>
              <a:spLocks noChangeShapeType="1"/>
            </p:cNvSpPr>
            <p:nvPr/>
          </p:nvSpPr>
          <p:spPr bwMode="auto">
            <a:xfrm flipH="1">
              <a:off x="3600" y="3312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7" name="Line 49"/>
            <p:cNvSpPr>
              <a:spLocks noChangeShapeType="1"/>
            </p:cNvSpPr>
            <p:nvPr/>
          </p:nvSpPr>
          <p:spPr bwMode="auto">
            <a:xfrm>
              <a:off x="2880" y="326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8" name="Oval 50"/>
            <p:cNvSpPr>
              <a:spLocks noChangeArrowheads="1"/>
            </p:cNvSpPr>
            <p:nvPr/>
          </p:nvSpPr>
          <p:spPr bwMode="auto">
            <a:xfrm>
              <a:off x="3216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9" name="Line 51"/>
            <p:cNvSpPr>
              <a:spLocks noChangeShapeType="1"/>
            </p:cNvSpPr>
            <p:nvPr/>
          </p:nvSpPr>
          <p:spPr bwMode="auto">
            <a:xfrm>
              <a:off x="3024" y="268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934200" y="4343400"/>
            <a:ext cx="1600200" cy="1371600"/>
            <a:chOff x="3984" y="2688"/>
            <a:chExt cx="1104" cy="1200"/>
          </a:xfrm>
        </p:grpSpPr>
        <p:sp>
          <p:nvSpPr>
            <p:cNvPr id="160821" name="Oval 53"/>
            <p:cNvSpPr>
              <a:spLocks noChangeArrowheads="1"/>
            </p:cNvSpPr>
            <p:nvPr/>
          </p:nvSpPr>
          <p:spPr bwMode="auto">
            <a:xfrm>
              <a:off x="4512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2" name="Oval 54"/>
            <p:cNvSpPr>
              <a:spLocks noChangeArrowheads="1"/>
            </p:cNvSpPr>
            <p:nvPr/>
          </p:nvSpPr>
          <p:spPr bwMode="auto">
            <a:xfrm>
              <a:off x="422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3" name="Oval 55"/>
            <p:cNvSpPr>
              <a:spLocks noChangeArrowheads="1"/>
            </p:cNvSpPr>
            <p:nvPr/>
          </p:nvSpPr>
          <p:spPr bwMode="auto">
            <a:xfrm>
              <a:off x="480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4" name="Oval 56"/>
            <p:cNvSpPr>
              <a:spLocks noChangeArrowheads="1"/>
            </p:cNvSpPr>
            <p:nvPr/>
          </p:nvSpPr>
          <p:spPr bwMode="auto">
            <a:xfrm>
              <a:off x="3984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5" name="Oval 57"/>
            <p:cNvSpPr>
              <a:spLocks noChangeArrowheads="1"/>
            </p:cNvSpPr>
            <p:nvPr/>
          </p:nvSpPr>
          <p:spPr bwMode="auto">
            <a:xfrm>
              <a:off x="4416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6" name="Line 58"/>
            <p:cNvSpPr>
              <a:spLocks noChangeShapeType="1"/>
            </p:cNvSpPr>
            <p:nvPr/>
          </p:nvSpPr>
          <p:spPr bwMode="auto">
            <a:xfrm flipH="1">
              <a:off x="4272" y="2736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7" name="Line 59"/>
            <p:cNvSpPr>
              <a:spLocks noChangeShapeType="1"/>
            </p:cNvSpPr>
            <p:nvPr/>
          </p:nvSpPr>
          <p:spPr bwMode="auto">
            <a:xfrm>
              <a:off x="4560" y="2736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8" name="Line 60"/>
            <p:cNvSpPr>
              <a:spLocks noChangeShapeType="1"/>
            </p:cNvSpPr>
            <p:nvPr/>
          </p:nvSpPr>
          <p:spPr bwMode="auto">
            <a:xfrm flipH="1">
              <a:off x="4032" y="331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9" name="Line 61"/>
            <p:cNvSpPr>
              <a:spLocks noChangeShapeType="1"/>
            </p:cNvSpPr>
            <p:nvPr/>
          </p:nvSpPr>
          <p:spPr bwMode="auto">
            <a:xfrm>
              <a:off x="4272" y="331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0" name="Oval 62"/>
            <p:cNvSpPr>
              <a:spLocks noChangeArrowheads="1"/>
            </p:cNvSpPr>
            <p:nvPr/>
          </p:nvSpPr>
          <p:spPr bwMode="auto">
            <a:xfrm>
              <a:off x="451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1" name="Oval 63"/>
            <p:cNvSpPr>
              <a:spLocks noChangeArrowheads="1"/>
            </p:cNvSpPr>
            <p:nvPr/>
          </p:nvSpPr>
          <p:spPr bwMode="auto">
            <a:xfrm>
              <a:off x="4176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2" name="Line 64"/>
            <p:cNvSpPr>
              <a:spLocks noChangeShapeType="1"/>
            </p:cNvSpPr>
            <p:nvPr/>
          </p:nvSpPr>
          <p:spPr bwMode="auto">
            <a:xfrm flipH="1">
              <a:off x="4224" y="3312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3" name="Line 65"/>
            <p:cNvSpPr>
              <a:spLocks noChangeShapeType="1"/>
            </p:cNvSpPr>
            <p:nvPr/>
          </p:nvSpPr>
          <p:spPr bwMode="auto">
            <a:xfrm>
              <a:off x="4560" y="278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4" name="Oval 66"/>
            <p:cNvSpPr>
              <a:spLocks noChangeArrowheads="1"/>
            </p:cNvSpPr>
            <p:nvPr/>
          </p:nvSpPr>
          <p:spPr bwMode="auto">
            <a:xfrm>
              <a:off x="4560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5" name="Oval 67"/>
            <p:cNvSpPr>
              <a:spLocks noChangeArrowheads="1"/>
            </p:cNvSpPr>
            <p:nvPr/>
          </p:nvSpPr>
          <p:spPr bwMode="auto">
            <a:xfrm>
              <a:off x="499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6" name="Line 68"/>
            <p:cNvSpPr>
              <a:spLocks noChangeShapeType="1"/>
            </p:cNvSpPr>
            <p:nvPr/>
          </p:nvSpPr>
          <p:spPr bwMode="auto">
            <a:xfrm flipH="1">
              <a:off x="4608" y="331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7" name="Line 69"/>
            <p:cNvSpPr>
              <a:spLocks noChangeShapeType="1"/>
            </p:cNvSpPr>
            <p:nvPr/>
          </p:nvSpPr>
          <p:spPr bwMode="auto">
            <a:xfrm>
              <a:off x="4848" y="3312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8" name="Oval 70"/>
            <p:cNvSpPr>
              <a:spLocks noChangeArrowheads="1"/>
            </p:cNvSpPr>
            <p:nvPr/>
          </p:nvSpPr>
          <p:spPr bwMode="auto">
            <a:xfrm>
              <a:off x="475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39" name="Line 71"/>
            <p:cNvSpPr>
              <a:spLocks noChangeShapeType="1"/>
            </p:cNvSpPr>
            <p:nvPr/>
          </p:nvSpPr>
          <p:spPr bwMode="auto">
            <a:xfrm flipH="1">
              <a:off x="4800" y="3312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60840" name="Object 72"/>
          <p:cNvGraphicFramePr>
            <a:graphicFrameLocks noChangeAspect="1"/>
          </p:cNvGraphicFramePr>
          <p:nvPr/>
        </p:nvGraphicFramePr>
        <p:xfrm>
          <a:off x="2133600" y="1981200"/>
          <a:ext cx="2133600" cy="755650"/>
        </p:xfrm>
        <a:graphic>
          <a:graphicData uri="http://schemas.openxmlformats.org/presentationml/2006/ole">
            <p:oleObj spid="_x0000_s1026" name="Equation" r:id="rId4" imgW="749160" imgH="26640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09600" y="3048000"/>
          <a:ext cx="7086600" cy="804863"/>
        </p:xfrm>
        <a:graphic>
          <a:graphicData uri="http://schemas.openxmlformats.org/presentationml/2006/ole">
            <p:oleObj spid="_x0000_s1027" name="Equation" r:id="rId5" imgW="2120760" imgH="241200" progId="Equation.3">
              <p:embed/>
            </p:oleObj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00200" y="609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T1=binary (2-ary)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6172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T2=3-ary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1628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T3=3-ary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Forest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7467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Graphs containing no simple </a:t>
            </a:r>
            <a:r>
              <a:rPr lang="en-US" sz="3200" dirty="0" smtClean="0">
                <a:latin typeface="Times New Roman" pitchFamily="18" charset="0"/>
              </a:rPr>
              <a:t>cycles </a:t>
            </a:r>
            <a:r>
              <a:rPr lang="en-US" sz="3200" dirty="0">
                <a:latin typeface="Times New Roman" pitchFamily="18" charset="0"/>
              </a:rPr>
              <a:t>that are not connected, but each connected component is a tree</a:t>
            </a:r>
            <a:r>
              <a:rPr lang="en-US" sz="3200" dirty="0" smtClean="0">
                <a:latin typeface="Times New Roman" pitchFamily="18" charset="0"/>
              </a:rPr>
              <a:t>. </a:t>
            </a:r>
            <a:r>
              <a:rPr lang="en-US" sz="3200" i="1" dirty="0" smtClean="0">
                <a:latin typeface="Times New Roman" pitchFamily="18" charset="0"/>
              </a:rPr>
              <a:t>G</a:t>
            </a:r>
            <a:r>
              <a:rPr lang="en-US" sz="3200" dirty="0" smtClean="0">
                <a:latin typeface="Times New Roman" pitchFamily="18" charset="0"/>
              </a:rPr>
              <a:t> is </a:t>
            </a:r>
            <a:r>
              <a:rPr lang="en-US" sz="3200" i="1" dirty="0" smtClean="0">
                <a:solidFill>
                  <a:srgbClr val="FF0000"/>
                </a:solidFill>
                <a:latin typeface="Times New Roman" pitchFamily="18" charset="0"/>
              </a:rPr>
              <a:t>forest</a:t>
            </a:r>
            <a:r>
              <a:rPr lang="en-US" sz="3200" dirty="0" smtClean="0">
                <a:latin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21336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16002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19812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25146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Oval 8"/>
          <p:cNvSpPr>
            <a:spLocks noChangeArrowheads="1"/>
          </p:cNvSpPr>
          <p:nvPr/>
        </p:nvSpPr>
        <p:spPr bwMode="auto">
          <a:xfrm>
            <a:off x="31242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 flipV="1">
            <a:off x="1600200" y="3962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2" name="Line 12"/>
          <p:cNvSpPr>
            <a:spLocks noChangeShapeType="1"/>
          </p:cNvSpPr>
          <p:nvPr/>
        </p:nvSpPr>
        <p:spPr bwMode="auto">
          <a:xfrm flipH="1">
            <a:off x="2057400" y="4572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2590800" y="4572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6" name="Oval 16"/>
          <p:cNvSpPr>
            <a:spLocks noChangeArrowheads="1"/>
          </p:cNvSpPr>
          <p:nvPr/>
        </p:nvSpPr>
        <p:spPr bwMode="auto">
          <a:xfrm>
            <a:off x="60198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8" name="Oval 18"/>
          <p:cNvSpPr>
            <a:spLocks noChangeArrowheads="1"/>
          </p:cNvSpPr>
          <p:nvPr/>
        </p:nvSpPr>
        <p:spPr bwMode="auto">
          <a:xfrm>
            <a:off x="52578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9" name="Oval 19"/>
          <p:cNvSpPr>
            <a:spLocks noChangeArrowheads="1"/>
          </p:cNvSpPr>
          <p:nvPr/>
        </p:nvSpPr>
        <p:spPr bwMode="auto">
          <a:xfrm>
            <a:off x="60198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5" name="Line 25"/>
          <p:cNvSpPr>
            <a:spLocks noChangeShapeType="1"/>
          </p:cNvSpPr>
          <p:nvPr/>
        </p:nvSpPr>
        <p:spPr bwMode="auto">
          <a:xfrm flipH="1">
            <a:off x="5334000" y="4038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6" name="Line 26"/>
          <p:cNvSpPr>
            <a:spLocks noChangeShapeType="1"/>
          </p:cNvSpPr>
          <p:nvPr/>
        </p:nvSpPr>
        <p:spPr bwMode="auto">
          <a:xfrm>
            <a:off x="6096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7" name="Line 27"/>
          <p:cNvSpPr>
            <a:spLocks noChangeShapeType="1"/>
          </p:cNvSpPr>
          <p:nvPr/>
        </p:nvSpPr>
        <p:spPr bwMode="auto">
          <a:xfrm>
            <a:off x="6096000" y="4038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>
            <a:off x="22098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9" name="Oval 29"/>
          <p:cNvSpPr>
            <a:spLocks noChangeArrowheads="1"/>
          </p:cNvSpPr>
          <p:nvPr/>
        </p:nvSpPr>
        <p:spPr bwMode="auto">
          <a:xfrm>
            <a:off x="52578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0" name="Oval 30"/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1" name="Oval 31"/>
          <p:cNvSpPr>
            <a:spLocks noChangeArrowheads="1"/>
          </p:cNvSpPr>
          <p:nvPr/>
        </p:nvSpPr>
        <p:spPr bwMode="auto">
          <a:xfrm>
            <a:off x="6934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2" name="Line 32"/>
          <p:cNvSpPr>
            <a:spLocks noChangeShapeType="1"/>
          </p:cNvSpPr>
          <p:nvPr/>
        </p:nvSpPr>
        <p:spPr bwMode="auto">
          <a:xfrm>
            <a:off x="5334000" y="464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3" name="Line 33"/>
          <p:cNvSpPr>
            <a:spLocks noChangeShapeType="1"/>
          </p:cNvSpPr>
          <p:nvPr/>
        </p:nvSpPr>
        <p:spPr bwMode="auto">
          <a:xfrm>
            <a:off x="6096000" y="4648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4" name="Line 34"/>
          <p:cNvSpPr>
            <a:spLocks noChangeShapeType="1"/>
          </p:cNvSpPr>
          <p:nvPr/>
        </p:nvSpPr>
        <p:spPr bwMode="auto">
          <a:xfrm>
            <a:off x="6934200" y="4648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5" name="Oval 35"/>
          <p:cNvSpPr>
            <a:spLocks noChangeArrowheads="1"/>
          </p:cNvSpPr>
          <p:nvPr/>
        </p:nvSpPr>
        <p:spPr bwMode="auto">
          <a:xfrm>
            <a:off x="1295400" y="3429000"/>
            <a:ext cx="6400800" cy="2819400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5334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5715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3733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9AD8-8909-4464-8100-0732B43A2373}" type="slidenum">
              <a:rPr lang="en-US"/>
              <a:pPr/>
              <a:t>25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Binary Tree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2306638"/>
          </a:xfrm>
        </p:spPr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Binary Tree: Tree in which every node has at most 2 children</a:t>
            </a:r>
          </a:p>
          <a:p>
            <a:r>
              <a:rPr lang="en-US" altLang="zh-TW" sz="2800">
                <a:solidFill>
                  <a:srgbClr val="FF3300"/>
                </a:solidFill>
                <a:ea typeface="新細明體" pitchFamily="18" charset="-120"/>
              </a:rPr>
              <a:t>Left child</a:t>
            </a:r>
            <a:r>
              <a:rPr lang="en-US" altLang="zh-TW" sz="2800">
                <a:ea typeface="新細明體" pitchFamily="18" charset="-120"/>
              </a:rPr>
              <a:t> of u: the child on the left of u</a:t>
            </a:r>
          </a:p>
          <a:p>
            <a:r>
              <a:rPr lang="en-US" altLang="zh-TW" sz="2800">
                <a:solidFill>
                  <a:srgbClr val="FF3300"/>
                </a:solidFill>
                <a:ea typeface="新細明體" pitchFamily="18" charset="-120"/>
              </a:rPr>
              <a:t>Right child</a:t>
            </a:r>
            <a:r>
              <a:rPr lang="en-US" altLang="zh-TW" sz="2800">
                <a:ea typeface="新細明體" pitchFamily="18" charset="-120"/>
              </a:rPr>
              <a:t> of u: the child on the right of u</a:t>
            </a:r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1905000" y="3581400"/>
            <a:ext cx="5676900" cy="2747963"/>
            <a:chOff x="1200" y="2473"/>
            <a:chExt cx="3576" cy="1731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818" y="247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1536" y="302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u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193" y="302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1200" y="360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x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824" y="360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y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2304" y="398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z</a:t>
              </a:r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2551" y="362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w</a:t>
              </a: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 flipH="1">
              <a:off x="1708" y="2696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2009" y="2679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H="1">
              <a:off x="1296" y="3231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1728" y="3216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H="1">
              <a:off x="2400" y="37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2385" y="3247"/>
              <a:ext cx="263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2246" y="294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v</a:t>
              </a: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3168" y="2784"/>
              <a:ext cx="160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folHlink"/>
                  </a:solidFill>
                  <a:latin typeface="Tahoma" pitchFamily="34" charset="0"/>
                </a:rPr>
                <a:t>x: left child of u</a:t>
              </a:r>
            </a:p>
            <a:p>
              <a:r>
                <a:rPr kumimoji="1" lang="en-US" altLang="zh-TW" sz="2400">
                  <a:solidFill>
                    <a:schemeClr val="folHlink"/>
                  </a:solidFill>
                  <a:latin typeface="Tahoma" pitchFamily="34" charset="0"/>
                </a:rPr>
                <a:t>y: right child of u</a:t>
              </a:r>
            </a:p>
            <a:p>
              <a:r>
                <a:rPr kumimoji="1" lang="en-US" altLang="zh-TW" sz="2400">
                  <a:solidFill>
                    <a:schemeClr val="folHlink"/>
                  </a:solidFill>
                  <a:latin typeface="Tahoma" pitchFamily="34" charset="0"/>
                </a:rPr>
                <a:t>w: right child of v</a:t>
              </a:r>
            </a:p>
            <a:p>
              <a:r>
                <a:rPr kumimoji="1" lang="en-US" altLang="zh-TW" sz="2400">
                  <a:solidFill>
                    <a:schemeClr val="folHlink"/>
                  </a:solidFill>
                  <a:latin typeface="Tahoma" pitchFamily="34" charset="0"/>
                </a:rPr>
                <a:t>z: left child of 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5D06-11D0-45CA-8271-C23ECEEBB688}" type="slidenum">
              <a:rPr lang="en-US"/>
              <a:pPr/>
              <a:t>26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Full binary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416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If T is empty, T is a full binary tree of height 0.</a:t>
            </a:r>
          </a:p>
          <a:p>
            <a:r>
              <a:rPr lang="en-US" altLang="zh-TW" sz="2800" dirty="0">
                <a:ea typeface="新細明體" pitchFamily="18" charset="-120"/>
              </a:rPr>
              <a:t>If T is not empty and of height </a:t>
            </a:r>
            <a:r>
              <a:rPr lang="en-US" altLang="zh-TW" sz="2800" i="1" dirty="0">
                <a:ea typeface="新細明體" pitchFamily="18" charset="-120"/>
              </a:rPr>
              <a:t>h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 </a:t>
            </a:r>
            <a:r>
              <a:rPr lang="en-US" altLang="zh-TW" sz="2800" dirty="0" smtClean="0">
                <a:ea typeface="新細明體" pitchFamily="18" charset="-120"/>
              </a:rPr>
              <a:t>0</a:t>
            </a:r>
            <a:r>
              <a:rPr lang="en-US" altLang="zh-TW" sz="2800" dirty="0">
                <a:ea typeface="新細明體" pitchFamily="18" charset="-120"/>
              </a:rPr>
              <a:t>, T is a full binary tree if both </a:t>
            </a:r>
            <a:r>
              <a:rPr lang="en-US" altLang="zh-TW" sz="2800" dirty="0" err="1">
                <a:ea typeface="新細明體" pitchFamily="18" charset="-120"/>
              </a:rPr>
              <a:t>subtrees</a:t>
            </a:r>
            <a:r>
              <a:rPr lang="en-US" altLang="zh-TW" sz="2800" dirty="0">
                <a:ea typeface="新細明體" pitchFamily="18" charset="-120"/>
              </a:rPr>
              <a:t> of the root of T are full binary trees of height </a:t>
            </a:r>
            <a:r>
              <a:rPr lang="en-US" altLang="zh-TW" sz="2800" i="1" dirty="0" smtClean="0">
                <a:ea typeface="新細明體" pitchFamily="18" charset="-120"/>
              </a:rPr>
              <a:t>h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  <a:endParaRPr lang="en-US" altLang="zh-TW" sz="2800" dirty="0">
              <a:ea typeface="新細明體" pitchFamily="18" charset="-120"/>
            </a:endParaRPr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2057400" y="3733800"/>
            <a:ext cx="5470525" cy="2178050"/>
            <a:chOff x="1296" y="2688"/>
            <a:chExt cx="3446" cy="1372"/>
          </a:xfrm>
        </p:grpSpPr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2064" y="268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1680" y="326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2496" y="326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296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1872" y="384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>
              <a:off x="1804" y="2880"/>
              <a:ext cx="308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2256" y="2880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H="1">
              <a:off x="1392" y="3471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1824" y="3456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2688" y="3456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Oval 18"/>
            <p:cNvSpPr>
              <a:spLocks noChangeArrowheads="1"/>
            </p:cNvSpPr>
            <p:nvPr/>
          </p:nvSpPr>
          <p:spPr bwMode="auto">
            <a:xfrm>
              <a:off x="2208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1283" name="Oval 19"/>
            <p:cNvSpPr>
              <a:spLocks noChangeArrowheads="1"/>
            </p:cNvSpPr>
            <p:nvPr/>
          </p:nvSpPr>
          <p:spPr bwMode="auto">
            <a:xfrm>
              <a:off x="2784" y="384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3341" y="2901"/>
              <a:ext cx="140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folHlink"/>
                  </a:solidFill>
                  <a:latin typeface="Tahoma" pitchFamily="34" charset="0"/>
                </a:rPr>
                <a:t>Full binary tree</a:t>
              </a:r>
            </a:p>
            <a:p>
              <a:pPr algn="ctr"/>
              <a:r>
                <a:rPr kumimoji="1" lang="en-US" altLang="zh-TW" sz="2400" dirty="0">
                  <a:solidFill>
                    <a:schemeClr val="folHlink"/>
                  </a:solidFill>
                  <a:latin typeface="Tahoma" pitchFamily="34" charset="0"/>
                </a:rPr>
                <a:t>of </a:t>
              </a:r>
              <a:r>
                <a:rPr kumimoji="1" lang="en-US" altLang="zh-TW" sz="2400" dirty="0" smtClean="0">
                  <a:solidFill>
                    <a:schemeClr val="folHlink"/>
                  </a:solidFill>
                  <a:latin typeface="Tahoma" pitchFamily="34" charset="0"/>
                </a:rPr>
                <a:t>height 2</a:t>
              </a:r>
              <a:endParaRPr kumimoji="1" lang="en-US" altLang="zh-TW" sz="2400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H="1">
              <a:off x="2976" y="3216"/>
              <a:ext cx="432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04A2-4505-44BD-AF80-FEC56A9A9F12}" type="slidenum">
              <a:rPr lang="en-US"/>
              <a:pPr/>
              <a:t>27</a:t>
            </a:fld>
            <a:endParaRPr lang="en-US"/>
          </a:p>
        </p:txBody>
      </p:sp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Property of </a:t>
            </a:r>
            <a:r>
              <a:rPr lang="en-US" altLang="zh-TW" dirty="0" smtClean="0">
                <a:ea typeface="新細明體" pitchFamily="18" charset="-120"/>
              </a:rPr>
              <a:t>Binary </a:t>
            </a:r>
            <a:r>
              <a:rPr lang="en-US" altLang="zh-TW" dirty="0">
                <a:ea typeface="新細明體" pitchFamily="18" charset="-120"/>
              </a:rPr>
              <a:t>T</a:t>
            </a:r>
            <a:r>
              <a:rPr lang="en-US" altLang="zh-TW" dirty="0" smtClean="0">
                <a:ea typeface="新細明體" pitchFamily="18" charset="-120"/>
              </a:rPr>
              <a:t>ree </a:t>
            </a:r>
            <a:r>
              <a:rPr lang="en-US" altLang="zh-TW" dirty="0">
                <a:ea typeface="新細明體" pitchFamily="18" charset="-120"/>
              </a:rPr>
              <a:t>(I)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full binary tree of height </a:t>
            </a:r>
            <a:r>
              <a:rPr lang="en-US" altLang="zh-TW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 has 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i="1" baseline="30000" dirty="0" smtClean="0">
                <a:ea typeface="新細明體" pitchFamily="18" charset="-120"/>
              </a:rPr>
              <a:t>h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nodes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No. of nodes 	= 2</a:t>
            </a:r>
            <a:r>
              <a:rPr lang="en-US" altLang="zh-TW" baseline="30000" dirty="0">
                <a:solidFill>
                  <a:schemeClr val="accent2"/>
                </a:solidFill>
                <a:ea typeface="新細明體" pitchFamily="18" charset="-120"/>
              </a:rPr>
              <a:t>0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 + 2</a:t>
            </a:r>
            <a:r>
              <a:rPr lang="en-US" altLang="zh-TW" baseline="30000" dirty="0">
                <a:solidFill>
                  <a:schemeClr val="accent2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 + </a:t>
            </a:r>
            <a:r>
              <a:rPr lang="en-US" altLang="zh-TW" dirty="0">
                <a:solidFill>
                  <a:schemeClr val="accent2"/>
                </a:solidFill>
                <a:latin typeface="Tahoma"/>
                <a:ea typeface="新細明體" pitchFamily="18" charset="-120"/>
              </a:rPr>
              <a:t>…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 + 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2</a:t>
            </a:r>
            <a:r>
              <a:rPr lang="en-US" altLang="zh-TW" i="1" baseline="30000" dirty="0" smtClean="0">
                <a:solidFill>
                  <a:schemeClr val="accent2"/>
                </a:solidFill>
                <a:ea typeface="新細明體" pitchFamily="18" charset="-120"/>
              </a:rPr>
              <a:t>h</a:t>
            </a:r>
            <a:endParaRPr lang="en-US" altLang="zh-TW" i="1" baseline="30000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				</a:t>
            </a:r>
          </a:p>
        </p:txBody>
      </p:sp>
      <p:grpSp>
        <p:nvGrpSpPr>
          <p:cNvPr id="40981" name="Group 1045"/>
          <p:cNvGrpSpPr>
            <a:grpSpLocks/>
          </p:cNvGrpSpPr>
          <p:nvPr/>
        </p:nvGrpSpPr>
        <p:grpSpPr bwMode="auto">
          <a:xfrm>
            <a:off x="1752600" y="3733800"/>
            <a:ext cx="5507038" cy="2330450"/>
            <a:chOff x="2304" y="2640"/>
            <a:chExt cx="3469" cy="1468"/>
          </a:xfrm>
        </p:grpSpPr>
        <p:sp>
          <p:nvSpPr>
            <p:cNvPr id="40964" name="Oval 1028"/>
            <p:cNvSpPr>
              <a:spLocks noChangeArrowheads="1"/>
            </p:cNvSpPr>
            <p:nvPr/>
          </p:nvSpPr>
          <p:spPr bwMode="auto">
            <a:xfrm>
              <a:off x="3072" y="273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40965" name="Oval 1029"/>
            <p:cNvSpPr>
              <a:spLocks noChangeArrowheads="1"/>
            </p:cNvSpPr>
            <p:nvPr/>
          </p:nvSpPr>
          <p:spPr bwMode="auto">
            <a:xfrm>
              <a:off x="2688" y="331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40966" name="Oval 1030"/>
            <p:cNvSpPr>
              <a:spLocks noChangeArrowheads="1"/>
            </p:cNvSpPr>
            <p:nvPr/>
          </p:nvSpPr>
          <p:spPr bwMode="auto">
            <a:xfrm>
              <a:off x="3504" y="3312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40967" name="Oval 1031"/>
            <p:cNvSpPr>
              <a:spLocks noChangeArrowheads="1"/>
            </p:cNvSpPr>
            <p:nvPr/>
          </p:nvSpPr>
          <p:spPr bwMode="auto">
            <a:xfrm>
              <a:off x="2304" y="388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40968" name="Oval 1032"/>
            <p:cNvSpPr>
              <a:spLocks noChangeArrowheads="1"/>
            </p:cNvSpPr>
            <p:nvPr/>
          </p:nvSpPr>
          <p:spPr bwMode="auto">
            <a:xfrm>
              <a:off x="2880" y="3888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40969" name="Line 1033"/>
            <p:cNvSpPr>
              <a:spLocks noChangeShapeType="1"/>
            </p:cNvSpPr>
            <p:nvPr/>
          </p:nvSpPr>
          <p:spPr bwMode="auto">
            <a:xfrm flipH="1">
              <a:off x="2812" y="2928"/>
              <a:ext cx="308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1034"/>
            <p:cNvSpPr>
              <a:spLocks noChangeShapeType="1"/>
            </p:cNvSpPr>
            <p:nvPr/>
          </p:nvSpPr>
          <p:spPr bwMode="auto">
            <a:xfrm>
              <a:off x="3264" y="2928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1035"/>
            <p:cNvSpPr>
              <a:spLocks noChangeShapeType="1"/>
            </p:cNvSpPr>
            <p:nvPr/>
          </p:nvSpPr>
          <p:spPr bwMode="auto">
            <a:xfrm flipH="1">
              <a:off x="2400" y="3519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036"/>
            <p:cNvSpPr>
              <a:spLocks noChangeShapeType="1"/>
            </p:cNvSpPr>
            <p:nvPr/>
          </p:nvSpPr>
          <p:spPr bwMode="auto">
            <a:xfrm>
              <a:off x="2832" y="3504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037"/>
            <p:cNvSpPr>
              <a:spLocks noChangeShapeType="1"/>
            </p:cNvSpPr>
            <p:nvPr/>
          </p:nvSpPr>
          <p:spPr bwMode="auto">
            <a:xfrm>
              <a:off x="3696" y="3504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1038"/>
            <p:cNvSpPr>
              <a:spLocks noChangeArrowheads="1"/>
            </p:cNvSpPr>
            <p:nvPr/>
          </p:nvSpPr>
          <p:spPr bwMode="auto">
            <a:xfrm>
              <a:off x="3216" y="388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40975" name="Oval 1039"/>
            <p:cNvSpPr>
              <a:spLocks noChangeArrowheads="1"/>
            </p:cNvSpPr>
            <p:nvPr/>
          </p:nvSpPr>
          <p:spPr bwMode="auto">
            <a:xfrm>
              <a:off x="3792" y="3888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40976" name="Line 1040"/>
            <p:cNvSpPr>
              <a:spLocks noChangeShapeType="1"/>
            </p:cNvSpPr>
            <p:nvPr/>
          </p:nvSpPr>
          <p:spPr bwMode="auto">
            <a:xfrm flipH="1">
              <a:off x="3312" y="3504"/>
              <a:ext cx="24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Text Box 1042"/>
            <p:cNvSpPr txBox="1">
              <a:spLocks noChangeArrowheads="1"/>
            </p:cNvSpPr>
            <p:nvPr/>
          </p:nvSpPr>
          <p:spPr bwMode="auto">
            <a:xfrm>
              <a:off x="4174" y="2640"/>
              <a:ext cx="15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33CC33"/>
                  </a:solidFill>
                  <a:latin typeface="Tahoma" pitchFamily="34" charset="0"/>
                </a:rPr>
                <a:t>Level </a:t>
              </a:r>
              <a:r>
                <a:rPr kumimoji="1" lang="en-US" altLang="zh-TW" sz="2400" dirty="0" smtClean="0">
                  <a:solidFill>
                    <a:srgbClr val="33CC33"/>
                  </a:solidFill>
                  <a:latin typeface="Tahoma" pitchFamily="34" charset="0"/>
                </a:rPr>
                <a:t>0: </a:t>
              </a:r>
              <a:r>
                <a:rPr kumimoji="1" lang="en-US" altLang="zh-TW" sz="2400" dirty="0">
                  <a:solidFill>
                    <a:srgbClr val="33CC33"/>
                  </a:solidFill>
                  <a:latin typeface="Tahoma" pitchFamily="34" charset="0"/>
                </a:rPr>
                <a:t>2</a:t>
              </a:r>
              <a:r>
                <a:rPr kumimoji="1" lang="en-US" altLang="zh-TW" sz="2400" baseline="30000" dirty="0">
                  <a:solidFill>
                    <a:srgbClr val="33CC33"/>
                  </a:solidFill>
                  <a:latin typeface="Tahoma" pitchFamily="34" charset="0"/>
                </a:rPr>
                <a:t>0</a:t>
              </a:r>
              <a:r>
                <a:rPr kumimoji="1" lang="en-US" altLang="zh-TW" sz="2400" dirty="0">
                  <a:solidFill>
                    <a:srgbClr val="33CC33"/>
                  </a:solidFill>
                  <a:latin typeface="Tahoma" pitchFamily="34" charset="0"/>
                </a:rPr>
                <a:t> nodes</a:t>
              </a:r>
            </a:p>
          </p:txBody>
        </p:sp>
        <p:sp>
          <p:nvSpPr>
            <p:cNvPr id="40979" name="Text Box 1043"/>
            <p:cNvSpPr txBox="1">
              <a:spLocks noChangeArrowheads="1"/>
            </p:cNvSpPr>
            <p:nvPr/>
          </p:nvSpPr>
          <p:spPr bwMode="auto">
            <a:xfrm>
              <a:off x="4174" y="3264"/>
              <a:ext cx="15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33CC33"/>
                  </a:solidFill>
                  <a:latin typeface="Tahoma" pitchFamily="34" charset="0"/>
                </a:rPr>
                <a:t>Level </a:t>
              </a:r>
              <a:r>
                <a:rPr kumimoji="1" lang="en-US" altLang="zh-TW" sz="2400" dirty="0" smtClean="0">
                  <a:solidFill>
                    <a:srgbClr val="33CC33"/>
                  </a:solidFill>
                  <a:latin typeface="Tahoma" pitchFamily="34" charset="0"/>
                </a:rPr>
                <a:t>1: </a:t>
              </a:r>
              <a:r>
                <a:rPr kumimoji="1" lang="en-US" altLang="zh-TW" sz="2400" dirty="0">
                  <a:solidFill>
                    <a:srgbClr val="33CC33"/>
                  </a:solidFill>
                  <a:latin typeface="Tahoma" pitchFamily="34" charset="0"/>
                </a:rPr>
                <a:t>2</a:t>
              </a:r>
              <a:r>
                <a:rPr kumimoji="1" lang="en-US" altLang="zh-TW" sz="2400" baseline="30000" dirty="0">
                  <a:solidFill>
                    <a:srgbClr val="33CC33"/>
                  </a:solidFill>
                  <a:latin typeface="Tahoma" pitchFamily="34" charset="0"/>
                </a:rPr>
                <a:t>1</a:t>
              </a:r>
              <a:r>
                <a:rPr kumimoji="1" lang="en-US" altLang="zh-TW" sz="2400" dirty="0">
                  <a:solidFill>
                    <a:srgbClr val="33CC33"/>
                  </a:solidFill>
                  <a:latin typeface="Tahoma" pitchFamily="34" charset="0"/>
                </a:rPr>
                <a:t> nodes</a:t>
              </a:r>
            </a:p>
          </p:txBody>
        </p:sp>
        <p:sp>
          <p:nvSpPr>
            <p:cNvPr id="40980" name="Text Box 1044"/>
            <p:cNvSpPr txBox="1">
              <a:spLocks noChangeArrowheads="1"/>
            </p:cNvSpPr>
            <p:nvPr/>
          </p:nvSpPr>
          <p:spPr bwMode="auto">
            <a:xfrm>
              <a:off x="4174" y="3792"/>
              <a:ext cx="15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33CC33"/>
                  </a:solidFill>
                  <a:latin typeface="Tahoma" pitchFamily="34" charset="0"/>
                </a:rPr>
                <a:t>Level </a:t>
              </a:r>
              <a:r>
                <a:rPr kumimoji="1" lang="en-US" altLang="zh-TW" sz="2400" dirty="0" smtClean="0">
                  <a:solidFill>
                    <a:srgbClr val="33CC33"/>
                  </a:solidFill>
                  <a:latin typeface="Tahoma" pitchFamily="34" charset="0"/>
                </a:rPr>
                <a:t>2: </a:t>
              </a:r>
              <a:r>
                <a:rPr kumimoji="1" lang="en-US" altLang="zh-TW" sz="2400" dirty="0">
                  <a:solidFill>
                    <a:srgbClr val="33CC33"/>
                  </a:solidFill>
                  <a:latin typeface="Tahoma" pitchFamily="34" charset="0"/>
                </a:rPr>
                <a:t>2</a:t>
              </a:r>
              <a:r>
                <a:rPr kumimoji="1" lang="en-US" altLang="zh-TW" sz="2400" baseline="30000" dirty="0">
                  <a:solidFill>
                    <a:srgbClr val="33CC33"/>
                  </a:solidFill>
                  <a:latin typeface="Tahoma" pitchFamily="34" charset="0"/>
                </a:rPr>
                <a:t>2</a:t>
              </a:r>
              <a:r>
                <a:rPr kumimoji="1" lang="en-US" altLang="zh-TW" sz="2400" dirty="0">
                  <a:solidFill>
                    <a:srgbClr val="33CC33"/>
                  </a:solidFill>
                  <a:latin typeface="Tahoma" pitchFamily="34" charset="0"/>
                </a:rPr>
                <a:t> nodes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E93A-BBD2-4688-9286-8F982837D21B}" type="slidenum">
              <a:rPr lang="en-US"/>
              <a:pPr/>
              <a:t>28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Property of </a:t>
            </a:r>
            <a:r>
              <a:rPr lang="en-US" altLang="zh-TW" dirty="0" smtClean="0">
                <a:ea typeface="新細明體" pitchFamily="18" charset="-120"/>
              </a:rPr>
              <a:t>Binary Tree </a:t>
            </a:r>
            <a:r>
              <a:rPr lang="en-US" altLang="zh-TW" dirty="0">
                <a:ea typeface="新細明體" pitchFamily="18" charset="-120"/>
              </a:rPr>
              <a:t>(II)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Consider a binary tree T of height </a:t>
            </a:r>
            <a:r>
              <a:rPr lang="en-US" altLang="zh-TW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. The number of nodes of T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 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i="1" baseline="30000" dirty="0" smtClean="0">
                <a:ea typeface="新細明體" pitchFamily="18" charset="-120"/>
              </a:rPr>
              <a:t>h</a:t>
            </a:r>
            <a:endParaRPr lang="en-US" altLang="zh-TW" i="1" dirty="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We cannot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have more nodes 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than the nodes of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a full binary tree of height </a:t>
            </a:r>
            <a:r>
              <a:rPr lang="en-US" altLang="zh-TW" i="1" dirty="0">
                <a:solidFill>
                  <a:schemeClr val="accent2"/>
                </a:solidFill>
                <a:ea typeface="新細明體" pitchFamily="18" charset="-120"/>
              </a:rPr>
              <a:t>h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057-C235-48D7-9EC7-163F5FCEF990}" type="slidenum">
              <a:rPr lang="en-US"/>
              <a:pPr/>
              <a:t>29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Property of </a:t>
            </a:r>
            <a:r>
              <a:rPr lang="en-US" altLang="zh-TW" dirty="0" smtClean="0">
                <a:ea typeface="新細明體" pitchFamily="18" charset="-120"/>
              </a:rPr>
              <a:t>Binary </a:t>
            </a:r>
            <a:r>
              <a:rPr lang="en-US" altLang="zh-TW" dirty="0">
                <a:ea typeface="新細明體" pitchFamily="18" charset="-120"/>
              </a:rPr>
              <a:t>T</a:t>
            </a:r>
            <a:r>
              <a:rPr lang="en-US" altLang="zh-TW" dirty="0" smtClean="0">
                <a:ea typeface="新細明體" pitchFamily="18" charset="-120"/>
              </a:rPr>
              <a:t>ree </a:t>
            </a:r>
            <a:r>
              <a:rPr lang="en-US" altLang="zh-TW" dirty="0">
                <a:ea typeface="新細明體" pitchFamily="18" charset="-120"/>
              </a:rPr>
              <a:t>(III)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dirty="0" smtClean="0">
                <a:ea typeface="新細明體" pitchFamily="18" charset="-120"/>
              </a:rPr>
              <a:t>minimum height </a:t>
            </a:r>
            <a:r>
              <a:rPr lang="en-US" altLang="zh-TW" dirty="0">
                <a:ea typeface="新細明體" pitchFamily="18" charset="-120"/>
              </a:rPr>
              <a:t>of a binary tree with </a:t>
            </a:r>
            <a:r>
              <a:rPr lang="en-US" altLang="zh-TW" i="1" dirty="0">
                <a:ea typeface="新細明體" pitchFamily="18" charset="-120"/>
              </a:rPr>
              <a:t>n </a:t>
            </a:r>
            <a:r>
              <a:rPr lang="en-US" altLang="zh-TW" dirty="0">
                <a:ea typeface="新細明體" pitchFamily="18" charset="-120"/>
              </a:rPr>
              <a:t>nodes is 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log</a:t>
            </a:r>
            <a:r>
              <a:rPr lang="en-US" altLang="zh-TW" baseline="-25000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i="1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n</a:t>
            </a:r>
            <a:endParaRPr lang="en-US" altLang="zh-TW" i="1" dirty="0">
              <a:ea typeface="新細明體" pitchFamily="18" charset="-120"/>
            </a:endParaRPr>
          </a:p>
          <a:p>
            <a:endParaRPr lang="en-US" altLang="zh-TW" dirty="0">
              <a:solidFill>
                <a:schemeClr val="folHlink"/>
              </a:solidFill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By property (II), </a:t>
            </a:r>
            <a:r>
              <a:rPr lang="en-US" altLang="zh-TW" i="1" dirty="0">
                <a:solidFill>
                  <a:schemeClr val="accent2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 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2</a:t>
            </a:r>
            <a:r>
              <a:rPr lang="en-US" altLang="zh-TW" i="1" baseline="30000" dirty="0" smtClean="0">
                <a:solidFill>
                  <a:schemeClr val="accent2"/>
                </a:solidFill>
                <a:ea typeface="新細明體" pitchFamily="18" charset="-120"/>
              </a:rPr>
              <a:t>h</a:t>
            </a:r>
            <a:endParaRPr lang="en-US" altLang="zh-TW" i="1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Thus, 2</a:t>
            </a:r>
            <a:r>
              <a:rPr lang="en-US" altLang="zh-TW" i="1" baseline="30000" dirty="0">
                <a:solidFill>
                  <a:schemeClr val="accent2"/>
                </a:solidFill>
                <a:ea typeface="新細明體" pitchFamily="18" charset="-120"/>
              </a:rPr>
              <a:t>h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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n</a:t>
            </a:r>
            <a:endParaRPr lang="en-US" altLang="zh-TW" i="1" dirty="0">
              <a:solidFill>
                <a:schemeClr val="accent2"/>
              </a:solidFill>
              <a:ea typeface="新細明體" pitchFamily="18" charset="-12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That is, </a:t>
            </a:r>
            <a:r>
              <a:rPr lang="en-US" altLang="zh-TW" i="1" dirty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 log</a:t>
            </a:r>
            <a:r>
              <a:rPr lang="en-US" altLang="zh-TW" baseline="-25000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i="1" dirty="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n </a:t>
            </a:r>
            <a:endParaRPr lang="en-US" altLang="zh-TW" i="1" dirty="0">
              <a:solidFill>
                <a:schemeClr val="accent2"/>
              </a:solidFill>
              <a:ea typeface="新細明體" pitchFamily="18" charset="-120"/>
              <a:sym typeface="Symbol" pitchFamily="18" charset="2"/>
            </a:endParaRPr>
          </a:p>
          <a:p>
            <a:pPr>
              <a:buFontTx/>
              <a:buNone/>
            </a:pPr>
            <a:endParaRPr lang="en-US" altLang="zh-TW" dirty="0">
              <a:solidFill>
                <a:schemeClr val="accent2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3598-FE12-43CE-AC8E-8EF423E938B2}" type="slidenum">
              <a:rPr lang="en-US"/>
              <a:pPr/>
              <a:t>3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Some </a:t>
            </a:r>
            <a:r>
              <a:rPr lang="en-US" altLang="zh-TW" dirty="0" smtClean="0">
                <a:ea typeface="新細明體" pitchFamily="18" charset="-120"/>
              </a:rPr>
              <a:t>Applications </a:t>
            </a:r>
            <a:r>
              <a:rPr lang="en-US" altLang="zh-TW" dirty="0">
                <a:ea typeface="新細明體" pitchFamily="18" charset="-120"/>
              </a:rPr>
              <a:t>of Trees</a:t>
            </a: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2236788" y="27670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1789113" y="3641725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832100" y="3641725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2703513" y="4556125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3400425" y="4597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H="1">
            <a:off x="2062163" y="3121025"/>
            <a:ext cx="328612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540000" y="3094038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flipH="1">
            <a:off x="2897188" y="3995738"/>
            <a:ext cx="209550" cy="557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3136900" y="3995738"/>
            <a:ext cx="417513" cy="58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2611438" y="2581275"/>
            <a:ext cx="1220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000">
                <a:latin typeface="Tahoma" pitchFamily="34" charset="0"/>
              </a:rPr>
              <a:t>President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569913" y="3336925"/>
            <a:ext cx="1274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itchFamily="34" charset="0"/>
              </a:rPr>
              <a:t>VP</a:t>
            </a:r>
          </a:p>
          <a:p>
            <a:pPr algn="ctr"/>
            <a:r>
              <a:rPr kumimoji="1" lang="en-US" altLang="zh-TW" sz="2000">
                <a:latin typeface="Tahoma" pitchFamily="34" charset="0"/>
              </a:rPr>
              <a:t>Personnel</a:t>
            </a: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3313113" y="3260725"/>
            <a:ext cx="1290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itchFamily="34" charset="0"/>
              </a:rPr>
              <a:t>VP</a:t>
            </a:r>
          </a:p>
          <a:p>
            <a:pPr algn="ctr"/>
            <a:r>
              <a:rPr kumimoji="1" lang="en-US" altLang="zh-TW" sz="2000">
                <a:latin typeface="Tahoma" pitchFamily="34" charset="0"/>
              </a:rPr>
              <a:t>Marketing</a:t>
            </a: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1789113" y="4860925"/>
            <a:ext cx="1252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itchFamily="34" charset="0"/>
              </a:rPr>
              <a:t>Director</a:t>
            </a:r>
          </a:p>
          <a:p>
            <a:pPr algn="ctr"/>
            <a:r>
              <a:rPr kumimoji="1" lang="en-US" altLang="zh-TW" sz="2000">
                <a:latin typeface="Tahoma" pitchFamily="34" charset="0"/>
              </a:rPr>
              <a:t>Customer</a:t>
            </a:r>
          </a:p>
          <a:p>
            <a:pPr algn="ctr"/>
            <a:r>
              <a:rPr kumimoji="1" lang="en-US" altLang="zh-TW" sz="2000">
                <a:latin typeface="Tahoma" pitchFamily="34" charset="0"/>
              </a:rPr>
              <a:t>Relation</a:t>
            </a: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3113" y="4937125"/>
            <a:ext cx="10747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itchFamily="34" charset="0"/>
              </a:rPr>
              <a:t>Director</a:t>
            </a:r>
          </a:p>
          <a:p>
            <a:pPr algn="ctr"/>
            <a:r>
              <a:rPr kumimoji="1" lang="en-US" altLang="zh-TW" sz="2000">
                <a:latin typeface="Tahoma" pitchFamily="34" charset="0"/>
              </a:rPr>
              <a:t>Sales</a:t>
            </a:r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1255713" y="181292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hlink"/>
                </a:solidFill>
                <a:latin typeface="Tahoma" pitchFamily="34" charset="0"/>
              </a:rPr>
              <a:t>Organization Chart</a:t>
            </a:r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6656388" y="2767013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+</a:t>
            </a:r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auto">
          <a:xfrm>
            <a:off x="6208713" y="3641725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*</a:t>
            </a:r>
          </a:p>
        </p:txBody>
      </p:sp>
      <p:sp>
        <p:nvSpPr>
          <p:cNvPr id="1054" name="Oval 30"/>
          <p:cNvSpPr>
            <a:spLocks noChangeArrowheads="1"/>
          </p:cNvSpPr>
          <p:nvPr/>
        </p:nvSpPr>
        <p:spPr bwMode="auto">
          <a:xfrm>
            <a:off x="7251700" y="3641725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5</a:t>
            </a:r>
          </a:p>
        </p:txBody>
      </p:sp>
      <p:sp>
        <p:nvSpPr>
          <p:cNvPr id="1055" name="Oval 31"/>
          <p:cNvSpPr>
            <a:spLocks noChangeArrowheads="1"/>
          </p:cNvSpPr>
          <p:nvPr/>
        </p:nvSpPr>
        <p:spPr bwMode="auto">
          <a:xfrm>
            <a:off x="5675313" y="4556125"/>
            <a:ext cx="392112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3</a:t>
            </a:r>
          </a:p>
        </p:txBody>
      </p:sp>
      <p:sp>
        <p:nvSpPr>
          <p:cNvPr id="1056" name="Oval 32"/>
          <p:cNvSpPr>
            <a:spLocks noChangeArrowheads="1"/>
          </p:cNvSpPr>
          <p:nvPr/>
        </p:nvSpPr>
        <p:spPr bwMode="auto">
          <a:xfrm>
            <a:off x="6818313" y="4556125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2</a:t>
            </a: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flipH="1">
            <a:off x="6481763" y="3121025"/>
            <a:ext cx="328612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6959600" y="3094038"/>
            <a:ext cx="387350" cy="53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 flipH="1">
            <a:off x="5827713" y="3970338"/>
            <a:ext cx="474662" cy="585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>
            <a:off x="6513513" y="3946525"/>
            <a:ext cx="533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5522913" y="1889125"/>
            <a:ext cx="232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chemeClr val="hlink"/>
                </a:solidFill>
                <a:latin typeface="Tahoma" pitchFamily="34" charset="0"/>
              </a:rPr>
              <a:t>Expression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6FE-80E9-4FC4-A9AB-829DC6B0BCD5}" type="slidenum">
              <a:rPr lang="en-US"/>
              <a:pPr/>
              <a:t>30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Binary </a:t>
            </a:r>
            <a:r>
              <a:rPr lang="en-US" altLang="zh-TW" dirty="0" smtClean="0">
                <a:ea typeface="新細明體" pitchFamily="18" charset="-120"/>
              </a:rPr>
              <a:t>Tree (Different Operations)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3614738" y="3152775"/>
            <a:ext cx="1268412" cy="10668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binary</a:t>
            </a:r>
          </a:p>
          <a:p>
            <a:pPr eaLnBrk="0" hangingPunct="0"/>
            <a:r>
              <a:rPr lang="en-US" altLang="zh-TW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tree </a:t>
            </a:r>
          </a:p>
        </p:txBody>
      </p:sp>
      <p:sp>
        <p:nvSpPr>
          <p:cNvPr id="13350" name="Oval 38"/>
          <p:cNvSpPr>
            <a:spLocks noChangeArrowheads="1"/>
          </p:cNvSpPr>
          <p:nvPr/>
        </p:nvSpPr>
        <p:spPr bwMode="auto">
          <a:xfrm>
            <a:off x="2971800" y="2781300"/>
            <a:ext cx="2395538" cy="1789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5194300" y="2898775"/>
            <a:ext cx="765175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5969000" y="2622550"/>
            <a:ext cx="18176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setLeft, setRight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1300163" y="2384425"/>
            <a:ext cx="1016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getElem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533400" y="3565525"/>
            <a:ext cx="18732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getLeft, getRight</a:t>
            </a: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 flipH="1">
            <a:off x="1427163" y="3937000"/>
            <a:ext cx="1603375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 flipH="1" flipV="1">
            <a:off x="2078038" y="2722563"/>
            <a:ext cx="1025525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310188" y="3979863"/>
            <a:ext cx="1344612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6707188" y="4094163"/>
            <a:ext cx="1846262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isEmpty, isFull, </a:t>
            </a:r>
          </a:p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isComplete</a:t>
            </a: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 flipV="1">
            <a:off x="3938588" y="2062163"/>
            <a:ext cx="203200" cy="692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3948113" y="1828800"/>
            <a:ext cx="9874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setElem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3505200" y="5372100"/>
            <a:ext cx="118586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makeTree</a:t>
            </a:r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 flipH="1">
            <a:off x="3962400" y="4610100"/>
            <a:ext cx="1524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E2E-143A-4F0F-AFC8-B050508CC8DC}" type="slidenum">
              <a:rPr lang="en-US"/>
              <a:pPr/>
              <a:t>31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Representation of a Binary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An array-based representation</a:t>
            </a:r>
          </a:p>
          <a:p>
            <a:r>
              <a:rPr lang="en-US" altLang="zh-TW" dirty="0">
                <a:ea typeface="新細明體" pitchFamily="18" charset="-120"/>
              </a:rPr>
              <a:t>A reference-based </a:t>
            </a:r>
            <a:r>
              <a:rPr lang="en-US" altLang="zh-TW" dirty="0" smtClean="0">
                <a:ea typeface="新細明體" pitchFamily="18" charset="-120"/>
              </a:rPr>
              <a:t>representation or linked-list based representation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1FF3-BFB4-4D07-A7EA-2805E1F8C83C}" type="slidenum">
              <a:rPr lang="en-US"/>
              <a:pPr/>
              <a:t>32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Array-based </a:t>
            </a:r>
            <a:r>
              <a:rPr lang="en-US" altLang="zh-TW" dirty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epresentation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000">
                <a:ea typeface="新細明體" pitchFamily="18" charset="-120"/>
              </a:rPr>
              <a:t>–1: empty tree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828800" y="34290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d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219200" y="43434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b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514600" y="4343400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f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09600" y="5257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a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524000" y="5257800"/>
            <a:ext cx="393700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1416050" y="3733800"/>
            <a:ext cx="488950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133600" y="3733800"/>
            <a:ext cx="533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762000" y="4672013"/>
            <a:ext cx="474663" cy="585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447800" y="46482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057400" y="5257800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2400">
                <a:latin typeface="Tahoma" pitchFamily="34" charset="0"/>
              </a:rPr>
              <a:t>e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2209800" y="46482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510" name="Group 102"/>
          <p:cNvGraphicFramePr>
            <a:graphicFrameLocks noGrp="1"/>
          </p:cNvGraphicFramePr>
          <p:nvPr/>
        </p:nvGraphicFramePr>
        <p:xfrm>
          <a:off x="3276600" y="1371600"/>
          <a:ext cx="4530725" cy="4821876"/>
        </p:xfrm>
        <a:graphic>
          <a:graphicData uri="http://schemas.openxmlformats.org/drawingml/2006/table">
            <a:tbl>
              <a:tblPr/>
              <a:tblGrid>
                <a:gridCol w="1174750"/>
                <a:gridCol w="1139825"/>
                <a:gridCol w="1017588"/>
                <a:gridCol w="1198562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nodeNum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leftChild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rightChild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8077200" y="2011363"/>
            <a:ext cx="3429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latin typeface="Times New Roman" pitchFamily="18" charset="0"/>
              </a:rPr>
              <a:t>0</a:t>
            </a: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8077200" y="4652963"/>
            <a:ext cx="3429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latin typeface="Times New Roman" pitchFamily="18" charset="0"/>
              </a:rPr>
              <a:t>6</a:t>
            </a:r>
          </a:p>
        </p:txBody>
      </p:sp>
      <p:sp>
        <p:nvSpPr>
          <p:cNvPr id="17498" name="Rectangle 90"/>
          <p:cNvSpPr>
            <a:spLocks noChangeArrowheads="1"/>
          </p:cNvSpPr>
          <p:nvPr/>
        </p:nvSpPr>
        <p:spPr bwMode="auto">
          <a:xfrm>
            <a:off x="7972425" y="4279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latin typeface="Times New Roman" pitchFamily="18" charset="0"/>
              </a:rPr>
              <a:t>free</a:t>
            </a:r>
          </a:p>
        </p:txBody>
      </p:sp>
      <p:sp>
        <p:nvSpPr>
          <p:cNvPr id="17500" name="Rectangle 92"/>
          <p:cNvSpPr>
            <a:spLocks noChangeArrowheads="1"/>
          </p:cNvSpPr>
          <p:nvPr/>
        </p:nvSpPr>
        <p:spPr bwMode="auto">
          <a:xfrm>
            <a:off x="7908925" y="1600200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latin typeface="Times New Roman" pitchFamily="18" charset="0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E4E-DA28-4B45-8A01-0BD55891F1BE}" type="slidenum">
              <a:rPr lang="en-US"/>
              <a:pPr/>
              <a:t>33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Linked List Based Representation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NULL: empty tree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529263" y="1295400"/>
            <a:ext cx="2366962" cy="2081213"/>
            <a:chOff x="4445" y="457"/>
            <a:chExt cx="1490" cy="1311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536" y="928"/>
              <a:ext cx="1263" cy="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839" y="928"/>
              <a:ext cx="0" cy="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5503" y="936"/>
              <a:ext cx="0" cy="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445" y="649"/>
              <a:ext cx="319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itchFamily="18" charset="0"/>
                </a:rPr>
                <a:t>left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5509" y="657"/>
              <a:ext cx="42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itchFamily="18" charset="0"/>
                </a:rPr>
                <a:t>right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4861" y="457"/>
              <a:ext cx="613" cy="44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TW" sz="2000" i="1" dirty="0" smtClean="0">
                  <a:latin typeface="Times New Roman" pitchFamily="18" charset="0"/>
                </a:rPr>
                <a:t>Object</a:t>
              </a:r>
            </a:p>
            <a:p>
              <a:pPr eaLnBrk="0" hangingPunct="0"/>
              <a:r>
                <a:rPr lang="en-US" altLang="zh-TW" sz="2000" i="1" dirty="0" smtClean="0">
                  <a:latin typeface="Times New Roman" pitchFamily="18" charset="0"/>
                </a:rPr>
                <a:t>element</a:t>
              </a:r>
              <a:endParaRPr lang="en-US" altLang="zh-TW" sz="2000" i="1" dirty="0">
                <a:latin typeface="Times New Roman" pitchFamily="18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H="1">
              <a:off x="4448" y="1208"/>
              <a:ext cx="200" cy="5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5639" y="1232"/>
              <a:ext cx="28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59" name="Group 79"/>
          <p:cNvGrpSpPr>
            <a:grpSpLocks/>
          </p:cNvGrpSpPr>
          <p:nvPr/>
        </p:nvGrpSpPr>
        <p:grpSpPr bwMode="auto">
          <a:xfrm>
            <a:off x="3167063" y="4038600"/>
            <a:ext cx="2298700" cy="2178050"/>
            <a:chOff x="528" y="2256"/>
            <a:chExt cx="1448" cy="1372"/>
          </a:xfrm>
        </p:grpSpPr>
        <p:sp>
          <p:nvSpPr>
            <p:cNvPr id="20548" name="Oval 68"/>
            <p:cNvSpPr>
              <a:spLocks noChangeArrowheads="1"/>
            </p:cNvSpPr>
            <p:nvPr/>
          </p:nvSpPr>
          <p:spPr bwMode="auto">
            <a:xfrm>
              <a:off x="1296" y="225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20549" name="Oval 69"/>
            <p:cNvSpPr>
              <a:spLocks noChangeArrowheads="1"/>
            </p:cNvSpPr>
            <p:nvPr/>
          </p:nvSpPr>
          <p:spPr bwMode="auto">
            <a:xfrm>
              <a:off x="912" y="2832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20550" name="Oval 70"/>
            <p:cNvSpPr>
              <a:spLocks noChangeArrowheads="1"/>
            </p:cNvSpPr>
            <p:nvPr/>
          </p:nvSpPr>
          <p:spPr bwMode="auto">
            <a:xfrm>
              <a:off x="1728" y="2832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f</a:t>
              </a:r>
            </a:p>
          </p:txBody>
        </p:sp>
        <p:sp>
          <p:nvSpPr>
            <p:cNvPr id="20551" name="Oval 71"/>
            <p:cNvSpPr>
              <a:spLocks noChangeArrowheads="1"/>
            </p:cNvSpPr>
            <p:nvPr/>
          </p:nvSpPr>
          <p:spPr bwMode="auto">
            <a:xfrm>
              <a:off x="528" y="3408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20552" name="Oval 72"/>
            <p:cNvSpPr>
              <a:spLocks noChangeArrowheads="1"/>
            </p:cNvSpPr>
            <p:nvPr/>
          </p:nvSpPr>
          <p:spPr bwMode="auto">
            <a:xfrm>
              <a:off x="1104" y="3408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H="1">
              <a:off x="1036" y="2448"/>
              <a:ext cx="308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Line 74"/>
            <p:cNvSpPr>
              <a:spLocks noChangeShapeType="1"/>
            </p:cNvSpPr>
            <p:nvPr/>
          </p:nvSpPr>
          <p:spPr bwMode="auto">
            <a:xfrm>
              <a:off x="1488" y="2448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 flipH="1">
              <a:off x="624" y="3039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>
              <a:off x="1056" y="3024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62" name="Group 82"/>
          <p:cNvGrpSpPr>
            <a:grpSpLocks/>
          </p:cNvGrpSpPr>
          <p:nvPr/>
        </p:nvGrpSpPr>
        <p:grpSpPr bwMode="auto">
          <a:xfrm>
            <a:off x="5681663" y="4114800"/>
            <a:ext cx="3081337" cy="1843088"/>
            <a:chOff x="2544" y="2880"/>
            <a:chExt cx="1941" cy="1161"/>
          </a:xfrm>
        </p:grpSpPr>
        <p:grpSp>
          <p:nvGrpSpPr>
            <p:cNvPr id="20496" name="Group 16"/>
            <p:cNvGrpSpPr>
              <a:grpSpLocks/>
            </p:cNvGrpSpPr>
            <p:nvPr/>
          </p:nvGrpSpPr>
          <p:grpSpPr bwMode="auto">
            <a:xfrm>
              <a:off x="3460" y="2887"/>
              <a:ext cx="561" cy="256"/>
              <a:chOff x="3664" y="2240"/>
              <a:chExt cx="560" cy="256"/>
            </a:xfrm>
          </p:grpSpPr>
          <p:sp>
            <p:nvSpPr>
              <p:cNvPr id="20497" name="Rectangle 17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8" name="Line 18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0" name="Group 20"/>
            <p:cNvGrpSpPr>
              <a:grpSpLocks/>
            </p:cNvGrpSpPr>
            <p:nvPr/>
          </p:nvGrpSpPr>
          <p:grpSpPr bwMode="auto">
            <a:xfrm>
              <a:off x="2972" y="3311"/>
              <a:ext cx="560" cy="256"/>
              <a:chOff x="3664" y="2240"/>
              <a:chExt cx="560" cy="256"/>
            </a:xfrm>
          </p:grpSpPr>
          <p:sp>
            <p:nvSpPr>
              <p:cNvPr id="20501" name="Rectangle 21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4" name="Group 24"/>
            <p:cNvGrpSpPr>
              <a:grpSpLocks/>
            </p:cNvGrpSpPr>
            <p:nvPr/>
          </p:nvGrpSpPr>
          <p:grpSpPr bwMode="auto">
            <a:xfrm>
              <a:off x="3924" y="3311"/>
              <a:ext cx="561" cy="256"/>
              <a:chOff x="3664" y="2240"/>
              <a:chExt cx="560" cy="256"/>
            </a:xfrm>
          </p:grpSpPr>
          <p:sp>
            <p:nvSpPr>
              <p:cNvPr id="20505" name="Rectangle 25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Line 26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16" name="Group 36"/>
            <p:cNvGrpSpPr>
              <a:grpSpLocks/>
            </p:cNvGrpSpPr>
            <p:nvPr/>
          </p:nvGrpSpPr>
          <p:grpSpPr bwMode="auto">
            <a:xfrm>
              <a:off x="2545" y="3769"/>
              <a:ext cx="560" cy="256"/>
              <a:chOff x="3664" y="2240"/>
              <a:chExt cx="560" cy="256"/>
            </a:xfrm>
          </p:grpSpPr>
          <p:sp>
            <p:nvSpPr>
              <p:cNvPr id="20517" name="Rectangle 37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Line 39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20" name="Group 40"/>
            <p:cNvGrpSpPr>
              <a:grpSpLocks/>
            </p:cNvGrpSpPr>
            <p:nvPr/>
          </p:nvGrpSpPr>
          <p:grpSpPr bwMode="auto">
            <a:xfrm>
              <a:off x="3345" y="3769"/>
              <a:ext cx="560" cy="256"/>
              <a:chOff x="3664" y="2240"/>
              <a:chExt cx="560" cy="256"/>
            </a:xfrm>
          </p:grpSpPr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3664" y="2240"/>
                <a:ext cx="560" cy="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2" name="Line 42"/>
              <p:cNvSpPr>
                <a:spLocks noChangeShapeType="1"/>
              </p:cNvSpPr>
              <p:nvPr/>
            </p:nvSpPr>
            <p:spPr bwMode="auto">
              <a:xfrm>
                <a:off x="3776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4120" y="2240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 flipH="1">
              <a:off x="3276" y="3063"/>
              <a:ext cx="256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45"/>
            <p:cNvSpPr>
              <a:spLocks noChangeShapeType="1"/>
            </p:cNvSpPr>
            <p:nvPr/>
          </p:nvSpPr>
          <p:spPr bwMode="auto">
            <a:xfrm>
              <a:off x="3956" y="3039"/>
              <a:ext cx="257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48"/>
            <p:cNvSpPr>
              <a:spLocks noChangeShapeType="1"/>
            </p:cNvSpPr>
            <p:nvPr/>
          </p:nvSpPr>
          <p:spPr bwMode="auto">
            <a:xfrm flipH="1">
              <a:off x="2808" y="3449"/>
              <a:ext cx="216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49"/>
            <p:cNvSpPr>
              <a:spLocks noChangeShapeType="1"/>
            </p:cNvSpPr>
            <p:nvPr/>
          </p:nvSpPr>
          <p:spPr bwMode="auto">
            <a:xfrm>
              <a:off x="3481" y="3425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 flipH="1">
              <a:off x="2544" y="3785"/>
              <a:ext cx="96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 flipH="1">
              <a:off x="2992" y="3785"/>
              <a:ext cx="96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54"/>
            <p:cNvSpPr>
              <a:spLocks noChangeShapeType="1"/>
            </p:cNvSpPr>
            <p:nvPr/>
          </p:nvSpPr>
          <p:spPr bwMode="auto">
            <a:xfrm flipH="1">
              <a:off x="3345" y="3793"/>
              <a:ext cx="96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flipH="1">
              <a:off x="3809" y="3777"/>
              <a:ext cx="96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Text Box 58"/>
            <p:cNvSpPr txBox="1">
              <a:spLocks noChangeArrowheads="1"/>
            </p:cNvSpPr>
            <p:nvPr/>
          </p:nvSpPr>
          <p:spPr bwMode="auto">
            <a:xfrm>
              <a:off x="3648" y="2880"/>
              <a:ext cx="19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3153" y="3320"/>
              <a:ext cx="19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4075" y="3320"/>
              <a:ext cx="160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0543" name="Text Box 63"/>
            <p:cNvSpPr txBox="1">
              <a:spLocks noChangeArrowheads="1"/>
            </p:cNvSpPr>
            <p:nvPr/>
          </p:nvSpPr>
          <p:spPr bwMode="auto">
            <a:xfrm>
              <a:off x="2711" y="3770"/>
              <a:ext cx="196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44" name="Text Box 64"/>
            <p:cNvSpPr txBox="1">
              <a:spLocks noChangeArrowheads="1"/>
            </p:cNvSpPr>
            <p:nvPr/>
          </p:nvSpPr>
          <p:spPr bwMode="auto">
            <a:xfrm>
              <a:off x="3511" y="3754"/>
              <a:ext cx="187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560" name="Line 80"/>
            <p:cNvSpPr>
              <a:spLocks noChangeShapeType="1"/>
            </p:cNvSpPr>
            <p:nvPr/>
          </p:nvSpPr>
          <p:spPr bwMode="auto">
            <a:xfrm flipH="1">
              <a:off x="3936" y="331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Line 81"/>
            <p:cNvSpPr>
              <a:spLocks noChangeShapeType="1"/>
            </p:cNvSpPr>
            <p:nvPr/>
          </p:nvSpPr>
          <p:spPr bwMode="auto">
            <a:xfrm flipH="1">
              <a:off x="4368" y="331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457200" y="2286000"/>
            <a:ext cx="31242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You can code this with a class of three fields: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      Object element;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      </a:t>
            </a:r>
            <a:r>
              <a:rPr lang="en-US" sz="2000" dirty="0" err="1">
                <a:solidFill>
                  <a:schemeClr val="accent2"/>
                </a:solidFill>
              </a:rPr>
              <a:t>BinaryNode</a:t>
            </a:r>
            <a:r>
              <a:rPr lang="en-US" sz="2000" dirty="0">
                <a:solidFill>
                  <a:schemeClr val="accent2"/>
                </a:solidFill>
              </a:rPr>
              <a:t> left;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      </a:t>
            </a:r>
            <a:r>
              <a:rPr lang="en-US" sz="2000" dirty="0" err="1">
                <a:solidFill>
                  <a:schemeClr val="accent2"/>
                </a:solidFill>
              </a:rPr>
              <a:t>BinaryNode</a:t>
            </a:r>
            <a:r>
              <a:rPr lang="en-US" sz="2000" dirty="0">
                <a:solidFill>
                  <a:schemeClr val="accent2"/>
                </a:solidFill>
              </a:rPr>
              <a:t> right;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Mincho" pitchFamily="49" charset="-128"/>
              </a:rPr>
              <a:t>Application of Binary Tree -BST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Binary Search Tree (BST) Property:</a:t>
            </a:r>
            <a:r>
              <a:rPr lang="es-ES_tradnl" dirty="0" smtClean="0"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The value stored at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a node is </a:t>
            </a:r>
            <a:r>
              <a:rPr lang="en-US" i="1" dirty="0" smtClean="0">
                <a:solidFill>
                  <a:srgbClr val="FF0000"/>
                </a:solidFill>
                <a:cs typeface="Times New Roman" pitchFamily="18" charset="0"/>
              </a:rPr>
              <a:t>greater</a:t>
            </a:r>
            <a:r>
              <a:rPr lang="en-US" dirty="0" smtClean="0">
                <a:cs typeface="Times New Roman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left child and </a:t>
            </a:r>
            <a:r>
              <a:rPr lang="en-US" i="1" dirty="0" smtClean="0">
                <a:solidFill>
                  <a:srgbClr val="FF0000"/>
                </a:solidFill>
                <a:cs typeface="Times New Roman" pitchFamily="18" charset="0"/>
              </a:rPr>
              <a:t>less</a:t>
            </a:r>
            <a:r>
              <a:rPr lang="en-US" dirty="0" smtClean="0">
                <a:cs typeface="Times New Roman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right child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6" name="Picture 2" descr="P456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5181600" y="2438400"/>
            <a:ext cx="31321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456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4572000" y="1908175"/>
            <a:ext cx="33734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1905000"/>
            <a:ext cx="3581400" cy="40318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In a BST, the value stored at the root of a </a:t>
            </a:r>
            <a:r>
              <a:rPr lang="en-US" sz="3200" dirty="0" err="1">
                <a:latin typeface="+mn-lt"/>
              </a:rPr>
              <a:t>subtree</a:t>
            </a:r>
            <a:r>
              <a:rPr lang="en-US" sz="3200" dirty="0">
                <a:latin typeface="+mn-lt"/>
              </a:rPr>
              <a:t>  is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greater</a:t>
            </a:r>
            <a:r>
              <a:rPr lang="en-US" sz="3200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than any value in its left </a:t>
            </a:r>
            <a:r>
              <a:rPr lang="en-US" sz="3200" dirty="0" err="1">
                <a:latin typeface="+mn-lt"/>
              </a:rPr>
              <a:t>subtree</a:t>
            </a:r>
            <a:r>
              <a:rPr lang="en-US" sz="3200" dirty="0">
                <a:latin typeface="+mn-lt"/>
              </a:rPr>
              <a:t> and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less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sz="3200" dirty="0">
                <a:latin typeface="+mn-lt"/>
              </a:rPr>
              <a:t>than any value in its right </a:t>
            </a:r>
            <a:r>
              <a:rPr lang="en-US" sz="3200" dirty="0" err="1">
                <a:latin typeface="+mn-lt"/>
              </a:rPr>
              <a:t>subtree</a:t>
            </a:r>
            <a:r>
              <a:rPr lang="en-US" sz="3200" dirty="0">
                <a:latin typeface="+mn-lt"/>
              </a:rPr>
              <a:t>!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74638"/>
            <a:ext cx="86868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Mincho" pitchFamily="49" charset="-128"/>
                <a:cs typeface="+mj-cs"/>
              </a:rPr>
              <a:t>Application-Binary Search Tree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456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4572000" y="1908175"/>
            <a:ext cx="33734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3400" y="1828800"/>
            <a:ext cx="3581400" cy="52383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Where is the smallest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latin typeface="+mn-lt"/>
              </a:rPr>
              <a:t>Ans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: leftmost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element (A)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latin typeface="+mn-lt"/>
            </a:endParaRP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Where is the largest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latin typeface="Times New Roman"/>
              </a:rPr>
              <a:t>Ans</a:t>
            </a:r>
            <a:r>
              <a:rPr lang="en-US" sz="2800" dirty="0">
                <a:latin typeface="Times New Roman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rightmost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element (J)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74638"/>
            <a:ext cx="86868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Mincho" pitchFamily="49" charset="-128"/>
                <a:cs typeface="+mj-cs"/>
              </a:rPr>
              <a:t>Application-Binary Search Tree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1828800"/>
            <a:ext cx="8263482" cy="3783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Kenneth Rosen (Reading Material)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Susanna </a:t>
            </a:r>
            <a:r>
              <a:rPr lang="en-US" altLang="zh-TW" sz="4000" dirty="0" err="1" smtClean="0"/>
              <a:t>Epp</a:t>
            </a:r>
            <a:endParaRPr lang="en-US" altLang="zh-TW" sz="40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Ralph P. </a:t>
            </a:r>
            <a:r>
              <a:rPr lang="en-US" altLang="zh-TW" sz="4000" dirty="0" err="1" smtClean="0"/>
              <a:t>Grimaldi</a:t>
            </a:r>
            <a:r>
              <a:rPr lang="en-US" altLang="zh-TW" sz="4000" dirty="0" smtClean="0"/>
              <a:t>, B. V. </a:t>
            </a:r>
            <a:r>
              <a:rPr lang="en-US" altLang="zh-TW" sz="4000" dirty="0" err="1" smtClean="0"/>
              <a:t>Ramana</a:t>
            </a:r>
            <a:endParaRPr lang="en-US" altLang="zh-TW" sz="4000" dirty="0" smtClean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A69-F339-475F-981E-5EE7C1957565}" type="slidenum">
              <a:rPr lang="en-US"/>
              <a:pPr/>
              <a:t>39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Tree Traversal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Given a binary tree, we may like to do some operations on all nodes in a binary tree. </a:t>
            </a:r>
            <a:r>
              <a:rPr lang="en-US" altLang="zh-TW" dirty="0" smtClean="0">
                <a:ea typeface="新細明體" pitchFamily="18" charset="-120"/>
              </a:rPr>
              <a:t>Why we need traversal-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For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example, we may want to double the value in every node in a binary tree.</a:t>
            </a:r>
          </a:p>
          <a:p>
            <a:r>
              <a:rPr lang="en-US" altLang="zh-TW" dirty="0">
                <a:ea typeface="新細明體" pitchFamily="18" charset="-120"/>
              </a:rPr>
              <a:t>To do this, we need a traversal algorithm which visits every node in the binary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2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Applications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7" y="1417638"/>
            <a:ext cx="6421576" cy="4343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33600" y="5867400"/>
            <a:ext cx="6895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Domain Name System (Hierarchical Architecture)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D0C-69D2-4736-A036-22E85C650FF1}" type="slidenum">
              <a:rPr lang="en-US"/>
              <a:pPr/>
              <a:t>40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3663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Ways to traverse a tree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pitchFamily="18" charset="-120"/>
              </a:rPr>
              <a:t>There are three main ways to traverse a tree: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Pre-order: 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(1) visit node, (2) recursively visit left subtree, (3) recursively visit right subtree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In-order: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(1) recursively visit left subtree, (2) visit node, (3) recursively right subtree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Post-order: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(1) recursively visit left subtree, (2) recursively visit right subtree, (3) visit node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Level-order: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Traverse the nodes level by level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itchFamily="18" charset="-120"/>
              </a:rPr>
              <a:t>In different situations, we use different traversal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1DC-7AB6-4079-8FFA-148140A9CBA5}" type="slidenum">
              <a:rPr lang="en-US"/>
              <a:pPr/>
              <a:t>41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Examples for </a:t>
            </a:r>
            <a:r>
              <a:rPr lang="en-US" altLang="zh-TW" dirty="0" smtClean="0">
                <a:ea typeface="新細明體" pitchFamily="18" charset="-120"/>
              </a:rPr>
              <a:t>an expression </a:t>
            </a:r>
            <a:r>
              <a:rPr lang="en-US" altLang="zh-TW" dirty="0">
                <a:ea typeface="新細明體" pitchFamily="18" charset="-120"/>
              </a:rPr>
              <a:t>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By pre-order, (</a:t>
            </a:r>
            <a:r>
              <a:rPr lang="en-US" altLang="zh-TW" sz="2800" dirty="0" smtClean="0">
                <a:ea typeface="新細明體" pitchFamily="18" charset="-120"/>
              </a:rPr>
              <a:t>prefix-parent, left</a:t>
            </a:r>
            <a:r>
              <a:rPr lang="en-US" altLang="zh-TW" sz="2800" smtClean="0">
                <a:ea typeface="新細明體" pitchFamily="18" charset="-120"/>
              </a:rPr>
              <a:t>, right)</a:t>
            </a:r>
            <a:endParaRPr lang="en-US" altLang="zh-TW" sz="28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+ * 2 3 / 8 4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By in-order, (</a:t>
            </a:r>
            <a:r>
              <a:rPr lang="en-US" altLang="zh-TW" sz="2800" dirty="0" smtClean="0">
                <a:ea typeface="新細明體" pitchFamily="18" charset="-120"/>
              </a:rPr>
              <a:t>infix- left, parent, right)</a:t>
            </a:r>
            <a:endParaRPr lang="en-US" altLang="zh-TW" sz="28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2 * 3 + 8 / 4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By post-order, (</a:t>
            </a:r>
            <a:r>
              <a:rPr lang="en-US" altLang="zh-TW" sz="2800" dirty="0" smtClean="0">
                <a:ea typeface="新細明體" pitchFamily="18" charset="-120"/>
              </a:rPr>
              <a:t>postfix-left, right, parent)</a:t>
            </a:r>
            <a:endParaRPr lang="en-US" altLang="zh-TW" sz="28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2 3 * 8 4 / +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By level-order,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+ * / 2 3 8 4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Note 1: Infix is what we read!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Note 2: Postfix expression can be computed efficiently using stack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096000" y="3429000"/>
            <a:ext cx="2679700" cy="1644650"/>
            <a:chOff x="3072" y="2880"/>
            <a:chExt cx="1688" cy="1036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3744" y="288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 dirty="0">
                  <a:latin typeface="Tahoma" pitchFamily="34" charset="0"/>
                </a:rPr>
                <a:t>+</a:t>
              </a:r>
            </a:p>
          </p:txBody>
        </p:sp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3360" y="326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*</a:t>
              </a:r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4224" y="326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/</a:t>
              </a:r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3072" y="369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3552" y="3696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H="1">
              <a:off x="3504" y="3072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936" y="3072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H="1">
              <a:off x="3216" y="3456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3552" y="34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416" y="3456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3936" y="369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8</a:t>
              </a:r>
            </a:p>
          </p:txBody>
        </p:sp>
        <p:sp>
          <p:nvSpPr>
            <p:cNvPr id="27663" name="Oval 15"/>
            <p:cNvSpPr>
              <a:spLocks noChangeArrowheads="1"/>
            </p:cNvSpPr>
            <p:nvPr/>
          </p:nvSpPr>
          <p:spPr bwMode="auto">
            <a:xfrm>
              <a:off x="4512" y="3696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4</a:t>
              </a:r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>
              <a:off x="4080" y="3456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8237-8896-4D7F-9AE3-C95E6890A5BD}" type="slidenum">
              <a:rPr lang="en-US"/>
              <a:pPr/>
              <a:t>42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Pre-order, In-order, Post-order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dirty="0">
                <a:solidFill>
                  <a:schemeClr val="accent2"/>
                </a:solidFill>
                <a:ea typeface="新細明體" pitchFamily="18" charset="-120"/>
              </a:rPr>
              <a:t>Algorithm </a:t>
            </a:r>
            <a:r>
              <a:rPr lang="en-US" altLang="zh-TW" sz="2400" b="1" dirty="0" smtClean="0">
                <a:solidFill>
                  <a:schemeClr val="accent2"/>
                </a:solidFill>
                <a:ea typeface="新細明體" pitchFamily="18" charset="-120"/>
              </a:rPr>
              <a:t>pre-order(Tree </a:t>
            </a:r>
            <a:r>
              <a:rPr lang="en-US" altLang="zh-TW" sz="2400" b="1" dirty="0">
                <a:solidFill>
                  <a:schemeClr val="accent2"/>
                </a:solidFill>
                <a:ea typeface="新細明體" pitchFamily="18" charset="-120"/>
              </a:rPr>
              <a:t>x)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If (x is not empty) {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print 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x.getItem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(); 		</a:t>
            </a:r>
            <a:r>
              <a:rPr lang="en-US" altLang="zh-TW" sz="2000" dirty="0">
                <a:solidFill>
                  <a:schemeClr val="accent2"/>
                </a:solidFill>
                <a:ea typeface="新細明體" pitchFamily="18" charset="-120"/>
              </a:rPr>
              <a:t>// you can do other things!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pre-order(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x.getLeftChild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());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pre-order(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x.getRightChild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());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19600" y="1600200"/>
            <a:ext cx="457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Algorithm in-order(Tree x)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If (x is not empty)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	in-order(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x.getLeftChild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());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print 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x.getItem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();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 // you can do other things!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	in-order(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x.getRightChild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());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Algorithm post-order(Tree x)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If (x is not empty)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	post-order(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x.getLeftChild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());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	post-order(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x.getRightChild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());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print 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x.getItem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();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 // you can do other things!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C732-41C0-4761-A918-CDFC9B84DB24}" type="slidenum">
              <a:rPr lang="en-US"/>
              <a:pPr/>
              <a:t>43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Pre-order example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61975" y="2362200"/>
            <a:ext cx="1360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1600">
                <a:latin typeface="Tahoma" pitchFamily="34" charset="0"/>
              </a:rPr>
              <a:t>Pre-order(a);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324600" y="4724400"/>
            <a:ext cx="2222500" cy="1644650"/>
            <a:chOff x="3504" y="3120"/>
            <a:chExt cx="1400" cy="1036"/>
          </a:xfrm>
        </p:grpSpPr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4176" y="312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3792" y="350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4656" y="350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3504" y="393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 flipH="1">
              <a:off x="3936" y="3312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4368" y="3312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flipH="1">
              <a:off x="3648" y="3696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933575" y="2362200"/>
            <a:ext cx="1900238" cy="825500"/>
            <a:chOff x="864" y="1488"/>
            <a:chExt cx="1197" cy="520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1200" y="1488"/>
              <a:ext cx="861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Print a;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Pre-order(b);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Pre-order(c);</a:t>
              </a:r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864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838575" y="2362200"/>
            <a:ext cx="2486025" cy="825500"/>
            <a:chOff x="2064" y="1488"/>
            <a:chExt cx="1566" cy="520"/>
          </a:xfrm>
        </p:grpSpPr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2640" y="1488"/>
              <a:ext cx="99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Print b;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Pre-order(d);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Pre-order(null);</a:t>
              </a: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V="1">
              <a:off x="2064" y="158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838575" y="3048000"/>
            <a:ext cx="2486025" cy="1435100"/>
            <a:chOff x="2064" y="1920"/>
            <a:chExt cx="1566" cy="904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2640" y="2304"/>
              <a:ext cx="99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Print c;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Pre-order(null);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Pre-order(null);</a:t>
              </a:r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2064" y="1920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200775" y="2362200"/>
            <a:ext cx="2333625" cy="825500"/>
            <a:chOff x="3552" y="1488"/>
            <a:chExt cx="1470" cy="520"/>
          </a:xfrm>
        </p:grpSpPr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4032" y="1488"/>
              <a:ext cx="99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Print d;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Pre-order(null);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Pre-order(null);</a:t>
              </a:r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V="1">
              <a:off x="3552" y="158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2203450" y="5291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2579688" y="5291138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2971800" y="52578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d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3354388" y="5291138"/>
            <a:ext cx="32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5" grpId="0" autoUpdateAnimBg="0"/>
      <p:bldP spid="28706" grpId="0" autoUpdateAnimBg="0"/>
      <p:bldP spid="28707" grpId="0" autoUpdateAnimBg="0"/>
      <p:bldP spid="2870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4698-A445-4DF1-8B54-98ADF4FA77A6}" type="slidenum">
              <a:rPr lang="en-US"/>
              <a:pPr/>
              <a:t>44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In-order example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15900" y="1981200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1600">
                <a:latin typeface="Tahoma" pitchFamily="34" charset="0"/>
              </a:rPr>
              <a:t>In-order(a);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40500" y="4343400"/>
            <a:ext cx="2222500" cy="1644650"/>
            <a:chOff x="3504" y="3120"/>
            <a:chExt cx="1400" cy="1036"/>
          </a:xfrm>
        </p:grpSpPr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4176" y="312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3792" y="350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4656" y="350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3504" y="393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H="1">
              <a:off x="3936" y="3312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4368" y="3312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 flipH="1">
              <a:off x="3648" y="3696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87500" y="1981200"/>
            <a:ext cx="1797050" cy="825500"/>
            <a:chOff x="864" y="1488"/>
            <a:chExt cx="1132" cy="520"/>
          </a:xfrm>
        </p:grpSpPr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79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In-order(b);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Print a;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In-order(c);</a:t>
              </a:r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864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492500" y="1981200"/>
            <a:ext cx="2382838" cy="825500"/>
            <a:chOff x="2064" y="1488"/>
            <a:chExt cx="1501" cy="520"/>
          </a:xfrm>
        </p:grpSpPr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2640" y="1488"/>
              <a:ext cx="92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In-order(d);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Print b;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In-order(null);</a:t>
              </a:r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 flipV="1">
              <a:off x="2064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492500" y="2667000"/>
            <a:ext cx="2382838" cy="1435100"/>
            <a:chOff x="2064" y="1920"/>
            <a:chExt cx="1501" cy="904"/>
          </a:xfrm>
        </p:grpSpPr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2640" y="2304"/>
              <a:ext cx="92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In-order(null);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Print c;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In-order(null);</a:t>
              </a: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64" y="1920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854700" y="1981200"/>
            <a:ext cx="2230438" cy="825500"/>
            <a:chOff x="3552" y="1488"/>
            <a:chExt cx="1405" cy="520"/>
          </a:xfrm>
        </p:grpSpPr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4032" y="1488"/>
              <a:ext cx="92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In-order(null);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Print d;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In-order(null);</a:t>
              </a:r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 flipV="1">
              <a:off x="3552" y="15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2414588" y="4910138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d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2795588" y="4910138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3190875" y="4876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3570288" y="4910138"/>
            <a:ext cx="32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flipH="1" flipV="1">
            <a:off x="5854700" y="2438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 flipH="1" flipV="1">
            <a:off x="3492500" y="24384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6" grpId="0" autoUpdateAnimBg="0"/>
      <p:bldP spid="38937" grpId="0" autoUpdateAnimBg="0"/>
      <p:bldP spid="38938" grpId="0" autoUpdateAnimBg="0"/>
      <p:bldP spid="38939" grpId="0" autoUpdateAnimBg="0"/>
      <p:bldP spid="38942" grpId="0" animBg="1"/>
      <p:bldP spid="389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08F5-3386-4314-A1E1-DF91E796D24E}" type="slidenum">
              <a:rPr lang="en-US"/>
              <a:pPr/>
              <a:t>45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Post-order example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92100" y="2057400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1600">
                <a:latin typeface="Tahoma" pitchFamily="34" charset="0"/>
              </a:rPr>
              <a:t>Post-order(a);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16700" y="4419600"/>
            <a:ext cx="2222500" cy="1644650"/>
            <a:chOff x="3504" y="3120"/>
            <a:chExt cx="1400" cy="1036"/>
          </a:xfrm>
        </p:grpSpPr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4176" y="312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3792" y="350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4656" y="350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39944" name="Oval 8"/>
            <p:cNvSpPr>
              <a:spLocks noChangeArrowheads="1"/>
            </p:cNvSpPr>
            <p:nvPr/>
          </p:nvSpPr>
          <p:spPr bwMode="auto">
            <a:xfrm>
              <a:off x="3504" y="393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 flipH="1">
              <a:off x="3936" y="3312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>
              <a:off x="4368" y="3312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 flipH="1">
              <a:off x="3648" y="3696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663700" y="2057400"/>
            <a:ext cx="1990725" cy="825500"/>
            <a:chOff x="864" y="1488"/>
            <a:chExt cx="1254" cy="520"/>
          </a:xfrm>
        </p:grpSpPr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91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Post-order(b);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Post-order(c);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Print a;</a:t>
              </a: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864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68700" y="2057400"/>
            <a:ext cx="2576513" cy="825500"/>
            <a:chOff x="2064" y="1488"/>
            <a:chExt cx="1623" cy="520"/>
          </a:xfrm>
        </p:grpSpPr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2640" y="1488"/>
              <a:ext cx="104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Post-order(d);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Post-order(null);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Print b;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V="1">
              <a:off x="2064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568700" y="2743200"/>
            <a:ext cx="2576513" cy="1435100"/>
            <a:chOff x="2064" y="1920"/>
            <a:chExt cx="1623" cy="904"/>
          </a:xfrm>
        </p:grpSpPr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2640" y="2304"/>
              <a:ext cx="104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Post-order(null);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Print c;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Post-order(null);</a:t>
              </a:r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2064" y="1920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930900" y="2057400"/>
            <a:ext cx="2424113" cy="825500"/>
            <a:chOff x="3552" y="1488"/>
            <a:chExt cx="1527" cy="520"/>
          </a:xfrm>
        </p:grpSpPr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4032" y="1488"/>
              <a:ext cx="104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1600">
                  <a:latin typeface="Tahoma" pitchFamily="34" charset="0"/>
                </a:rPr>
                <a:t>Post-order(null);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Post-order(null);</a:t>
              </a:r>
            </a:p>
            <a:p>
              <a:r>
                <a:rPr kumimoji="1" lang="en-US" altLang="zh-TW" sz="1600">
                  <a:latin typeface="Tahoma" pitchFamily="34" charset="0"/>
                </a:rPr>
                <a:t>Print d;</a:t>
              </a:r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 flipV="1">
              <a:off x="3552" y="15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2490788" y="4986338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d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2871788" y="4986338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3276600" y="4953000"/>
            <a:ext cx="325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3636963" y="4986338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>
                <a:solidFill>
                  <a:srgbClr val="FF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H="1" flipV="1">
            <a:off x="6083300" y="2514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H="1" flipV="1">
            <a:off x="3568700" y="2514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H="1" flipV="1">
            <a:off x="2959100" y="28956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0" grpId="0" autoUpdateAnimBg="0"/>
      <p:bldP spid="39961" grpId="0" autoUpdateAnimBg="0"/>
      <p:bldP spid="39962" grpId="0" autoUpdateAnimBg="0"/>
      <p:bldP spid="39963" grpId="0" autoUpdateAnimBg="0"/>
      <p:bldP spid="39964" grpId="0" animBg="1"/>
      <p:bldP spid="39965" grpId="0" animBg="1"/>
      <p:bldP spid="3996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5160-6056-4ECE-9CD9-770D28DAAB97}" type="slidenum">
              <a:rPr lang="en-US"/>
              <a:pPr/>
              <a:t>46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Time complexity </a:t>
            </a:r>
            <a:r>
              <a:rPr lang="en-US" altLang="zh-TW" dirty="0" smtClean="0">
                <a:ea typeface="新細明體" pitchFamily="18" charset="-120"/>
              </a:rPr>
              <a:t>of traversals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 every node x, we will call 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pre-order(x</a:t>
            </a:r>
            <a:r>
              <a:rPr lang="en-US" altLang="zh-TW" dirty="0" smtClean="0">
                <a:ea typeface="新細明體" pitchFamily="18" charset="-120"/>
              </a:rPr>
              <a:t>)/ in-order(x)/ post-order(x) </a:t>
            </a:r>
            <a:r>
              <a:rPr lang="en-US" altLang="zh-TW" dirty="0">
                <a:ea typeface="新細明體" pitchFamily="18" charset="-120"/>
              </a:rPr>
              <a:t>one time, which performs </a:t>
            </a:r>
            <a:r>
              <a:rPr lang="en-US" altLang="zh-TW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(1) operations.</a:t>
            </a:r>
          </a:p>
          <a:p>
            <a:r>
              <a:rPr lang="en-US" altLang="zh-TW" dirty="0">
                <a:ea typeface="新細明體" pitchFamily="18" charset="-120"/>
              </a:rPr>
              <a:t>Thus, the total time = </a:t>
            </a:r>
            <a:r>
              <a:rPr lang="en-US" altLang="zh-TW" i="1" dirty="0">
                <a:ea typeface="新細明體" pitchFamily="18" charset="-120"/>
              </a:rPr>
              <a:t>O(n)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0713-E55A-448A-AADE-B5CAD7013EB0}" type="slidenum">
              <a:rPr lang="en-US"/>
              <a:pPr/>
              <a:t>47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043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General tree implementation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TreeNode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Object      element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TreeNode</a:t>
            </a:r>
            <a:r>
              <a:rPr lang="en-US" sz="2400" dirty="0"/>
              <a:t> *</a:t>
            </a:r>
            <a:r>
              <a:rPr lang="en-US" sz="2400" dirty="0" err="1"/>
              <a:t>firstChild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TreeNode</a:t>
            </a:r>
            <a:r>
              <a:rPr lang="en-US" sz="2400" dirty="0"/>
              <a:t> *</a:t>
            </a:r>
            <a:r>
              <a:rPr lang="en-US" sz="2400" dirty="0" err="1"/>
              <a:t>nextsibling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3300"/>
                </a:solidFill>
              </a:rPr>
              <a:t>because we do not know how many children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3300"/>
                </a:solidFill>
              </a:rPr>
              <a:t>node has in advance.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Traversing a general tree is similar to traversing a binary tree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419600" y="1066800"/>
            <a:ext cx="4267200" cy="2895600"/>
            <a:chOff x="2448" y="1824"/>
            <a:chExt cx="2688" cy="182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264" y="1824"/>
              <a:ext cx="432" cy="384"/>
              <a:chOff x="3312" y="1968"/>
              <a:chExt cx="432" cy="384"/>
            </a:xfrm>
          </p:grpSpPr>
          <p:sp>
            <p:nvSpPr>
              <p:cNvPr id="108548" name="Oval 4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49" name="Text Box 5"/>
              <p:cNvSpPr txBox="1">
                <a:spLocks noChangeArrowheads="1"/>
              </p:cNvSpPr>
              <p:nvPr/>
            </p:nvSpPr>
            <p:spPr bwMode="auto">
              <a:xfrm>
                <a:off x="3360" y="20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A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648" y="3264"/>
              <a:ext cx="432" cy="384"/>
              <a:chOff x="3312" y="1968"/>
              <a:chExt cx="432" cy="384"/>
            </a:xfrm>
          </p:grpSpPr>
          <p:sp>
            <p:nvSpPr>
              <p:cNvPr id="108552" name="Oval 8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53" name="Text Box 9"/>
              <p:cNvSpPr txBox="1">
                <a:spLocks noChangeArrowheads="1"/>
              </p:cNvSpPr>
              <p:nvPr/>
            </p:nvSpPr>
            <p:spPr bwMode="auto">
              <a:xfrm>
                <a:off x="3360" y="20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G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784" y="3264"/>
              <a:ext cx="432" cy="384"/>
              <a:chOff x="3312" y="1968"/>
              <a:chExt cx="432" cy="384"/>
            </a:xfrm>
          </p:grpSpPr>
          <p:sp>
            <p:nvSpPr>
              <p:cNvPr id="108555" name="Oval 11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56" name="Text Box 12"/>
              <p:cNvSpPr txBox="1">
                <a:spLocks noChangeArrowheads="1"/>
              </p:cNvSpPr>
              <p:nvPr/>
            </p:nvSpPr>
            <p:spPr bwMode="auto">
              <a:xfrm>
                <a:off x="3360" y="20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F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4" y="2544"/>
              <a:ext cx="432" cy="384"/>
              <a:chOff x="3312" y="1968"/>
              <a:chExt cx="432" cy="384"/>
            </a:xfrm>
          </p:grpSpPr>
          <p:sp>
            <p:nvSpPr>
              <p:cNvPr id="108558" name="Oval 14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59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0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64" y="2544"/>
              <a:ext cx="432" cy="384"/>
              <a:chOff x="3312" y="1968"/>
              <a:chExt cx="432" cy="384"/>
            </a:xfrm>
          </p:grpSpPr>
          <p:sp>
            <p:nvSpPr>
              <p:cNvPr id="108561" name="Oval 17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2" name="Text Box 18"/>
              <p:cNvSpPr txBox="1">
                <a:spLocks noChangeArrowheads="1"/>
              </p:cNvSpPr>
              <p:nvPr/>
            </p:nvSpPr>
            <p:spPr bwMode="auto">
              <a:xfrm>
                <a:off x="3360" y="20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C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448" y="2544"/>
              <a:ext cx="432" cy="384"/>
              <a:chOff x="3312" y="1968"/>
              <a:chExt cx="432" cy="384"/>
            </a:xfrm>
          </p:grpSpPr>
          <p:sp>
            <p:nvSpPr>
              <p:cNvPr id="108564" name="Oval 2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5" name="Text Box 21"/>
              <p:cNvSpPr txBox="1">
                <a:spLocks noChangeArrowheads="1"/>
              </p:cNvSpPr>
              <p:nvPr/>
            </p:nvSpPr>
            <p:spPr bwMode="auto">
              <a:xfrm>
                <a:off x="3360" y="20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B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4704" y="2544"/>
              <a:ext cx="432" cy="384"/>
              <a:chOff x="3312" y="1968"/>
              <a:chExt cx="432" cy="384"/>
            </a:xfrm>
          </p:grpSpPr>
          <p:sp>
            <p:nvSpPr>
              <p:cNvPr id="108567" name="Oval 23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8" name="Text Box 24"/>
              <p:cNvSpPr txBox="1">
                <a:spLocks noChangeArrowheads="1"/>
              </p:cNvSpPr>
              <p:nvPr/>
            </p:nvSpPr>
            <p:spPr bwMode="auto">
              <a:xfrm>
                <a:off x="3360" y="20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E</a:t>
                </a:r>
              </a:p>
            </p:txBody>
          </p:sp>
        </p:grpSp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 flipH="1">
              <a:off x="2784" y="2160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>
              <a:off x="2832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1" name="Line 27"/>
            <p:cNvSpPr>
              <a:spLocks noChangeShapeType="1"/>
            </p:cNvSpPr>
            <p:nvPr/>
          </p:nvSpPr>
          <p:spPr bwMode="auto">
            <a:xfrm>
              <a:off x="3648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4368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3072" y="2928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4" name="Line 30"/>
            <p:cNvSpPr>
              <a:spLocks noChangeShapeType="1"/>
            </p:cNvSpPr>
            <p:nvPr/>
          </p:nvSpPr>
          <p:spPr bwMode="auto">
            <a:xfrm>
              <a:off x="3168" y="34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576" name="Line 32"/>
          <p:cNvSpPr>
            <a:spLocks noChangeShapeType="1"/>
          </p:cNvSpPr>
          <p:nvPr/>
        </p:nvSpPr>
        <p:spPr bwMode="auto">
          <a:xfrm flipV="1">
            <a:off x="2133600" y="3200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07B1-B38D-4E7B-85F9-7BE1DB5ABDCF}" type="slidenum">
              <a:rPr lang="en-US"/>
              <a:pPr/>
              <a:t>48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Level-order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4754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Level-order traversal requires a queue!</a:t>
            </a:r>
          </a:p>
          <a:p>
            <a:pPr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solidFill>
                  <a:srgbClr val="0000FF"/>
                </a:solidFill>
              </a:rPr>
              <a:t>Algorithm </a:t>
            </a:r>
            <a:r>
              <a:rPr lang="en-GB" sz="2000" b="1" dirty="0" smtClean="0">
                <a:solidFill>
                  <a:srgbClr val="0000FF"/>
                </a:solidFill>
              </a:rPr>
              <a:t>level-order(Tree </a:t>
            </a:r>
            <a:r>
              <a:rPr lang="en-GB" sz="2000" b="1" dirty="0">
                <a:solidFill>
                  <a:srgbClr val="0000FF"/>
                </a:solidFill>
              </a:rPr>
              <a:t>t)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Queue Q = new Queue();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smtClean="0">
                <a:solidFill>
                  <a:srgbClr val="0000FF"/>
                </a:solidFill>
              </a:rPr>
              <a:t>Tree </a:t>
            </a:r>
            <a:r>
              <a:rPr lang="en-GB" sz="2000" dirty="0">
                <a:solidFill>
                  <a:srgbClr val="0000FF"/>
                </a:solidFill>
              </a:rPr>
              <a:t>n;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err="1">
                <a:solidFill>
                  <a:srgbClr val="0000FF"/>
                </a:solidFill>
              </a:rPr>
              <a:t>Q.enqueue</a:t>
            </a:r>
            <a:r>
              <a:rPr lang="en-GB" sz="2000" dirty="0">
                <a:solidFill>
                  <a:srgbClr val="0000FF"/>
                </a:solidFill>
              </a:rPr>
              <a:t>(t);	// </a:t>
            </a:r>
            <a:r>
              <a:rPr lang="en-GB" sz="2000" i="1" dirty="0"/>
              <a:t>insert pointer t into Q </a:t>
            </a:r>
            <a:endParaRPr lang="en-GB" sz="2000" dirty="0">
              <a:solidFill>
                <a:srgbClr val="0000FF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sz="2000" dirty="0">
              <a:solidFill>
                <a:srgbClr val="0000FF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while (! </a:t>
            </a:r>
            <a:r>
              <a:rPr lang="en-GB" sz="2000" dirty="0" err="1">
                <a:solidFill>
                  <a:srgbClr val="0000FF"/>
                </a:solidFill>
              </a:rPr>
              <a:t>Q.empty</a:t>
            </a:r>
            <a:r>
              <a:rPr lang="en-GB" sz="2000" dirty="0">
                <a:solidFill>
                  <a:srgbClr val="0000FF"/>
                </a:solidFill>
              </a:rPr>
              <a:t>()){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  n = </a:t>
            </a:r>
            <a:r>
              <a:rPr lang="en-GB" sz="2000" dirty="0" err="1">
                <a:solidFill>
                  <a:srgbClr val="0000FF"/>
                </a:solidFill>
              </a:rPr>
              <a:t>Q.dequeue</a:t>
            </a:r>
            <a:r>
              <a:rPr lang="en-GB" sz="2000" dirty="0">
                <a:solidFill>
                  <a:srgbClr val="0000FF"/>
                </a:solidFill>
              </a:rPr>
              <a:t>(); //</a:t>
            </a:r>
            <a:r>
              <a:rPr lang="en-GB" sz="2000" i="1" dirty="0"/>
              <a:t>remove next node from the front of Q </a:t>
            </a:r>
            <a:endParaRPr lang="en-GB" sz="2000" dirty="0">
              <a:solidFill>
                <a:srgbClr val="0000FF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sz="2000" dirty="0">
              <a:solidFill>
                <a:srgbClr val="0000FF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  if (!</a:t>
            </a:r>
            <a:r>
              <a:rPr lang="en-GB" sz="2000" dirty="0" err="1">
                <a:solidFill>
                  <a:srgbClr val="0000FF"/>
                </a:solidFill>
              </a:rPr>
              <a:t>n.isEmpty</a:t>
            </a:r>
            <a:r>
              <a:rPr lang="en-GB" sz="2000" dirty="0">
                <a:solidFill>
                  <a:srgbClr val="0000FF"/>
                </a:solidFill>
              </a:rPr>
              <a:t>()){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      </a:t>
            </a:r>
            <a:r>
              <a:rPr lang="en-GB" sz="2000" dirty="0">
                <a:solidFill>
                  <a:srgbClr val="FF3300"/>
                </a:solidFill>
              </a:rPr>
              <a:t>print </a:t>
            </a:r>
            <a:r>
              <a:rPr lang="en-GB" sz="2000" dirty="0" err="1">
                <a:solidFill>
                  <a:srgbClr val="FF3300"/>
                </a:solidFill>
              </a:rPr>
              <a:t>n.getItem</a:t>
            </a:r>
            <a:r>
              <a:rPr lang="en-GB" sz="2000" dirty="0">
                <a:solidFill>
                  <a:srgbClr val="FF3300"/>
                </a:solidFill>
              </a:rPr>
              <a:t>();</a:t>
            </a:r>
            <a:r>
              <a:rPr lang="en-GB" sz="2000" dirty="0">
                <a:solidFill>
                  <a:srgbClr val="0000FF"/>
                </a:solidFill>
              </a:rPr>
              <a:t>	// </a:t>
            </a:r>
            <a:r>
              <a:rPr lang="en-GB" sz="2000" dirty="0"/>
              <a:t>you can do other things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      </a:t>
            </a:r>
            <a:r>
              <a:rPr lang="en-GB" sz="2000" dirty="0" err="1">
                <a:solidFill>
                  <a:srgbClr val="0000FF"/>
                </a:solidFill>
              </a:rPr>
              <a:t>Q.enqueue</a:t>
            </a:r>
            <a:r>
              <a:rPr lang="en-GB" sz="2000" dirty="0">
                <a:solidFill>
                  <a:srgbClr val="0000FF"/>
                </a:solidFill>
              </a:rPr>
              <a:t>(</a:t>
            </a:r>
            <a:r>
              <a:rPr lang="en-GB" sz="2000" dirty="0" err="1">
                <a:solidFill>
                  <a:srgbClr val="0000FF"/>
                </a:solidFill>
              </a:rPr>
              <a:t>n.getLeft</a:t>
            </a:r>
            <a:r>
              <a:rPr lang="en-GB" sz="2000" dirty="0">
                <a:solidFill>
                  <a:srgbClr val="0000FF"/>
                </a:solidFill>
              </a:rPr>
              <a:t>());  // </a:t>
            </a:r>
            <a:r>
              <a:rPr lang="en-GB" sz="2000" i="1" dirty="0" err="1"/>
              <a:t>enqueue</a:t>
            </a:r>
            <a:r>
              <a:rPr lang="en-GB" sz="2000" i="1" dirty="0"/>
              <a:t> left </a:t>
            </a:r>
            <a:r>
              <a:rPr lang="en-GB" sz="2000" i="1" dirty="0" err="1"/>
              <a:t>subtree</a:t>
            </a:r>
            <a:r>
              <a:rPr lang="en-GB" sz="2000" i="1" dirty="0"/>
              <a:t> on rear of Q</a:t>
            </a:r>
            <a:endParaRPr lang="en-GB" sz="2000" dirty="0">
              <a:solidFill>
                <a:srgbClr val="0000FF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      </a:t>
            </a:r>
            <a:r>
              <a:rPr lang="en-GB" sz="2000" dirty="0" err="1">
                <a:solidFill>
                  <a:srgbClr val="0000FF"/>
                </a:solidFill>
              </a:rPr>
              <a:t>Q.enqueue</a:t>
            </a:r>
            <a:r>
              <a:rPr lang="en-GB" sz="2000" dirty="0">
                <a:solidFill>
                  <a:srgbClr val="0000FF"/>
                </a:solidFill>
              </a:rPr>
              <a:t>(</a:t>
            </a:r>
            <a:r>
              <a:rPr lang="en-GB" sz="2000" dirty="0" err="1">
                <a:solidFill>
                  <a:srgbClr val="0000FF"/>
                </a:solidFill>
              </a:rPr>
              <a:t>n.getRight</a:t>
            </a:r>
            <a:r>
              <a:rPr lang="en-GB" sz="2000" dirty="0">
                <a:solidFill>
                  <a:srgbClr val="0000FF"/>
                </a:solidFill>
              </a:rPr>
              <a:t>()); // </a:t>
            </a:r>
            <a:r>
              <a:rPr lang="en-GB" sz="2000" i="1" dirty="0" err="1"/>
              <a:t>enqueue</a:t>
            </a:r>
            <a:r>
              <a:rPr lang="en-GB" sz="2000" i="1" dirty="0"/>
              <a:t> right </a:t>
            </a:r>
            <a:r>
              <a:rPr lang="en-GB" sz="2000" i="1" dirty="0" err="1"/>
              <a:t>subtree</a:t>
            </a:r>
            <a:r>
              <a:rPr lang="en-GB" sz="2000" i="1" dirty="0"/>
              <a:t> on rear of Q</a:t>
            </a:r>
            <a:endParaRPr lang="en-GB" sz="2000" dirty="0">
              <a:solidFill>
                <a:srgbClr val="0000FF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  };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dirty="0">
                <a:solidFill>
                  <a:srgbClr val="0000FF"/>
                </a:solidFill>
              </a:rPr>
              <a:t> };</a:t>
            </a: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EE39-86CC-455C-B3CF-AADCF49AD728}" type="slidenum">
              <a:rPr lang="en-US"/>
              <a:pPr/>
              <a:t>49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Time complexity of Level-order traversal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Each node will enqueue and dequeue one time.</a:t>
            </a:r>
          </a:p>
          <a:p>
            <a:r>
              <a:rPr lang="en-US" altLang="zh-TW">
                <a:ea typeface="新細明體" pitchFamily="18" charset="-120"/>
              </a:rPr>
              <a:t>For each node dequeued, it only does one print operation!</a:t>
            </a:r>
          </a:p>
          <a:p>
            <a:r>
              <a:rPr lang="en-US" altLang="zh-TW">
                <a:ea typeface="新細明體" pitchFamily="18" charset="-120"/>
              </a:rPr>
              <a:t>Thus, the time complexity is O(n).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Tree models/Applications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9519" y="2110154"/>
            <a:ext cx="10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4468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3350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4393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97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902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3873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3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29519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57876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5613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3350" y="4583140"/>
            <a:ext cx="47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12411" y="1995575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64811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6034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83833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7902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57877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5614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93351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34248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519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939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8489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9" idx="3"/>
            <a:endCxn id="21" idx="0"/>
          </p:cNvCxnSpPr>
          <p:nvPr/>
        </p:nvCxnSpPr>
        <p:spPr>
          <a:xfrm rot="5400000">
            <a:off x="3007957" y="2357027"/>
            <a:ext cx="776218" cy="1096504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5"/>
            <a:endCxn id="22" idx="0"/>
          </p:cNvCxnSpPr>
          <p:nvPr/>
        </p:nvCxnSpPr>
        <p:spPr>
          <a:xfrm rot="16200000" flipH="1">
            <a:off x="5431729" y="2149504"/>
            <a:ext cx="776218" cy="15115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173372" y="2962570"/>
            <a:ext cx="661640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3" idx="0"/>
          </p:cNvCxnSpPr>
          <p:nvPr/>
        </p:nvCxnSpPr>
        <p:spPr>
          <a:xfrm rot="10800000" flipV="1">
            <a:off x="1516361" y="3806922"/>
            <a:ext cx="758706" cy="74395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6" idx="0"/>
          </p:cNvCxnSpPr>
          <p:nvPr/>
        </p:nvCxnSpPr>
        <p:spPr>
          <a:xfrm rot="5400000">
            <a:off x="2214410" y="4035889"/>
            <a:ext cx="646400" cy="38357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5" idx="0"/>
          </p:cNvCxnSpPr>
          <p:nvPr/>
        </p:nvCxnSpPr>
        <p:spPr>
          <a:xfrm rot="5400000">
            <a:off x="2762199" y="4109007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06232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92615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4591541" y="4136808"/>
            <a:ext cx="702001" cy="237336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6" idx="0"/>
          </p:cNvCxnSpPr>
          <p:nvPr/>
        </p:nvCxnSpPr>
        <p:spPr>
          <a:xfrm rot="16200000" flipH="1">
            <a:off x="6961633" y="4017295"/>
            <a:ext cx="702002" cy="36515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295504" y="4161252"/>
            <a:ext cx="669736" cy="10951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71191" y="5225917"/>
            <a:ext cx="290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Computer File System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3517850" y="4038005"/>
            <a:ext cx="734268" cy="35600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69646" y="4615406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469647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79025" y="5887994"/>
            <a:ext cx="74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tree is a ternary (3-ary) tree, since each non-leaf node has three children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219200" y="20574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An undirected graph is a tree if and only if there is a </a:t>
            </a:r>
            <a:r>
              <a:rPr lang="en-US" sz="3200" i="1" dirty="0">
                <a:solidFill>
                  <a:srgbClr val="FF0000"/>
                </a:solidFill>
                <a:latin typeface="Times New Roman" pitchFamily="18" charset="0"/>
              </a:rPr>
              <a:t>unique simple path </a:t>
            </a:r>
            <a:r>
              <a:rPr lang="en-US" sz="3200" dirty="0">
                <a:latin typeface="Times New Roman" pitchFamily="18" charset="0"/>
              </a:rPr>
              <a:t>between any two of its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7391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Times New Roman" pitchFamily="18" charset="0"/>
              </a:rPr>
              <a:t>Once a vertex of a tree has been designated as the </a:t>
            </a:r>
            <a:r>
              <a:rPr lang="en-US" sz="3200" i="1">
                <a:latin typeface="Times New Roman" pitchFamily="18" charset="0"/>
              </a:rPr>
              <a:t>root</a:t>
            </a:r>
            <a:r>
              <a:rPr lang="en-US" sz="3200">
                <a:latin typeface="Times New Roman" pitchFamily="18" charset="0"/>
              </a:rPr>
              <a:t> of the tree, it is possible to assign direction to each of the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2362200" y="2514600"/>
            <a:ext cx="1524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3200400" y="3048000"/>
            <a:ext cx="1524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2286000" y="3657600"/>
            <a:ext cx="1524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1295400" y="3276600"/>
            <a:ext cx="1524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Oval 7"/>
          <p:cNvSpPr>
            <a:spLocks noChangeArrowheads="1"/>
          </p:cNvSpPr>
          <p:nvPr/>
        </p:nvSpPr>
        <p:spPr bwMode="auto">
          <a:xfrm>
            <a:off x="3124200" y="4343400"/>
            <a:ext cx="1524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Oval 8"/>
          <p:cNvSpPr>
            <a:spLocks noChangeArrowheads="1"/>
          </p:cNvSpPr>
          <p:nvPr/>
        </p:nvSpPr>
        <p:spPr bwMode="auto">
          <a:xfrm>
            <a:off x="2514600" y="5105400"/>
            <a:ext cx="1524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1600200" y="4419600"/>
            <a:ext cx="1524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1371600" y="34290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 flipV="1">
            <a:off x="1676400" y="3733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1676400" y="4572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 flipV="1">
            <a:off x="2590800" y="4495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 flipV="1">
            <a:off x="3200400" y="3124200"/>
            <a:ext cx="76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 flipV="1">
            <a:off x="2362200" y="25908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3200400" y="5257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1295400" y="4343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</a:rPr>
              <a:t>a</a:t>
            </a:r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2438400" y="3505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</a:rPr>
              <a:t>b</a:t>
            </a:r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2667000" y="4953000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</a:rPr>
              <a:t>c</a:t>
            </a:r>
          </a:p>
        </p:txBody>
      </p:sp>
      <p:sp>
        <p:nvSpPr>
          <p:cNvPr id="146452" name="Rectangle 20"/>
          <p:cNvSpPr>
            <a:spLocks noChangeArrowheads="1"/>
          </p:cNvSpPr>
          <p:nvPr/>
        </p:nvSpPr>
        <p:spPr bwMode="auto">
          <a:xfrm>
            <a:off x="3276600" y="4191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</a:rPr>
              <a:t>d</a:t>
            </a: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1371600" y="2895600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</a:rPr>
              <a:t>e</a:t>
            </a: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3429000" y="28956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</a:rPr>
              <a:t>f</a:t>
            </a:r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2438400" y="1981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pitchFamily="18" charset="0"/>
              </a:rPr>
              <a:t>g</a:t>
            </a:r>
          </a:p>
        </p:txBody>
      </p:sp>
      <p:sp>
        <p:nvSpPr>
          <p:cNvPr id="146477" name="Oval 45"/>
          <p:cNvSpPr>
            <a:spLocks noChangeArrowheads="1"/>
          </p:cNvSpPr>
          <p:nvPr/>
        </p:nvSpPr>
        <p:spPr bwMode="auto">
          <a:xfrm>
            <a:off x="1219200" y="4191000"/>
            <a:ext cx="685800" cy="685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181600" y="2209800"/>
            <a:ext cx="3200400" cy="3795713"/>
            <a:chOff x="3264" y="1392"/>
            <a:chExt cx="2016" cy="2391"/>
          </a:xfrm>
        </p:grpSpPr>
        <p:sp>
          <p:nvSpPr>
            <p:cNvPr id="146456" name="Oval 24"/>
            <p:cNvSpPr>
              <a:spLocks noChangeArrowheads="1"/>
            </p:cNvSpPr>
            <p:nvPr/>
          </p:nvSpPr>
          <p:spPr bwMode="auto">
            <a:xfrm>
              <a:off x="3936" y="3168"/>
              <a:ext cx="9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7" name="Oval 25"/>
            <p:cNvSpPr>
              <a:spLocks noChangeArrowheads="1"/>
            </p:cNvSpPr>
            <p:nvPr/>
          </p:nvSpPr>
          <p:spPr bwMode="auto">
            <a:xfrm>
              <a:off x="4560" y="3504"/>
              <a:ext cx="9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8" name="Oval 26"/>
            <p:cNvSpPr>
              <a:spLocks noChangeArrowheads="1"/>
            </p:cNvSpPr>
            <p:nvPr/>
          </p:nvSpPr>
          <p:spPr bwMode="auto">
            <a:xfrm>
              <a:off x="3936" y="2496"/>
              <a:ext cx="9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9" name="Oval 27"/>
            <p:cNvSpPr>
              <a:spLocks noChangeArrowheads="1"/>
            </p:cNvSpPr>
            <p:nvPr/>
          </p:nvSpPr>
          <p:spPr bwMode="auto">
            <a:xfrm>
              <a:off x="3456" y="2160"/>
              <a:ext cx="9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0" name="Oval 28"/>
            <p:cNvSpPr>
              <a:spLocks noChangeArrowheads="1"/>
            </p:cNvSpPr>
            <p:nvPr/>
          </p:nvSpPr>
          <p:spPr bwMode="auto">
            <a:xfrm>
              <a:off x="4608" y="2640"/>
              <a:ext cx="9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1" name="Oval 29"/>
            <p:cNvSpPr>
              <a:spLocks noChangeArrowheads="1"/>
            </p:cNvSpPr>
            <p:nvPr/>
          </p:nvSpPr>
          <p:spPr bwMode="auto">
            <a:xfrm>
              <a:off x="4560" y="2112"/>
              <a:ext cx="9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2" name="Oval 30"/>
            <p:cNvSpPr>
              <a:spLocks noChangeArrowheads="1"/>
            </p:cNvSpPr>
            <p:nvPr/>
          </p:nvSpPr>
          <p:spPr bwMode="auto">
            <a:xfrm>
              <a:off x="3984" y="1680"/>
              <a:ext cx="9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3" name="Line 31"/>
            <p:cNvSpPr>
              <a:spLocks noChangeShapeType="1"/>
            </p:cNvSpPr>
            <p:nvPr/>
          </p:nvSpPr>
          <p:spPr bwMode="auto">
            <a:xfrm flipV="1">
              <a:off x="3552" y="1728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4" name="Line 32"/>
            <p:cNvSpPr>
              <a:spLocks noChangeShapeType="1"/>
            </p:cNvSpPr>
            <p:nvPr/>
          </p:nvSpPr>
          <p:spPr bwMode="auto">
            <a:xfrm flipV="1">
              <a:off x="3936" y="2640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4032" y="1776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Line 35"/>
            <p:cNvSpPr>
              <a:spLocks noChangeShapeType="1"/>
            </p:cNvSpPr>
            <p:nvPr/>
          </p:nvSpPr>
          <p:spPr bwMode="auto">
            <a:xfrm flipV="1">
              <a:off x="4608" y="2736"/>
              <a:ext cx="4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 flipV="1">
              <a:off x="3984" y="1728"/>
              <a:ext cx="4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4992" y="22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46470" name="Rectangle 38"/>
            <p:cNvSpPr>
              <a:spLocks noChangeArrowheads="1"/>
            </p:cNvSpPr>
            <p:nvPr/>
          </p:nvSpPr>
          <p:spPr bwMode="auto">
            <a:xfrm>
              <a:off x="3792" y="139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6471" name="Rectangle 39"/>
            <p:cNvSpPr>
              <a:spLocks noChangeArrowheads="1"/>
            </p:cNvSpPr>
            <p:nvPr/>
          </p:nvSpPr>
          <p:spPr bwMode="auto">
            <a:xfrm>
              <a:off x="3696" y="23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6472" name="Rectangle 40"/>
            <p:cNvSpPr>
              <a:spLocks noChangeArrowheads="1"/>
            </p:cNvSpPr>
            <p:nvPr/>
          </p:nvSpPr>
          <p:spPr bwMode="auto">
            <a:xfrm>
              <a:off x="4656" y="201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6473" name="Rectangle 41"/>
            <p:cNvSpPr>
              <a:spLocks noChangeArrowheads="1"/>
            </p:cNvSpPr>
            <p:nvPr/>
          </p:nvSpPr>
          <p:spPr bwMode="auto">
            <a:xfrm>
              <a:off x="4848" y="24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46474" name="Rectangle 42"/>
            <p:cNvSpPr>
              <a:spLocks noChangeArrowheads="1"/>
            </p:cNvSpPr>
            <p:nvPr/>
          </p:nvSpPr>
          <p:spPr bwMode="auto">
            <a:xfrm>
              <a:off x="3264" y="192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6475" name="Rectangle 43"/>
            <p:cNvSpPr>
              <a:spLocks noChangeArrowheads="1"/>
            </p:cNvSpPr>
            <p:nvPr/>
          </p:nvSpPr>
          <p:spPr bwMode="auto">
            <a:xfrm>
              <a:off x="4752" y="3456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6476" name="Rectangle 44"/>
            <p:cNvSpPr>
              <a:spLocks noChangeArrowheads="1"/>
            </p:cNvSpPr>
            <p:nvPr/>
          </p:nvSpPr>
          <p:spPr bwMode="auto">
            <a:xfrm>
              <a:off x="3648" y="30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46478" name="Line 46"/>
            <p:cNvSpPr>
              <a:spLocks noChangeShapeType="1"/>
            </p:cNvSpPr>
            <p:nvPr/>
          </p:nvSpPr>
          <p:spPr bwMode="auto">
            <a:xfrm>
              <a:off x="4608" y="2160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9" name="AutoShape 47"/>
            <p:cNvSpPr>
              <a:spLocks noChangeArrowheads="1"/>
            </p:cNvSpPr>
            <p:nvPr/>
          </p:nvSpPr>
          <p:spPr bwMode="auto">
            <a:xfrm flipV="1">
              <a:off x="3984" y="2064"/>
              <a:ext cx="48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0" name="AutoShape 48"/>
            <p:cNvSpPr>
              <a:spLocks noChangeArrowheads="1"/>
            </p:cNvSpPr>
            <p:nvPr/>
          </p:nvSpPr>
          <p:spPr bwMode="auto">
            <a:xfrm flipV="1">
              <a:off x="3936" y="2784"/>
              <a:ext cx="48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1" name="AutoShape 49"/>
            <p:cNvSpPr>
              <a:spLocks noChangeArrowheads="1"/>
            </p:cNvSpPr>
            <p:nvPr/>
          </p:nvSpPr>
          <p:spPr bwMode="auto">
            <a:xfrm flipV="1">
              <a:off x="4608" y="2352"/>
              <a:ext cx="48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2" name="AutoShape 50"/>
            <p:cNvSpPr>
              <a:spLocks noChangeArrowheads="1"/>
            </p:cNvSpPr>
            <p:nvPr/>
          </p:nvSpPr>
          <p:spPr bwMode="auto">
            <a:xfrm flipV="1">
              <a:off x="4608" y="3120"/>
              <a:ext cx="48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3" name="AutoShape 51"/>
            <p:cNvSpPr>
              <a:spLocks noChangeArrowheads="1"/>
            </p:cNvSpPr>
            <p:nvPr/>
          </p:nvSpPr>
          <p:spPr bwMode="auto">
            <a:xfrm rot="2230705" flipV="1">
              <a:off x="3748" y="1905"/>
              <a:ext cx="48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4" name="AutoShape 52"/>
            <p:cNvSpPr>
              <a:spLocks noChangeArrowheads="1"/>
            </p:cNvSpPr>
            <p:nvPr/>
          </p:nvSpPr>
          <p:spPr bwMode="auto">
            <a:xfrm rot="18465940" flipV="1">
              <a:off x="4281" y="1915"/>
              <a:ext cx="72" cy="12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E9C3-AF1E-40C6-99C6-99AE6B3D5F80}" type="slidenum">
              <a:rPr lang="en-US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762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Hierarchy in Tree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If two nodes have the same parent, they are </a:t>
            </a:r>
            <a:r>
              <a:rPr lang="en-US" altLang="zh-TW" sz="2800">
                <a:solidFill>
                  <a:srgbClr val="FF3300"/>
                </a:solidFill>
                <a:ea typeface="新細明體" pitchFamily="18" charset="-120"/>
              </a:rPr>
              <a:t>siblings</a:t>
            </a:r>
            <a:r>
              <a:rPr lang="en-US" altLang="zh-TW" sz="2800">
                <a:ea typeface="新細明體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A node u is an </a:t>
            </a:r>
            <a:r>
              <a:rPr lang="en-US" altLang="zh-TW" sz="2800">
                <a:solidFill>
                  <a:srgbClr val="FF3300"/>
                </a:solidFill>
                <a:ea typeface="新細明體" pitchFamily="18" charset="-120"/>
              </a:rPr>
              <a:t>ancestor</a:t>
            </a:r>
            <a:r>
              <a:rPr lang="en-US" altLang="zh-TW" sz="2800">
                <a:ea typeface="新細明體" pitchFamily="18" charset="-120"/>
              </a:rPr>
              <a:t> of v if u is parent of v or parent of parent of v or …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A node v is a </a:t>
            </a:r>
            <a:r>
              <a:rPr lang="en-US" altLang="zh-TW" sz="2800">
                <a:solidFill>
                  <a:srgbClr val="FF3300"/>
                </a:solidFill>
                <a:ea typeface="新細明體" pitchFamily="18" charset="-120"/>
              </a:rPr>
              <a:t>descendent </a:t>
            </a:r>
            <a:r>
              <a:rPr lang="en-US" altLang="zh-TW" sz="2800">
                <a:ea typeface="新細明體" pitchFamily="18" charset="-120"/>
              </a:rPr>
              <a:t>of u if v is child of v or child of child of v or …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19200" y="3886200"/>
            <a:ext cx="6651625" cy="2179638"/>
            <a:chOff x="768" y="2713"/>
            <a:chExt cx="4190" cy="1373"/>
          </a:xfrm>
        </p:grpSpPr>
        <p:sp>
          <p:nvSpPr>
            <p:cNvPr id="7172" name="Oval 4"/>
            <p:cNvSpPr>
              <a:spLocks noChangeArrowheads="1"/>
            </p:cNvSpPr>
            <p:nvPr/>
          </p:nvSpPr>
          <p:spPr bwMode="auto">
            <a:xfrm>
              <a:off x="3978" y="271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u</a:t>
              </a:r>
            </a:p>
          </p:txBody>
        </p:sp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3696" y="3264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 dirty="0">
                  <a:latin typeface="Tahoma" pitchFamily="34" charset="0"/>
                </a:rPr>
                <a:t>v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4353" y="3264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w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3360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3984" y="3840"/>
              <a:ext cx="248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4316" y="3849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4711" y="3866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>
              <a:off x="3868" y="2936"/>
              <a:ext cx="207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169" y="2919"/>
              <a:ext cx="244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H="1">
              <a:off x="3456" y="3471"/>
              <a:ext cx="299" cy="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3888" y="3456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H="1">
              <a:off x="4394" y="3487"/>
              <a:ext cx="132" cy="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4545" y="3487"/>
              <a:ext cx="263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3696" y="3840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2400">
                  <a:latin typeface="Tahoma" pitchFamily="34" charset="0"/>
                </a:rPr>
                <a:t>x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3840" y="35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768" y="3072"/>
              <a:ext cx="257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accent2"/>
                  </a:solidFill>
                  <a:latin typeface="Tahoma" pitchFamily="34" charset="0"/>
                </a:rPr>
                <a:t>v and w are siblings</a:t>
              </a:r>
            </a:p>
            <a:p>
              <a:r>
                <a:rPr kumimoji="1" lang="en-US" altLang="zh-TW" sz="2400">
                  <a:solidFill>
                    <a:schemeClr val="accent2"/>
                  </a:solidFill>
                  <a:latin typeface="Tahoma" pitchFamily="34" charset="0"/>
                </a:rPr>
                <a:t>u and v are ancestors of x</a:t>
              </a:r>
            </a:p>
            <a:p>
              <a:r>
                <a:rPr kumimoji="1" lang="en-US" altLang="zh-TW" sz="2400">
                  <a:solidFill>
                    <a:schemeClr val="accent2"/>
                  </a:solidFill>
                  <a:latin typeface="Tahoma" pitchFamily="34" charset="0"/>
                </a:rPr>
                <a:t>v and x are descendents of u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00800" y="5638800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 smtClean="0">
                <a:latin typeface="Tahoma" pitchFamily="34" charset="0"/>
              </a:rPr>
              <a:t>y</a:t>
            </a:r>
            <a:endParaRPr kumimoji="1" lang="en-US" altLang="zh-TW" dirty="0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10200" y="5638800"/>
            <a:ext cx="28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 smtClean="0">
                <a:latin typeface="Tahoma" pitchFamily="34" charset="0"/>
              </a:rPr>
              <a:t>z</a:t>
            </a:r>
            <a:endParaRPr kumimoji="1" lang="en-US" altLang="zh-TW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1690</Words>
  <Application>Microsoft PowerPoint</Application>
  <PresentationFormat>On-screen Show (4:3)</PresentationFormat>
  <Paragraphs>532</Paragraphs>
  <Slides>49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Default Design</vt:lpstr>
      <vt:lpstr>Equation</vt:lpstr>
      <vt:lpstr>Tree</vt:lpstr>
      <vt:lpstr>What is a tree?</vt:lpstr>
      <vt:lpstr>Some Applications of Trees</vt:lpstr>
      <vt:lpstr>Applications </vt:lpstr>
      <vt:lpstr>Tree models/Applications</vt:lpstr>
      <vt:lpstr>Definition</vt:lpstr>
      <vt:lpstr>Rooted Trees</vt:lpstr>
      <vt:lpstr>Rooted Trees</vt:lpstr>
      <vt:lpstr>Hierarchy in Tree</vt:lpstr>
      <vt:lpstr>Slide 10</vt:lpstr>
      <vt:lpstr>Sub-tree</vt:lpstr>
      <vt:lpstr>Slide 12</vt:lpstr>
      <vt:lpstr>m-ary trees</vt:lpstr>
      <vt:lpstr>Slide 14</vt:lpstr>
      <vt:lpstr>Properties of Trees (I)</vt:lpstr>
      <vt:lpstr>Internal and Leaf Nodes</vt:lpstr>
      <vt:lpstr>Slide 17</vt:lpstr>
      <vt:lpstr>Properties of Trees</vt:lpstr>
      <vt:lpstr>Level-Height</vt:lpstr>
      <vt:lpstr>Level-Height</vt:lpstr>
      <vt:lpstr>Properties of Trees (II)</vt:lpstr>
      <vt:lpstr>Properties of Trees (III)</vt:lpstr>
      <vt:lpstr>Properties of Trees (IV)</vt:lpstr>
      <vt:lpstr>Forest</vt:lpstr>
      <vt:lpstr>Binary Tree</vt:lpstr>
      <vt:lpstr>Full binary tree</vt:lpstr>
      <vt:lpstr>Property of Binary Tree (I)</vt:lpstr>
      <vt:lpstr>Property of Binary Tree (II)</vt:lpstr>
      <vt:lpstr>Property of Binary Tree (III)</vt:lpstr>
      <vt:lpstr>Binary Tree (Different Operations) </vt:lpstr>
      <vt:lpstr>Representation of a Binary Tree</vt:lpstr>
      <vt:lpstr>Array-based Representation</vt:lpstr>
      <vt:lpstr>Linked List Based Representation</vt:lpstr>
      <vt:lpstr>Application of Binary Tree -BST</vt:lpstr>
      <vt:lpstr>Slide 35</vt:lpstr>
      <vt:lpstr>Slide 36</vt:lpstr>
      <vt:lpstr>Acknowledgement</vt:lpstr>
      <vt:lpstr>Appendix</vt:lpstr>
      <vt:lpstr>Tree Traversal</vt:lpstr>
      <vt:lpstr>Ways to traverse a tree</vt:lpstr>
      <vt:lpstr>Examples for an expression tree</vt:lpstr>
      <vt:lpstr>Pre-order, In-order, Post-order</vt:lpstr>
      <vt:lpstr>Pre-order example</vt:lpstr>
      <vt:lpstr>In-order example</vt:lpstr>
      <vt:lpstr>Post-order example</vt:lpstr>
      <vt:lpstr>Time complexity of traversals</vt:lpstr>
      <vt:lpstr>General tree implementation</vt:lpstr>
      <vt:lpstr>Level-order</vt:lpstr>
      <vt:lpstr>Time complexity of Level-order traversal</vt:lpstr>
    </vt:vector>
  </TitlesOfParts>
  <Company>ken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CS1102: Data Structures and Algorithms</dc:title>
  <dc:creator>Mahmuda Naznin</dc:creator>
  <cp:lastModifiedBy>star_sky</cp:lastModifiedBy>
  <cp:revision>133</cp:revision>
  <dcterms:created xsi:type="dcterms:W3CDTF">2002-02-23T05:24:37Z</dcterms:created>
  <dcterms:modified xsi:type="dcterms:W3CDTF">2023-02-13T16:53:24Z</dcterms:modified>
</cp:coreProperties>
</file>