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42" r:id="rId2"/>
    <p:sldId id="467" r:id="rId3"/>
    <p:sldId id="495" r:id="rId4"/>
    <p:sldId id="496" r:id="rId5"/>
    <p:sldId id="494" r:id="rId6"/>
    <p:sldId id="513" r:id="rId7"/>
    <p:sldId id="468" r:id="rId8"/>
    <p:sldId id="499" r:id="rId9"/>
    <p:sldId id="470" r:id="rId10"/>
    <p:sldId id="485" r:id="rId11"/>
    <p:sldId id="477" r:id="rId12"/>
    <p:sldId id="484" r:id="rId13"/>
    <p:sldId id="519" r:id="rId14"/>
    <p:sldId id="501" r:id="rId15"/>
    <p:sldId id="508" r:id="rId16"/>
    <p:sldId id="521" r:id="rId17"/>
    <p:sldId id="522" r:id="rId18"/>
    <p:sldId id="500" r:id="rId19"/>
    <p:sldId id="511" r:id="rId20"/>
    <p:sldId id="514" r:id="rId21"/>
    <p:sldId id="512" r:id="rId22"/>
    <p:sldId id="520" r:id="rId23"/>
    <p:sldId id="515" r:id="rId24"/>
    <p:sldId id="516" r:id="rId25"/>
    <p:sldId id="517" r:id="rId26"/>
    <p:sldId id="518" r:id="rId27"/>
  </p:sldIdLst>
  <p:sldSz cx="9144000" cy="6858000" type="letter"/>
  <p:notesSz cx="6858000" cy="9774238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996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98425"/>
            <a:ext cx="55102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Information Management, NTIT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91275" y="9374188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9F64F3FA-EB53-4126-8BFD-6DA49360C9E1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42950"/>
            <a:ext cx="19431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56769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42950"/>
            <a:ext cx="7772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2075" y="6486525"/>
            <a:ext cx="40782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CSIE, NDHU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55050" y="64865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5C184AE-D934-4D7A-A78A-FA5743B4AA1C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dirty="0" smtClean="0"/>
              <a:t>Graph-</a:t>
            </a:r>
            <a:r>
              <a:rPr lang="en-US" altLang="zh-TW" i="0" dirty="0" smtClean="0"/>
              <a:t>2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3267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8572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Hamiltonian  Cycle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676400"/>
            <a:ext cx="403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Example-Traveling salesperson problem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-To visit every city once with the minimum distance and come back to that city</a:t>
            </a:r>
            <a:endParaRPr lang="en-US" i="1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-To visit every vertex of a graph </a:t>
            </a:r>
            <a:r>
              <a:rPr lang="en-US" i="1" dirty="0" smtClean="0">
                <a:latin typeface="Arial" charset="0"/>
              </a:rPr>
              <a:t>G </a:t>
            </a:r>
            <a:r>
              <a:rPr lang="en-US" dirty="0" smtClean="0">
                <a:latin typeface="Arial" charset="0"/>
              </a:rPr>
              <a:t>once and it is a </a:t>
            </a:r>
            <a:r>
              <a:rPr lang="en-US" i="1" dirty="0" smtClean="0">
                <a:latin typeface="Arial" charset="0"/>
              </a:rPr>
              <a:t>Hamiltonian cycle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ABCDA or ADCBA, min.125km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52800"/>
            <a:ext cx="472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77813"/>
            <a:ext cx="7086600" cy="113982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Isomorphic Graphs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213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latin typeface="Arial" charset="0"/>
              </a:rPr>
              <a:t>G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and </a:t>
            </a:r>
            <a:r>
              <a:rPr lang="en-US" sz="2400" i="1" dirty="0">
                <a:latin typeface="Arial" charset="0"/>
              </a:rPr>
              <a:t>G</a:t>
            </a:r>
            <a:r>
              <a:rPr lang="en-US" sz="2400" baseline="-25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 are </a:t>
            </a:r>
            <a:r>
              <a:rPr lang="en-US" sz="2400" b="1" i="1" dirty="0">
                <a:latin typeface="Arial" charset="0"/>
              </a:rPr>
              <a:t>isomorphic</a:t>
            </a:r>
          </a:p>
          <a:p>
            <a:r>
              <a:rPr lang="en-US" sz="2400" dirty="0">
                <a:latin typeface="Arial" charset="0"/>
              </a:rPr>
              <a:t>if there exist one-to-one onto functions </a:t>
            </a:r>
            <a:r>
              <a:rPr lang="en-US" sz="2400" i="1" dirty="0">
                <a:latin typeface="Arial" charset="0"/>
              </a:rPr>
              <a:t>f</a:t>
            </a:r>
            <a:r>
              <a:rPr lang="en-US" sz="2400" dirty="0">
                <a:latin typeface="Arial" charset="0"/>
              </a:rPr>
              <a:t>: </a:t>
            </a:r>
            <a:r>
              <a:rPr lang="en-US" sz="2400" i="1" dirty="0">
                <a:latin typeface="Arial" charset="0"/>
              </a:rPr>
              <a:t>V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i="1" dirty="0">
                <a:latin typeface="Arial" charset="0"/>
              </a:rPr>
              <a:t>G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) </a:t>
            </a:r>
            <a:r>
              <a:rPr lang="en-US" sz="2400" dirty="0">
                <a:latin typeface="Arial" charset="0"/>
                <a:cs typeface="Arial" charset="0"/>
              </a:rPr>
              <a:t>→ </a:t>
            </a:r>
            <a:r>
              <a:rPr lang="en-US" sz="2400" i="1" dirty="0">
                <a:latin typeface="Arial" charset="0"/>
                <a:cs typeface="Arial" charset="0"/>
              </a:rPr>
              <a:t>V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i="1" dirty="0">
                <a:latin typeface="Arial" charset="0"/>
                <a:cs typeface="Arial" charset="0"/>
              </a:rPr>
              <a:t>G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 and </a:t>
            </a:r>
            <a:r>
              <a:rPr lang="en-US" sz="2400" i="1" dirty="0">
                <a:latin typeface="Arial" charset="0"/>
                <a:cs typeface="Arial" charset="0"/>
              </a:rPr>
              <a:t>g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i="1" dirty="0">
                <a:latin typeface="Arial" charset="0"/>
                <a:cs typeface="Arial" charset="0"/>
              </a:rPr>
              <a:t>E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i="1" dirty="0">
                <a:latin typeface="Arial" charset="0"/>
                <a:cs typeface="Arial" charset="0"/>
              </a:rPr>
              <a:t>G</a:t>
            </a:r>
            <a:r>
              <a:rPr lang="en-US" sz="2400" baseline="-25000" dirty="0">
                <a:latin typeface="Arial" charset="0"/>
                <a:cs typeface="Arial" charset="0"/>
              </a:rPr>
              <a:t>1</a:t>
            </a:r>
            <a:r>
              <a:rPr lang="en-US" sz="2400" dirty="0">
                <a:latin typeface="Arial" charset="0"/>
                <a:cs typeface="Arial" charset="0"/>
              </a:rPr>
              <a:t>) → </a:t>
            </a:r>
            <a:r>
              <a:rPr lang="en-US" sz="2400" i="1" dirty="0">
                <a:latin typeface="Arial" charset="0"/>
                <a:cs typeface="Arial" charset="0"/>
              </a:rPr>
              <a:t>E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i="1" dirty="0">
                <a:latin typeface="Arial" charset="0"/>
                <a:cs typeface="Arial" charset="0"/>
              </a:rPr>
              <a:t>G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 such that</a:t>
            </a:r>
          </a:p>
          <a:p>
            <a:r>
              <a:rPr lang="en-US" sz="2400" dirty="0">
                <a:latin typeface="Arial" charset="0"/>
              </a:rPr>
              <a:t>an edge e is adjacent to vertices </a:t>
            </a:r>
            <a:r>
              <a:rPr lang="en-US" sz="2400" i="1" dirty="0">
                <a:latin typeface="Arial" charset="0"/>
              </a:rPr>
              <a:t>v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i="1" dirty="0">
                <a:latin typeface="Arial" charset="0"/>
              </a:rPr>
              <a:t>w</a:t>
            </a:r>
            <a:r>
              <a:rPr lang="en-US" sz="2400" dirty="0">
                <a:latin typeface="Arial" charset="0"/>
              </a:rPr>
              <a:t> in </a:t>
            </a:r>
            <a:r>
              <a:rPr lang="en-US" sz="2400" i="1" dirty="0">
                <a:latin typeface="Arial" charset="0"/>
              </a:rPr>
              <a:t>G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if and only if </a:t>
            </a:r>
            <a:r>
              <a:rPr lang="en-US" sz="2400" i="1" dirty="0">
                <a:latin typeface="Arial" charset="0"/>
              </a:rPr>
              <a:t>g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i="1" dirty="0">
                <a:latin typeface="Arial" charset="0"/>
              </a:rPr>
              <a:t>e</a:t>
            </a:r>
            <a:r>
              <a:rPr lang="en-US" sz="2400" dirty="0">
                <a:latin typeface="Arial" charset="0"/>
              </a:rPr>
              <a:t>) is adjacent to </a:t>
            </a:r>
            <a:r>
              <a:rPr lang="en-US" sz="2400" i="1" dirty="0">
                <a:latin typeface="Arial" charset="0"/>
              </a:rPr>
              <a:t>f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i="1" dirty="0">
                <a:latin typeface="Arial" charset="0"/>
              </a:rPr>
              <a:t>v</a:t>
            </a:r>
            <a:r>
              <a:rPr lang="en-US" sz="2400" dirty="0">
                <a:latin typeface="Arial" charset="0"/>
              </a:rPr>
              <a:t>) and </a:t>
            </a:r>
            <a:r>
              <a:rPr lang="en-US" sz="2400" i="1" dirty="0">
                <a:latin typeface="Arial" charset="0"/>
              </a:rPr>
              <a:t>f</a:t>
            </a:r>
            <a:r>
              <a:rPr lang="en-US" sz="2400" dirty="0">
                <a:latin typeface="Arial" charset="0"/>
              </a:rPr>
              <a:t>(</a:t>
            </a:r>
            <a:r>
              <a:rPr lang="en-US" sz="2400" i="1" dirty="0">
                <a:latin typeface="Arial" charset="0"/>
              </a:rPr>
              <a:t>w</a:t>
            </a:r>
            <a:r>
              <a:rPr lang="en-US" sz="2400" dirty="0">
                <a:latin typeface="Arial" charset="0"/>
              </a:rPr>
              <a:t>) in </a:t>
            </a:r>
            <a:r>
              <a:rPr lang="en-US" sz="2400" i="1" dirty="0" smtClean="0">
                <a:latin typeface="Arial" charset="0"/>
              </a:rPr>
              <a:t>G</a:t>
            </a:r>
            <a:r>
              <a:rPr lang="en-US" sz="2400" baseline="-25000" dirty="0" smtClean="0">
                <a:latin typeface="Arial" charset="0"/>
              </a:rPr>
              <a:t>2</a:t>
            </a:r>
          </a:p>
          <a:p>
            <a:pPr>
              <a:buNone/>
            </a:pPr>
            <a:endParaRPr lang="en-US" sz="2400" baseline="-25000" dirty="0">
              <a:latin typeface="Arial" charset="0"/>
            </a:endParaRPr>
          </a:p>
          <a:p>
            <a:pPr>
              <a:buNone/>
            </a:pPr>
            <a:endParaRPr lang="en-US" sz="2400" dirty="0">
              <a:latin typeface="Arial" charset="0"/>
            </a:endParaRPr>
          </a:p>
        </p:txBody>
      </p:sp>
      <p:pic>
        <p:nvPicPr>
          <p:cNvPr id="38919" name="Picture 7" descr="isomorph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114800"/>
            <a:ext cx="4640977" cy="2298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373380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Edge(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baseline="-25000" dirty="0" smtClean="0">
                <a:latin typeface="Arial" charset="0"/>
              </a:rPr>
              <a:t>1</a:t>
            </a:r>
            <a:r>
              <a:rPr lang="en-US" dirty="0" smtClean="0"/>
              <a:t>)= Edge (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{a, b}={a′ ,b′}= {</a:t>
            </a:r>
            <a:r>
              <a:rPr lang="en-US" i="1" dirty="0" smtClean="0"/>
              <a:t>f</a:t>
            </a:r>
            <a:r>
              <a:rPr lang="en-US" dirty="0" smtClean="0"/>
              <a:t>(a) , </a:t>
            </a:r>
            <a:r>
              <a:rPr lang="en-US" i="1" dirty="0" smtClean="0"/>
              <a:t>f</a:t>
            </a:r>
            <a:r>
              <a:rPr lang="en-US" dirty="0" smtClean="0"/>
              <a:t>(b)} </a:t>
            </a:r>
          </a:p>
          <a:p>
            <a:r>
              <a:rPr lang="en-US" dirty="0" smtClean="0"/>
              <a:t>{a, c}={a′ ,c′}= {</a:t>
            </a:r>
            <a:r>
              <a:rPr lang="en-US" i="1" dirty="0" smtClean="0"/>
              <a:t>f</a:t>
            </a:r>
            <a:r>
              <a:rPr lang="en-US" dirty="0" smtClean="0"/>
              <a:t>(a) , </a:t>
            </a:r>
            <a:r>
              <a:rPr lang="en-US" i="1" dirty="0" smtClean="0"/>
              <a:t>f</a:t>
            </a:r>
            <a:r>
              <a:rPr lang="en-US" dirty="0" smtClean="0"/>
              <a:t>(c)}</a:t>
            </a:r>
          </a:p>
          <a:p>
            <a:r>
              <a:rPr lang="en-US" dirty="0" smtClean="0"/>
              <a:t>{a, d}={a′ ,d′}= {</a:t>
            </a:r>
            <a:r>
              <a:rPr lang="en-US" i="1" dirty="0" smtClean="0"/>
              <a:t>f</a:t>
            </a:r>
            <a:r>
              <a:rPr lang="en-US" dirty="0" smtClean="0"/>
              <a:t>(a) , </a:t>
            </a:r>
            <a:r>
              <a:rPr lang="en-US" i="1" dirty="0" smtClean="0"/>
              <a:t>f</a:t>
            </a:r>
            <a:r>
              <a:rPr lang="en-US" dirty="0" smtClean="0"/>
              <a:t>(d)}</a:t>
            </a:r>
          </a:p>
          <a:p>
            <a:r>
              <a:rPr lang="en-US" dirty="0" smtClean="0"/>
              <a:t>{a, e}={a′ ,e′}= {</a:t>
            </a:r>
            <a:r>
              <a:rPr lang="en-US" i="1" dirty="0" smtClean="0"/>
              <a:t>f</a:t>
            </a:r>
            <a:r>
              <a:rPr lang="en-US" dirty="0" smtClean="0"/>
              <a:t>(a) , </a:t>
            </a:r>
            <a:r>
              <a:rPr lang="en-US" i="1" dirty="0" smtClean="0"/>
              <a:t>f</a:t>
            </a:r>
            <a:r>
              <a:rPr lang="en-US" dirty="0" smtClean="0"/>
              <a:t>(e)}</a:t>
            </a:r>
          </a:p>
          <a:p>
            <a:r>
              <a:rPr lang="en-US" dirty="0" smtClean="0"/>
              <a:t>{e, d}={e′, d′ }= {</a:t>
            </a:r>
            <a:r>
              <a:rPr lang="en-US" i="1" dirty="0" smtClean="0"/>
              <a:t>f</a:t>
            </a:r>
            <a:r>
              <a:rPr lang="en-US" dirty="0" smtClean="0"/>
              <a:t>(e) , </a:t>
            </a:r>
            <a:r>
              <a:rPr lang="en-US" i="1" dirty="0" smtClean="0"/>
              <a:t>f</a:t>
            </a:r>
            <a:r>
              <a:rPr lang="en-US" dirty="0" smtClean="0"/>
              <a:t>(d)}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4038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charset="0"/>
                <a:cs typeface="Arial" charset="0"/>
              </a:rPr>
              <a:t>G</a:t>
            </a:r>
            <a:r>
              <a:rPr lang="en-US" baseline="-25000" dirty="0" smtClean="0">
                <a:latin typeface="Arial" charset="0"/>
                <a:cs typeface="Arial" charset="0"/>
              </a:rPr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419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charset="0"/>
                <a:cs typeface="Arial" charset="0"/>
              </a:rPr>
              <a:t>G</a:t>
            </a:r>
            <a:r>
              <a:rPr lang="en-US" i="1" baseline="-25000" dirty="0" smtClean="0">
                <a:latin typeface="Arial" charset="0"/>
                <a:cs typeface="Arial" charset="0"/>
              </a:rPr>
              <a:t>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505200"/>
            <a:ext cx="42005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752600"/>
            <a:ext cx="24288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524000"/>
            <a:ext cx="47815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1"/>
            <a:ext cx="7086600" cy="914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Isomorphic Graphs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charset="0"/>
              </a:rPr>
              <a:t>Isomorphism and </a:t>
            </a:r>
            <a:r>
              <a:rPr lang="en-US" sz="4000" dirty="0" smtClean="0">
                <a:solidFill>
                  <a:schemeClr val="tx1"/>
                </a:solidFill>
                <a:latin typeface="Arial" charset="0"/>
              </a:rPr>
              <a:t>Adjacency </a:t>
            </a:r>
            <a:r>
              <a:rPr lang="en-US" sz="4000" dirty="0">
                <a:solidFill>
                  <a:schemeClr val="tx1"/>
                </a:solidFill>
                <a:latin typeface="Arial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Arial" charset="0"/>
              </a:rPr>
              <a:t>atrices</a:t>
            </a:r>
            <a:endParaRPr lang="en-US" sz="4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533400" y="1752600"/>
            <a:ext cx="41910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Two graphs are isomorphic if and only 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after reordering the vertices their adjacency matrices are the same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10" name="Group 190"/>
          <p:cNvGraphicFramePr>
            <a:graphicFrameLocks noGrp="1"/>
          </p:cNvGraphicFramePr>
          <p:nvPr/>
        </p:nvGraphicFramePr>
        <p:xfrm>
          <a:off x="5410200" y="1981200"/>
          <a:ext cx="3352800" cy="2743200"/>
        </p:xfrm>
        <a:graphic>
          <a:graphicData uri="http://schemas.openxmlformats.org/drawingml/2006/table">
            <a:tbl>
              <a:tblPr/>
              <a:tblGrid>
                <a:gridCol w="558800"/>
                <a:gridCol w="558800"/>
                <a:gridCol w="558800"/>
                <a:gridCol w="558800"/>
                <a:gridCol w="558800"/>
                <a:gridCol w="558800"/>
              </a:tblGrid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Picture 12" descr="isomorphic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962400"/>
            <a:ext cx="44196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3369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 err="1" smtClean="0">
                <a:solidFill>
                  <a:srgbClr val="003366"/>
                </a:solidFill>
              </a:rPr>
              <a:t>Isomophism</a:t>
            </a:r>
            <a:r>
              <a:rPr lang="en-US" altLang="zh-TW" sz="2400" b="1" dirty="0" smtClean="0">
                <a:solidFill>
                  <a:srgbClr val="003366"/>
                </a:solidFill>
              </a:rPr>
              <a:t> Examples</a:t>
            </a:r>
            <a:endParaRPr lang="en-US" altLang="zh-TW" sz="2400" b="1" dirty="0">
              <a:solidFill>
                <a:srgbClr val="003366"/>
              </a:solidFill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447505" y="1524057"/>
            <a:ext cx="2775478" cy="2362143"/>
            <a:chOff x="13" y="1250"/>
            <a:chExt cx="2801" cy="2648"/>
          </a:xfrm>
        </p:grpSpPr>
        <p:sp>
          <p:nvSpPr>
            <p:cNvPr id="19527" name="Oval 92"/>
            <p:cNvSpPr>
              <a:spLocks noChangeArrowheads="1"/>
            </p:cNvSpPr>
            <p:nvPr/>
          </p:nvSpPr>
          <p:spPr bwMode="auto">
            <a:xfrm>
              <a:off x="71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8" name="Oval 93"/>
            <p:cNvSpPr>
              <a:spLocks noChangeArrowheads="1"/>
            </p:cNvSpPr>
            <p:nvPr/>
          </p:nvSpPr>
          <p:spPr bwMode="auto">
            <a:xfrm>
              <a:off x="141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29" name="Oval 94"/>
            <p:cNvSpPr>
              <a:spLocks noChangeArrowheads="1"/>
            </p:cNvSpPr>
            <p:nvPr/>
          </p:nvSpPr>
          <p:spPr bwMode="auto">
            <a:xfrm>
              <a:off x="57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0" name="Oval 95"/>
            <p:cNvSpPr>
              <a:spLocks noChangeArrowheads="1"/>
            </p:cNvSpPr>
            <p:nvPr/>
          </p:nvSpPr>
          <p:spPr bwMode="auto">
            <a:xfrm>
              <a:off x="207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1" name="Oval 96"/>
            <p:cNvSpPr>
              <a:spLocks noChangeArrowheads="1"/>
            </p:cNvSpPr>
            <p:nvPr/>
          </p:nvSpPr>
          <p:spPr bwMode="auto">
            <a:xfrm>
              <a:off x="2004" y="168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32" name="Oval 97"/>
            <p:cNvSpPr>
              <a:spLocks noChangeArrowheads="1"/>
            </p:cNvSpPr>
            <p:nvPr/>
          </p:nvSpPr>
          <p:spPr bwMode="auto">
            <a:xfrm>
              <a:off x="136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33" name="AutoShape 98"/>
            <p:cNvCxnSpPr>
              <a:cxnSpLocks noChangeShapeType="1"/>
              <a:stCxn id="19529" idx="6"/>
              <a:endCxn id="19531" idx="3"/>
            </p:cNvCxnSpPr>
            <p:nvPr/>
          </p:nvCxnSpPr>
          <p:spPr bwMode="auto">
            <a:xfrm flipV="1">
              <a:off x="716" y="1803"/>
              <a:ext cx="1309" cy="10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4" name="AutoShape 99"/>
            <p:cNvCxnSpPr>
              <a:cxnSpLocks noChangeShapeType="1"/>
              <a:stCxn id="19529" idx="6"/>
              <a:endCxn id="19530" idx="2"/>
            </p:cNvCxnSpPr>
            <p:nvPr/>
          </p:nvCxnSpPr>
          <p:spPr bwMode="auto">
            <a:xfrm>
              <a:off x="71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5" name="AutoShape 100"/>
            <p:cNvCxnSpPr>
              <a:cxnSpLocks noChangeShapeType="1"/>
              <a:stCxn id="19527" idx="5"/>
              <a:endCxn id="19528" idx="2"/>
            </p:cNvCxnSpPr>
            <p:nvPr/>
          </p:nvCxnSpPr>
          <p:spPr bwMode="auto">
            <a:xfrm flipV="1">
              <a:off x="83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6" name="AutoShape 101"/>
            <p:cNvCxnSpPr>
              <a:cxnSpLocks noChangeShapeType="1"/>
              <a:stCxn id="19527" idx="4"/>
              <a:endCxn id="19532" idx="0"/>
            </p:cNvCxnSpPr>
            <p:nvPr/>
          </p:nvCxnSpPr>
          <p:spPr bwMode="auto">
            <a:xfrm>
              <a:off x="78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7" name="AutoShape 102"/>
            <p:cNvCxnSpPr>
              <a:cxnSpLocks noChangeShapeType="1"/>
              <a:stCxn id="19532" idx="0"/>
              <a:endCxn id="19528" idx="4"/>
            </p:cNvCxnSpPr>
            <p:nvPr/>
          </p:nvCxnSpPr>
          <p:spPr bwMode="auto">
            <a:xfrm flipV="1">
              <a:off x="143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8" name="AutoShape 103"/>
            <p:cNvCxnSpPr>
              <a:cxnSpLocks noChangeShapeType="1"/>
              <a:stCxn id="19532" idx="0"/>
              <a:endCxn id="19531" idx="3"/>
            </p:cNvCxnSpPr>
            <p:nvPr/>
          </p:nvCxnSpPr>
          <p:spPr bwMode="auto">
            <a:xfrm flipV="1">
              <a:off x="1436" y="1803"/>
              <a:ext cx="589" cy="1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39" name="AutoShape 104"/>
            <p:cNvCxnSpPr>
              <a:cxnSpLocks noChangeShapeType="1"/>
              <a:stCxn id="19532" idx="7"/>
              <a:endCxn id="19530" idx="2"/>
            </p:cNvCxnSpPr>
            <p:nvPr/>
          </p:nvCxnSpPr>
          <p:spPr bwMode="auto">
            <a:xfrm flipV="1">
              <a:off x="148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40" name="Text Box 105"/>
            <p:cNvSpPr txBox="1">
              <a:spLocks noChangeArrowheads="1"/>
            </p:cNvSpPr>
            <p:nvPr/>
          </p:nvSpPr>
          <p:spPr bwMode="auto">
            <a:xfrm>
              <a:off x="13" y="1592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41" name="Text Box 106"/>
            <p:cNvSpPr txBox="1">
              <a:spLocks noChangeArrowheads="1"/>
            </p:cNvSpPr>
            <p:nvPr/>
          </p:nvSpPr>
          <p:spPr bwMode="auto">
            <a:xfrm>
              <a:off x="2320" y="2446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42" name="Text Box 107"/>
            <p:cNvSpPr txBox="1">
              <a:spLocks noChangeArrowheads="1"/>
            </p:cNvSpPr>
            <p:nvPr/>
          </p:nvSpPr>
          <p:spPr bwMode="auto">
            <a:xfrm>
              <a:off x="1300" y="3487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43" name="Text Box 108"/>
            <p:cNvSpPr txBox="1">
              <a:spLocks noChangeArrowheads="1"/>
            </p:cNvSpPr>
            <p:nvPr/>
          </p:nvSpPr>
          <p:spPr bwMode="auto">
            <a:xfrm>
              <a:off x="2243" y="1592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44" name="Text Box 109"/>
            <p:cNvSpPr txBox="1">
              <a:spLocks noChangeArrowheads="1"/>
            </p:cNvSpPr>
            <p:nvPr/>
          </p:nvSpPr>
          <p:spPr bwMode="auto">
            <a:xfrm>
              <a:off x="13" y="2531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45" name="Text Box 110"/>
            <p:cNvSpPr txBox="1">
              <a:spLocks noChangeArrowheads="1"/>
            </p:cNvSpPr>
            <p:nvPr/>
          </p:nvSpPr>
          <p:spPr bwMode="auto">
            <a:xfrm>
              <a:off x="1321" y="1250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46" name="AutoShape 111"/>
            <p:cNvCxnSpPr>
              <a:cxnSpLocks noChangeShapeType="1"/>
              <a:stCxn id="19529" idx="6"/>
              <a:endCxn id="19532" idx="7"/>
            </p:cNvCxnSpPr>
            <p:nvPr/>
          </p:nvCxnSpPr>
          <p:spPr bwMode="auto">
            <a:xfrm>
              <a:off x="71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5181372" y="1418892"/>
            <a:ext cx="2332863" cy="2403831"/>
            <a:chOff x="3197" y="1360"/>
            <a:chExt cx="2355" cy="2694"/>
          </a:xfrm>
        </p:grpSpPr>
        <p:sp>
          <p:nvSpPr>
            <p:cNvPr id="19507" name="Oval 113"/>
            <p:cNvSpPr>
              <a:spLocks noChangeArrowheads="1"/>
            </p:cNvSpPr>
            <p:nvPr/>
          </p:nvSpPr>
          <p:spPr bwMode="auto">
            <a:xfrm>
              <a:off x="3612" y="1520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8" name="Oval 114"/>
            <p:cNvSpPr>
              <a:spLocks noChangeArrowheads="1"/>
            </p:cNvSpPr>
            <p:nvPr/>
          </p:nvSpPr>
          <p:spPr bwMode="auto">
            <a:xfrm>
              <a:off x="4572" y="157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09" name="Oval 115"/>
            <p:cNvSpPr>
              <a:spLocks noChangeArrowheads="1"/>
            </p:cNvSpPr>
            <p:nvPr/>
          </p:nvSpPr>
          <p:spPr bwMode="auto">
            <a:xfrm>
              <a:off x="4212" y="342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0" name="Oval 116"/>
            <p:cNvSpPr>
              <a:spLocks noChangeArrowheads="1"/>
            </p:cNvSpPr>
            <p:nvPr/>
          </p:nvSpPr>
          <p:spPr bwMode="auto">
            <a:xfrm>
              <a:off x="3516" y="343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1" name="Oval 117"/>
            <p:cNvSpPr>
              <a:spLocks noChangeArrowheads="1"/>
            </p:cNvSpPr>
            <p:nvPr/>
          </p:nvSpPr>
          <p:spPr bwMode="auto">
            <a:xfrm>
              <a:off x="4780" y="3408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512" name="Oval 118"/>
            <p:cNvSpPr>
              <a:spLocks noChangeArrowheads="1"/>
            </p:cNvSpPr>
            <p:nvPr/>
          </p:nvSpPr>
          <p:spPr bwMode="auto">
            <a:xfrm>
              <a:off x="4084" y="2180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513" name="AutoShape 119"/>
            <p:cNvCxnSpPr>
              <a:cxnSpLocks noChangeShapeType="1"/>
              <a:stCxn id="19509" idx="6"/>
              <a:endCxn id="19511" idx="2"/>
            </p:cNvCxnSpPr>
            <p:nvPr/>
          </p:nvCxnSpPr>
          <p:spPr bwMode="auto">
            <a:xfrm flipV="1">
              <a:off x="4356" y="3480"/>
              <a:ext cx="424" cy="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4" name="AutoShape 120"/>
            <p:cNvCxnSpPr>
              <a:cxnSpLocks noChangeShapeType="1"/>
              <a:stCxn id="19507" idx="5"/>
              <a:endCxn id="19508" idx="2"/>
            </p:cNvCxnSpPr>
            <p:nvPr/>
          </p:nvCxnSpPr>
          <p:spPr bwMode="auto">
            <a:xfrm>
              <a:off x="3735" y="1643"/>
              <a:ext cx="837" cy="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5" name="AutoShape 121"/>
            <p:cNvCxnSpPr>
              <a:cxnSpLocks noChangeShapeType="1"/>
              <a:stCxn id="19507" idx="4"/>
              <a:endCxn id="19512" idx="0"/>
            </p:cNvCxnSpPr>
            <p:nvPr/>
          </p:nvCxnSpPr>
          <p:spPr bwMode="auto">
            <a:xfrm>
              <a:off x="3684" y="1664"/>
              <a:ext cx="472" cy="5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6" name="AutoShape 122"/>
            <p:cNvCxnSpPr>
              <a:cxnSpLocks noChangeShapeType="1"/>
              <a:stCxn id="19512" idx="0"/>
              <a:endCxn id="19508" idx="4"/>
            </p:cNvCxnSpPr>
            <p:nvPr/>
          </p:nvCxnSpPr>
          <p:spPr bwMode="auto">
            <a:xfrm flipV="1">
              <a:off x="4156" y="1716"/>
              <a:ext cx="488" cy="46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7" name="AutoShape 123"/>
            <p:cNvCxnSpPr>
              <a:cxnSpLocks noChangeShapeType="1"/>
              <a:stCxn id="19512" idx="4"/>
              <a:endCxn id="19511" idx="1"/>
            </p:cNvCxnSpPr>
            <p:nvPr/>
          </p:nvCxnSpPr>
          <p:spPr bwMode="auto">
            <a:xfrm>
              <a:off x="4156" y="2324"/>
              <a:ext cx="645" cy="110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18" name="AutoShape 124"/>
            <p:cNvCxnSpPr>
              <a:cxnSpLocks noChangeShapeType="1"/>
              <a:stCxn id="19512" idx="4"/>
              <a:endCxn id="19510" idx="2"/>
            </p:cNvCxnSpPr>
            <p:nvPr/>
          </p:nvCxnSpPr>
          <p:spPr bwMode="auto">
            <a:xfrm flipH="1">
              <a:off x="3516" y="2324"/>
              <a:ext cx="640" cy="11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19" name="Text Box 125"/>
            <p:cNvSpPr txBox="1">
              <a:spLocks noChangeArrowheads="1"/>
            </p:cNvSpPr>
            <p:nvPr/>
          </p:nvSpPr>
          <p:spPr bwMode="auto">
            <a:xfrm>
              <a:off x="3197" y="1649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20" name="Text Box 126"/>
            <p:cNvSpPr txBox="1">
              <a:spLocks noChangeArrowheads="1"/>
            </p:cNvSpPr>
            <p:nvPr/>
          </p:nvSpPr>
          <p:spPr bwMode="auto">
            <a:xfrm>
              <a:off x="3492" y="3643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21" name="Text Box 127"/>
            <p:cNvSpPr txBox="1">
              <a:spLocks noChangeArrowheads="1"/>
            </p:cNvSpPr>
            <p:nvPr/>
          </p:nvSpPr>
          <p:spPr bwMode="auto">
            <a:xfrm>
              <a:off x="4268" y="2150"/>
              <a:ext cx="442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22" name="Text Box 128"/>
            <p:cNvSpPr txBox="1">
              <a:spLocks noChangeArrowheads="1"/>
            </p:cNvSpPr>
            <p:nvPr/>
          </p:nvSpPr>
          <p:spPr bwMode="auto">
            <a:xfrm>
              <a:off x="4732" y="3586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23" name="Text Box 129"/>
            <p:cNvSpPr txBox="1">
              <a:spLocks noChangeArrowheads="1"/>
            </p:cNvSpPr>
            <p:nvPr/>
          </p:nvSpPr>
          <p:spPr bwMode="auto">
            <a:xfrm>
              <a:off x="4059" y="3620"/>
              <a:ext cx="571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24" name="Text Box 130"/>
            <p:cNvSpPr txBox="1">
              <a:spLocks noChangeArrowheads="1"/>
            </p:cNvSpPr>
            <p:nvPr/>
          </p:nvSpPr>
          <p:spPr bwMode="auto">
            <a:xfrm>
              <a:off x="4982" y="1360"/>
              <a:ext cx="570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25" name="AutoShape 131"/>
            <p:cNvCxnSpPr>
              <a:cxnSpLocks noChangeShapeType="1"/>
              <a:stCxn id="19509" idx="3"/>
              <a:endCxn id="19512" idx="4"/>
            </p:cNvCxnSpPr>
            <p:nvPr/>
          </p:nvCxnSpPr>
          <p:spPr bwMode="auto">
            <a:xfrm flipH="1" flipV="1">
              <a:off x="4156" y="2324"/>
              <a:ext cx="77" cy="1223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26" name="AutoShape 132"/>
            <p:cNvCxnSpPr>
              <a:cxnSpLocks noChangeShapeType="1"/>
              <a:stCxn id="19510" idx="6"/>
              <a:endCxn id="19509" idx="2"/>
            </p:cNvCxnSpPr>
            <p:nvPr/>
          </p:nvCxnSpPr>
          <p:spPr bwMode="auto">
            <a:xfrm flipV="1">
              <a:off x="3660" y="3496"/>
              <a:ext cx="552" cy="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8998" name="Text Box 134"/>
          <p:cNvSpPr txBox="1">
            <a:spLocks noChangeArrowheads="1"/>
          </p:cNvSpPr>
          <p:nvPr/>
        </p:nvSpPr>
        <p:spPr bwMode="auto">
          <a:xfrm>
            <a:off x="882650" y="1219200"/>
            <a:ext cx="368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dirty="0">
                <a:solidFill>
                  <a:srgbClr val="008000"/>
                </a:solidFill>
              </a:rPr>
              <a:t>Same graph</a:t>
            </a:r>
            <a:r>
              <a:rPr kumimoji="0" lang="en-US" altLang="en-US" dirty="0">
                <a:solidFill>
                  <a:srgbClr val="000000"/>
                </a:solidFill>
              </a:rPr>
              <a:t> (different </a:t>
            </a:r>
            <a:r>
              <a:rPr kumimoji="0" lang="en-US" altLang="en-US" i="1" dirty="0">
                <a:solidFill>
                  <a:srgbClr val="000000"/>
                </a:solidFill>
              </a:rPr>
              <a:t>drawings</a:t>
            </a:r>
            <a:r>
              <a:rPr kumimoji="0" lang="en-US" altLang="en-US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4" name="Group 223"/>
          <p:cNvGrpSpPr>
            <a:grpSpLocks/>
          </p:cNvGrpSpPr>
          <p:nvPr/>
        </p:nvGrpSpPr>
        <p:grpSpPr bwMode="auto">
          <a:xfrm>
            <a:off x="1600494" y="4343095"/>
            <a:ext cx="2469534" cy="2327580"/>
            <a:chOff x="116" y="1417"/>
            <a:chExt cx="2863" cy="2459"/>
          </a:xfrm>
        </p:grpSpPr>
        <p:sp>
          <p:nvSpPr>
            <p:cNvPr id="19487" name="Oval 22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8" name="Oval 22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9" name="Oval 22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0" name="Oval 22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1" name="Oval 22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2" name="Oval 22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93" name="AutoShape 230"/>
            <p:cNvCxnSpPr>
              <a:cxnSpLocks noChangeShapeType="1"/>
              <a:stCxn id="19489" idx="6"/>
              <a:endCxn id="19491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4" name="AutoShape 231"/>
            <p:cNvCxnSpPr>
              <a:cxnSpLocks noChangeShapeType="1"/>
              <a:stCxn id="19489" idx="6"/>
              <a:endCxn id="19490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5" name="AutoShape 232"/>
            <p:cNvCxnSpPr>
              <a:cxnSpLocks noChangeShapeType="1"/>
              <a:stCxn id="19487" idx="5"/>
              <a:endCxn id="19488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6" name="AutoShape 233"/>
            <p:cNvCxnSpPr>
              <a:cxnSpLocks noChangeShapeType="1"/>
              <a:stCxn id="19487" idx="4"/>
              <a:endCxn id="19492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7" name="AutoShape 234"/>
            <p:cNvCxnSpPr>
              <a:cxnSpLocks noChangeShapeType="1"/>
              <a:stCxn id="19492" idx="0"/>
              <a:endCxn id="19488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8" name="AutoShape 235"/>
            <p:cNvCxnSpPr>
              <a:cxnSpLocks noChangeShapeType="1"/>
              <a:stCxn id="19492" idx="0"/>
              <a:endCxn id="19491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9" name="AutoShape 236"/>
            <p:cNvCxnSpPr>
              <a:cxnSpLocks noChangeShapeType="1"/>
              <a:stCxn id="19492" idx="7"/>
              <a:endCxn id="19490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500" name="Text Box 237"/>
            <p:cNvSpPr txBox="1">
              <a:spLocks noChangeArrowheads="1"/>
            </p:cNvSpPr>
            <p:nvPr/>
          </p:nvSpPr>
          <p:spPr bwMode="auto">
            <a:xfrm>
              <a:off x="116" y="1417"/>
              <a:ext cx="65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257</a:t>
              </a:r>
            </a:p>
          </p:txBody>
        </p:sp>
        <p:sp>
          <p:nvSpPr>
            <p:cNvPr id="19501" name="Text Box 238"/>
            <p:cNvSpPr txBox="1">
              <a:spLocks noChangeArrowheads="1"/>
            </p:cNvSpPr>
            <p:nvPr/>
          </p:nvSpPr>
          <p:spPr bwMode="auto">
            <a:xfrm>
              <a:off x="2059" y="2464"/>
              <a:ext cx="508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67</a:t>
              </a:r>
            </a:p>
          </p:txBody>
        </p:sp>
        <p:sp>
          <p:nvSpPr>
            <p:cNvPr id="19502" name="Text Box 239"/>
            <p:cNvSpPr txBox="1">
              <a:spLocks noChangeArrowheads="1"/>
            </p:cNvSpPr>
            <p:nvPr/>
          </p:nvSpPr>
          <p:spPr bwMode="auto">
            <a:xfrm>
              <a:off x="1260" y="3488"/>
              <a:ext cx="50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99</a:t>
              </a:r>
            </a:p>
          </p:txBody>
        </p:sp>
        <p:sp>
          <p:nvSpPr>
            <p:cNvPr id="19503" name="Text Box 240"/>
            <p:cNvSpPr txBox="1">
              <a:spLocks noChangeArrowheads="1"/>
            </p:cNvSpPr>
            <p:nvPr/>
          </p:nvSpPr>
          <p:spPr bwMode="auto">
            <a:xfrm>
              <a:off x="2324" y="1578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145</a:t>
              </a:r>
            </a:p>
          </p:txBody>
        </p:sp>
        <p:sp>
          <p:nvSpPr>
            <p:cNvPr id="19504" name="Text Box 241"/>
            <p:cNvSpPr txBox="1">
              <a:spLocks noChangeArrowheads="1"/>
            </p:cNvSpPr>
            <p:nvPr/>
          </p:nvSpPr>
          <p:spPr bwMode="auto">
            <a:xfrm>
              <a:off x="116" y="2383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306</a:t>
              </a:r>
            </a:p>
          </p:txBody>
        </p:sp>
        <p:sp>
          <p:nvSpPr>
            <p:cNvPr id="19505" name="Text Box 242"/>
            <p:cNvSpPr txBox="1">
              <a:spLocks noChangeArrowheads="1"/>
            </p:cNvSpPr>
            <p:nvPr/>
          </p:nvSpPr>
          <p:spPr bwMode="auto">
            <a:xfrm>
              <a:off x="1244" y="1419"/>
              <a:ext cx="655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rgbClr val="000000"/>
                  </a:solidFill>
                  <a:latin typeface="Arial" charset="0"/>
                </a:rPr>
                <a:t>122</a:t>
              </a:r>
            </a:p>
          </p:txBody>
        </p:sp>
        <p:cxnSp>
          <p:nvCxnSpPr>
            <p:cNvPr id="19506" name="AutoShape 243"/>
            <p:cNvCxnSpPr>
              <a:cxnSpLocks noChangeShapeType="1"/>
              <a:stCxn id="19489" idx="6"/>
              <a:endCxn id="19492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244"/>
          <p:cNvGrpSpPr>
            <a:grpSpLocks/>
          </p:cNvGrpSpPr>
          <p:nvPr/>
        </p:nvGrpSpPr>
        <p:grpSpPr bwMode="auto">
          <a:xfrm>
            <a:off x="4952698" y="4114473"/>
            <a:ext cx="3361839" cy="2685761"/>
            <a:chOff x="2634" y="1170"/>
            <a:chExt cx="3897" cy="2838"/>
          </a:xfrm>
        </p:grpSpPr>
        <p:sp>
          <p:nvSpPr>
            <p:cNvPr id="19467" name="Oval 24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8" name="Oval 24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9" name="Oval 24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0" name="Oval 24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1" name="Oval 24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72" name="Oval 25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73" name="AutoShape 251"/>
            <p:cNvCxnSpPr>
              <a:cxnSpLocks noChangeShapeType="1"/>
              <a:stCxn id="19469" idx="6"/>
              <a:endCxn id="19471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4" name="AutoShape 252"/>
            <p:cNvCxnSpPr>
              <a:cxnSpLocks noChangeShapeType="1"/>
              <a:stCxn id="19469" idx="6"/>
              <a:endCxn id="19470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253"/>
            <p:cNvCxnSpPr>
              <a:cxnSpLocks noChangeShapeType="1"/>
              <a:stCxn id="19467" idx="6"/>
              <a:endCxn id="19468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254"/>
            <p:cNvCxnSpPr>
              <a:cxnSpLocks noChangeShapeType="1"/>
              <a:stCxn id="19467" idx="4"/>
              <a:endCxn id="19472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255"/>
            <p:cNvCxnSpPr>
              <a:cxnSpLocks noChangeShapeType="1"/>
              <a:stCxn id="19472" idx="0"/>
              <a:endCxn id="19468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256"/>
            <p:cNvCxnSpPr>
              <a:cxnSpLocks noChangeShapeType="1"/>
              <a:stCxn id="19472" idx="0"/>
              <a:endCxn id="19471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257"/>
            <p:cNvCxnSpPr>
              <a:cxnSpLocks noChangeShapeType="1"/>
              <a:stCxn id="19472" idx="7"/>
              <a:endCxn id="19470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0" name="Text Box 258"/>
            <p:cNvSpPr txBox="1">
              <a:spLocks noChangeArrowheads="1"/>
            </p:cNvSpPr>
            <p:nvPr/>
          </p:nvSpPr>
          <p:spPr bwMode="auto">
            <a:xfrm>
              <a:off x="2634" y="1412"/>
              <a:ext cx="1227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 err="1" smtClean="0">
                  <a:solidFill>
                    <a:srgbClr val="000000"/>
                  </a:solidFill>
                  <a:latin typeface="Arial" charset="0"/>
                </a:rPr>
                <a:t>Amina</a:t>
              </a:r>
              <a:endParaRPr kumimoji="0"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81" name="Text Box 259"/>
            <p:cNvSpPr txBox="1">
              <a:spLocks noChangeArrowheads="1"/>
            </p:cNvSpPr>
            <p:nvPr/>
          </p:nvSpPr>
          <p:spPr bwMode="auto">
            <a:xfrm>
              <a:off x="5284" y="2539"/>
              <a:ext cx="1247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 err="1" smtClean="0">
                  <a:solidFill>
                    <a:srgbClr val="000000"/>
                  </a:solidFill>
                  <a:latin typeface="Arial" charset="0"/>
                </a:rPr>
                <a:t>Rahim</a:t>
              </a:r>
              <a:endParaRPr kumimoji="0"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82" name="Text Box 260"/>
            <p:cNvSpPr txBox="1">
              <a:spLocks noChangeArrowheads="1"/>
            </p:cNvSpPr>
            <p:nvPr/>
          </p:nvSpPr>
          <p:spPr bwMode="auto">
            <a:xfrm>
              <a:off x="3998" y="3520"/>
              <a:ext cx="1346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 err="1" smtClean="0">
                  <a:solidFill>
                    <a:srgbClr val="000000"/>
                  </a:solidFill>
                  <a:latin typeface="Arial" charset="0"/>
                </a:rPr>
                <a:t>Jesmin</a:t>
              </a:r>
              <a:endParaRPr kumimoji="0"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83" name="Text Box 261"/>
            <p:cNvSpPr txBox="1">
              <a:spLocks noChangeArrowheads="1"/>
            </p:cNvSpPr>
            <p:nvPr/>
          </p:nvSpPr>
          <p:spPr bwMode="auto">
            <a:xfrm>
              <a:off x="5108" y="1412"/>
              <a:ext cx="92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 err="1" smtClean="0">
                  <a:solidFill>
                    <a:srgbClr val="000000"/>
                  </a:solidFill>
                  <a:latin typeface="Arial" charset="0"/>
                </a:rPr>
                <a:t>Sifat</a:t>
              </a:r>
              <a:endParaRPr kumimoji="0"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84" name="Text Box 262"/>
            <p:cNvSpPr txBox="1">
              <a:spLocks noChangeArrowheads="1"/>
            </p:cNvSpPr>
            <p:nvPr/>
          </p:nvSpPr>
          <p:spPr bwMode="auto">
            <a:xfrm>
              <a:off x="2899" y="3183"/>
              <a:ext cx="964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>
                  <a:solidFill>
                    <a:srgbClr val="000000"/>
                  </a:solidFill>
                  <a:latin typeface="Arial" charset="0"/>
                </a:rPr>
                <a:t>Sonya</a:t>
              </a:r>
            </a:p>
          </p:txBody>
        </p:sp>
        <p:sp>
          <p:nvSpPr>
            <p:cNvPr id="19485" name="Text Box 263"/>
            <p:cNvSpPr txBox="1">
              <a:spLocks noChangeArrowheads="1"/>
            </p:cNvSpPr>
            <p:nvPr/>
          </p:nvSpPr>
          <p:spPr bwMode="auto">
            <a:xfrm>
              <a:off x="3871" y="1170"/>
              <a:ext cx="968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dirty="0" err="1" smtClean="0">
                  <a:solidFill>
                    <a:srgbClr val="000000"/>
                  </a:solidFill>
                  <a:latin typeface="Arial" charset="0"/>
                </a:rPr>
                <a:t>Gani</a:t>
              </a:r>
              <a:endParaRPr kumimoji="0" lang="en-US" alt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19486" name="AutoShape 264"/>
            <p:cNvCxnSpPr>
              <a:cxnSpLocks noChangeShapeType="1"/>
              <a:stCxn id="19469" idx="6"/>
              <a:endCxn id="19472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9129" name="AutoShape 265"/>
          <p:cNvSpPr>
            <a:spLocks noChangeArrowheads="1"/>
          </p:cNvSpPr>
          <p:nvPr/>
        </p:nvSpPr>
        <p:spPr bwMode="auto">
          <a:xfrm>
            <a:off x="4267200" y="5572125"/>
            <a:ext cx="658813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9130" name="Text Box 266"/>
          <p:cNvSpPr txBox="1">
            <a:spLocks noChangeArrowheads="1"/>
          </p:cNvSpPr>
          <p:nvPr/>
        </p:nvSpPr>
        <p:spPr bwMode="auto">
          <a:xfrm>
            <a:off x="898525" y="3962400"/>
            <a:ext cx="3368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Same graph</a:t>
            </a:r>
            <a:r>
              <a:rPr kumimoji="0" lang="en-US" altLang="en-US">
                <a:solidFill>
                  <a:srgbClr val="000000"/>
                </a:solidFill>
              </a:rPr>
              <a:t> (different </a:t>
            </a:r>
            <a:r>
              <a:rPr kumimoji="0" lang="en-US" altLang="en-US" i="1">
                <a:solidFill>
                  <a:srgbClr val="000000"/>
                </a:solidFill>
              </a:rPr>
              <a:t>labels</a:t>
            </a:r>
            <a:r>
              <a:rPr kumimoji="0" lang="en-US" alt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49131" name="AutoShape 267"/>
          <p:cNvSpPr>
            <a:spLocks noChangeArrowheads="1"/>
          </p:cNvSpPr>
          <p:nvPr/>
        </p:nvSpPr>
        <p:spPr bwMode="auto">
          <a:xfrm>
            <a:off x="4217988" y="2514600"/>
            <a:ext cx="658812" cy="288925"/>
          </a:xfrm>
          <a:prstGeom prst="leftRightArrow">
            <a:avLst>
              <a:gd name="adj1" fmla="val 50000"/>
              <a:gd name="adj2" fmla="val 45604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98" grpId="0"/>
      <p:bldP spid="549129" grpId="0" animBg="1"/>
      <p:bldP spid="549130" grpId="0"/>
      <p:bldP spid="5491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7238"/>
            <a:ext cx="8001000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381000" y="5257800"/>
            <a:ext cx="6699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 i="1"/>
              <a:t>Testing graph isomorphism is not easy</a:t>
            </a:r>
            <a:r>
              <a:rPr lang="en-US" altLang="en-US"/>
              <a:t> –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known general method to test graph-ismorphism which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much more efficient than checking all possibilities.</a:t>
            </a:r>
          </a:p>
        </p:txBody>
      </p:sp>
      <p:sp>
        <p:nvSpPr>
          <p:cNvPr id="556037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3068638" cy="83099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Which is isomorphic to G1?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/>
      <p:bldP spid="5560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36228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69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Planar Graphs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651375" y="2133600"/>
            <a:ext cx="4035425" cy="39973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A graph is </a:t>
            </a:r>
            <a:r>
              <a:rPr kumimoji="1" lang="en-US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planar</a:t>
            </a:r>
            <a:r>
              <a:rPr kumimoji="1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if it can be drawn in the plane without crossing edges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Applications-Circuit design, Network design, VLSI Design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Picture 16" descr="plan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4038600" cy="3810000"/>
          </a:xfrm>
          <a:prstGeom prst="rect">
            <a:avLst/>
          </a:prstGeom>
          <a:noFill/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7D455-8521-4927-ADF4-A103ED640393}" type="slidenum"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362280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pic>
        <p:nvPicPr>
          <p:cNvPr id="8" name="Picture 16" descr="plan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3634740" cy="3429000"/>
          </a:xfrm>
          <a:prstGeom prst="rect">
            <a:avLst/>
          </a:prstGeom>
          <a:noFill/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77D455-8521-4927-ADF4-A103ED640393}" type="slidenum">
              <a:rPr kumimoji="1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88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Euler’s Theory for Planar Graph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267200" y="1752600"/>
            <a:ext cx="4495800" cy="3692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If </a:t>
            </a:r>
            <a:r>
              <a:rPr kumimoji="1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 </a:t>
            </a: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is </a:t>
            </a:r>
            <a:r>
              <a:rPr kumimoji="1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planar</a:t>
            </a: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graph,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v 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= number of vertices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e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 = number of edges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itchFamily="2" charset="2"/>
              <a:buChar char="q"/>
              <a:tabLst/>
              <a:defRPr/>
            </a:pP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f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 = number of faces, including the exterior face (</a:t>
            </a: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v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=7, </a:t>
            </a: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e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= 13, </a:t>
            </a:r>
            <a:r>
              <a:rPr kumimoji="1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f</a:t>
            </a:r>
            <a:r>
              <a:rPr kumimoji="1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</a:rPr>
              <a:t>=8)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1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Then: </a:t>
            </a:r>
            <a:r>
              <a:rPr kumimoji="1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 = e – v 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n"/>
              <a:tabLst/>
              <a:defRPr/>
            </a:pPr>
            <a:endParaRPr kumimoji="1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7138943" cy="3783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Kenneth Rosen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Susanna </a:t>
            </a:r>
            <a:r>
              <a:rPr lang="en-US" altLang="zh-TW" sz="4000" dirty="0" err="1" smtClean="0"/>
              <a:t>Epp</a:t>
            </a:r>
            <a:r>
              <a:rPr lang="en-US" altLang="zh-TW" sz="4000" dirty="0" smtClean="0"/>
              <a:t> (Reading Material)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Ralph P. </a:t>
            </a:r>
            <a:r>
              <a:rPr lang="en-US" altLang="zh-TW" sz="4000" dirty="0" err="1" smtClean="0"/>
              <a:t>Grimaldi</a:t>
            </a:r>
            <a:r>
              <a:rPr lang="en-US" altLang="zh-TW" sz="4000" dirty="0" smtClean="0"/>
              <a:t>, B. V. </a:t>
            </a:r>
            <a:r>
              <a:rPr lang="en-US" altLang="zh-TW" sz="4000" dirty="0" err="1" smtClean="0"/>
              <a:t>Ramana</a:t>
            </a: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14400"/>
            <a:ext cx="426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Walk</a:t>
            </a:r>
            <a:r>
              <a:rPr lang="en-US" dirty="0" smtClean="0"/>
              <a:t>    : Vertices may repeat. Edges may repeat (Closed or Open)</a:t>
            </a:r>
          </a:p>
          <a:p>
            <a:r>
              <a:rPr lang="en-US" b="1" dirty="0" smtClean="0"/>
              <a:t>Trail</a:t>
            </a:r>
            <a:r>
              <a:rPr lang="en-US" dirty="0" smtClean="0"/>
              <a:t>     : Vertices may repeat. Edges cannot repeat (Open)</a:t>
            </a:r>
          </a:p>
          <a:p>
            <a:r>
              <a:rPr lang="en-US" b="1" dirty="0" smtClean="0"/>
              <a:t>Circuit</a:t>
            </a:r>
            <a:r>
              <a:rPr lang="en-US" dirty="0" smtClean="0"/>
              <a:t> : Vertices may repeat. Edges cannot repeat (Closed)</a:t>
            </a:r>
          </a:p>
          <a:p>
            <a:r>
              <a:rPr lang="en-US" b="1" dirty="0" smtClean="0"/>
              <a:t>Path</a:t>
            </a:r>
            <a:r>
              <a:rPr lang="en-US" dirty="0" smtClean="0"/>
              <a:t>     : Vertices cannot repeat. Edges cannot repeat (Open)</a:t>
            </a:r>
          </a:p>
          <a:p>
            <a:r>
              <a:rPr lang="en-US" b="1" dirty="0" smtClean="0"/>
              <a:t>Cycle</a:t>
            </a:r>
            <a:r>
              <a:rPr lang="en-US" dirty="0" smtClean="0"/>
              <a:t>    : Vertices cannot repeat. Edges cannot repeat (Closed)</a:t>
            </a:r>
          </a:p>
          <a:p>
            <a:r>
              <a:rPr lang="en-US" b="1" dirty="0" smtClean="0"/>
              <a:t>NOTE</a:t>
            </a:r>
            <a:r>
              <a:rPr lang="en-US" dirty="0" smtClean="0"/>
              <a:t> : For closed sequences start and end vertices are the only ones that can repeat.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552450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4948236" y="2550111"/>
            <a:ext cx="3212637" cy="1377363"/>
            <a:chOff x="1763" y="1807"/>
            <a:chExt cx="2643" cy="1360"/>
          </a:xfrm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10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 i="1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</a:p>
            </p:txBody>
          </p:sp>
          <p:sp>
            <p:nvSpPr>
              <p:cNvPr id="11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800" i="1">
                      <a:solidFill>
                        <a:srgbClr val="000000"/>
                      </a:solidFill>
                      <a:latin typeface="Comic Sans MS" pitchFamily="66" charset="0"/>
                    </a:rPr>
                    <a:t>v</a:t>
                  </a:r>
                </a:p>
              </p:txBody>
            </p:sp>
            <p:sp>
              <p:nvSpPr>
                <p:cNvPr id="16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17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4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</p:grpSp>
        <p:sp>
          <p:nvSpPr>
            <p:cNvPr id="9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</p:grpSp>
      <p:grpSp>
        <p:nvGrpSpPr>
          <p:cNvPr id="18" name="Group 45"/>
          <p:cNvGrpSpPr>
            <a:grpSpLocks/>
          </p:cNvGrpSpPr>
          <p:nvPr/>
        </p:nvGrpSpPr>
        <p:grpSpPr bwMode="auto">
          <a:xfrm>
            <a:off x="5029200" y="2514600"/>
            <a:ext cx="3429000" cy="1611312"/>
            <a:chOff x="1814" y="1701"/>
            <a:chExt cx="2821" cy="1591"/>
          </a:xfrm>
        </p:grpSpPr>
        <p:sp>
          <p:nvSpPr>
            <p:cNvPr id="19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4800600" y="4495800"/>
            <a:ext cx="373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dirty="0" smtClean="0">
                <a:solidFill>
                  <a:srgbClr val="000000"/>
                </a:solidFill>
                <a:latin typeface="Comic Sans MS" pitchFamily="66" charset="0"/>
              </a:rPr>
              <a:t>Closed walk:</a:t>
            </a:r>
            <a:r>
              <a:rPr kumimoji="0" lang="en-US" altLang="en-US" sz="1800" i="1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0" lang="en-US" altLang="en-US" sz="1800" i="1" dirty="0">
                <a:solidFill>
                  <a:srgbClr val="000000"/>
                </a:solidFill>
                <a:latin typeface="Comic Sans MS" pitchFamily="66" charset="0"/>
              </a:rPr>
              <a:t>v</a:t>
            </a:r>
            <a:r>
              <a:rPr kumimoji="0" lang="en-US" altLang="en-US" sz="1800" dirty="0">
                <a:solidFill>
                  <a:srgbClr val="000000"/>
                </a:solidFill>
                <a:latin typeface="Comic Sans MS" pitchFamily="66" charset="0"/>
              </a:rPr>
              <a:t> ···</a:t>
            </a:r>
            <a:r>
              <a:rPr kumimoji="0" lang="en-US" altLang="en-US" sz="1800" i="1" dirty="0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 dirty="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 dirty="0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 dirty="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 dirty="0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 dirty="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 dirty="0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 dirty="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 dirty="0" smtClean="0">
                <a:solidFill>
                  <a:srgbClr val="000000"/>
                </a:solidFill>
                <a:latin typeface="Comic Sans MS" pitchFamily="66" charset="0"/>
              </a:rPr>
              <a:t>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 dirty="0" smtClean="0">
                <a:solidFill>
                  <a:srgbClr val="000000"/>
                </a:solidFill>
                <a:latin typeface="Comic Sans MS" pitchFamily="66" charset="0"/>
              </a:rPr>
              <a:t>Cycle: w..w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 dirty="0" smtClean="0">
                <a:solidFill>
                  <a:srgbClr val="000000"/>
                </a:solidFill>
                <a:latin typeface="Comic Sans MS" pitchFamily="66" charset="0"/>
              </a:rPr>
              <a:t> w </a:t>
            </a:r>
            <a:r>
              <a:rPr kumimoji="0" lang="en-US" altLang="en-US" sz="1800" dirty="0" smtClean="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 dirty="0" smtClean="0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 dirty="0" smtClean="0">
                <a:solidFill>
                  <a:srgbClr val="000000"/>
                </a:solidFill>
                <a:latin typeface="Comic Sans MS" pitchFamily="66" charset="0"/>
              </a:rPr>
              <a:t>··· </a:t>
            </a:r>
            <a:r>
              <a:rPr kumimoji="0" lang="en-US" altLang="en-US" sz="1800" i="1" dirty="0" smtClean="0">
                <a:solidFill>
                  <a:srgbClr val="000000"/>
                </a:solidFill>
                <a:latin typeface="Comic Sans MS" pitchFamily="66" charset="0"/>
              </a:rPr>
              <a:t>v </a:t>
            </a:r>
            <a:r>
              <a:rPr kumimoji="0" lang="en-US" altLang="en-US" sz="1800" dirty="0" smtClean="0">
                <a:solidFill>
                  <a:srgbClr val="000000"/>
                </a:solidFill>
                <a:latin typeface="Comic Sans MS" pitchFamily="66" charset="0"/>
              </a:rPr>
              <a:t>···b</a:t>
            </a:r>
            <a:r>
              <a:rPr kumimoji="0" lang="en-US" altLang="en-US" sz="18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kumimoji="0" lang="en-US" altLang="en-US" sz="1800" dirty="0" smtClean="0">
                <a:solidFill>
                  <a:srgbClr val="000000"/>
                </a:solidFill>
                <a:latin typeface="Comic Sans MS" pitchFamily="66" charset="0"/>
              </a:rPr>
              <a:t>···w</a:t>
            </a:r>
            <a:endParaRPr kumimoji="0" lang="en-US" altLang="en-US" sz="1800" i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2" name="Text Box 48"/>
          <p:cNvSpPr txBox="1">
            <a:spLocks noChangeArrowheads="1"/>
          </p:cNvSpPr>
          <p:nvPr/>
        </p:nvSpPr>
        <p:spPr bwMode="auto">
          <a:xfrm>
            <a:off x="5721350" y="3336337"/>
            <a:ext cx="2443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23" name="Oval 49"/>
          <p:cNvSpPr>
            <a:spLocks noChangeArrowheads="1"/>
          </p:cNvSpPr>
          <p:nvPr/>
        </p:nvSpPr>
        <p:spPr bwMode="auto">
          <a:xfrm>
            <a:off x="5549899" y="3766420"/>
            <a:ext cx="130061" cy="11343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20000" cy="990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Degree of Vertex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4114800" cy="4530725"/>
          </a:xfrm>
        </p:spPr>
        <p:txBody>
          <a:bodyPr/>
          <a:lstStyle/>
          <a:p>
            <a:r>
              <a:rPr lang="en-US">
                <a:latin typeface="Arial" charset="0"/>
              </a:rPr>
              <a:t>The </a:t>
            </a:r>
            <a:r>
              <a:rPr lang="en-US" i="1">
                <a:latin typeface="Arial" charset="0"/>
              </a:rPr>
              <a:t>degree</a:t>
            </a:r>
            <a:r>
              <a:rPr lang="en-US">
                <a:latin typeface="Arial" charset="0"/>
              </a:rPr>
              <a:t> of a vertex v, denoted by </a:t>
            </a:r>
            <a:r>
              <a:rPr lang="en-US">
                <a:latin typeface="Arial" charset="0"/>
                <a:sym typeface="Symbol" pitchFamily="18" charset="2"/>
              </a:rPr>
              <a:t>(v),</a:t>
            </a:r>
            <a:r>
              <a:rPr lang="en-US">
                <a:latin typeface="Arial" charset="0"/>
              </a:rPr>
              <a:t> is the number of edges incident on v</a:t>
            </a:r>
          </a:p>
          <a:p>
            <a:r>
              <a:rPr lang="en-US">
                <a:latin typeface="Arial" charset="0"/>
                <a:sym typeface="Symbol" pitchFamily="18" charset="2"/>
              </a:rPr>
              <a:t>Example:</a:t>
            </a:r>
          </a:p>
          <a:p>
            <a:pPr lvl="1"/>
            <a:r>
              <a:rPr lang="en-US">
                <a:latin typeface="Arial" charset="0"/>
                <a:sym typeface="Symbol" pitchFamily="18" charset="2"/>
              </a:rPr>
              <a:t>(a) = 4, (b) = 3, </a:t>
            </a:r>
          </a:p>
          <a:p>
            <a:pPr lvl="1"/>
            <a:r>
              <a:rPr lang="en-US">
                <a:latin typeface="Arial" charset="0"/>
                <a:sym typeface="Symbol" pitchFamily="18" charset="2"/>
              </a:rPr>
              <a:t>(c) = 4, (d) = 6, </a:t>
            </a:r>
          </a:p>
          <a:p>
            <a:pPr lvl="1"/>
            <a:r>
              <a:rPr lang="en-US">
                <a:latin typeface="Arial" charset="0"/>
                <a:sym typeface="Symbol" pitchFamily="18" charset="2"/>
              </a:rPr>
              <a:t>(e) = 4, (f) = 4, </a:t>
            </a:r>
          </a:p>
          <a:p>
            <a:pPr lvl="1"/>
            <a:r>
              <a:rPr lang="en-US">
                <a:latin typeface="Arial" charset="0"/>
                <a:sym typeface="Symbol" pitchFamily="18" charset="2"/>
              </a:rPr>
              <a:t>(g) = 3.</a:t>
            </a:r>
          </a:p>
          <a:p>
            <a:endParaRPr lang="en-US" sz="2400"/>
          </a:p>
        </p:txBody>
      </p:sp>
      <p:pic>
        <p:nvPicPr>
          <p:cNvPr id="144388" name="Picture 4" descr="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600200"/>
            <a:ext cx="2971800" cy="267866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724400"/>
            <a:ext cx="28956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4083050" y="457200"/>
            <a:ext cx="766557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Idea</a:t>
            </a:r>
          </a:p>
        </p:txBody>
      </p:sp>
      <p:sp>
        <p:nvSpPr>
          <p:cNvPr id="605240" name="Text Box 56"/>
          <p:cNvSpPr txBox="1">
            <a:spLocks noChangeArrowheads="1"/>
          </p:cNvSpPr>
          <p:nvPr/>
        </p:nvSpPr>
        <p:spPr bwMode="auto">
          <a:xfrm>
            <a:off x="1619250" y="1371600"/>
            <a:ext cx="592455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 general, if we have a “partial” Eulerian cycle C*, </a:t>
            </a:r>
          </a:p>
          <a:p>
            <a:pPr>
              <a:lnSpc>
                <a:spcPct val="150000"/>
              </a:lnSpc>
            </a:pPr>
            <a:r>
              <a:rPr lang="en-US" altLang="en-US"/>
              <a:t>and it intersects with a cycle C on a vertex v,</a:t>
            </a:r>
          </a:p>
          <a:p>
            <a:pPr>
              <a:lnSpc>
                <a:spcPct val="150000"/>
              </a:lnSpc>
            </a:pPr>
            <a:r>
              <a:rPr lang="en-US" altLang="en-US"/>
              <a:t>then we can extend the Eulerian cycle C* to include C.</a:t>
            </a:r>
          </a:p>
        </p:txBody>
      </p:sp>
      <p:sp>
        <p:nvSpPr>
          <p:cNvPr id="605241" name="Oval 57"/>
          <p:cNvSpPr>
            <a:spLocks noChangeArrowheads="1"/>
          </p:cNvSpPr>
          <p:nvPr/>
        </p:nvSpPr>
        <p:spPr bwMode="auto">
          <a:xfrm>
            <a:off x="1676400" y="2743200"/>
            <a:ext cx="3352800" cy="2743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605242" name="Freeform 58"/>
          <p:cNvSpPr>
            <a:spLocks/>
          </p:cNvSpPr>
          <p:nvPr/>
        </p:nvSpPr>
        <p:spPr bwMode="auto">
          <a:xfrm>
            <a:off x="1930400" y="3124200"/>
            <a:ext cx="3098800" cy="2133600"/>
          </a:xfrm>
          <a:custGeom>
            <a:avLst/>
            <a:gdLst>
              <a:gd name="T0" fmla="*/ 1568 w 1952"/>
              <a:gd name="T1" fmla="*/ 672 h 1344"/>
              <a:gd name="T2" fmla="*/ 1280 w 1952"/>
              <a:gd name="T3" fmla="*/ 192 h 1344"/>
              <a:gd name="T4" fmla="*/ 752 w 1952"/>
              <a:gd name="T5" fmla="*/ 96 h 1344"/>
              <a:gd name="T6" fmla="*/ 800 w 1952"/>
              <a:gd name="T7" fmla="*/ 528 h 1344"/>
              <a:gd name="T8" fmla="*/ 1184 w 1952"/>
              <a:gd name="T9" fmla="*/ 480 h 1344"/>
              <a:gd name="T10" fmla="*/ 1280 w 1952"/>
              <a:gd name="T11" fmla="*/ 672 h 1344"/>
              <a:gd name="T12" fmla="*/ 704 w 1952"/>
              <a:gd name="T13" fmla="*/ 912 h 1344"/>
              <a:gd name="T14" fmla="*/ 368 w 1952"/>
              <a:gd name="T15" fmla="*/ 432 h 1344"/>
              <a:gd name="T16" fmla="*/ 704 w 1952"/>
              <a:gd name="T17" fmla="*/ 240 h 1344"/>
              <a:gd name="T18" fmla="*/ 272 w 1952"/>
              <a:gd name="T19" fmla="*/ 48 h 1344"/>
              <a:gd name="T20" fmla="*/ 32 w 1952"/>
              <a:gd name="T21" fmla="*/ 528 h 1344"/>
              <a:gd name="T22" fmla="*/ 464 w 1952"/>
              <a:gd name="T23" fmla="*/ 912 h 1344"/>
              <a:gd name="T24" fmla="*/ 272 w 1952"/>
              <a:gd name="T25" fmla="*/ 1152 h 1344"/>
              <a:gd name="T26" fmla="*/ 1136 w 1952"/>
              <a:gd name="T27" fmla="*/ 1296 h 1344"/>
              <a:gd name="T28" fmla="*/ 944 w 1952"/>
              <a:gd name="T29" fmla="*/ 864 h 1344"/>
              <a:gd name="T30" fmla="*/ 944 w 1952"/>
              <a:gd name="T31" fmla="*/ 528 h 1344"/>
              <a:gd name="T32" fmla="*/ 1376 w 1952"/>
              <a:gd name="T33" fmla="*/ 336 h 1344"/>
              <a:gd name="T34" fmla="*/ 1904 w 1952"/>
              <a:gd name="T35" fmla="*/ 528 h 1344"/>
              <a:gd name="T36" fmla="*/ 1664 w 1952"/>
              <a:gd name="T37" fmla="*/ 1056 h 1344"/>
              <a:gd name="T38" fmla="*/ 1184 w 1952"/>
              <a:gd name="T39" fmla="*/ 720 h 1344"/>
              <a:gd name="T40" fmla="*/ 1232 w 1952"/>
              <a:gd name="T41" fmla="*/ 480 h 1344"/>
              <a:gd name="T42" fmla="*/ 1568 w 1952"/>
              <a:gd name="T43" fmla="*/ 672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52" h="1344">
                <a:moveTo>
                  <a:pt x="1568" y="672"/>
                </a:moveTo>
                <a:cubicBezTo>
                  <a:pt x="1576" y="624"/>
                  <a:pt x="1416" y="288"/>
                  <a:pt x="1280" y="192"/>
                </a:cubicBezTo>
                <a:cubicBezTo>
                  <a:pt x="1144" y="96"/>
                  <a:pt x="832" y="40"/>
                  <a:pt x="752" y="96"/>
                </a:cubicBezTo>
                <a:cubicBezTo>
                  <a:pt x="672" y="152"/>
                  <a:pt x="728" y="464"/>
                  <a:pt x="800" y="528"/>
                </a:cubicBezTo>
                <a:cubicBezTo>
                  <a:pt x="872" y="592"/>
                  <a:pt x="1104" y="456"/>
                  <a:pt x="1184" y="480"/>
                </a:cubicBezTo>
                <a:cubicBezTo>
                  <a:pt x="1264" y="504"/>
                  <a:pt x="1360" y="600"/>
                  <a:pt x="1280" y="672"/>
                </a:cubicBezTo>
                <a:cubicBezTo>
                  <a:pt x="1200" y="744"/>
                  <a:pt x="856" y="952"/>
                  <a:pt x="704" y="912"/>
                </a:cubicBezTo>
                <a:cubicBezTo>
                  <a:pt x="552" y="872"/>
                  <a:pt x="368" y="544"/>
                  <a:pt x="368" y="432"/>
                </a:cubicBezTo>
                <a:cubicBezTo>
                  <a:pt x="368" y="320"/>
                  <a:pt x="720" y="304"/>
                  <a:pt x="704" y="240"/>
                </a:cubicBezTo>
                <a:cubicBezTo>
                  <a:pt x="688" y="176"/>
                  <a:pt x="384" y="0"/>
                  <a:pt x="272" y="48"/>
                </a:cubicBezTo>
                <a:cubicBezTo>
                  <a:pt x="160" y="96"/>
                  <a:pt x="0" y="384"/>
                  <a:pt x="32" y="528"/>
                </a:cubicBezTo>
                <a:cubicBezTo>
                  <a:pt x="64" y="672"/>
                  <a:pt x="424" y="808"/>
                  <a:pt x="464" y="912"/>
                </a:cubicBezTo>
                <a:cubicBezTo>
                  <a:pt x="504" y="1016"/>
                  <a:pt x="160" y="1088"/>
                  <a:pt x="272" y="1152"/>
                </a:cubicBezTo>
                <a:cubicBezTo>
                  <a:pt x="384" y="1216"/>
                  <a:pt x="1024" y="1344"/>
                  <a:pt x="1136" y="1296"/>
                </a:cubicBezTo>
                <a:cubicBezTo>
                  <a:pt x="1248" y="1248"/>
                  <a:pt x="976" y="992"/>
                  <a:pt x="944" y="864"/>
                </a:cubicBezTo>
                <a:cubicBezTo>
                  <a:pt x="912" y="736"/>
                  <a:pt x="872" y="616"/>
                  <a:pt x="944" y="528"/>
                </a:cubicBezTo>
                <a:cubicBezTo>
                  <a:pt x="1016" y="440"/>
                  <a:pt x="1216" y="336"/>
                  <a:pt x="1376" y="336"/>
                </a:cubicBezTo>
                <a:cubicBezTo>
                  <a:pt x="1536" y="336"/>
                  <a:pt x="1856" y="408"/>
                  <a:pt x="1904" y="528"/>
                </a:cubicBezTo>
                <a:cubicBezTo>
                  <a:pt x="1952" y="648"/>
                  <a:pt x="1784" y="1024"/>
                  <a:pt x="1664" y="1056"/>
                </a:cubicBezTo>
                <a:cubicBezTo>
                  <a:pt x="1544" y="1088"/>
                  <a:pt x="1256" y="816"/>
                  <a:pt x="1184" y="720"/>
                </a:cubicBezTo>
                <a:cubicBezTo>
                  <a:pt x="1112" y="624"/>
                  <a:pt x="1168" y="488"/>
                  <a:pt x="1232" y="480"/>
                </a:cubicBezTo>
                <a:cubicBezTo>
                  <a:pt x="1296" y="472"/>
                  <a:pt x="1560" y="720"/>
                  <a:pt x="1568" y="67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5243" name="Oval 59"/>
          <p:cNvSpPr>
            <a:spLocks noChangeArrowheads="1"/>
          </p:cNvSpPr>
          <p:nvPr/>
        </p:nvSpPr>
        <p:spPr bwMode="auto">
          <a:xfrm>
            <a:off x="4953000" y="3200400"/>
            <a:ext cx="1905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4" name="Oval 60"/>
          <p:cNvSpPr>
            <a:spLocks noChangeArrowheads="1"/>
          </p:cNvSpPr>
          <p:nvPr/>
        </p:nvSpPr>
        <p:spPr bwMode="auto">
          <a:xfrm>
            <a:off x="48768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46" name="Text Box 62"/>
          <p:cNvSpPr txBox="1">
            <a:spLocks noChangeArrowheads="1"/>
          </p:cNvSpPr>
          <p:nvPr/>
        </p:nvSpPr>
        <p:spPr bwMode="auto">
          <a:xfrm>
            <a:off x="4572000" y="3886200"/>
            <a:ext cx="295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</a:t>
            </a:r>
          </a:p>
        </p:txBody>
      </p:sp>
      <p:sp>
        <p:nvSpPr>
          <p:cNvPr id="605247" name="Text Box 63"/>
          <p:cNvSpPr txBox="1">
            <a:spLocks noChangeArrowheads="1"/>
          </p:cNvSpPr>
          <p:nvPr/>
        </p:nvSpPr>
        <p:spPr bwMode="auto">
          <a:xfrm>
            <a:off x="762000" y="5410200"/>
            <a:ext cx="7173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First follow C* until we visit v, then follow C until we go back to </a:t>
            </a:r>
            <a:r>
              <a:rPr lang="en-US" altLang="en-US" dirty="0" smtClean="0"/>
              <a:t>v, and </a:t>
            </a:r>
            <a:r>
              <a:rPr lang="en-US" altLang="en-US" dirty="0"/>
              <a:t>then follow C* from v to the end.</a:t>
            </a:r>
          </a:p>
        </p:txBody>
      </p:sp>
      <p:sp>
        <p:nvSpPr>
          <p:cNvPr id="605248" name="Rectangle 64"/>
          <p:cNvSpPr>
            <a:spLocks noChangeArrowheads="1"/>
          </p:cNvSpPr>
          <p:nvPr/>
        </p:nvSpPr>
        <p:spPr bwMode="auto">
          <a:xfrm>
            <a:off x="3048000" y="2819400"/>
            <a:ext cx="442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C*</a:t>
            </a:r>
          </a:p>
        </p:txBody>
      </p:sp>
      <p:sp>
        <p:nvSpPr>
          <p:cNvPr id="605249" name="Rectangle 65"/>
          <p:cNvSpPr>
            <a:spLocks noChangeArrowheads="1"/>
          </p:cNvSpPr>
          <p:nvPr/>
        </p:nvSpPr>
        <p:spPr bwMode="auto">
          <a:xfrm>
            <a:off x="6400800" y="2895600"/>
            <a:ext cx="322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38552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0101" y="2743200"/>
            <a:ext cx="45338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914400"/>
            <a:ext cx="7924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Firstly, check if the degree of each vertex is even, </a:t>
            </a:r>
            <a:r>
              <a:rPr lang="en-US" i="1" dirty="0" smtClean="0">
                <a:latin typeface="Arial" charset="0"/>
              </a:rPr>
              <a:t>graph</a:t>
            </a:r>
            <a:r>
              <a:rPr lang="en-US" dirty="0" smtClean="0">
                <a:latin typeface="Arial" charset="0"/>
              </a:rPr>
              <a:t> is connected </a:t>
            </a:r>
            <a:endParaRPr lang="en-US" dirty="0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191000"/>
            <a:ext cx="4048125" cy="11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Finding Euler Cycle in a Graph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595021"/>
            <a:ext cx="480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 smtClean="0"/>
              <a:t>C</a:t>
            </a:r>
            <a:r>
              <a:rPr lang="en-US" dirty="0" smtClean="0"/>
              <a:t>: </a:t>
            </a:r>
            <a:r>
              <a:rPr lang="en-US" i="1" dirty="0" err="1" smtClean="0"/>
              <a:t>abcda</a:t>
            </a:r>
            <a:endParaRPr lang="en-US" i="1" dirty="0" smtClean="0"/>
          </a:p>
          <a:p>
            <a:pPr algn="just"/>
            <a:r>
              <a:rPr lang="en-US" dirty="0" smtClean="0"/>
              <a:t>We find that </a:t>
            </a:r>
            <a:r>
              <a:rPr lang="en-US" i="1" dirty="0" smtClean="0"/>
              <a:t>C</a:t>
            </a:r>
            <a:r>
              <a:rPr lang="en-US" dirty="0" smtClean="0"/>
              <a:t> is not an Euler circuit for the </a:t>
            </a:r>
            <a:r>
              <a:rPr lang="en-US" dirty="0" smtClean="0"/>
              <a:t>graph (not all edges) and </a:t>
            </a:r>
            <a:r>
              <a:rPr lang="en-US" dirty="0" smtClean="0"/>
              <a:t>it intersects the rest of the graph at </a:t>
            </a:r>
            <a:r>
              <a:rPr lang="en-US" i="1" dirty="0" smtClean="0"/>
              <a:t>d</a:t>
            </a:r>
            <a:r>
              <a:rPr lang="en-US" dirty="0" smtClean="0"/>
              <a:t> (in (ii)). </a:t>
            </a:r>
          </a:p>
          <a:p>
            <a:pPr algn="just"/>
            <a:r>
              <a:rPr lang="en-US" dirty="0" smtClean="0"/>
              <a:t>Let </a:t>
            </a:r>
            <a:r>
              <a:rPr lang="en-US" i="1" dirty="0" smtClean="0"/>
              <a:t>C</a:t>
            </a:r>
            <a:r>
              <a:rPr lang="en-US" dirty="0" smtClean="0"/>
              <a:t>' be :</a:t>
            </a:r>
            <a:r>
              <a:rPr lang="en-US" i="1" dirty="0" err="1" smtClean="0"/>
              <a:t>deghjid</a:t>
            </a:r>
            <a:r>
              <a:rPr lang="en-US" dirty="0" smtClean="0"/>
              <a:t>. We patch </a:t>
            </a:r>
            <a:r>
              <a:rPr lang="en-US" i="1" dirty="0" smtClean="0"/>
              <a:t>C</a:t>
            </a:r>
            <a:r>
              <a:rPr lang="en-US" dirty="0" smtClean="0"/>
              <a:t>' into </a:t>
            </a:r>
            <a:r>
              <a:rPr lang="en-US" i="1" dirty="0" smtClean="0"/>
              <a:t>C</a:t>
            </a:r>
            <a:r>
              <a:rPr lang="en-US" dirty="0" smtClean="0"/>
              <a:t> to obtain </a:t>
            </a:r>
            <a:r>
              <a:rPr lang="en-US" i="1" dirty="0" smtClean="0"/>
              <a:t>C"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i="1" dirty="0" err="1" smtClean="0"/>
              <a:t>abcdeghjida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 </a:t>
            </a:r>
            <a:r>
              <a:rPr lang="en-US" i="1" dirty="0" smtClean="0"/>
              <a:t>C = C"</a:t>
            </a:r>
            <a:r>
              <a:rPr lang="en-US" dirty="0" smtClean="0"/>
              <a:t>.  Then current </a:t>
            </a:r>
            <a:r>
              <a:rPr lang="en-US" i="1" dirty="0" smtClean="0"/>
              <a:t>C</a:t>
            </a:r>
            <a:r>
              <a:rPr lang="en-US" dirty="0" smtClean="0"/>
              <a:t> is represented by the labeled edges in (iii</a:t>
            </a:r>
            <a:r>
              <a:rPr lang="en-US" dirty="0" smtClean="0"/>
              <a:t>).</a:t>
            </a:r>
            <a:endParaRPr lang="en-US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1112" y="1676400"/>
            <a:ext cx="4052888" cy="93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943600" y="2057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0" y="35814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(ii)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4876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(iii)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14400"/>
            <a:ext cx="7924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Firstly, check if the degree of each vertex is even, </a:t>
            </a:r>
            <a:r>
              <a:rPr lang="en-US" i="1" dirty="0" smtClean="0">
                <a:latin typeface="Arial" charset="0"/>
              </a:rPr>
              <a:t>graph</a:t>
            </a:r>
            <a:r>
              <a:rPr lang="en-US" dirty="0" smtClean="0">
                <a:latin typeface="Arial" charset="0"/>
              </a:rPr>
              <a:t> is connected </a:t>
            </a:r>
            <a:endParaRPr lang="en-US" dirty="0"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1676400"/>
            <a:ext cx="4048125" cy="11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5107" y="3276600"/>
            <a:ext cx="438889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Finding Euler Cycle in a Graph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595021"/>
            <a:ext cx="480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Let </a:t>
            </a:r>
            <a:r>
              <a:rPr lang="en-US" i="1" dirty="0" smtClean="0"/>
              <a:t>C</a:t>
            </a:r>
            <a:r>
              <a:rPr lang="en-US" dirty="0" smtClean="0"/>
              <a:t>' be :</a:t>
            </a:r>
            <a:r>
              <a:rPr lang="en-US" i="1" dirty="0" err="1" smtClean="0"/>
              <a:t>deghjid</a:t>
            </a:r>
            <a:r>
              <a:rPr lang="en-US" dirty="0" smtClean="0"/>
              <a:t>. We patch </a:t>
            </a:r>
            <a:r>
              <a:rPr lang="en-US" i="1" dirty="0" smtClean="0"/>
              <a:t>C</a:t>
            </a:r>
            <a:r>
              <a:rPr lang="en-US" dirty="0" smtClean="0"/>
              <a:t>' into </a:t>
            </a:r>
            <a:r>
              <a:rPr lang="en-US" i="1" dirty="0" smtClean="0"/>
              <a:t>C</a:t>
            </a:r>
            <a:r>
              <a:rPr lang="en-US" dirty="0" smtClean="0"/>
              <a:t> to obtain </a:t>
            </a:r>
            <a:r>
              <a:rPr lang="en-US" i="1" dirty="0" smtClean="0"/>
              <a:t>C"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i="1" dirty="0" err="1" smtClean="0"/>
              <a:t>abcdeghjida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Set </a:t>
            </a:r>
            <a:r>
              <a:rPr lang="en-US" i="1" dirty="0" smtClean="0"/>
              <a:t>C = C"</a:t>
            </a:r>
            <a:r>
              <a:rPr lang="en-US" dirty="0" smtClean="0"/>
              <a:t>.  Then current </a:t>
            </a:r>
            <a:r>
              <a:rPr lang="en-US" i="1" dirty="0" smtClean="0"/>
              <a:t>C</a:t>
            </a:r>
            <a:r>
              <a:rPr lang="en-US" dirty="0" smtClean="0"/>
              <a:t> is represented by the labeled edges in (iii).</a:t>
            </a:r>
          </a:p>
          <a:p>
            <a:pPr algn="just"/>
            <a:r>
              <a:rPr lang="en-US" dirty="0" smtClean="0"/>
              <a:t>Still </a:t>
            </a:r>
            <a:r>
              <a:rPr lang="en-US" i="1" dirty="0" smtClean="0"/>
              <a:t>C</a:t>
            </a:r>
            <a:r>
              <a:rPr lang="en-US" dirty="0" smtClean="0"/>
              <a:t> is not an Euler circuit for the graph but it intersects the rest of the graph at </a:t>
            </a:r>
            <a:r>
              <a:rPr lang="en-US" i="1" dirty="0" smtClean="0"/>
              <a:t>e</a:t>
            </a:r>
            <a:r>
              <a:rPr lang="en-US" dirty="0" smtClean="0"/>
              <a:t>. </a:t>
            </a:r>
            <a:r>
              <a:rPr lang="en-US" i="1" dirty="0" smtClean="0"/>
              <a:t>C</a:t>
            </a:r>
            <a:r>
              <a:rPr lang="en-US" dirty="0" smtClean="0"/>
              <a:t>': </a:t>
            </a:r>
            <a:r>
              <a:rPr lang="en-US" i="1" dirty="0" err="1" smtClean="0"/>
              <a:t>efhe</a:t>
            </a:r>
            <a:r>
              <a:rPr lang="en-US" i="1" dirty="0" smtClean="0"/>
              <a:t> </a:t>
            </a:r>
            <a:r>
              <a:rPr lang="en-US" dirty="0" smtClean="0"/>
              <a:t>and we patch C' into </a:t>
            </a:r>
            <a:r>
              <a:rPr lang="en-US" i="1" dirty="0" smtClean="0"/>
              <a:t>C</a:t>
            </a:r>
            <a:r>
              <a:rPr lang="en-US" dirty="0" smtClean="0"/>
              <a:t> and finally we get </a:t>
            </a:r>
            <a:r>
              <a:rPr lang="en-US" i="1" dirty="0" smtClean="0"/>
              <a:t>C: </a:t>
            </a:r>
            <a:r>
              <a:rPr lang="en-US" i="1" dirty="0" err="1" smtClean="0"/>
              <a:t>abcdefheghjida</a:t>
            </a:r>
            <a:r>
              <a:rPr lang="en-US" i="1" dirty="0" smtClean="0"/>
              <a:t>  </a:t>
            </a:r>
            <a:r>
              <a:rPr lang="en-US" dirty="0" smtClean="0"/>
              <a:t>in</a:t>
            </a:r>
            <a:r>
              <a:rPr lang="en-US" i="1" dirty="0" smtClean="0"/>
              <a:t> </a:t>
            </a:r>
            <a:r>
              <a:rPr lang="en-US" dirty="0" smtClean="0"/>
              <a:t>(iv)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77000" y="2971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(iii)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4800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(iv)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1143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Hamiltonian Cycle-Parallel Computation Model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3581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charset="0"/>
              </a:rPr>
              <a:t>The n-cube I</a:t>
            </a:r>
            <a:r>
              <a:rPr lang="en-US" sz="2400" baseline="30000" dirty="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has 2</a:t>
            </a:r>
            <a:r>
              <a:rPr lang="en-US" sz="2400" baseline="30000" dirty="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processors, n </a:t>
            </a:r>
            <a:r>
              <a:rPr lang="en-US" sz="2400" u="sng" dirty="0">
                <a:latin typeface="Arial" charset="0"/>
              </a:rPr>
              <a:t>&gt;</a:t>
            </a:r>
            <a:r>
              <a:rPr lang="en-US" sz="2400" dirty="0">
                <a:latin typeface="Arial" charset="0"/>
              </a:rPr>
              <a:t> 1</a:t>
            </a:r>
          </a:p>
          <a:p>
            <a:pPr lvl="1"/>
            <a:r>
              <a:rPr lang="en-US" sz="2000" dirty="0">
                <a:latin typeface="Arial" charset="0"/>
              </a:rPr>
              <a:t>Vertices are labeled 0, 1, 2,…, 2</a:t>
            </a:r>
            <a:r>
              <a:rPr lang="en-US" sz="2000" baseline="30000" dirty="0">
                <a:latin typeface="Arial" charset="0"/>
              </a:rPr>
              <a:t>n-1</a:t>
            </a:r>
          </a:p>
          <a:p>
            <a:pPr lvl="1"/>
            <a:r>
              <a:rPr lang="en-US" sz="2000" dirty="0">
                <a:latin typeface="Arial" charset="0"/>
              </a:rPr>
              <a:t>An edge connects two vertices if the binary representation of their labels differs in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exactly one bit</a:t>
            </a:r>
          </a:p>
          <a:p>
            <a:pPr lvl="1"/>
            <a:r>
              <a:rPr lang="en-US" sz="2000" dirty="0">
                <a:latin typeface="Arial" charset="0"/>
              </a:rPr>
              <a:t>The n-cube simulates a </a:t>
            </a:r>
            <a:r>
              <a:rPr lang="en-US" sz="2000" i="1" dirty="0">
                <a:latin typeface="Arial" charset="0"/>
              </a:rPr>
              <a:t>ring</a:t>
            </a:r>
            <a:r>
              <a:rPr lang="en-US" sz="2000" dirty="0">
                <a:latin typeface="Arial" charset="0"/>
              </a:rPr>
              <a:t> model with 2</a:t>
            </a:r>
            <a:r>
              <a:rPr lang="en-US" sz="2000" baseline="30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 processors if it contains a simple cycle with 2</a:t>
            </a:r>
            <a:r>
              <a:rPr lang="en-US" sz="2000" baseline="30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 vertices which is a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Hamiltonian cycle</a:t>
            </a:r>
          </a:p>
          <a:p>
            <a:pPr lvl="1"/>
            <a:r>
              <a:rPr lang="en-US" sz="2000" dirty="0">
                <a:latin typeface="Arial" charset="0"/>
              </a:rPr>
              <a:t>The n-cube (n </a:t>
            </a:r>
            <a:r>
              <a:rPr lang="en-US" sz="2000" u="sng" dirty="0">
                <a:latin typeface="Arial" charset="0"/>
              </a:rPr>
              <a:t>&gt;</a:t>
            </a:r>
            <a:r>
              <a:rPr lang="en-US" sz="2000" dirty="0">
                <a:latin typeface="Arial" charset="0"/>
              </a:rPr>
              <a:t> 2) has a Gray code, therefore it contains a simple Hamiltonian cycle with 2</a:t>
            </a:r>
            <a:r>
              <a:rPr lang="en-US" sz="2000" baseline="30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 vertices, and so it is a model for parallel computation.</a:t>
            </a:r>
          </a:p>
          <a:p>
            <a:pPr lvl="1"/>
            <a:r>
              <a:rPr lang="en-US" sz="2000" dirty="0">
                <a:latin typeface="Arial" charset="0"/>
              </a:rPr>
              <a:t>I</a:t>
            </a:r>
            <a:r>
              <a:rPr lang="en-US" sz="2000" baseline="30000" dirty="0"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has only two vertices 0 and 1.  It has no cycles.	</a:t>
            </a:r>
          </a:p>
        </p:txBody>
      </p:sp>
      <p:pic>
        <p:nvPicPr>
          <p:cNvPr id="141316" name="Picture 4" descr="Interv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257800"/>
            <a:ext cx="3581400" cy="13604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6400800" cy="4530725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(a </a:t>
            </a:r>
            <a:r>
              <a:rPr lang="en-US" i="1" dirty="0">
                <a:latin typeface="Arial" charset="0"/>
              </a:rPr>
              <a:t>square</a:t>
            </a:r>
            <a:r>
              <a:rPr lang="en-US" dirty="0">
                <a:latin typeface="Arial" charset="0"/>
              </a:rPr>
              <a:t>) has 4 vertices labeled 00, 01, 10 and 11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 Hamiltonian cycle </a:t>
            </a:r>
            <a:r>
              <a:rPr lang="en-US" dirty="0">
                <a:latin typeface="Arial" charset="0"/>
              </a:rPr>
              <a:t>is (00, 01, 11, 10, 00)</a:t>
            </a:r>
          </a:p>
          <a:p>
            <a:pPr lvl="1"/>
            <a:r>
              <a:rPr lang="en-US" dirty="0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3</a:t>
            </a:r>
            <a:r>
              <a:rPr lang="en-US" dirty="0">
                <a:latin typeface="Arial" charset="0"/>
              </a:rPr>
              <a:t> (a </a:t>
            </a:r>
            <a:r>
              <a:rPr lang="en-US" i="1" dirty="0">
                <a:latin typeface="Arial" charset="0"/>
              </a:rPr>
              <a:t>cube</a:t>
            </a:r>
            <a:r>
              <a:rPr lang="en-US" dirty="0">
                <a:latin typeface="Arial" charset="0"/>
              </a:rPr>
              <a:t>) has 8 vertices labeled 000, 001, 010, 011, 100, 101 and 111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</a:rPr>
              <a:t>A Hamiltonian cycle </a:t>
            </a:r>
            <a:r>
              <a:rPr lang="en-US" dirty="0">
                <a:latin typeface="Arial" charset="0"/>
              </a:rPr>
              <a:t>is (000, 001, 011, 010, 110, 111, 101, 100, 000</a:t>
            </a:r>
            <a:r>
              <a:rPr lang="en-US" dirty="0" smtClean="0">
                <a:latin typeface="Arial" charset="0"/>
              </a:rPr>
              <a:t>)=(0, 1, 3, 2, 6, 7, 5, 4, 0)</a:t>
            </a:r>
          </a:p>
          <a:p>
            <a:pPr lvl="1">
              <a:buNone/>
            </a:pP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endParaRPr lang="en-US" sz="2400" dirty="0"/>
          </a:p>
        </p:txBody>
      </p:sp>
      <p:pic>
        <p:nvPicPr>
          <p:cNvPr id="142340" name="Picture 4" descr="Squ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676400"/>
            <a:ext cx="1651000" cy="1981200"/>
          </a:xfrm>
          <a:prstGeom prst="rect">
            <a:avLst/>
          </a:prstGeom>
          <a:noFill/>
        </p:spPr>
      </p:pic>
      <p:pic>
        <p:nvPicPr>
          <p:cNvPr id="142342" name="Picture 6" descr="3 cub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962400"/>
            <a:ext cx="2360613" cy="2427288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88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Parallel Computation Model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3810000" cy="32353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The Hamiltonian cycle </a:t>
            </a:r>
            <a:r>
              <a:rPr lang="en-US" dirty="0">
                <a:latin typeface="Arial" charset="0"/>
              </a:rPr>
              <a:t>(000, 001, 011, 010, 110, 111, 101, 100, 000) joins vertices that differ by one bit.</a:t>
            </a:r>
          </a:p>
        </p:txBody>
      </p:sp>
      <p:pic>
        <p:nvPicPr>
          <p:cNvPr id="137220" name="Picture 4" descr="3 cube Par Co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4100" y="2209800"/>
            <a:ext cx="3706813" cy="3810000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457200"/>
            <a:ext cx="8534400" cy="7889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3Cube Model</a:t>
            </a:r>
            <a:endParaRPr kumimoji="1" lang="en-US" sz="4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5181600"/>
            <a:ext cx="3395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charset="0"/>
              </a:rPr>
              <a:t>(0, 1, 3, 2, 6, 7, 5, 4, 0)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828800"/>
            <a:ext cx="4495800" cy="4302125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Arial" charset="0"/>
              </a:rPr>
              <a:t>I</a:t>
            </a:r>
            <a:r>
              <a:rPr lang="en-US" baseline="30000" dirty="0">
                <a:latin typeface="Arial" charset="0"/>
              </a:rPr>
              <a:t>4</a:t>
            </a:r>
            <a:r>
              <a:rPr lang="en-US" dirty="0">
                <a:latin typeface="Arial" charset="0"/>
              </a:rPr>
              <a:t> (the hypercube)</a:t>
            </a:r>
            <a:r>
              <a:rPr lang="en-US" sz="2400" dirty="0"/>
              <a:t>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Arial" charset="0"/>
              </a:rPr>
              <a:t>has16 vertices, 32 edges and 20 faces</a:t>
            </a:r>
          </a:p>
          <a:p>
            <a:r>
              <a:rPr lang="en-US" dirty="0">
                <a:latin typeface="Arial" charset="0"/>
              </a:rPr>
              <a:t>Vertex labels: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0000	0001	0010	0011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0100	0101	0110	0111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1000	1001	1010	1011  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1100	1101	1110	1111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	</a:t>
            </a:r>
          </a:p>
        </p:txBody>
      </p:sp>
      <p:pic>
        <p:nvPicPr>
          <p:cNvPr id="143366" name="Picture 6" descr="Hypercube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3886200" cy="3313113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889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Hypercube or </a:t>
            </a:r>
            <a:r>
              <a:rPr lang="en-US" i="0" dirty="0" smtClean="0"/>
              <a:t>4-</a:t>
            </a:r>
            <a:r>
              <a:rPr lang="en-US" dirty="0" smtClean="0"/>
              <a:t>Cube Model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46482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r>
              <a:rPr lang="en-US" dirty="0" smtClean="0">
                <a:sym typeface="Wingdings" pitchFamily="2" charset="2"/>
              </a:rPr>
              <a:t>132675412131514101198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391400" cy="914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Sum of the degrees of Graph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latin typeface="Arial" charset="0"/>
              </a:rPr>
              <a:t>Theorem 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If </a:t>
            </a: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 is a graph with </a:t>
            </a:r>
            <a:r>
              <a:rPr lang="en-US" i="1" dirty="0">
                <a:latin typeface="Arial" charset="0"/>
              </a:rPr>
              <a:t>m</a:t>
            </a:r>
            <a:r>
              <a:rPr lang="en-US" dirty="0">
                <a:latin typeface="Arial" charset="0"/>
              </a:rPr>
              <a:t> edges and </a:t>
            </a:r>
            <a:r>
              <a:rPr lang="en-US" i="1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 vertices </a:t>
            </a:r>
            <a:r>
              <a:rPr lang="en-US" i="1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, </a:t>
            </a:r>
            <a:r>
              <a:rPr lang="en-US" i="1" dirty="0">
                <a:latin typeface="Arial" charset="0"/>
              </a:rPr>
              <a:t>v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,…, </a:t>
            </a:r>
            <a:r>
              <a:rPr lang="en-US" i="1" dirty="0" err="1">
                <a:latin typeface="Arial" charset="0"/>
              </a:rPr>
              <a:t>v</a:t>
            </a:r>
            <a:r>
              <a:rPr lang="en-US" i="1" baseline="-25000" dirty="0" err="1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, then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                            </a:t>
            </a:r>
            <a:r>
              <a:rPr lang="en-US" i="1" baseline="-25000" dirty="0">
                <a:latin typeface="Arial" charset="0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</a:rPr>
              <a:t>                           </a:t>
            </a:r>
            <a:r>
              <a:rPr lang="en-US" sz="3600" dirty="0">
                <a:latin typeface="Arial" charset="0"/>
                <a:sym typeface="Symbol" pitchFamily="18" charset="2"/>
              </a:rPr>
              <a:t></a:t>
            </a:r>
            <a:r>
              <a:rPr lang="en-US" dirty="0">
                <a:latin typeface="Arial" charset="0"/>
                <a:sym typeface="Symbol" pitchFamily="18" charset="2"/>
              </a:rPr>
              <a:t> (</a:t>
            </a:r>
            <a:r>
              <a:rPr lang="en-US" i="1" dirty="0">
                <a:latin typeface="Arial" charset="0"/>
                <a:sym typeface="Symbol" pitchFamily="18" charset="2"/>
              </a:rPr>
              <a:t>v</a:t>
            </a:r>
            <a:r>
              <a:rPr lang="en-US" i="1" baseline="-25000" dirty="0">
                <a:latin typeface="Arial" charset="0"/>
                <a:sym typeface="Symbol" pitchFamily="18" charset="2"/>
              </a:rPr>
              <a:t>i</a:t>
            </a:r>
            <a:r>
              <a:rPr lang="en-US" dirty="0">
                <a:latin typeface="Arial" charset="0"/>
                <a:sym typeface="Symbol" pitchFamily="18" charset="2"/>
              </a:rPr>
              <a:t>) = 2</a:t>
            </a:r>
            <a:r>
              <a:rPr lang="en-US" i="1" dirty="0">
                <a:latin typeface="Arial" charset="0"/>
                <a:sym typeface="Symbol" pitchFamily="18" charset="2"/>
              </a:rPr>
              <a:t>m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  <a:sym typeface="Symbol" pitchFamily="18" charset="2"/>
              </a:rPr>
              <a:t>                          </a:t>
            </a:r>
            <a:r>
              <a:rPr lang="en-US" i="1" baseline="30000" dirty="0" err="1">
                <a:latin typeface="Arial" charset="0"/>
                <a:sym typeface="Symbol" pitchFamily="18" charset="2"/>
              </a:rPr>
              <a:t>i</a:t>
            </a:r>
            <a:r>
              <a:rPr lang="en-US" baseline="30000" dirty="0">
                <a:latin typeface="Arial" charset="0"/>
                <a:sym typeface="Symbol" pitchFamily="18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Arial" charset="0"/>
                <a:sym typeface="Symbol" pitchFamily="18" charset="2"/>
              </a:rPr>
              <a:t>    In particular, the sum of the degrees of all the vertices of a graph is even.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5486401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So, </a:t>
            </a:r>
            <a:r>
              <a:rPr lang="en-US" sz="2000" i="1" dirty="0" smtClean="0"/>
              <a:t>e</a:t>
            </a:r>
            <a:r>
              <a:rPr lang="en-US" sz="2000" dirty="0" smtClean="0"/>
              <a:t> contributes 2 to the total degree of </a:t>
            </a:r>
            <a:r>
              <a:rPr lang="en-US" sz="2000" i="1" dirty="0" smtClean="0"/>
              <a:t>G</a:t>
            </a:r>
            <a:r>
              <a:rPr lang="en-US" sz="2000" dirty="0" smtClean="0"/>
              <a:t>. Since </a:t>
            </a:r>
            <a:r>
              <a:rPr lang="en-US" sz="2000" i="1" dirty="0" smtClean="0"/>
              <a:t>e</a:t>
            </a:r>
            <a:r>
              <a:rPr lang="en-US" sz="2000" dirty="0" smtClean="0"/>
              <a:t> was arbitrarily chosen, this shows that each edge of </a:t>
            </a:r>
            <a:r>
              <a:rPr lang="en-US" sz="2000" i="1" dirty="0" smtClean="0"/>
              <a:t>G</a:t>
            </a:r>
            <a:r>
              <a:rPr lang="en-US" sz="2000" dirty="0" smtClean="0"/>
              <a:t> contributes 2 to the total degree of </a:t>
            </a:r>
            <a:r>
              <a:rPr lang="en-US" sz="2000" i="1" dirty="0" smtClean="0"/>
              <a:t>G</a:t>
            </a:r>
            <a:r>
              <a:rPr lang="en-US" sz="2000" dirty="0" smtClean="0"/>
              <a:t>. Thus, the total degree of </a:t>
            </a:r>
            <a:r>
              <a:rPr lang="en-US" sz="2000" i="1" dirty="0" smtClean="0"/>
              <a:t>G</a:t>
            </a:r>
            <a:r>
              <a:rPr lang="en-US" sz="2000" dirty="0" smtClean="0"/>
              <a:t> = 2(the number of edges of </a:t>
            </a:r>
            <a:r>
              <a:rPr lang="en-US" sz="2000" i="1" dirty="0" smtClean="0"/>
              <a:t>G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192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 </a:t>
            </a:r>
            <a:r>
              <a:rPr lang="en-US" sz="2000" i="1" dirty="0" smtClean="0"/>
              <a:t>G</a:t>
            </a:r>
            <a:r>
              <a:rPr lang="en-US" sz="2000" dirty="0" smtClean="0"/>
              <a:t> be a graph. </a:t>
            </a:r>
          </a:p>
          <a:p>
            <a:r>
              <a:rPr lang="en-US" sz="2000" dirty="0" smtClean="0"/>
              <a:t>Case 1: If </a:t>
            </a:r>
            <a:r>
              <a:rPr lang="en-US" sz="2000" i="1" dirty="0" smtClean="0"/>
              <a:t>G</a:t>
            </a:r>
            <a:r>
              <a:rPr lang="en-US" sz="2000" dirty="0" smtClean="0"/>
              <a:t> is null graph, no vertices, no edges, so degree =0. </a:t>
            </a:r>
          </a:p>
          <a:p>
            <a:r>
              <a:rPr lang="en-US" sz="2000" dirty="0" smtClean="0"/>
              <a:t>Case 2: If </a:t>
            </a:r>
            <a:r>
              <a:rPr lang="en-US" sz="2000" i="1" dirty="0" smtClean="0"/>
              <a:t>G</a:t>
            </a:r>
            <a:r>
              <a:rPr lang="en-US" sz="2000" dirty="0" smtClean="0"/>
              <a:t> has </a:t>
            </a:r>
            <a:r>
              <a:rPr lang="en-US" sz="2000" i="1" dirty="0" smtClean="0"/>
              <a:t>n</a:t>
            </a:r>
            <a:r>
              <a:rPr lang="en-US" sz="2000" dirty="0" smtClean="0"/>
              <a:t> vertices </a:t>
            </a:r>
            <a:r>
              <a:rPr lang="en-US" sz="2000" i="1" dirty="0" smtClean="0"/>
              <a:t>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,......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, , </a:t>
            </a:r>
            <a:r>
              <a:rPr lang="en-US" sz="2000" i="1" dirty="0" smtClean="0"/>
              <a:t>n</a:t>
            </a:r>
            <a:r>
              <a:rPr lang="en-US" sz="2000" dirty="0" smtClean="0"/>
              <a:t> and </a:t>
            </a:r>
            <a:r>
              <a:rPr lang="en-US" sz="2000" i="1" dirty="0" smtClean="0"/>
              <a:t>m</a:t>
            </a:r>
            <a:r>
              <a:rPr lang="en-US" sz="2000" dirty="0" smtClean="0"/>
              <a:t> edges, </a:t>
            </a:r>
            <a:r>
              <a:rPr lang="en-US" sz="2000" i="1" dirty="0" smtClean="0"/>
              <a:t>m, n</a:t>
            </a:r>
            <a:r>
              <a:rPr lang="en-US" sz="2000" dirty="0" smtClean="0"/>
              <a:t> &gt;0 and integer,  Each edge of </a:t>
            </a:r>
            <a:r>
              <a:rPr lang="en-US" sz="2000" i="1" dirty="0" smtClean="0"/>
              <a:t>G</a:t>
            </a:r>
            <a:r>
              <a:rPr lang="en-US" sz="2000" dirty="0" smtClean="0"/>
              <a:t> contributes 2 to the total degree of </a:t>
            </a:r>
            <a:r>
              <a:rPr lang="en-US" sz="2000" i="1" dirty="0" smtClean="0"/>
              <a:t>G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For example, </a:t>
            </a:r>
            <a:r>
              <a:rPr lang="en-US" sz="2000" i="1" dirty="0" smtClean="0"/>
              <a:t>e</a:t>
            </a:r>
            <a:r>
              <a:rPr lang="en-US" sz="2000" dirty="0" smtClean="0"/>
              <a:t> is an arbitrarily chosen edge with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, and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. </a:t>
            </a:r>
          </a:p>
          <a:p>
            <a:r>
              <a:rPr lang="en-US" sz="2000" i="1" dirty="0" smtClean="0"/>
              <a:t>e contributes </a:t>
            </a:r>
            <a:r>
              <a:rPr lang="en-US" sz="2000" dirty="0" smtClean="0"/>
              <a:t>1 to the degree of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and 1 to the degree </a:t>
            </a:r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. As shown below, this is true even if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= </a:t>
            </a:r>
            <a:r>
              <a:rPr lang="en-US" sz="2000" i="1" dirty="0" smtClean="0"/>
              <a:t>j</a:t>
            </a:r>
            <a:r>
              <a:rPr lang="en-US" sz="2000" dirty="0" smtClean="0"/>
              <a:t>, because an edge that is a loop is counted twice in computing the degree of the vertex</a:t>
            </a:r>
            <a:endParaRPr lang="en-US" sz="20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962400"/>
            <a:ext cx="4400550" cy="152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239000" cy="457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Sum of the degrees of Graph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610600" cy="8651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Euler Cycle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5791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 </a:t>
            </a:r>
            <a:r>
              <a:rPr lang="en-US" i="1" dirty="0">
                <a:latin typeface="Arial" charset="0"/>
              </a:rPr>
              <a:t>Euler cycle</a:t>
            </a:r>
            <a:r>
              <a:rPr lang="en-US" dirty="0">
                <a:latin typeface="Arial" charset="0"/>
              </a:rPr>
              <a:t> in a graph </a:t>
            </a: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 is a simple cycle that passes through every edge of </a:t>
            </a: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 only once.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Arial" charset="0"/>
              </a:rPr>
              <a:t>The </a:t>
            </a:r>
            <a:r>
              <a:rPr lang="en-US" dirty="0" err="1">
                <a:latin typeface="Arial" charset="0"/>
              </a:rPr>
              <a:t>K</a:t>
            </a:r>
            <a:r>
              <a:rPr lang="en-US" dirty="0" err="1">
                <a:latin typeface="Arial" charset="0"/>
                <a:cs typeface="Arial" charset="0"/>
              </a:rPr>
              <a:t>ö</a:t>
            </a:r>
            <a:r>
              <a:rPr lang="en-US" dirty="0" err="1">
                <a:latin typeface="Arial" charset="0"/>
              </a:rPr>
              <a:t>nigsberg</a:t>
            </a:r>
            <a:r>
              <a:rPr lang="en-US" dirty="0">
                <a:latin typeface="Arial" charset="0"/>
              </a:rPr>
              <a:t> bridge problem: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Arial" charset="0"/>
              </a:rPr>
              <a:t>Starting and ending at the same point, is it possible to cross all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seven bridges</a:t>
            </a:r>
            <a:r>
              <a:rPr lang="en-US" sz="2000" dirty="0">
                <a:latin typeface="Arial" charset="0"/>
              </a:rPr>
              <a:t> just once and return to the starting point?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Arial" charset="0"/>
              </a:rPr>
              <a:t>This problem can be represented by a graph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dirty="0">
                <a:latin typeface="Arial" charset="0"/>
              </a:rPr>
              <a:t>Edges represent bridges and each vertex represents a region.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7179" name="Picture 11" descr="K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038600"/>
            <a:ext cx="2438400" cy="2125663"/>
          </a:xfrm>
          <a:prstGeom prst="rect">
            <a:avLst/>
          </a:prstGeom>
          <a:noFill/>
        </p:spPr>
      </p:pic>
      <p:pic>
        <p:nvPicPr>
          <p:cNvPr id="7182" name="Picture 14" descr="Konigsber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2133600"/>
            <a:ext cx="2590800" cy="15414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9350" y="2846388"/>
            <a:ext cx="4195763" cy="2159000"/>
            <a:chOff x="1763" y="1807"/>
            <a:chExt cx="2643" cy="1360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763" y="1807"/>
              <a:ext cx="2643" cy="1360"/>
              <a:chOff x="1758" y="1807"/>
              <a:chExt cx="2643" cy="1360"/>
            </a:xfrm>
          </p:grpSpPr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3404" y="2286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 i="1">
                    <a:solidFill>
                      <a:srgbClr val="000000"/>
                    </a:solidFill>
                    <a:latin typeface="Comic Sans MS" pitchFamily="66" charset="0"/>
                  </a:rPr>
                  <a:t>w</a:t>
                </a:r>
              </a:p>
            </p:txBody>
          </p:sp>
          <p:sp>
            <p:nvSpPr>
              <p:cNvPr id="30735" name="Freeform 22"/>
              <p:cNvSpPr>
                <a:spLocks/>
              </p:cNvSpPr>
              <p:nvPr/>
            </p:nvSpPr>
            <p:spPr bwMode="auto">
              <a:xfrm rot="-812617">
                <a:off x="1912" y="1874"/>
                <a:ext cx="1453" cy="1293"/>
              </a:xfrm>
              <a:custGeom>
                <a:avLst/>
                <a:gdLst>
                  <a:gd name="T0" fmla="*/ 53 w 1453"/>
                  <a:gd name="T1" fmla="*/ 640 h 1293"/>
                  <a:gd name="T2" fmla="*/ 573 w 1453"/>
                  <a:gd name="T3" fmla="*/ 64 h 1293"/>
                  <a:gd name="T4" fmla="*/ 1145 w 1453"/>
                  <a:gd name="T5" fmla="*/ 259 h 1293"/>
                  <a:gd name="T6" fmla="*/ 1396 w 1453"/>
                  <a:gd name="T7" fmla="*/ 942 h 1293"/>
                  <a:gd name="T8" fmla="*/ 801 w 1453"/>
                  <a:gd name="T9" fmla="*/ 1253 h 1293"/>
                  <a:gd name="T10" fmla="*/ 253 w 1453"/>
                  <a:gd name="T11" fmla="*/ 1183 h 1293"/>
                  <a:gd name="T12" fmla="*/ 53 w 1453"/>
                  <a:gd name="T13" fmla="*/ 640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24"/>
              <p:cNvSpPr>
                <a:spLocks/>
              </p:cNvSpPr>
              <p:nvPr/>
            </p:nvSpPr>
            <p:spPr bwMode="auto">
              <a:xfrm rot="-812617">
                <a:off x="3305" y="1807"/>
                <a:ext cx="1096" cy="1019"/>
              </a:xfrm>
              <a:custGeom>
                <a:avLst/>
                <a:gdLst>
                  <a:gd name="T0" fmla="*/ 40 w 1453"/>
                  <a:gd name="T1" fmla="*/ 504 h 1293"/>
                  <a:gd name="T2" fmla="*/ 432 w 1453"/>
                  <a:gd name="T3" fmla="*/ 50 h 1293"/>
                  <a:gd name="T4" fmla="*/ 864 w 1453"/>
                  <a:gd name="T5" fmla="*/ 204 h 1293"/>
                  <a:gd name="T6" fmla="*/ 1053 w 1453"/>
                  <a:gd name="T7" fmla="*/ 742 h 1293"/>
                  <a:gd name="T8" fmla="*/ 604 w 1453"/>
                  <a:gd name="T9" fmla="*/ 987 h 1293"/>
                  <a:gd name="T10" fmla="*/ 191 w 1453"/>
                  <a:gd name="T11" fmla="*/ 932 h 1293"/>
                  <a:gd name="T12" fmla="*/ 40 w 1453"/>
                  <a:gd name="T13" fmla="*/ 504 h 12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53"/>
                  <a:gd name="T22" fmla="*/ 0 h 1293"/>
                  <a:gd name="T23" fmla="*/ 1453 w 1453"/>
                  <a:gd name="T24" fmla="*/ 1293 h 129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53" h="1293">
                    <a:moveTo>
                      <a:pt x="53" y="640"/>
                    </a:moveTo>
                    <a:cubicBezTo>
                      <a:pt x="106" y="453"/>
                      <a:pt x="391" y="128"/>
                      <a:pt x="573" y="64"/>
                    </a:cubicBezTo>
                    <a:cubicBezTo>
                      <a:pt x="755" y="0"/>
                      <a:pt x="1008" y="113"/>
                      <a:pt x="1145" y="259"/>
                    </a:cubicBezTo>
                    <a:cubicBezTo>
                      <a:pt x="1282" y="405"/>
                      <a:pt x="1453" y="776"/>
                      <a:pt x="1396" y="942"/>
                    </a:cubicBezTo>
                    <a:cubicBezTo>
                      <a:pt x="1339" y="1108"/>
                      <a:pt x="991" y="1213"/>
                      <a:pt x="801" y="1253"/>
                    </a:cubicBezTo>
                    <a:cubicBezTo>
                      <a:pt x="611" y="1293"/>
                      <a:pt x="379" y="1286"/>
                      <a:pt x="253" y="1183"/>
                    </a:cubicBezTo>
                    <a:cubicBezTo>
                      <a:pt x="127" y="1080"/>
                      <a:pt x="0" y="827"/>
                      <a:pt x="53" y="640"/>
                    </a:cubicBez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37"/>
              <p:cNvGrpSpPr>
                <a:grpSpLocks/>
              </p:cNvGrpSpPr>
              <p:nvPr/>
            </p:nvGrpSpPr>
            <p:grpSpPr bwMode="auto">
              <a:xfrm rot="-812617">
                <a:off x="1758" y="1957"/>
                <a:ext cx="1593" cy="824"/>
                <a:chOff x="1954" y="2337"/>
                <a:chExt cx="1593" cy="824"/>
              </a:xfrm>
            </p:grpSpPr>
            <p:sp>
              <p:nvSpPr>
                <p:cNvPr id="3073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54" y="2337"/>
                  <a:ext cx="18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1750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en-US" sz="1800" i="1">
                      <a:solidFill>
                        <a:srgbClr val="000000"/>
                      </a:solidFill>
                      <a:latin typeface="Comic Sans MS" pitchFamily="66" charset="0"/>
                    </a:rPr>
                    <a:t>v</a:t>
                  </a:r>
                </a:p>
              </p:txBody>
            </p:sp>
            <p:sp>
              <p:nvSpPr>
                <p:cNvPr id="30740" name="Oval 25"/>
                <p:cNvSpPr>
                  <a:spLocks noChangeArrowheads="1"/>
                </p:cNvSpPr>
                <p:nvPr/>
              </p:nvSpPr>
              <p:spPr bwMode="auto">
                <a:xfrm>
                  <a:off x="3440" y="3049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  <p:sp>
              <p:nvSpPr>
                <p:cNvPr id="30741" name="Oval 27"/>
                <p:cNvSpPr>
                  <a:spLocks noChangeArrowheads="1"/>
                </p:cNvSpPr>
                <p:nvPr/>
              </p:nvSpPr>
              <p:spPr bwMode="auto">
                <a:xfrm>
                  <a:off x="2170" y="2634"/>
                  <a:ext cx="107" cy="112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0" lang="en-US" altLang="en-US" sz="1800">
                    <a:latin typeface="Comic Sans MS" pitchFamily="66" charset="0"/>
                  </a:endParaRPr>
                </a:p>
              </p:txBody>
            </p:sp>
          </p:grpSp>
          <p:sp>
            <p:nvSpPr>
              <p:cNvPr id="30738" name="Text Box 43"/>
              <p:cNvSpPr txBox="1">
                <a:spLocks noChangeArrowheads="1"/>
              </p:cNvSpPr>
              <p:nvPr/>
            </p:nvSpPr>
            <p:spPr bwMode="auto">
              <a:xfrm>
                <a:off x="2585" y="1913"/>
                <a:ext cx="19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en-US" sz="180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</p:grpSp>
        <p:sp>
          <p:nvSpPr>
            <p:cNvPr id="30733" name="Oval 41"/>
            <p:cNvSpPr>
              <a:spLocks noChangeArrowheads="1"/>
            </p:cNvSpPr>
            <p:nvPr/>
          </p:nvSpPr>
          <p:spPr bwMode="auto">
            <a:xfrm>
              <a:off x="2665" y="1903"/>
              <a:ext cx="107" cy="11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en-US" altLang="en-US" sz="1800">
                <a:latin typeface="Comic Sans MS" pitchFamily="66" charset="0"/>
              </a:endParaRPr>
            </a:p>
          </p:txBody>
        </p:sp>
      </p:grpSp>
      <p:sp>
        <p:nvSpPr>
          <p:cNvPr id="30723" name="Text Box 14"/>
          <p:cNvSpPr txBox="1">
            <a:spLocks noChangeArrowheads="1"/>
          </p:cNvSpPr>
          <p:nvPr/>
        </p:nvSpPr>
        <p:spPr bwMode="auto">
          <a:xfrm>
            <a:off x="1428750" y="1462088"/>
            <a:ext cx="6248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 i="1">
                <a:solidFill>
                  <a:srgbClr val="0033CC"/>
                </a:solidFill>
                <a:latin typeface="Comic Sans MS" pitchFamily="66" charset="0"/>
              </a:rPr>
              <a:t>cycle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is a path that begins and ends with same vertex. 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230313" y="2678113"/>
            <a:ext cx="4478337" cy="2525712"/>
            <a:chOff x="1814" y="1701"/>
            <a:chExt cx="2821" cy="1591"/>
          </a:xfrm>
        </p:grpSpPr>
        <p:sp>
          <p:nvSpPr>
            <p:cNvPr id="30730" name="Freeform 29"/>
            <p:cNvSpPr>
              <a:spLocks/>
            </p:cNvSpPr>
            <p:nvPr/>
          </p:nvSpPr>
          <p:spPr bwMode="auto">
            <a:xfrm rot="-811902">
              <a:off x="2070" y="1701"/>
              <a:ext cx="1148" cy="697"/>
            </a:xfrm>
            <a:custGeom>
              <a:avLst/>
              <a:gdLst>
                <a:gd name="T0" fmla="*/ 1148 w 1148"/>
                <a:gd name="T1" fmla="*/ 697 h 697"/>
                <a:gd name="T2" fmla="*/ 1078 w 1148"/>
                <a:gd name="T3" fmla="*/ 451 h 697"/>
                <a:gd name="T4" fmla="*/ 934 w 1148"/>
                <a:gd name="T5" fmla="*/ 219 h 697"/>
                <a:gd name="T6" fmla="*/ 730 w 1148"/>
                <a:gd name="T7" fmla="*/ 33 h 697"/>
                <a:gd name="T8" fmla="*/ 535 w 1148"/>
                <a:gd name="T9" fmla="*/ 19 h 697"/>
                <a:gd name="T10" fmla="*/ 126 w 1148"/>
                <a:gd name="T11" fmla="*/ 98 h 697"/>
                <a:gd name="T12" fmla="*/ 0 w 1148"/>
                <a:gd name="T13" fmla="*/ 233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48"/>
                <a:gd name="T22" fmla="*/ 0 h 697"/>
                <a:gd name="T23" fmla="*/ 1148 w 1148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48" h="697">
                  <a:moveTo>
                    <a:pt x="1148" y="697"/>
                  </a:moveTo>
                  <a:cubicBezTo>
                    <a:pt x="1131" y="614"/>
                    <a:pt x="1114" y="531"/>
                    <a:pt x="1078" y="451"/>
                  </a:cubicBezTo>
                  <a:cubicBezTo>
                    <a:pt x="1042" y="371"/>
                    <a:pt x="992" y="289"/>
                    <a:pt x="934" y="219"/>
                  </a:cubicBezTo>
                  <a:cubicBezTo>
                    <a:pt x="876" y="149"/>
                    <a:pt x="796" y="66"/>
                    <a:pt x="730" y="33"/>
                  </a:cubicBezTo>
                  <a:cubicBezTo>
                    <a:pt x="664" y="0"/>
                    <a:pt x="636" y="8"/>
                    <a:pt x="535" y="19"/>
                  </a:cubicBezTo>
                  <a:cubicBezTo>
                    <a:pt x="434" y="30"/>
                    <a:pt x="215" y="62"/>
                    <a:pt x="126" y="98"/>
                  </a:cubicBezTo>
                  <a:cubicBezTo>
                    <a:pt x="37" y="134"/>
                    <a:pt x="18" y="183"/>
                    <a:pt x="0" y="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Freeform 32"/>
            <p:cNvSpPr>
              <a:spLocks/>
            </p:cNvSpPr>
            <p:nvPr/>
          </p:nvSpPr>
          <p:spPr bwMode="auto">
            <a:xfrm rot="-811902">
              <a:off x="1814" y="1782"/>
              <a:ext cx="2821" cy="1510"/>
            </a:xfrm>
            <a:custGeom>
              <a:avLst/>
              <a:gdLst>
                <a:gd name="T0" fmla="*/ 10 w 2821"/>
                <a:gd name="T1" fmla="*/ 628 h 1510"/>
                <a:gd name="T2" fmla="*/ 5 w 2821"/>
                <a:gd name="T3" fmla="*/ 939 h 1510"/>
                <a:gd name="T4" fmla="*/ 43 w 2821"/>
                <a:gd name="T5" fmla="*/ 1348 h 1510"/>
                <a:gd name="T6" fmla="*/ 205 w 2821"/>
                <a:gd name="T7" fmla="*/ 1436 h 1510"/>
                <a:gd name="T8" fmla="*/ 619 w 2821"/>
                <a:gd name="T9" fmla="*/ 1506 h 1510"/>
                <a:gd name="T10" fmla="*/ 1130 w 2821"/>
                <a:gd name="T11" fmla="*/ 1413 h 1510"/>
                <a:gd name="T12" fmla="*/ 1292 w 2821"/>
                <a:gd name="T13" fmla="*/ 1208 h 1510"/>
                <a:gd name="T14" fmla="*/ 1473 w 2821"/>
                <a:gd name="T15" fmla="*/ 1134 h 1510"/>
                <a:gd name="T16" fmla="*/ 1501 w 2821"/>
                <a:gd name="T17" fmla="*/ 1241 h 1510"/>
                <a:gd name="T18" fmla="*/ 1817 w 2821"/>
                <a:gd name="T19" fmla="*/ 1311 h 1510"/>
                <a:gd name="T20" fmla="*/ 2519 w 2821"/>
                <a:gd name="T21" fmla="*/ 1408 h 1510"/>
                <a:gd name="T22" fmla="*/ 2663 w 2821"/>
                <a:gd name="T23" fmla="*/ 1083 h 1510"/>
                <a:gd name="T24" fmla="*/ 2755 w 2821"/>
                <a:gd name="T25" fmla="*/ 735 h 1510"/>
                <a:gd name="T26" fmla="*/ 2774 w 2821"/>
                <a:gd name="T27" fmla="*/ 252 h 1510"/>
                <a:gd name="T28" fmla="*/ 2472 w 2821"/>
                <a:gd name="T29" fmla="*/ 84 h 1510"/>
                <a:gd name="T30" fmla="*/ 2152 w 2821"/>
                <a:gd name="T31" fmla="*/ 5 h 1510"/>
                <a:gd name="T32" fmla="*/ 1850 w 2821"/>
                <a:gd name="T33" fmla="*/ 52 h 1510"/>
                <a:gd name="T34" fmla="*/ 1715 w 2821"/>
                <a:gd name="T35" fmla="*/ 168 h 1510"/>
                <a:gd name="T36" fmla="*/ 1650 w 2821"/>
                <a:gd name="T37" fmla="*/ 331 h 1510"/>
                <a:gd name="T38" fmla="*/ 1538 w 2821"/>
                <a:gd name="T39" fmla="*/ 502 h 151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821"/>
                <a:gd name="T61" fmla="*/ 0 h 1510"/>
                <a:gd name="T62" fmla="*/ 2821 w 2821"/>
                <a:gd name="T63" fmla="*/ 1510 h 151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821" h="1510">
                  <a:moveTo>
                    <a:pt x="10" y="628"/>
                  </a:moveTo>
                  <a:cubicBezTo>
                    <a:pt x="5" y="723"/>
                    <a:pt x="0" y="819"/>
                    <a:pt x="5" y="939"/>
                  </a:cubicBezTo>
                  <a:cubicBezTo>
                    <a:pt x="10" y="1059"/>
                    <a:pt x="10" y="1265"/>
                    <a:pt x="43" y="1348"/>
                  </a:cubicBezTo>
                  <a:cubicBezTo>
                    <a:pt x="76" y="1431"/>
                    <a:pt x="109" y="1410"/>
                    <a:pt x="205" y="1436"/>
                  </a:cubicBezTo>
                  <a:cubicBezTo>
                    <a:pt x="301" y="1462"/>
                    <a:pt x="465" y="1510"/>
                    <a:pt x="619" y="1506"/>
                  </a:cubicBezTo>
                  <a:cubicBezTo>
                    <a:pt x="773" y="1502"/>
                    <a:pt x="1018" y="1463"/>
                    <a:pt x="1130" y="1413"/>
                  </a:cubicBezTo>
                  <a:cubicBezTo>
                    <a:pt x="1242" y="1363"/>
                    <a:pt x="1235" y="1254"/>
                    <a:pt x="1292" y="1208"/>
                  </a:cubicBezTo>
                  <a:cubicBezTo>
                    <a:pt x="1349" y="1162"/>
                    <a:pt x="1438" y="1129"/>
                    <a:pt x="1473" y="1134"/>
                  </a:cubicBezTo>
                  <a:cubicBezTo>
                    <a:pt x="1508" y="1139"/>
                    <a:pt x="1444" y="1212"/>
                    <a:pt x="1501" y="1241"/>
                  </a:cubicBezTo>
                  <a:cubicBezTo>
                    <a:pt x="1558" y="1270"/>
                    <a:pt x="1647" y="1283"/>
                    <a:pt x="1817" y="1311"/>
                  </a:cubicBezTo>
                  <a:cubicBezTo>
                    <a:pt x="1987" y="1339"/>
                    <a:pt x="2378" y="1446"/>
                    <a:pt x="2519" y="1408"/>
                  </a:cubicBezTo>
                  <a:cubicBezTo>
                    <a:pt x="2660" y="1370"/>
                    <a:pt x="2624" y="1195"/>
                    <a:pt x="2663" y="1083"/>
                  </a:cubicBezTo>
                  <a:cubicBezTo>
                    <a:pt x="2702" y="971"/>
                    <a:pt x="2737" y="873"/>
                    <a:pt x="2755" y="735"/>
                  </a:cubicBezTo>
                  <a:cubicBezTo>
                    <a:pt x="2773" y="597"/>
                    <a:pt x="2821" y="360"/>
                    <a:pt x="2774" y="252"/>
                  </a:cubicBezTo>
                  <a:cubicBezTo>
                    <a:pt x="2727" y="144"/>
                    <a:pt x="2576" y="125"/>
                    <a:pt x="2472" y="84"/>
                  </a:cubicBezTo>
                  <a:cubicBezTo>
                    <a:pt x="2368" y="43"/>
                    <a:pt x="2256" y="10"/>
                    <a:pt x="2152" y="5"/>
                  </a:cubicBezTo>
                  <a:cubicBezTo>
                    <a:pt x="2048" y="0"/>
                    <a:pt x="1923" y="25"/>
                    <a:pt x="1850" y="52"/>
                  </a:cubicBezTo>
                  <a:cubicBezTo>
                    <a:pt x="1777" y="79"/>
                    <a:pt x="1748" y="122"/>
                    <a:pt x="1715" y="168"/>
                  </a:cubicBezTo>
                  <a:cubicBezTo>
                    <a:pt x="1682" y="214"/>
                    <a:pt x="1679" y="275"/>
                    <a:pt x="1650" y="331"/>
                  </a:cubicBezTo>
                  <a:cubicBezTo>
                    <a:pt x="1621" y="387"/>
                    <a:pt x="1579" y="444"/>
                    <a:pt x="1538" y="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0147" name="Text Box 35"/>
          <p:cNvSpPr txBox="1">
            <a:spLocks noChangeArrowheads="1"/>
          </p:cNvSpPr>
          <p:nvPr/>
        </p:nvSpPr>
        <p:spPr bwMode="auto">
          <a:xfrm>
            <a:off x="3519488" y="4997450"/>
            <a:ext cx="284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cycle: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 v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539685" name="Text Box 48"/>
          <p:cNvSpPr txBox="1">
            <a:spLocks noChangeArrowheads="1"/>
          </p:cNvSpPr>
          <p:nvPr/>
        </p:nvSpPr>
        <p:spPr bwMode="auto">
          <a:xfrm>
            <a:off x="1922463" y="4281488"/>
            <a:ext cx="319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</a:t>
            </a:r>
          </a:p>
        </p:txBody>
      </p:sp>
      <p:sp>
        <p:nvSpPr>
          <p:cNvPr id="539686" name="Oval 49"/>
          <p:cNvSpPr>
            <a:spLocks noChangeArrowheads="1"/>
          </p:cNvSpPr>
          <p:nvPr/>
        </p:nvSpPr>
        <p:spPr bwMode="auto">
          <a:xfrm>
            <a:off x="1751013" y="4779963"/>
            <a:ext cx="169862" cy="177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itchFamily="66" charset="0"/>
            </a:endParaRPr>
          </a:p>
        </p:txBody>
      </p:sp>
      <p:sp>
        <p:nvSpPr>
          <p:cNvPr id="730162" name="Text Box 50"/>
          <p:cNvSpPr txBox="1">
            <a:spLocks noChangeArrowheads="1"/>
          </p:cNvSpPr>
          <p:nvPr/>
        </p:nvSpPr>
        <p:spPr bwMode="auto">
          <a:xfrm>
            <a:off x="3527425" y="5781675"/>
            <a:ext cx="279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CC"/>
                </a:solidFill>
                <a:latin typeface="Comic Sans MS" pitchFamily="66" charset="0"/>
              </a:rPr>
              <a:t>also: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  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v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b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w </a:t>
            </a:r>
            <a:r>
              <a:rPr kumimoji="0" lang="en-US" altLang="en-US" sz="1800">
                <a:solidFill>
                  <a:srgbClr val="000000"/>
                </a:solidFill>
                <a:latin typeface="Comic Sans MS" pitchFamily="66" charset="0"/>
              </a:rPr>
              <a:t>···</a:t>
            </a:r>
            <a:r>
              <a:rPr kumimoji="0" lang="en-US" altLang="en-US" sz="1800" i="1">
                <a:solidFill>
                  <a:srgbClr val="000000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228600" y="277813"/>
            <a:ext cx="8610600" cy="8651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Cycle</a:t>
            </a:r>
            <a:endParaRPr kumimoji="1" lang="en-US" sz="4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47" grpId="0"/>
      <p:bldP spid="539685" grpId="0"/>
      <p:bldP spid="539686" grpId="0" animBg="1"/>
      <p:bldP spid="730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0175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Euler Graphs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6477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 graph </a:t>
            </a: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 is an </a:t>
            </a:r>
            <a:r>
              <a:rPr lang="en-US" i="1" dirty="0">
                <a:latin typeface="Arial" charset="0"/>
              </a:rPr>
              <a:t>Euler graph</a:t>
            </a:r>
            <a:r>
              <a:rPr lang="en-US" dirty="0">
                <a:latin typeface="Arial" charset="0"/>
              </a:rPr>
              <a:t> if it has an Euler </a:t>
            </a:r>
            <a:r>
              <a:rPr lang="en-US" dirty="0" smtClean="0">
                <a:latin typeface="Arial" charset="0"/>
              </a:rPr>
              <a:t>cycle and it is connected.</a:t>
            </a: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The </a:t>
            </a:r>
            <a:r>
              <a:rPr lang="en-US" dirty="0">
                <a:latin typeface="Arial" charset="0"/>
              </a:rPr>
              <a:t>connected graph represents the Konigsberg bridge problem. </a:t>
            </a:r>
            <a:endParaRPr 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i="1" dirty="0" smtClean="0">
                <a:latin typeface="Arial" charset="0"/>
              </a:rPr>
              <a:t>Theorem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dirty="0" smtClean="0">
                <a:latin typeface="Arial" charset="0"/>
              </a:rPr>
              <a:t> is an Euler graph if and only if 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dirty="0" smtClean="0">
                <a:latin typeface="Arial" charset="0"/>
              </a:rPr>
              <a:t> is connected and all its vertices have even degree.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It </a:t>
            </a:r>
            <a:r>
              <a:rPr lang="en-US" dirty="0">
                <a:latin typeface="Arial" charset="0"/>
              </a:rPr>
              <a:t>is not an Euler graph.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Therefore, the Konigsberg bridge problem has</a:t>
            </a:r>
            <a:r>
              <a:rPr lang="en-US" i="1" dirty="0">
                <a:latin typeface="Arial" charset="0"/>
              </a:rPr>
              <a:t> no solution</a:t>
            </a:r>
            <a:r>
              <a:rPr lang="en-US" dirty="0">
                <a:latin typeface="Arial" charset="0"/>
              </a:rPr>
              <a:t>.</a:t>
            </a:r>
            <a:endParaRPr lang="en-US" dirty="0"/>
          </a:p>
        </p:txBody>
      </p:sp>
      <p:pic>
        <p:nvPicPr>
          <p:cNvPr id="133124" name="Picture 4" descr="K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438400"/>
            <a:ext cx="2209800" cy="19256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086600" cy="533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Euler Graphs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419600" y="1600200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smtClean="0">
                <a:latin typeface="Arial" charset="0"/>
              </a:rPr>
              <a:t>Theorem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dirty="0" smtClean="0">
                <a:latin typeface="Arial" charset="0"/>
              </a:rPr>
              <a:t> is an Euler graph if and only if </a:t>
            </a:r>
            <a:r>
              <a:rPr lang="en-US" i="1" dirty="0" smtClean="0">
                <a:latin typeface="Arial" charset="0"/>
              </a:rPr>
              <a:t>G</a:t>
            </a:r>
            <a:r>
              <a:rPr lang="en-US" dirty="0" smtClean="0">
                <a:latin typeface="Arial" charset="0"/>
              </a:rPr>
              <a:t> is connected and all its vertices have even degree.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038600"/>
            <a:ext cx="33718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00600" y="3124200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Proof:</a:t>
            </a:r>
          </a:p>
          <a:p>
            <a:r>
              <a:rPr lang="en-US" dirty="0" smtClean="0"/>
              <a:t>We assume all edges traverse through a vertex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So, every edge will be incident on </a:t>
            </a:r>
            <a:r>
              <a:rPr lang="en-US" i="1" dirty="0" smtClean="0"/>
              <a:t>v </a:t>
            </a:r>
            <a:r>
              <a:rPr lang="en-US" dirty="0" smtClean="0"/>
              <a:t>only once.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Entry/exit will contribute 2 for each edge on </a:t>
            </a:r>
            <a:r>
              <a:rPr lang="en-US" i="1" dirty="0" smtClean="0"/>
              <a:t>v. 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Degree will be even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8572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 smtClean="0"/>
              <a:t>Hamiltonian  Cycle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334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latin typeface="Arial" charset="0"/>
              </a:rPr>
              <a:t>Traveling salesperson problem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To visit every vertex of a graph 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 only once by a simple cycle. 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Such a cycle is called a </a:t>
            </a:r>
            <a:r>
              <a:rPr lang="en-US" sz="2800" i="1" dirty="0">
                <a:latin typeface="Arial" charset="0"/>
              </a:rPr>
              <a:t>Hamiltonian cycle</a:t>
            </a:r>
            <a:r>
              <a:rPr lang="en-US" sz="2800" dirty="0">
                <a:latin typeface="Arial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If a connected graph 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 has a Hamiltonian cycle, 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 is called a </a:t>
            </a:r>
            <a:r>
              <a:rPr lang="en-US" sz="2800" i="1" dirty="0">
                <a:latin typeface="Arial" charset="0"/>
              </a:rPr>
              <a:t>Hamiltonian graph</a:t>
            </a:r>
            <a:r>
              <a:rPr lang="en-US" sz="2800" dirty="0"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latin typeface="Arial" charset="0"/>
            </a:endParaRPr>
          </a:p>
        </p:txBody>
      </p:sp>
      <p:pic>
        <p:nvPicPr>
          <p:cNvPr id="8200" name="Picture 8" descr="Non Hami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09800"/>
            <a:ext cx="3048000" cy="28432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d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1564</TotalTime>
  <Pages>53</Pages>
  <Words>1658</Words>
  <Application>Microsoft PowerPoint 4.0</Application>
  <PresentationFormat>Letter Paper (8.5x11 in)</PresentationFormat>
  <Paragraphs>222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shadbarb</vt:lpstr>
      <vt:lpstr>Graph-2</vt:lpstr>
      <vt:lpstr>Degree of Vertex</vt:lpstr>
      <vt:lpstr>Sum of the degrees of Graph</vt:lpstr>
      <vt:lpstr>Sum of the degrees of Graph</vt:lpstr>
      <vt:lpstr>Euler Cycle</vt:lpstr>
      <vt:lpstr>Slide 6</vt:lpstr>
      <vt:lpstr>Euler Graphs</vt:lpstr>
      <vt:lpstr>Euler Graphs</vt:lpstr>
      <vt:lpstr>Hamiltonian  Cycle</vt:lpstr>
      <vt:lpstr>Hamiltonian  Cycle</vt:lpstr>
      <vt:lpstr>Isomorphic Graphs</vt:lpstr>
      <vt:lpstr>Isomorphic Graphs</vt:lpstr>
      <vt:lpstr>Isomorphism and Adjacency Matrices</vt:lpstr>
      <vt:lpstr>Slide 14</vt:lpstr>
      <vt:lpstr>Slide 15</vt:lpstr>
      <vt:lpstr>Planar Graphs</vt:lpstr>
      <vt:lpstr>Euler’s Theory for Planar Graph</vt:lpstr>
      <vt:lpstr>Acknowledgement</vt:lpstr>
      <vt:lpstr>Appendix</vt:lpstr>
      <vt:lpstr>Slide 20</vt:lpstr>
      <vt:lpstr>Finding Euler Cycle in a Graph</vt:lpstr>
      <vt:lpstr>Finding Euler Cycle in a Graph</vt:lpstr>
      <vt:lpstr>Hamiltonian Cycle-Parallel Computation Model</vt:lpstr>
      <vt:lpstr>Parallel Computation Model</vt:lpstr>
      <vt:lpstr>Slide 25</vt:lpstr>
      <vt:lpstr>Hypercube or 4-Cube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Mahmuda Naznin</dc:creator>
  <cp:lastModifiedBy>star_sky</cp:lastModifiedBy>
  <cp:revision>175</cp:revision>
  <cp:lastPrinted>1994-11-09T06:15:52Z</cp:lastPrinted>
  <dcterms:created xsi:type="dcterms:W3CDTF">1994-10-31T09:15:56Z</dcterms:created>
  <dcterms:modified xsi:type="dcterms:W3CDTF">2024-01-13T20:26:20Z</dcterms:modified>
</cp:coreProperties>
</file>