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F30C6-74CB-4605-92BE-AE45D154C6B1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4293-0BDE-46C9-98FD-5719BE261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CCBB7208-E4F3-4CD6-80AA-1619CFFA05DE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</p:spPr>
        <p:txBody>
          <a:bodyPr/>
          <a:lstStyle/>
          <a:p>
            <a:r>
              <a:rPr lang="en-US" altLang="zh-TW"/>
              <a:t>Not too useful!!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9247-5AB4-4D4B-8670-5884014F362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9A79-BDD9-4E8C-A4F2-1A5ADB246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altLang="zh-TW" i="1" dirty="0" smtClean="0">
                <a:latin typeface="Book Antiqua" pitchFamily="18" charset="0"/>
              </a:rPr>
              <a:t>Graph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Mahmuda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Naznin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degree</a:t>
            </a:r>
            <a:r>
              <a:rPr lang="en-US" alt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a vertex = # of </a:t>
            </a:r>
            <a:r>
              <a:rPr lang="en-US" altLang="en-US" sz="1800" b="1" i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incident</a:t>
            </a:r>
            <a:r>
              <a:rPr lang="en-US" alt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edges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022975" y="1406525"/>
            <a:ext cx="1752600" cy="2438400"/>
            <a:chOff x="4375" y="832"/>
            <a:chExt cx="1104" cy="1536"/>
          </a:xfrm>
        </p:grpSpPr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8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9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0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1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218238" y="1609725"/>
            <a:ext cx="1362075" cy="2047875"/>
            <a:chOff x="4498" y="955"/>
            <a:chExt cx="858" cy="1290"/>
          </a:xfrm>
        </p:grpSpPr>
        <p:cxnSp>
          <p:nvCxnSpPr>
            <p:cNvPr id="15379" name="AutoShape 57"/>
            <p:cNvCxnSpPr>
              <a:cxnSpLocks noChangeShapeType="1"/>
              <a:stCxn id="15388" idx="7"/>
              <a:endCxn id="15390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58"/>
            <p:cNvCxnSpPr>
              <a:cxnSpLocks noChangeShapeType="1"/>
              <a:stCxn id="15388" idx="6"/>
              <a:endCxn id="15389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59"/>
            <p:cNvCxnSpPr>
              <a:cxnSpLocks noChangeShapeType="1"/>
              <a:stCxn id="15386" idx="7"/>
              <a:endCxn id="15387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60"/>
            <p:cNvCxnSpPr>
              <a:cxnSpLocks noChangeShapeType="1"/>
              <a:stCxn id="15391" idx="7"/>
              <a:endCxn id="15390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61"/>
            <p:cNvCxnSpPr>
              <a:cxnSpLocks noChangeShapeType="1"/>
              <a:endCxn id="15389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5" name="AutoShape 63"/>
            <p:cNvCxnSpPr>
              <a:cxnSpLocks noChangeShapeType="1"/>
              <a:stCxn id="15386" idx="5"/>
              <a:endCxn id="15391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66" name="Text Box 64"/>
          <p:cNvSpPr txBox="1">
            <a:spLocks noChangeArrowheads="1"/>
          </p:cNvSpPr>
          <p:nvPr/>
        </p:nvSpPr>
        <p:spPr bwMode="auto">
          <a:xfrm>
            <a:off x="6388100" y="1143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5367" name="Text Box 65"/>
          <p:cNvSpPr txBox="1">
            <a:spLocks noChangeArrowheads="1"/>
          </p:cNvSpPr>
          <p:nvPr/>
        </p:nvSpPr>
        <p:spPr bwMode="auto">
          <a:xfrm>
            <a:off x="5794375" y="209232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15368" name="Text Box 66"/>
          <p:cNvSpPr txBox="1">
            <a:spLocks noChangeArrowheads="1"/>
          </p:cNvSpPr>
          <p:nvPr/>
        </p:nvSpPr>
        <p:spPr bwMode="auto">
          <a:xfrm>
            <a:off x="6022975" y="331152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5369" name="Text Box 67"/>
          <p:cNvSpPr txBox="1">
            <a:spLocks noChangeArrowheads="1"/>
          </p:cNvSpPr>
          <p:nvPr/>
        </p:nvSpPr>
        <p:spPr bwMode="auto">
          <a:xfrm>
            <a:off x="7165975" y="3692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5370" name="Text Box 68"/>
          <p:cNvSpPr txBox="1">
            <a:spLocks noChangeArrowheads="1"/>
          </p:cNvSpPr>
          <p:nvPr/>
        </p:nvSpPr>
        <p:spPr bwMode="auto">
          <a:xfrm>
            <a:off x="7851775" y="29305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5371" name="Text Box 69"/>
          <p:cNvSpPr txBox="1">
            <a:spLocks noChangeArrowheads="1"/>
          </p:cNvSpPr>
          <p:nvPr/>
        </p:nvSpPr>
        <p:spPr bwMode="auto">
          <a:xfrm>
            <a:off x="7546975" y="1406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5372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64603" cy="80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An edge </a:t>
            </a:r>
            <a:r>
              <a:rPr lang="en-US" altLang="en-US" sz="2000" dirty="0" err="1">
                <a:latin typeface="Arial" pitchFamily="34" charset="0"/>
                <a:cs typeface="Arial" pitchFamily="34" charset="0"/>
              </a:rPr>
              <a:t>uv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 is</a:t>
            </a:r>
            <a:r>
              <a:rPr lang="en-US" altLang="en-US" sz="2000" b="1" i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incident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the vertex u and the vertex v.</a:t>
            </a: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381000" y="2362200"/>
            <a:ext cx="42100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neighbour</a:t>
            </a:r>
            <a:r>
              <a:rPr lang="en-US" alt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set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(v) of a vertex 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is the set of vertices adjacent to it.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304801" y="3429000"/>
            <a:ext cx="510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(a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{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d,f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},  </a:t>
            </a:r>
            <a:r>
              <a:rPr lang="en-US" alt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(d) = {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a,b,c,f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},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{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b,c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e.g. deg(d) = 4,    deg(a)=deg(b)=deg(c)=deg(e)=deg(f)=2.</a:t>
            </a: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6064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en-US">
                <a:latin typeface="Arial" pitchFamily="34" charset="0"/>
                <a:cs typeface="Arial" pitchFamily="34" charset="0"/>
              </a:rPr>
              <a:t>the degree of a vertex v = the number of neighbours of v?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For multigraphs, </a:t>
            </a:r>
            <a:r>
              <a:rPr lang="en-US" altLang="zh-TW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NO.</a:t>
            </a: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For simple graphs, </a:t>
            </a:r>
            <a:r>
              <a:rPr lang="en-US" altLang="zh-TW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YES</a:t>
            </a:r>
            <a:r>
              <a:rPr lang="en-US" altLang="zh-TW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762000" y="304800"/>
            <a:ext cx="7772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 Antiqua" pitchFamily="18" charset="0"/>
                <a:ea typeface="新細明體" pitchFamily="18" charset="-120"/>
                <a:cs typeface="+mj-cs"/>
              </a:rPr>
              <a:t>Degree of Vertex</a:t>
            </a:r>
            <a:endParaRPr kumimoji="1" lang="en-US" altLang="zh-TW" sz="4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/>
      <p:bldP spid="550987" grpId="0"/>
      <p:bldP spid="5509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Is there a graph with degree sequence (2,2,2)?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172200" y="1905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YES.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173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Is there a graph with degree sequence (3,3,3,3)?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5867400" y="32766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YES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Is there a graph with degree sequence (2,2,1)?</a:t>
            </a:r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477000" y="43434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NO.</a:t>
            </a:r>
          </a:p>
        </p:txBody>
      </p:sp>
      <p:sp>
        <p:nvSpPr>
          <p:cNvPr id="16419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365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Is there a graph with degree sequence (2,2,2,2,1)?</a:t>
            </a: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229600" y="54102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NO.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762000" y="304800"/>
            <a:ext cx="7772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 Antiqua" pitchFamily="18" charset="0"/>
                <a:ea typeface="新細明體" pitchFamily="18" charset="-120"/>
                <a:cs typeface="+mj-cs"/>
              </a:rPr>
              <a:t>Degree Sequence</a:t>
            </a:r>
            <a:endParaRPr kumimoji="1" lang="en-US" altLang="zh-TW" sz="4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7" grpId="0"/>
      <p:bldP spid="549928" grpId="0"/>
      <p:bldP spid="549929" grpId="0"/>
      <p:bldP spid="549930" grpId="0"/>
      <p:bldP spid="5499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76FE889-098C-4BA9-8509-50E86F10930C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Connected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graph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connected</a:t>
            </a:r>
            <a:r>
              <a:rPr lang="en-US" altLang="zh-TW" dirty="0">
                <a:ea typeface="新細明體" pitchFamily="18" charset="-120"/>
              </a:rPr>
              <a:t> if there exists </a:t>
            </a:r>
            <a:r>
              <a:rPr lang="en-US" altLang="zh-TW" dirty="0" smtClean="0">
                <a:ea typeface="新細明體" pitchFamily="18" charset="-120"/>
              </a:rPr>
              <a:t>a path </a:t>
            </a:r>
            <a:r>
              <a:rPr lang="en-US" altLang="zh-TW" dirty="0">
                <a:ea typeface="新細明體" pitchFamily="18" charset="-120"/>
              </a:rPr>
              <a:t>between every pair of distinct nodes; otherwise, it is </a:t>
            </a: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disconnected graph.</a:t>
            </a:r>
            <a:endParaRPr lang="en-US" altLang="zh-TW" dirty="0">
              <a:solidFill>
                <a:srgbClr val="FF3300"/>
              </a:solidFill>
              <a:ea typeface="新細明體" pitchFamily="18" charset="-12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038600" y="37258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181600" y="38020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105400" y="47926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505200" y="46402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4419600" y="38782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 flipV="1">
            <a:off x="3886200" y="479266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3886200" y="4030663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>
            <a:off x="3810000" y="403066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651125" y="39544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V="1">
            <a:off x="3032125" y="3954463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270125" y="34210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1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092450" y="47244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4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622925" y="33448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3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6725" y="45640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5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5318125" y="410686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930650" y="31242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2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762000" y="5402263"/>
            <a:ext cx="748347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This is a connected graph because there exists path between every pair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EB29837-0290-43C6-8B02-98E020D4F081}" type="slidenum">
              <a:rPr lang="en-US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Example of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Disconnected </a:t>
            </a:r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G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200400" y="23018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343400" y="23780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267200" y="33686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2667000" y="32162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3581400" y="2454275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 flipV="1">
            <a:off x="3048000" y="336867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>
            <a:off x="3048000" y="26066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2971800" y="260667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812925" y="25304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V="1">
            <a:off x="2193925" y="2530475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1431925" y="19970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1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254250" y="330041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784725" y="19208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3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708525" y="31400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5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4479925" y="268287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092450" y="25225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2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85800" y="4587875"/>
            <a:ext cx="7772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This is a disconnected graph because there does not exist path between some pair of nodes, says, v</a:t>
            </a:r>
            <a:r>
              <a:rPr kumimoji="1" lang="en-US" altLang="zh-TW" sz="2400" baseline="-25000" dirty="0">
                <a:latin typeface="Tahoma" pitchFamily="34" charset="0"/>
              </a:rPr>
              <a:t>1</a:t>
            </a:r>
            <a:r>
              <a:rPr kumimoji="1" lang="en-US" altLang="zh-TW" sz="2400" dirty="0">
                <a:latin typeface="Tahoma" pitchFamily="34" charset="0"/>
              </a:rPr>
              <a:t> and v</a:t>
            </a:r>
            <a:r>
              <a:rPr kumimoji="1" lang="en-US" altLang="zh-TW" sz="2400" baseline="-25000" dirty="0">
                <a:latin typeface="Tahoma" pitchFamily="34" charset="0"/>
              </a:rPr>
              <a:t>7</a:t>
            </a:r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5943600" y="24542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7086600" y="25304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7010400" y="35210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410200" y="336867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 flipV="1">
            <a:off x="6324600" y="2606675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 flipV="1">
            <a:off x="5791200" y="352107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5791200" y="27590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H="1">
            <a:off x="5715000" y="275907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867400" y="18446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7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486400" y="35210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6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7010400" y="19208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8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7010400" y="3673475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CBCB90F-7D18-4AA7-BC4C-903E442823B5}" type="slidenum">
              <a:rPr lang="en-US" i="1">
                <a:solidFill>
                  <a:schemeClr val="tx1"/>
                </a:solidFill>
              </a:rPr>
              <a:pPr/>
              <a:t>14</a:t>
            </a:fld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604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Connected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Component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If a graph is </a:t>
            </a:r>
            <a:r>
              <a:rPr lang="en-US" altLang="zh-TW" sz="2800" dirty="0" smtClean="0">
                <a:ea typeface="新細明體" pitchFamily="18" charset="-120"/>
              </a:rPr>
              <a:t>disconnected, </a:t>
            </a:r>
            <a:r>
              <a:rPr lang="en-US" altLang="zh-TW" sz="2800" dirty="0">
                <a:ea typeface="新細明體" pitchFamily="18" charset="-120"/>
              </a:rPr>
              <a:t>it can be partitioned into a number of graphs such that each of them is connected. Each </a:t>
            </a:r>
            <a:r>
              <a:rPr lang="en-US" altLang="zh-TW" sz="2800" dirty="0" smtClean="0">
                <a:ea typeface="新細明體" pitchFamily="18" charset="-120"/>
              </a:rPr>
              <a:t>of such graphs </a:t>
            </a:r>
            <a:r>
              <a:rPr lang="en-US" altLang="zh-TW" sz="2800" dirty="0">
                <a:ea typeface="新細明體" pitchFamily="18" charset="-120"/>
              </a:rPr>
              <a:t>is called a </a:t>
            </a:r>
            <a:r>
              <a:rPr lang="en-US" altLang="zh-TW" sz="2800" dirty="0">
                <a:solidFill>
                  <a:srgbClr val="FF3300"/>
                </a:solidFill>
                <a:ea typeface="新細明體" pitchFamily="18" charset="-120"/>
              </a:rPr>
              <a:t>connected component</a:t>
            </a:r>
            <a:r>
              <a:rPr lang="en-US" altLang="zh-TW" sz="2800" dirty="0">
                <a:ea typeface="新細明體" pitchFamily="18" charset="-120"/>
              </a:rPr>
              <a:t>. 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819400" y="4114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962400" y="4191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886200" y="5181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2286000" y="5029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3200400" y="4267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667000" y="5181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2667000" y="4419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2590800" y="4419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1431925" y="4343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1812925" y="4343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050925" y="38100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1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873250" y="51133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4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403725" y="37338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3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327525" y="49530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5</a:t>
            </a: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4098925" y="4495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711450" y="35131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2</a:t>
            </a: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6172200" y="4114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7315200" y="4191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7239000" y="5181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5638800" y="5029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 flipV="1">
            <a:off x="6553200" y="4267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 flipV="1">
            <a:off x="6019800" y="5181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6019800" y="4419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5943600" y="4419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096000" y="35052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7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5715000" y="51816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6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7239000" y="35814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8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7239000" y="53340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9</a:t>
            </a:r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533400" y="3352800"/>
            <a:ext cx="4724400" cy="2743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5334000" y="3048000"/>
            <a:ext cx="3200400" cy="3048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80325F3-95C4-449F-A7C9-8FE8FBF79BF7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Complete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graph is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complete</a:t>
            </a:r>
            <a:r>
              <a:rPr lang="en-US" altLang="zh-TW" dirty="0">
                <a:ea typeface="新細明體" pitchFamily="18" charset="-120"/>
              </a:rPr>
              <a:t> if each pair of distinct nodes has an edge</a:t>
            </a: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252663" y="32004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633663" y="4114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824663" y="40386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566863" y="4114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5681663" y="40386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6824663" y="2971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681663" y="2971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910263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062663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7053263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062663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062663" y="3276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V="1">
            <a:off x="5986463" y="3276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194786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1719263" y="3429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 flipV="1">
            <a:off x="2557463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185863" y="4648200"/>
            <a:ext cx="233544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Complete graph</a:t>
            </a:r>
          </a:p>
          <a:p>
            <a:r>
              <a:rPr kumimoji="1" lang="en-US" altLang="zh-TW" sz="2400" dirty="0">
                <a:latin typeface="Tahoma" pitchFamily="34" charset="0"/>
              </a:rPr>
              <a:t>with 3 nodes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5224463" y="4648200"/>
            <a:ext cx="233544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Complete graph</a:t>
            </a:r>
          </a:p>
          <a:p>
            <a:r>
              <a:rPr kumimoji="1" lang="en-US" altLang="zh-TW" sz="2400" dirty="0">
                <a:latin typeface="Tahoma" pitchFamily="34" charset="0"/>
              </a:rPr>
              <a:t>with 4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648200" cy="41497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Let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</a:t>
            </a:r>
            <a:r>
              <a:rPr lang="en-US" u="sng" dirty="0">
                <a:latin typeface="Arial" charset="0"/>
              </a:rPr>
              <a:t>&gt;</a:t>
            </a:r>
            <a:r>
              <a:rPr lang="en-US" dirty="0">
                <a:latin typeface="Arial" charset="0"/>
              </a:rPr>
              <a:t> 3</a:t>
            </a:r>
          </a:p>
          <a:p>
            <a:r>
              <a:rPr lang="en-US" dirty="0">
                <a:latin typeface="Arial" charset="0"/>
              </a:rPr>
              <a:t>The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complete graph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i="1" baseline="-25000" dirty="0" err="1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is the graph with n vertices and every pair of vertices is joined by an edge.</a:t>
            </a:r>
          </a:p>
          <a:p>
            <a:r>
              <a:rPr lang="en-US" dirty="0">
                <a:latin typeface="Arial" charset="0"/>
              </a:rPr>
              <a:t>The figure represents </a:t>
            </a:r>
            <a:r>
              <a:rPr lang="en-US" i="1" dirty="0">
                <a:latin typeface="Arial" charset="0"/>
              </a:rPr>
              <a:t>K</a:t>
            </a:r>
            <a:r>
              <a:rPr lang="en-US" baseline="-25000" dirty="0">
                <a:latin typeface="Arial" charset="0"/>
              </a:rPr>
              <a:t>5</a:t>
            </a:r>
          </a:p>
        </p:txBody>
      </p:sp>
      <p:pic>
        <p:nvPicPr>
          <p:cNvPr id="57352" name="Picture 8" descr="K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09800"/>
            <a:ext cx="3352800" cy="2916238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4400" i="1" kern="0" dirty="0" smtClean="0">
                <a:latin typeface="Book Antiqua" pitchFamily="18" charset="0"/>
                <a:ea typeface="+mj-ea"/>
                <a:cs typeface="+mj-cs"/>
              </a:rPr>
              <a:t>Complete Graph </a:t>
            </a:r>
            <a:r>
              <a:rPr lang="en-US" sz="4400" i="1" dirty="0" err="1" smtClean="0">
                <a:latin typeface="Book Antiqua" pitchFamily="18" charset="0"/>
              </a:rPr>
              <a:t>K</a:t>
            </a:r>
            <a:r>
              <a:rPr lang="en-US" sz="4400" i="1" baseline="-25000" dirty="0" err="1" smtClean="0">
                <a:latin typeface="Book Antiqua" pitchFamily="18" charset="0"/>
              </a:rPr>
              <a:t>n</a:t>
            </a:r>
            <a:endParaRPr kumimoji="1" lang="en-US" sz="4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2123E30-FC9E-4344-A205-D02CACC4259B}" type="slidenum">
              <a:rPr lang="en-US"/>
              <a:pPr/>
              <a:t>17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366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 err="1" smtClean="0">
                <a:latin typeface="Book Antiqua" pitchFamily="18" charset="0"/>
                <a:ea typeface="新細明體" pitchFamily="18" charset="-120"/>
              </a:rPr>
              <a:t>Subgraph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 err="1">
                <a:solidFill>
                  <a:srgbClr val="FF3300"/>
                </a:solidFill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of a graph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=(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 is a graph </a:t>
            </a:r>
            <a:r>
              <a:rPr lang="en-US" altLang="zh-TW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 = (</a:t>
            </a:r>
            <a:r>
              <a:rPr lang="en-US" altLang="zh-TW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) such that </a:t>
            </a:r>
            <a:r>
              <a:rPr lang="en-US" altLang="zh-TW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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V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and </a:t>
            </a:r>
            <a:br>
              <a:rPr lang="en-US" altLang="zh-TW" dirty="0">
                <a:ea typeface="新細明體" pitchFamily="18" charset="-120"/>
                <a:sym typeface="Symbol" pitchFamily="18" charset="2"/>
              </a:rPr>
            </a:b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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.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447925" y="3581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590925" y="3657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514725" y="4648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914525" y="4495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 flipV="1">
            <a:off x="2828925" y="3733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 flipV="1">
            <a:off x="2295525" y="4648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2295525" y="3886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2219325" y="3886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1060450" y="3810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 i="1">
              <a:latin typeface="Tahoma" pitchFamily="34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1441450" y="3810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79450" y="32766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1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501775" y="45799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4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032250" y="32004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3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956050" y="44196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5</a:t>
            </a: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372745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981200" y="30480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2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274888" y="5283200"/>
            <a:ext cx="455612" cy="579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3200" i="1" dirty="0">
                <a:latin typeface="Tahoma" pitchFamily="34" charset="0"/>
              </a:rPr>
              <a:t>G</a:t>
            </a: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6340475" y="35861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7483475" y="36623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7407275" y="46529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5807075" y="45005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i="1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 flipV="1">
            <a:off x="6721475" y="37385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 flipH="1" flipV="1">
            <a:off x="6188075" y="465296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6111875" y="389096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i="1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94325" y="45847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4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7924800" y="32051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3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7848600" y="44243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5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019800" y="29718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>
                <a:latin typeface="Tahoma" pitchFamily="34" charset="0"/>
              </a:rPr>
              <a:t>v</a:t>
            </a:r>
            <a:r>
              <a:rPr kumimoji="1" lang="en-US" altLang="zh-TW" sz="3200" i="1" baseline="-25000">
                <a:latin typeface="Tahoma" pitchFamily="34" charset="0"/>
              </a:rPr>
              <a:t>2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6542088" y="5229225"/>
            <a:ext cx="458787" cy="579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3200" i="1" dirty="0">
                <a:latin typeface="Tahoma" pitchFamily="34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506B101-0668-485C-B368-299142BD1E9E}" type="slidenum">
              <a:rPr lang="en-US"/>
              <a:pPr/>
              <a:t>18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Weighted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If each edge in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assigned a weight, it is called 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weighted graph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867400" y="33893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2667000" y="52943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1676400" y="33893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057400" y="3541713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057400" y="354171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V="1">
            <a:off x="3048000" y="3694113"/>
            <a:ext cx="28956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971800" y="5370513"/>
            <a:ext cx="1012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 err="1" smtClean="0">
                <a:latin typeface="Tahoma" pitchFamily="34" charset="0"/>
              </a:rPr>
              <a:t>Sylhet</a:t>
            </a:r>
            <a:endParaRPr kumimoji="1" lang="en-US" altLang="zh-TW" sz="2400" dirty="0">
              <a:latin typeface="Tahoma" pitchFamily="34" charset="0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279525" y="2895600"/>
            <a:ext cx="1042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ahoma" pitchFamily="34" charset="0"/>
              </a:rPr>
              <a:t>Dhaka</a:t>
            </a:r>
            <a:endParaRPr kumimoji="1" lang="en-US" altLang="zh-TW" sz="2400" dirty="0">
              <a:latin typeface="Tahoma" pitchFamily="34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260725" y="3041650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1000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524000" y="4227513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2000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638800" y="3998913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3500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400800" y="2932113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Cumilla</a:t>
            </a:r>
            <a:endParaRPr kumimoji="1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B7BDAFE-7AA9-4E7D-959E-C869724CECF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Directed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 (Digraph</a:t>
            </a:r>
            <a:r>
              <a:rPr lang="en-US" altLang="zh-TW" i="1" dirty="0">
                <a:ea typeface="新細明體" pitchFamily="18" charset="-120"/>
              </a:rPr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754563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All previous graphs are </a:t>
            </a:r>
            <a:r>
              <a:rPr lang="en-US" altLang="zh-TW" sz="2400">
                <a:solidFill>
                  <a:srgbClr val="FF3300"/>
                </a:solidFill>
                <a:ea typeface="新細明體" pitchFamily="18" charset="-120"/>
              </a:rPr>
              <a:t>undirected graph</a:t>
            </a:r>
          </a:p>
          <a:p>
            <a:r>
              <a:rPr lang="en-US" altLang="zh-TW" sz="2400">
                <a:ea typeface="新細明體" pitchFamily="18" charset="-120"/>
              </a:rPr>
              <a:t>If each edge in E has a direction, it is called a </a:t>
            </a:r>
            <a:r>
              <a:rPr lang="en-US" altLang="zh-TW" sz="2400">
                <a:solidFill>
                  <a:srgbClr val="FF3300"/>
                </a:solidFill>
                <a:ea typeface="新細明體" pitchFamily="18" charset="-120"/>
              </a:rPr>
              <a:t>directed edge</a:t>
            </a:r>
          </a:p>
          <a:p>
            <a:r>
              <a:rPr lang="en-US" altLang="zh-TW" sz="2400">
                <a:ea typeface="新細明體" pitchFamily="18" charset="-120"/>
              </a:rPr>
              <a:t>A directed graph is a graph where every edges is a </a:t>
            </a:r>
            <a:r>
              <a:rPr lang="en-US" altLang="zh-TW" sz="2400">
                <a:solidFill>
                  <a:srgbClr val="FF3300"/>
                </a:solidFill>
                <a:ea typeface="新細明體" pitchFamily="18" charset="-120"/>
              </a:rPr>
              <a:t>directed edge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562600" y="4419600"/>
            <a:ext cx="205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solidFill>
                  <a:schemeClr val="folHlink"/>
                </a:solidFill>
                <a:latin typeface="Tahoma" pitchFamily="34" charset="0"/>
              </a:rPr>
              <a:t>Directed edge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4876800" y="4648200"/>
            <a:ext cx="649288" cy="73025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5" name="Oval 41"/>
          <p:cNvSpPr>
            <a:spLocks noChangeArrowheads="1"/>
          </p:cNvSpPr>
          <p:nvPr/>
        </p:nvSpPr>
        <p:spPr bwMode="auto">
          <a:xfrm>
            <a:off x="5349875" y="3886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2149475" y="5791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Oval 43"/>
          <p:cNvSpPr>
            <a:spLocks noChangeArrowheads="1"/>
          </p:cNvSpPr>
          <p:nvPr/>
        </p:nvSpPr>
        <p:spPr bwMode="auto">
          <a:xfrm>
            <a:off x="1158875" y="3886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1539875" y="4038600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1539875" y="4038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V="1">
            <a:off x="2438400" y="4114800"/>
            <a:ext cx="28956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2667000" y="5943600"/>
            <a:ext cx="1012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ahoma" pitchFamily="34" charset="0"/>
              </a:rPr>
              <a:t>Sylhet</a:t>
            </a:r>
            <a:endParaRPr kumimoji="1" lang="en-US" altLang="zh-TW" sz="2400" dirty="0">
              <a:latin typeface="Tahoma" pitchFamily="34" charset="0"/>
            </a:endParaRP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762000" y="3392488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 smtClean="0"/>
              <a:t>Dhaka</a:t>
            </a:r>
            <a:endParaRPr kumimoji="1" lang="en-US" altLang="zh-TW" sz="2400" dirty="0">
              <a:latin typeface="Tahoma" pitchFamily="34" charset="0"/>
            </a:endParaRPr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2743200" y="3538538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1000</a:t>
            </a:r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1006475" y="4724400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2000</a:t>
            </a:r>
          </a:p>
        </p:txBody>
      </p: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4191000" y="4876800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3500</a:t>
            </a:r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5883275" y="3429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Cumilla</a:t>
            </a:r>
            <a:endParaRPr kumimoji="1" lang="en-US" sz="2400" dirty="0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 flipH="1">
            <a:off x="2514600" y="4267200"/>
            <a:ext cx="2971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7788126-1F7C-4763-B103-2A1BCB4DCCB3}" type="slidenum">
              <a:rPr lang="en-US"/>
              <a:pPr/>
              <a:t>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What is a graph?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0386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Graphs represent the relationships among data items</a:t>
            </a:r>
          </a:p>
          <a:p>
            <a:r>
              <a:rPr lang="en-US" altLang="zh-TW" sz="2800" dirty="0">
                <a:ea typeface="新細明體" pitchFamily="18" charset="-120"/>
              </a:rPr>
              <a:t>A graph G consists of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 set </a:t>
            </a:r>
            <a:r>
              <a:rPr lang="en-US" altLang="zh-TW" sz="2400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 of nodes (vertices)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 set </a:t>
            </a:r>
            <a:r>
              <a:rPr lang="en-US" altLang="zh-TW" sz="2400" i="1" dirty="0">
                <a:ea typeface="新細明體" pitchFamily="18" charset="-120"/>
              </a:rPr>
              <a:t>E</a:t>
            </a:r>
            <a:r>
              <a:rPr lang="en-US" altLang="zh-TW" sz="2400" dirty="0">
                <a:ea typeface="新細明體" pitchFamily="18" charset="-120"/>
              </a:rPr>
              <a:t> of edges: each edge connects two nodes</a:t>
            </a:r>
          </a:p>
          <a:p>
            <a:r>
              <a:rPr lang="en-US" altLang="zh-TW" sz="2800" dirty="0">
                <a:ea typeface="新細明體" pitchFamily="18" charset="-120"/>
              </a:rPr>
              <a:t>Each node represents an item</a:t>
            </a:r>
          </a:p>
          <a:p>
            <a:r>
              <a:rPr lang="en-US" altLang="zh-TW" sz="2800" dirty="0">
                <a:ea typeface="新細明體" pitchFamily="18" charset="-120"/>
              </a:rPr>
              <a:t>Each edge represents the relationship between two items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7848600" y="4724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7138988" y="49530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553200" y="58674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7080250" y="5881688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707313" y="590867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8001000" y="5105400"/>
            <a:ext cx="76200" cy="835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7467600" y="48768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>
            <a:off x="6705600" y="5181600"/>
            <a:ext cx="457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7315200" y="5257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7443788" y="5307013"/>
            <a:ext cx="417512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7315200" y="5029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410200" y="5029200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node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6264275" y="5105400"/>
            <a:ext cx="822325" cy="195263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6019800" y="5562600"/>
            <a:ext cx="8382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181600" y="5638800"/>
            <a:ext cx="84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CD8759D-74ED-4779-A0FB-FD24A771FBB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i="1" dirty="0">
                <a:latin typeface="Book Antiqua" pitchFamily="18" charset="0"/>
              </a:rPr>
              <a:t>More on </a:t>
            </a:r>
            <a:r>
              <a:rPr lang="en-US" i="1" dirty="0" smtClean="0">
                <a:latin typeface="Book Antiqua" pitchFamily="18" charset="0"/>
              </a:rPr>
              <a:t>Directed </a:t>
            </a:r>
            <a:r>
              <a:rPr lang="en-US" i="1" dirty="0">
                <a:latin typeface="Book Antiqua" pitchFamily="18" charset="0"/>
              </a:rPr>
              <a:t>G</a:t>
            </a:r>
            <a:r>
              <a:rPr lang="en-US" i="1" dirty="0" smtClean="0">
                <a:latin typeface="Book Antiqua" pitchFamily="18" charset="0"/>
              </a:rPr>
              <a:t>raph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is a directed edge, we say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y</a:t>
            </a:r>
            <a:r>
              <a:rPr lang="en-US" dirty="0"/>
              <a:t> is </a:t>
            </a:r>
            <a:r>
              <a:rPr lang="en-US" dirty="0">
                <a:solidFill>
                  <a:srgbClr val="FF3300"/>
                </a:solidFill>
              </a:rPr>
              <a:t>adjacent </a:t>
            </a:r>
            <a:r>
              <a:rPr lang="en-US" dirty="0"/>
              <a:t>to </a:t>
            </a:r>
            <a:r>
              <a:rPr lang="en-US" i="1" dirty="0"/>
              <a:t>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y</a:t>
            </a:r>
            <a:r>
              <a:rPr lang="en-US" dirty="0"/>
              <a:t> is </a:t>
            </a:r>
            <a:r>
              <a:rPr lang="en-US" dirty="0">
                <a:solidFill>
                  <a:srgbClr val="FF3300"/>
                </a:solidFill>
              </a:rPr>
              <a:t>successor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x</a:t>
            </a:r>
            <a:r>
              <a:rPr lang="en-US" dirty="0"/>
              <a:t> is </a:t>
            </a:r>
            <a:r>
              <a:rPr lang="en-US" dirty="0">
                <a:solidFill>
                  <a:srgbClr val="FF3300"/>
                </a:solidFill>
              </a:rPr>
              <a:t>predecessor</a:t>
            </a:r>
            <a:r>
              <a:rPr lang="en-US" dirty="0"/>
              <a:t> of </a:t>
            </a:r>
            <a:r>
              <a:rPr lang="en-US" i="1" dirty="0"/>
              <a:t>y</a:t>
            </a:r>
          </a:p>
          <a:p>
            <a:pPr>
              <a:lnSpc>
                <a:spcPct val="90000"/>
              </a:lnSpc>
            </a:pPr>
            <a:r>
              <a:rPr lang="en-US" dirty="0"/>
              <a:t>In a directed graph, </a:t>
            </a:r>
            <a:r>
              <a:rPr lang="en-US" dirty="0">
                <a:solidFill>
                  <a:srgbClr val="FF3300"/>
                </a:solidFill>
              </a:rPr>
              <a:t>directed path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directed cycle</a:t>
            </a:r>
            <a:r>
              <a:rPr lang="en-US" dirty="0"/>
              <a:t> can be defined similarly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541838" y="17526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sz="2400">
                <a:latin typeface="Tahoma" pitchFamily="34" charset="0"/>
              </a:rPr>
              <a:t>y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3398838" y="17526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sz="2400">
                <a:latin typeface="Tahoma" pitchFamily="34" charset="0"/>
              </a:rPr>
              <a:t>x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779838" y="190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9C7506C-4DC8-4CB7-B549-CF5FC215082C}" type="slidenum">
              <a:rPr lang="en-US"/>
              <a:pPr/>
              <a:t>21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i="1" dirty="0" err="1">
                <a:latin typeface="Book Antiqua" pitchFamily="18" charset="0"/>
              </a:rPr>
              <a:t>Multigraph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graph cannot have duplicate edges.</a:t>
            </a:r>
          </a:p>
          <a:p>
            <a:r>
              <a:rPr lang="en-US" dirty="0" err="1"/>
              <a:t>Multigraph</a:t>
            </a:r>
            <a:r>
              <a:rPr lang="en-US" dirty="0"/>
              <a:t> allows </a:t>
            </a:r>
            <a:r>
              <a:rPr lang="en-US" dirty="0">
                <a:solidFill>
                  <a:srgbClr val="FF3300"/>
                </a:solidFill>
              </a:rPr>
              <a:t>multiple edges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self edge</a:t>
            </a:r>
            <a:r>
              <a:rPr lang="en-US" dirty="0"/>
              <a:t> (or </a:t>
            </a:r>
            <a:r>
              <a:rPr lang="en-US" dirty="0">
                <a:solidFill>
                  <a:srgbClr val="FF3300"/>
                </a:solidFill>
              </a:rPr>
              <a:t>loop</a:t>
            </a:r>
            <a:r>
              <a:rPr lang="en-US" dirty="0"/>
              <a:t>).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6365875" y="421322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5451475" y="535622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2174875" y="4213225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555875" y="4365625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555875" y="436562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1" name="Freeform 9"/>
          <p:cNvSpPr>
            <a:spLocks/>
          </p:cNvSpPr>
          <p:nvPr/>
        </p:nvSpPr>
        <p:spPr bwMode="auto">
          <a:xfrm>
            <a:off x="5651500" y="4456113"/>
            <a:ext cx="720725" cy="917575"/>
          </a:xfrm>
          <a:custGeom>
            <a:avLst/>
            <a:gdLst/>
            <a:ahLst/>
            <a:cxnLst>
              <a:cxn ang="0">
                <a:pos x="454" y="0"/>
              </a:cxn>
              <a:cxn ang="0">
                <a:pos x="143" y="183"/>
              </a:cxn>
              <a:cxn ang="0">
                <a:pos x="0" y="578"/>
              </a:cxn>
            </a:cxnLst>
            <a:rect l="0" t="0" r="r" b="b"/>
            <a:pathLst>
              <a:path w="454" h="578">
                <a:moveTo>
                  <a:pt x="454" y="0"/>
                </a:moveTo>
                <a:cubicBezTo>
                  <a:pt x="402" y="32"/>
                  <a:pt x="219" y="87"/>
                  <a:pt x="143" y="183"/>
                </a:cubicBezTo>
                <a:cubicBezTo>
                  <a:pt x="67" y="279"/>
                  <a:pt x="30" y="496"/>
                  <a:pt x="0" y="5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5821363" y="4529138"/>
            <a:ext cx="666750" cy="915987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300" y="377"/>
              </a:cxn>
              <a:cxn ang="0">
                <a:pos x="420" y="0"/>
              </a:cxn>
            </a:cxnLst>
            <a:rect l="0" t="0" r="r" b="b"/>
            <a:pathLst>
              <a:path w="420" h="577">
                <a:moveTo>
                  <a:pt x="0" y="577"/>
                </a:moveTo>
                <a:cubicBezTo>
                  <a:pt x="50" y="542"/>
                  <a:pt x="230" y="473"/>
                  <a:pt x="300" y="377"/>
                </a:cubicBezTo>
                <a:cubicBezTo>
                  <a:pt x="370" y="281"/>
                  <a:pt x="395" y="79"/>
                  <a:pt x="4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3" name="Freeform 11"/>
          <p:cNvSpPr>
            <a:spLocks/>
          </p:cNvSpPr>
          <p:nvPr/>
        </p:nvSpPr>
        <p:spPr bwMode="auto">
          <a:xfrm>
            <a:off x="1690688" y="3994150"/>
            <a:ext cx="649287" cy="574675"/>
          </a:xfrm>
          <a:custGeom>
            <a:avLst/>
            <a:gdLst/>
            <a:ahLst/>
            <a:cxnLst>
              <a:cxn ang="0">
                <a:pos x="409" y="143"/>
              </a:cxn>
              <a:cxn ang="0">
                <a:pos x="227" y="7"/>
              </a:cxn>
              <a:cxn ang="0">
                <a:pos x="46" y="98"/>
              </a:cxn>
              <a:cxn ang="0">
                <a:pos x="46" y="324"/>
              </a:cxn>
              <a:cxn ang="0">
                <a:pos x="325" y="327"/>
              </a:cxn>
            </a:cxnLst>
            <a:rect l="0" t="0" r="r" b="b"/>
            <a:pathLst>
              <a:path w="409" h="362">
                <a:moveTo>
                  <a:pt x="409" y="143"/>
                </a:moveTo>
                <a:cubicBezTo>
                  <a:pt x="348" y="78"/>
                  <a:pt x="287" y="14"/>
                  <a:pt x="227" y="7"/>
                </a:cubicBezTo>
                <a:cubicBezTo>
                  <a:pt x="167" y="0"/>
                  <a:pt x="76" y="45"/>
                  <a:pt x="46" y="98"/>
                </a:cubicBezTo>
                <a:cubicBezTo>
                  <a:pt x="16" y="151"/>
                  <a:pt x="0" y="286"/>
                  <a:pt x="46" y="324"/>
                </a:cubicBezTo>
                <a:cubicBezTo>
                  <a:pt x="92" y="362"/>
                  <a:pt x="267" y="326"/>
                  <a:pt x="325" y="3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 flipV="1">
            <a:off x="6588125" y="5013325"/>
            <a:ext cx="720725" cy="2159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 flipV="1">
            <a:off x="5867400" y="5084763"/>
            <a:ext cx="1441450" cy="144462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6659563" y="5229225"/>
            <a:ext cx="2137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latin typeface="Tahoma" pitchFamily="34" charset="0"/>
              </a:rPr>
              <a:t>Multiple </a:t>
            </a:r>
            <a:r>
              <a:rPr kumimoji="1" lang="en-US" sz="2400" smtClean="0">
                <a:latin typeface="Tahoma" pitchFamily="34" charset="0"/>
              </a:rPr>
              <a:t>edges</a:t>
            </a:r>
            <a:endParaRPr kumimoji="1" lang="en-US" sz="2400">
              <a:latin typeface="Tahoma" pitchFamily="34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042988" y="5300663"/>
            <a:ext cx="143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 dirty="0">
                <a:latin typeface="Tahoma" pitchFamily="34" charset="0"/>
              </a:rPr>
              <a:t>Self edge</a:t>
            </a: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1763713" y="4652963"/>
            <a:ext cx="71437" cy="6477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724400" cy="4530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bipartite graph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is a graph such that</a:t>
            </a:r>
          </a:p>
          <a:p>
            <a:pPr lvl="1"/>
            <a:r>
              <a:rPr lang="en-US" sz="2800" i="1" dirty="0">
                <a:latin typeface="Arial" charset="0"/>
              </a:rPr>
              <a:t>V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= </a:t>
            </a:r>
            <a:r>
              <a:rPr lang="en-US" sz="2800" i="1" dirty="0">
                <a:latin typeface="Arial" charset="0"/>
              </a:rPr>
              <a:t>V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baseline="-25000" dirty="0">
                <a:latin typeface="Arial" charset="0"/>
              </a:rPr>
              <a:t>1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>
                <a:latin typeface="Arial" charset="0"/>
                <a:sym typeface="Symbol" pitchFamily="18" charset="2"/>
              </a:rPr>
              <a:t> </a:t>
            </a:r>
            <a:r>
              <a:rPr lang="en-US" sz="2800" i="1" dirty="0">
                <a:latin typeface="Arial" charset="0"/>
                <a:sym typeface="Symbol" pitchFamily="18" charset="2"/>
              </a:rPr>
              <a:t>V</a:t>
            </a:r>
            <a:r>
              <a:rPr lang="en-US" sz="2800" dirty="0">
                <a:latin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Arial" charset="0"/>
                <a:sym typeface="Symbol" pitchFamily="18" charset="2"/>
              </a:rPr>
              <a:t>G</a:t>
            </a:r>
            <a:r>
              <a:rPr lang="en-US" sz="28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Arial" charset="0"/>
                <a:sym typeface="Symbol" pitchFamily="18" charset="2"/>
              </a:rPr>
              <a:t>)</a:t>
            </a:r>
          </a:p>
          <a:p>
            <a:pPr lvl="1"/>
            <a:r>
              <a:rPr lang="en-US" sz="2800" dirty="0">
                <a:latin typeface="Arial" charset="0"/>
              </a:rPr>
              <a:t>|</a:t>
            </a:r>
            <a:r>
              <a:rPr lang="en-US" sz="2800" i="1" dirty="0">
                <a:latin typeface="Arial" charset="0"/>
              </a:rPr>
              <a:t>V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baseline="-25000" dirty="0">
                <a:latin typeface="Arial" charset="0"/>
              </a:rPr>
              <a:t>1</a:t>
            </a:r>
            <a:r>
              <a:rPr lang="en-US" sz="2800" dirty="0">
                <a:latin typeface="Arial" charset="0"/>
              </a:rPr>
              <a:t>)| = </a:t>
            </a:r>
            <a:r>
              <a:rPr lang="en-US" sz="2800" i="1" dirty="0">
                <a:latin typeface="Arial" charset="0"/>
              </a:rPr>
              <a:t>m</a:t>
            </a:r>
            <a:r>
              <a:rPr lang="en-US" sz="2800" dirty="0">
                <a:latin typeface="Arial" charset="0"/>
              </a:rPr>
              <a:t>, |</a:t>
            </a:r>
            <a:r>
              <a:rPr lang="en-US" sz="2800" i="1" dirty="0">
                <a:latin typeface="Arial" charset="0"/>
                <a:sym typeface="Symbol" pitchFamily="18" charset="2"/>
              </a:rPr>
              <a:t>V</a:t>
            </a:r>
            <a:r>
              <a:rPr lang="en-US" sz="2800" dirty="0">
                <a:latin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Arial" charset="0"/>
                <a:sym typeface="Symbol" pitchFamily="18" charset="2"/>
              </a:rPr>
              <a:t>G</a:t>
            </a:r>
            <a:r>
              <a:rPr lang="en-US" sz="28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Arial" charset="0"/>
                <a:sym typeface="Symbol" pitchFamily="18" charset="2"/>
              </a:rPr>
              <a:t>)| = </a:t>
            </a:r>
            <a:r>
              <a:rPr lang="en-US" sz="2800" i="1" dirty="0">
                <a:latin typeface="Arial" charset="0"/>
                <a:sym typeface="Symbol" pitchFamily="18" charset="2"/>
              </a:rPr>
              <a:t>n</a:t>
            </a:r>
          </a:p>
          <a:p>
            <a:pPr lvl="1"/>
            <a:r>
              <a:rPr lang="en-US" sz="2800" i="1" dirty="0">
                <a:latin typeface="Arial" charset="0"/>
                <a:sym typeface="Symbol" pitchFamily="18" charset="2"/>
              </a:rPr>
              <a:t>V</a:t>
            </a:r>
            <a:r>
              <a:rPr lang="en-US" sz="2800" dirty="0">
                <a:latin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Arial" charset="0"/>
                <a:sym typeface="Symbol" pitchFamily="18" charset="2"/>
              </a:rPr>
              <a:t>G</a:t>
            </a:r>
            <a:r>
              <a:rPr lang="en-US" sz="2800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sz="2800" dirty="0">
                <a:latin typeface="Arial" charset="0"/>
                <a:sym typeface="Symbol" pitchFamily="18" charset="2"/>
              </a:rPr>
              <a:t>) </a:t>
            </a:r>
            <a:r>
              <a:rPr lang="en-US" sz="2800" i="1" dirty="0">
                <a:latin typeface="Arial" charset="0"/>
                <a:sym typeface="Symbol" pitchFamily="18" charset="2"/>
              </a:rPr>
              <a:t>V</a:t>
            </a:r>
            <a:r>
              <a:rPr lang="en-US" sz="2800" dirty="0">
                <a:latin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Arial" charset="0"/>
                <a:sym typeface="Symbol" pitchFamily="18" charset="2"/>
              </a:rPr>
              <a:t>G</a:t>
            </a:r>
            <a:r>
              <a:rPr lang="en-US" sz="28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sz="2800" dirty="0">
                <a:latin typeface="Arial" charset="0"/>
                <a:sym typeface="Symbol" pitchFamily="18" charset="2"/>
              </a:rPr>
              <a:t>) = </a:t>
            </a:r>
          </a:p>
          <a:p>
            <a:pPr lvl="1"/>
            <a:r>
              <a:rPr lang="en-US" sz="2800" dirty="0">
                <a:latin typeface="Arial" charset="0"/>
                <a:sym typeface="Symbol" pitchFamily="18" charset="2"/>
              </a:rPr>
              <a:t>No edges exist between any two vertices in the same subset </a:t>
            </a:r>
            <a:r>
              <a:rPr lang="en-US" sz="2800" i="1" dirty="0">
                <a:latin typeface="Arial" charset="0"/>
                <a:sym typeface="Symbol" pitchFamily="18" charset="2"/>
              </a:rPr>
              <a:t>V</a:t>
            </a:r>
            <a:r>
              <a:rPr lang="en-US" sz="2800" dirty="0">
                <a:latin typeface="Arial" charset="0"/>
                <a:sym typeface="Symbol" pitchFamily="18" charset="2"/>
              </a:rPr>
              <a:t>(</a:t>
            </a:r>
            <a:r>
              <a:rPr lang="en-US" sz="2800" i="1" dirty="0">
                <a:latin typeface="Arial" charset="0"/>
                <a:sym typeface="Symbol" pitchFamily="18" charset="2"/>
              </a:rPr>
              <a:t>G</a:t>
            </a:r>
            <a:r>
              <a:rPr lang="en-US" sz="28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en-US" sz="2800" dirty="0">
                <a:latin typeface="Arial" charset="0"/>
                <a:sym typeface="Symbol" pitchFamily="18" charset="2"/>
              </a:rPr>
              <a:t>), </a:t>
            </a:r>
            <a:r>
              <a:rPr lang="en-US" sz="2800" i="1" dirty="0">
                <a:latin typeface="Arial" charset="0"/>
                <a:sym typeface="Symbol" pitchFamily="18" charset="2"/>
              </a:rPr>
              <a:t>k</a:t>
            </a:r>
            <a:r>
              <a:rPr lang="en-US" sz="2800" dirty="0">
                <a:latin typeface="Arial" charset="0"/>
                <a:sym typeface="Symbol" pitchFamily="18" charset="2"/>
              </a:rPr>
              <a:t> = 1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, 2</a:t>
            </a:r>
            <a:endParaRPr lang="en-US" sz="2800" dirty="0">
              <a:latin typeface="Arial" charset="0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</p:txBody>
      </p:sp>
      <p:pic>
        <p:nvPicPr>
          <p:cNvPr id="125956" name="Picture 4" descr="Bipart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17725"/>
            <a:ext cx="4191000" cy="2314575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4400" i="1" kern="0" dirty="0" smtClean="0">
                <a:latin typeface="Book Antiqua" pitchFamily="18" charset="0"/>
                <a:ea typeface="+mj-ea"/>
                <a:cs typeface="+mj-cs"/>
              </a:rPr>
              <a:t>Bipartite Graph</a:t>
            </a:r>
            <a:endParaRPr kumimoji="1" lang="en-US" sz="4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334000" y="4495800"/>
            <a:ext cx="1628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|</a:t>
            </a:r>
            <a:r>
              <a:rPr lang="en-US" i="1" dirty="0" smtClean="0">
                <a:latin typeface="Arial" charset="0"/>
              </a:rPr>
              <a:t>V</a:t>
            </a:r>
            <a:r>
              <a:rPr lang="en-US" dirty="0" smtClean="0">
                <a:latin typeface="Arial" charset="0"/>
              </a:rPr>
              <a:t>(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baseline="-25000" dirty="0" smtClean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)| = </a:t>
            </a:r>
            <a:r>
              <a:rPr lang="en-US" i="1" dirty="0" smtClean="0">
                <a:latin typeface="Arial" charset="0"/>
              </a:rPr>
              <a:t>3</a:t>
            </a:r>
            <a:endParaRPr kumimoji="1" lang="en-US" sz="2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391400" y="4419600"/>
            <a:ext cx="1628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|</a:t>
            </a:r>
            <a:r>
              <a:rPr lang="en-US" i="1" dirty="0" smtClean="0">
                <a:latin typeface="Arial" charset="0"/>
              </a:rPr>
              <a:t>V</a:t>
            </a:r>
            <a:r>
              <a:rPr lang="en-US" dirty="0" smtClean="0">
                <a:latin typeface="Arial" charset="0"/>
              </a:rPr>
              <a:t>(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i="1" baseline="-25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)| = </a:t>
            </a:r>
            <a:r>
              <a:rPr lang="en-US" i="1" dirty="0" smtClean="0">
                <a:latin typeface="Arial" charset="0"/>
              </a:rPr>
              <a:t>2</a:t>
            </a:r>
            <a:endParaRPr kumimoji="1" lang="en-US" sz="2400" dirty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57600" y="1447800"/>
            <a:ext cx="52578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Arial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bipartite graph</a:t>
            </a:r>
            <a:r>
              <a:rPr lang="en-US" dirty="0">
                <a:latin typeface="Arial" charset="0"/>
              </a:rPr>
              <a:t> is the </a:t>
            </a:r>
            <a:r>
              <a:rPr lang="en-US" i="1" dirty="0">
                <a:latin typeface="Arial" charset="0"/>
              </a:rPr>
              <a:t>complete </a:t>
            </a:r>
            <a:r>
              <a:rPr lang="en-US" dirty="0">
                <a:latin typeface="Arial" charset="0"/>
              </a:rPr>
              <a:t>bipartite graph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i="1" baseline="-25000" dirty="0" err="1">
                <a:latin typeface="Arial" charset="0"/>
              </a:rPr>
              <a:t>m,n</a:t>
            </a:r>
            <a:r>
              <a:rPr lang="en-US" dirty="0">
                <a:latin typeface="Arial" charset="0"/>
              </a:rPr>
              <a:t> if </a:t>
            </a:r>
            <a:r>
              <a:rPr lang="en-US" dirty="0">
                <a:latin typeface="Arial" charset="0"/>
                <a:sym typeface="Symbol" pitchFamily="18" charset="2"/>
              </a:rPr>
              <a:t>every vertex in </a:t>
            </a:r>
            <a:r>
              <a:rPr lang="en-US" i="1" dirty="0">
                <a:latin typeface="Arial" charset="0"/>
                <a:sym typeface="Symbol" pitchFamily="18" charset="2"/>
              </a:rPr>
              <a:t>V</a:t>
            </a:r>
            <a:r>
              <a:rPr lang="en-US" dirty="0">
                <a:latin typeface="Arial" charset="0"/>
                <a:sym typeface="Symbol" pitchFamily="18" charset="2"/>
              </a:rPr>
              <a:t>(</a:t>
            </a:r>
            <a:r>
              <a:rPr lang="en-US" i="1" dirty="0">
                <a:latin typeface="Arial" charset="0"/>
                <a:sym typeface="Symbol" pitchFamily="18" charset="2"/>
              </a:rPr>
              <a:t>G</a:t>
            </a:r>
            <a:r>
              <a:rPr lang="en-US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dirty="0">
                <a:latin typeface="Arial" charset="0"/>
                <a:sym typeface="Symbol" pitchFamily="18" charset="2"/>
              </a:rPr>
              <a:t>) is joined to a vertex in </a:t>
            </a:r>
            <a:r>
              <a:rPr lang="en-US" i="1" dirty="0">
                <a:latin typeface="Arial" charset="0"/>
                <a:sym typeface="Symbol" pitchFamily="18" charset="2"/>
              </a:rPr>
              <a:t>V</a:t>
            </a:r>
            <a:r>
              <a:rPr lang="en-US" dirty="0">
                <a:latin typeface="Arial" charset="0"/>
                <a:sym typeface="Symbol" pitchFamily="18" charset="2"/>
              </a:rPr>
              <a:t>(</a:t>
            </a:r>
            <a:r>
              <a:rPr lang="en-US" i="1" dirty="0">
                <a:latin typeface="Arial" charset="0"/>
                <a:sym typeface="Symbol" pitchFamily="18" charset="2"/>
              </a:rPr>
              <a:t>G</a:t>
            </a:r>
            <a:r>
              <a:rPr lang="en-US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dirty="0">
                <a:latin typeface="Arial" charset="0"/>
                <a:sym typeface="Symbol" pitchFamily="18" charset="2"/>
              </a:rPr>
              <a:t>) and conversely,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rial" charset="0"/>
                <a:sym typeface="Symbol" pitchFamily="18" charset="2"/>
              </a:rPr>
              <a:t>|</a:t>
            </a:r>
            <a:r>
              <a:rPr lang="en-US" i="1" dirty="0">
                <a:latin typeface="Arial" charset="0"/>
                <a:sym typeface="Symbol" pitchFamily="18" charset="2"/>
              </a:rPr>
              <a:t>V</a:t>
            </a:r>
            <a:r>
              <a:rPr lang="en-US" dirty="0">
                <a:latin typeface="Arial" charset="0"/>
                <a:sym typeface="Symbol" pitchFamily="18" charset="2"/>
              </a:rPr>
              <a:t>(</a:t>
            </a:r>
            <a:r>
              <a:rPr lang="en-US" i="1" dirty="0">
                <a:latin typeface="Arial" charset="0"/>
                <a:sym typeface="Symbol" pitchFamily="18" charset="2"/>
              </a:rPr>
              <a:t>G</a:t>
            </a:r>
            <a:r>
              <a:rPr lang="en-US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dirty="0">
                <a:latin typeface="Arial" charset="0"/>
                <a:sym typeface="Symbol" pitchFamily="18" charset="2"/>
              </a:rPr>
              <a:t>)| = </a:t>
            </a:r>
            <a:r>
              <a:rPr lang="en-US" i="1" dirty="0">
                <a:latin typeface="Arial" charset="0"/>
                <a:sym typeface="Symbol" pitchFamily="18" charset="2"/>
              </a:rPr>
              <a:t>m</a:t>
            </a:r>
            <a:r>
              <a:rPr lang="en-US" dirty="0">
                <a:latin typeface="Arial" charset="0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rial" charset="0"/>
                <a:sym typeface="Symbol" pitchFamily="18" charset="2"/>
              </a:rPr>
              <a:t>|</a:t>
            </a:r>
            <a:r>
              <a:rPr lang="en-US" i="1" dirty="0">
                <a:latin typeface="Arial" charset="0"/>
                <a:sym typeface="Symbol" pitchFamily="18" charset="2"/>
              </a:rPr>
              <a:t>V</a:t>
            </a:r>
            <a:r>
              <a:rPr lang="en-US" dirty="0">
                <a:latin typeface="Arial" charset="0"/>
                <a:sym typeface="Symbol" pitchFamily="18" charset="2"/>
              </a:rPr>
              <a:t>(</a:t>
            </a:r>
            <a:r>
              <a:rPr lang="en-US" i="1" dirty="0">
                <a:latin typeface="Arial" charset="0"/>
                <a:sym typeface="Symbol" pitchFamily="18" charset="2"/>
              </a:rPr>
              <a:t>G</a:t>
            </a:r>
            <a:r>
              <a:rPr lang="en-US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dirty="0">
                <a:latin typeface="Arial" charset="0"/>
                <a:sym typeface="Symbol" pitchFamily="18" charset="2"/>
              </a:rPr>
              <a:t>)| = </a:t>
            </a:r>
            <a:r>
              <a:rPr lang="en-US" i="1" dirty="0" smtClean="0">
                <a:latin typeface="Arial" charset="0"/>
                <a:sym typeface="Symbol" pitchFamily="18" charset="2"/>
              </a:rPr>
              <a:t>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charset="0"/>
                <a:sym typeface="Symbol" pitchFamily="18" charset="2"/>
              </a:rPr>
              <a:t>Here,</a:t>
            </a:r>
            <a:r>
              <a:rPr lang="en-US" i="1" dirty="0" smtClean="0">
                <a:latin typeface="Arial" charset="0"/>
                <a:sym typeface="Symbol" pitchFamily="18" charset="2"/>
              </a:rPr>
              <a:t> </a:t>
            </a:r>
            <a:r>
              <a:rPr lang="en-US" i="1" dirty="0" smtClean="0">
                <a:latin typeface="Arial" charset="0"/>
              </a:rPr>
              <a:t>K</a:t>
            </a:r>
            <a:r>
              <a:rPr lang="en-US" i="1" baseline="-25000" dirty="0" smtClean="0">
                <a:latin typeface="Arial" charset="0"/>
              </a:rPr>
              <a:t>3,2</a:t>
            </a:r>
            <a:endParaRPr lang="en-US" i="1" dirty="0">
              <a:latin typeface="Arial" charset="0"/>
              <a:sym typeface="Symbol" pitchFamily="18" charset="2"/>
            </a:endParaRPr>
          </a:p>
        </p:txBody>
      </p:sp>
      <p:pic>
        <p:nvPicPr>
          <p:cNvPr id="59400" name="Picture 8" descr="K_3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33587"/>
            <a:ext cx="3200400" cy="2462213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4400" i="1" kern="0" dirty="0" smtClean="0">
                <a:latin typeface="Book Antiqua" pitchFamily="18" charset="0"/>
                <a:ea typeface="+mj-ea"/>
                <a:cs typeface="+mj-cs"/>
              </a:rPr>
              <a:t>Complete Bipartite Graph </a:t>
            </a:r>
            <a:r>
              <a:rPr lang="en-US" sz="4400" i="1" dirty="0" err="1" smtClean="0">
                <a:latin typeface="Book Antiqua" pitchFamily="18" charset="0"/>
              </a:rPr>
              <a:t>K</a:t>
            </a:r>
            <a:r>
              <a:rPr lang="en-US" sz="4400" i="1" baseline="-25000" dirty="0" err="1" smtClean="0">
                <a:latin typeface="Book Antiqua" pitchFamily="18" charset="0"/>
              </a:rPr>
              <a:t>m,n</a:t>
            </a:r>
            <a:endParaRPr kumimoji="1" lang="en-US" sz="4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1DA1A6A-CC80-4136-AB0C-1887B63DCFBE}" type="slidenum">
              <a:rPr lang="en-US"/>
              <a:pPr/>
              <a:t>24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Another Type </a:t>
            </a:r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of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81600" cy="4419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undirected graph that is connected and has no cycle is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tree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>
                <a:ea typeface="新細明體" pitchFamily="18" charset="-120"/>
              </a:rPr>
              <a:t>A tree with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nodes have exactly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-1 edges.</a:t>
            </a:r>
          </a:p>
          <a:p>
            <a:r>
              <a:rPr lang="en-US" altLang="zh-TW" dirty="0">
                <a:ea typeface="新細明體" pitchFamily="18" charset="-120"/>
              </a:rPr>
              <a:t>A connected undirected graph with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nodes must have at least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-1 edges.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6400800" y="2362200"/>
            <a:ext cx="99257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3366"/>
                </a:solidFill>
                <a:latin typeface="+mj-lt"/>
              </a:rPr>
              <a:t>Tree</a:t>
            </a:r>
            <a:endParaRPr lang="en-US" altLang="zh-TW" sz="3200" dirty="0">
              <a:solidFill>
                <a:srgbClr val="003366"/>
              </a:solidFill>
              <a:latin typeface="+mj-lt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050087" y="3276600"/>
            <a:ext cx="1922463" cy="647700"/>
            <a:chOff x="2976" y="720"/>
            <a:chExt cx="1211" cy="408"/>
          </a:xfrm>
        </p:grpSpPr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3782" y="794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ysDot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907087" y="3429000"/>
            <a:ext cx="2286000" cy="1828800"/>
            <a:chOff x="2256" y="816"/>
            <a:chExt cx="1440" cy="1152"/>
          </a:xfrm>
        </p:grpSpPr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78" name="Oval 61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62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63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64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65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6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67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Oval 68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6" name="AutoShape 69"/>
              <p:cNvCxnSpPr>
                <a:cxnSpLocks noChangeShapeType="1"/>
                <a:stCxn id="78" idx="4"/>
                <a:endCxn id="79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AutoShape 70"/>
              <p:cNvCxnSpPr>
                <a:cxnSpLocks noChangeShapeType="1"/>
                <a:stCxn id="78" idx="3"/>
                <a:endCxn id="81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AutoShape 71"/>
              <p:cNvCxnSpPr>
                <a:cxnSpLocks noChangeShapeType="1"/>
                <a:stCxn id="78" idx="5"/>
                <a:endCxn id="80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AutoShape 72"/>
              <p:cNvCxnSpPr>
                <a:cxnSpLocks noChangeShapeType="1"/>
                <a:stCxn id="79" idx="4"/>
                <a:endCxn id="83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73"/>
              <p:cNvCxnSpPr>
                <a:cxnSpLocks noChangeShapeType="1"/>
                <a:stCxn id="79" idx="4"/>
                <a:endCxn id="84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AutoShape 74"/>
              <p:cNvCxnSpPr>
                <a:cxnSpLocks noChangeShapeType="1"/>
                <a:stCxn id="81" idx="3"/>
                <a:endCxn id="82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AutoShape 75"/>
              <p:cNvCxnSpPr>
                <a:cxnSpLocks noChangeShapeType="1"/>
                <a:stCxn id="80" idx="5"/>
                <a:endCxn id="85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" name="Oval 76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77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78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79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0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81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82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83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AutoShape 84"/>
            <p:cNvCxnSpPr>
              <a:cxnSpLocks noChangeShapeType="1"/>
              <a:stCxn id="61" idx="4"/>
              <a:endCxn id="62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85"/>
            <p:cNvCxnSpPr>
              <a:cxnSpLocks noChangeShapeType="1"/>
              <a:stCxn id="61" idx="3"/>
              <a:endCxn id="64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86"/>
            <p:cNvCxnSpPr>
              <a:cxnSpLocks noChangeShapeType="1"/>
              <a:stCxn id="61" idx="5"/>
              <a:endCxn id="63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87"/>
            <p:cNvCxnSpPr>
              <a:cxnSpLocks noChangeShapeType="1"/>
              <a:stCxn id="62" idx="4"/>
              <a:endCxn id="66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88"/>
            <p:cNvCxnSpPr>
              <a:cxnSpLocks noChangeShapeType="1"/>
              <a:stCxn id="62" idx="4"/>
              <a:endCxn id="67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9"/>
            <p:cNvCxnSpPr>
              <a:cxnSpLocks noChangeShapeType="1"/>
              <a:stCxn id="64" idx="3"/>
              <a:endCxn id="65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0"/>
            <p:cNvCxnSpPr>
              <a:cxnSpLocks noChangeShapeType="1"/>
              <a:stCxn id="63" idx="5"/>
              <a:endCxn id="68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91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" name="AutoShape 92"/>
            <p:cNvCxnSpPr>
              <a:cxnSpLocks noChangeShapeType="1"/>
              <a:stCxn id="68" idx="5"/>
              <a:endCxn id="76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" name="Oval 93"/>
          <p:cNvSpPr>
            <a:spLocks noChangeArrowheads="1"/>
          </p:cNvSpPr>
          <p:nvPr/>
        </p:nvSpPr>
        <p:spPr bwMode="auto">
          <a:xfrm>
            <a:off x="6669087" y="3429000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B5B780D-692A-4533-9D5D-3E83A7D00233}" type="slidenum">
              <a:rPr lang="en-US"/>
              <a:pPr/>
              <a:t>25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i="1" dirty="0" smtClean="0">
                <a:latin typeface="Book Antiqua" pitchFamily="18" charset="0"/>
              </a:rPr>
              <a:t>Implementing Graph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Adjacency matrix</a:t>
            </a:r>
          </a:p>
          <a:p>
            <a:pPr lvl="1"/>
            <a:r>
              <a:rPr lang="en-US"/>
              <a:t>Represent a graph using a two-dimensional array</a:t>
            </a:r>
          </a:p>
          <a:p>
            <a:r>
              <a:rPr lang="en-US"/>
              <a:t>Adjacency list</a:t>
            </a:r>
          </a:p>
          <a:p>
            <a:pPr lvl="1"/>
            <a:r>
              <a:rPr lang="en-US"/>
              <a:t>Represent a graph using n linked lists where n is the number of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B5B780D-692A-4533-9D5D-3E83A7D00233}" type="slidenum">
              <a:rPr lang="en-US"/>
              <a:pPr/>
              <a:t>26</a:t>
            </a:fld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4000" i="1" dirty="0"/>
              <a:t>Adjacency matrix for directed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2925" y="2979738"/>
            <a:ext cx="3890963" cy="2882900"/>
            <a:chOff x="366" y="2331"/>
            <a:chExt cx="2451" cy="1816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1480" y="271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00" y="275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152" y="338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144" y="328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720" y="2806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H="1" flipV="1">
              <a:off x="1384" y="3382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>
              <a:off x="1384" y="290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336" y="290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606" y="285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846" y="285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66" y="2518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884" y="3339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478" y="2470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430" y="3238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2286" y="2950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412" y="2331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1371" y="3782"/>
              <a:ext cx="287" cy="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3200" i="1" dirty="0">
                  <a:solidFill>
                    <a:schemeClr val="tx1"/>
                  </a:solidFill>
                  <a:latin typeface="Tahoma" pitchFamily="34" charset="0"/>
                </a:rPr>
                <a:t>G</a:t>
              </a:r>
            </a:p>
          </p:txBody>
        </p:sp>
      </p:grpSp>
      <p:graphicFrame>
        <p:nvGraphicFramePr>
          <p:cNvPr id="47" name="Group 21"/>
          <p:cNvGraphicFramePr>
            <a:graphicFrameLocks noGrp="1"/>
          </p:cNvGraphicFramePr>
          <p:nvPr>
            <p:ph idx="1"/>
          </p:nvPr>
        </p:nvGraphicFramePr>
        <p:xfrm>
          <a:off x="4418013" y="1738313"/>
          <a:ext cx="4116387" cy="3984627"/>
        </p:xfrm>
        <a:graphic>
          <a:graphicData uri="http://schemas.openxmlformats.org/drawingml/2006/table">
            <a:tbl>
              <a:tblPr/>
              <a:tblGrid>
                <a:gridCol w="590550"/>
                <a:gridCol w="585787"/>
                <a:gridCol w="587375"/>
                <a:gridCol w="588963"/>
                <a:gridCol w="587375"/>
                <a:gridCol w="585787"/>
                <a:gridCol w="59055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101"/>
          <p:cNvSpPr txBox="1">
            <a:spLocks noChangeArrowheads="1"/>
          </p:cNvSpPr>
          <p:nvPr/>
        </p:nvSpPr>
        <p:spPr bwMode="auto">
          <a:xfrm>
            <a:off x="523875" y="1676400"/>
            <a:ext cx="445083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Matrix[</a:t>
            </a:r>
            <a:r>
              <a:rPr kumimoji="1" lang="en-US" sz="2400" dirty="0" err="1">
                <a:solidFill>
                  <a:schemeClr val="tx1"/>
                </a:solidFill>
                <a:latin typeface="Tahoma" pitchFamily="34" charset="0"/>
              </a:rPr>
              <a:t>i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][j] =	1 	if (v</a:t>
            </a:r>
            <a:r>
              <a:rPr kumimoji="1" lang="en-US" sz="2400" baseline="-25000" dirty="0">
                <a:solidFill>
                  <a:schemeClr val="tx1"/>
                </a:solidFill>
                <a:latin typeface="Tahoma" pitchFamily="34" charset="0"/>
              </a:rPr>
              <a:t>i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kumimoji="1" lang="en-US" sz="2400" dirty="0" err="1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sz="2400" baseline="-25000" dirty="0" err="1">
                <a:solidFill>
                  <a:schemeClr val="tx1"/>
                </a:solidFill>
                <a:latin typeface="Tahoma" pitchFamily="34" charset="0"/>
              </a:rPr>
              <a:t>j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E</a:t>
            </a:r>
          </a:p>
          <a:p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		0	if (v</a:t>
            </a:r>
            <a:r>
              <a:rPr kumimoji="1" lang="en-US" sz="2400" baseline="-25000" dirty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i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, </a:t>
            </a:r>
            <a:r>
              <a:rPr kumimoji="1" lang="en-US" sz="2400" dirty="0" err="1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v</a:t>
            </a:r>
            <a:r>
              <a:rPr kumimoji="1" lang="en-US" sz="2400" baseline="-25000" dirty="0" err="1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j</a:t>
            </a:r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)E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BDD96B9-6FC4-4F38-BE1B-C38F327987A0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i="1" dirty="0">
                <a:latin typeface="Book Antiqua" pitchFamily="18" charset="0"/>
              </a:rPr>
              <a:t>Adjacency </a:t>
            </a:r>
            <a:r>
              <a:rPr lang="en-US" sz="4000" i="1" dirty="0" smtClean="0">
                <a:latin typeface="Book Antiqua" pitchFamily="18" charset="0"/>
              </a:rPr>
              <a:t>Matrix </a:t>
            </a:r>
            <a:r>
              <a:rPr lang="en-US" sz="4000" i="1" dirty="0">
                <a:latin typeface="Book Antiqua" pitchFamily="18" charset="0"/>
              </a:rPr>
              <a:t>for </a:t>
            </a:r>
            <a:r>
              <a:rPr lang="en-US" sz="4000" i="1" dirty="0" smtClean="0">
                <a:latin typeface="Book Antiqua" pitchFamily="18" charset="0"/>
              </a:rPr>
              <a:t>Weighted </a:t>
            </a:r>
            <a:r>
              <a:rPr lang="en-US" sz="4000" i="1" dirty="0">
                <a:latin typeface="Book Antiqua" pitchFamily="18" charset="0"/>
              </a:rPr>
              <a:t>U</a:t>
            </a:r>
            <a:r>
              <a:rPr lang="en-US" sz="4000" i="1" dirty="0" smtClean="0">
                <a:latin typeface="Book Antiqua" pitchFamily="18" charset="0"/>
              </a:rPr>
              <a:t>ndirected Graph</a:t>
            </a:r>
            <a:endParaRPr lang="en-US" sz="4000" i="1" dirty="0">
              <a:latin typeface="Book Antiqua" pitchFamily="18" charset="0"/>
            </a:endParaRP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225675" y="36449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368675" y="37211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92475" y="47117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692275" y="45593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H="1" flipV="1">
            <a:off x="2606675" y="37973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 flipV="1">
            <a:off x="2073275" y="47117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073275" y="39497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H="1">
            <a:off x="1997075" y="39497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838200" y="38735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1219200" y="38735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57200" y="33401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dirty="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solidFill>
                  <a:schemeClr val="tx1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279525" y="46434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810000" y="32639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733800" y="44831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3505200" y="40259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117725" y="30432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2052638" y="5346700"/>
            <a:ext cx="455612" cy="579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3200" i="1" dirty="0">
                <a:solidFill>
                  <a:schemeClr val="tx1"/>
                </a:solidFill>
                <a:latin typeface="Tahoma" pitchFamily="34" charset="0"/>
              </a:rPr>
              <a:t>G</a:t>
            </a:r>
          </a:p>
        </p:txBody>
      </p:sp>
      <p:graphicFrame>
        <p:nvGraphicFramePr>
          <p:cNvPr id="66580" name="Group 20"/>
          <p:cNvGraphicFramePr>
            <a:graphicFrameLocks noGrp="1"/>
          </p:cNvGraphicFramePr>
          <p:nvPr/>
        </p:nvGraphicFramePr>
        <p:xfrm>
          <a:off x="4849813" y="2540000"/>
          <a:ext cx="3887787" cy="3627120"/>
        </p:xfrm>
        <a:graphic>
          <a:graphicData uri="http://schemas.openxmlformats.org/drawingml/2006/table">
            <a:tbl>
              <a:tblPr/>
              <a:tblGrid>
                <a:gridCol w="557212"/>
                <a:gridCol w="554038"/>
                <a:gridCol w="554037"/>
                <a:gridCol w="557213"/>
                <a:gridCol w="554037"/>
                <a:gridCol w="554038"/>
                <a:gridCol w="557212"/>
              </a:tblGrid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60" name="Text Box 100"/>
          <p:cNvSpPr txBox="1">
            <a:spLocks noChangeArrowheads="1"/>
          </p:cNvSpPr>
          <p:nvPr/>
        </p:nvSpPr>
        <p:spPr bwMode="auto">
          <a:xfrm>
            <a:off x="457200" y="1676400"/>
            <a:ext cx="707495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 dirty="0">
                <a:latin typeface="Tahoma" pitchFamily="34" charset="0"/>
              </a:rPr>
              <a:t>Matrix[</a:t>
            </a:r>
            <a:r>
              <a:rPr kumimoji="1" lang="en-US" sz="2400" dirty="0" err="1">
                <a:latin typeface="Tahoma" pitchFamily="34" charset="0"/>
              </a:rPr>
              <a:t>i</a:t>
            </a:r>
            <a:r>
              <a:rPr kumimoji="1" lang="en-US" sz="2400" dirty="0">
                <a:latin typeface="Tahoma" pitchFamily="34" charset="0"/>
              </a:rPr>
              <a:t>][j] =	</a:t>
            </a:r>
            <a:r>
              <a:rPr kumimoji="1" lang="en-US" sz="2400" i="1" dirty="0">
                <a:latin typeface="Tahoma" pitchFamily="34" charset="0"/>
              </a:rPr>
              <a:t>w</a:t>
            </a:r>
            <a:r>
              <a:rPr kumimoji="1" lang="en-US" sz="2400" dirty="0">
                <a:latin typeface="Tahoma" pitchFamily="34" charset="0"/>
              </a:rPr>
              <a:t>(</a:t>
            </a:r>
            <a:r>
              <a:rPr kumimoji="1" lang="en-US" sz="2400" i="1" dirty="0">
                <a:latin typeface="Tahoma" pitchFamily="34" charset="0"/>
              </a:rPr>
              <a:t>v</a:t>
            </a:r>
            <a:r>
              <a:rPr kumimoji="1" lang="en-US" sz="2400" i="1" baseline="-25000" dirty="0">
                <a:latin typeface="Tahoma" pitchFamily="34" charset="0"/>
              </a:rPr>
              <a:t>i</a:t>
            </a:r>
            <a:r>
              <a:rPr kumimoji="1" lang="en-US" sz="2400" i="1" dirty="0">
                <a:latin typeface="Tahoma" pitchFamily="34" charset="0"/>
              </a:rPr>
              <a:t>, </a:t>
            </a:r>
            <a:r>
              <a:rPr kumimoji="1" lang="en-US" sz="2400" i="1" dirty="0" err="1">
                <a:latin typeface="Tahoma" pitchFamily="34" charset="0"/>
              </a:rPr>
              <a:t>v</a:t>
            </a:r>
            <a:r>
              <a:rPr kumimoji="1" lang="en-US" sz="2400" i="1" baseline="-25000" dirty="0" err="1">
                <a:latin typeface="Tahoma" pitchFamily="34" charset="0"/>
              </a:rPr>
              <a:t>j</a:t>
            </a:r>
            <a:r>
              <a:rPr kumimoji="1" lang="en-US" sz="2400" dirty="0">
                <a:latin typeface="Tahoma" pitchFamily="34" charset="0"/>
              </a:rPr>
              <a:t>)	if (</a:t>
            </a:r>
            <a:r>
              <a:rPr kumimoji="1" lang="en-US" sz="2400" i="1" dirty="0">
                <a:latin typeface="Tahoma" pitchFamily="34" charset="0"/>
              </a:rPr>
              <a:t>v</a:t>
            </a:r>
            <a:r>
              <a:rPr kumimoji="1" lang="en-US" sz="2400" i="1" baseline="-25000" dirty="0">
                <a:latin typeface="Tahoma" pitchFamily="34" charset="0"/>
              </a:rPr>
              <a:t>i</a:t>
            </a:r>
            <a:r>
              <a:rPr kumimoji="1" lang="en-US" sz="2400" dirty="0">
                <a:latin typeface="Tahoma" pitchFamily="34" charset="0"/>
              </a:rPr>
              <a:t>, </a:t>
            </a:r>
            <a:r>
              <a:rPr kumimoji="1" lang="en-US" sz="2400" i="1" dirty="0" err="1">
                <a:latin typeface="Tahoma" pitchFamily="34" charset="0"/>
              </a:rPr>
              <a:t>v</a:t>
            </a:r>
            <a:r>
              <a:rPr kumimoji="1" lang="en-US" sz="2400" i="1" baseline="-25000" dirty="0" err="1">
                <a:latin typeface="Tahoma" pitchFamily="34" charset="0"/>
              </a:rPr>
              <a:t>j</a:t>
            </a:r>
            <a:r>
              <a:rPr kumimoji="1" lang="en-US" sz="2400" dirty="0">
                <a:latin typeface="Tahoma" pitchFamily="34" charset="0"/>
              </a:rPr>
              <a:t>)</a:t>
            </a:r>
            <a:r>
              <a:rPr kumimoji="1" lang="en-US" sz="2400" dirty="0">
                <a:latin typeface="Tahoma" pitchFamily="34" charset="0"/>
                <a:sym typeface="Symbol" pitchFamily="18" charset="2"/>
              </a:rPr>
              <a:t></a:t>
            </a:r>
            <a:r>
              <a:rPr kumimoji="1" lang="en-US" sz="2400" i="1" dirty="0">
                <a:latin typeface="Tahoma" pitchFamily="34" charset="0"/>
                <a:sym typeface="Symbol" pitchFamily="18" charset="2"/>
              </a:rPr>
              <a:t>E</a:t>
            </a:r>
            <a:r>
              <a:rPr kumimoji="1" lang="en-US" sz="2400" dirty="0">
                <a:latin typeface="Tahoma" pitchFamily="34" charset="0"/>
                <a:sym typeface="Symbol" pitchFamily="18" charset="2"/>
              </a:rPr>
              <a:t> or </a:t>
            </a:r>
            <a:r>
              <a:rPr kumimoji="1" lang="en-US" sz="2400" dirty="0">
                <a:latin typeface="Tahoma" pitchFamily="34" charset="0"/>
              </a:rPr>
              <a:t>(</a:t>
            </a:r>
            <a:r>
              <a:rPr kumimoji="1" lang="en-US" sz="2400" i="1" dirty="0" err="1">
                <a:latin typeface="Tahoma" pitchFamily="34" charset="0"/>
              </a:rPr>
              <a:t>v</a:t>
            </a:r>
            <a:r>
              <a:rPr kumimoji="1" lang="en-US" sz="2400" i="1" baseline="-25000" dirty="0" err="1">
                <a:latin typeface="Tahoma" pitchFamily="34" charset="0"/>
              </a:rPr>
              <a:t>j</a:t>
            </a:r>
            <a:r>
              <a:rPr kumimoji="1" lang="en-US" sz="2400" dirty="0">
                <a:latin typeface="Tahoma" pitchFamily="34" charset="0"/>
              </a:rPr>
              <a:t>, </a:t>
            </a:r>
            <a:r>
              <a:rPr kumimoji="1" lang="en-US" sz="2400" i="1" dirty="0">
                <a:latin typeface="Tahoma" pitchFamily="34" charset="0"/>
              </a:rPr>
              <a:t>v</a:t>
            </a:r>
            <a:r>
              <a:rPr kumimoji="1" lang="en-US" sz="2400" i="1" baseline="-25000" dirty="0">
                <a:latin typeface="Tahoma" pitchFamily="34" charset="0"/>
              </a:rPr>
              <a:t>i</a:t>
            </a:r>
            <a:r>
              <a:rPr kumimoji="1" lang="en-US" sz="2400" dirty="0">
                <a:latin typeface="Tahoma" pitchFamily="34" charset="0"/>
              </a:rPr>
              <a:t>)</a:t>
            </a:r>
            <a:r>
              <a:rPr kumimoji="1" lang="en-US" sz="2400" dirty="0">
                <a:latin typeface="Tahoma" pitchFamily="34" charset="0"/>
                <a:sym typeface="Symbol" pitchFamily="18" charset="2"/>
              </a:rPr>
              <a:t></a:t>
            </a:r>
            <a:r>
              <a:rPr kumimoji="1" lang="en-US" sz="2400" i="1" dirty="0">
                <a:latin typeface="Tahoma" pitchFamily="34" charset="0"/>
                <a:sym typeface="Symbol" pitchFamily="18" charset="2"/>
              </a:rPr>
              <a:t>E</a:t>
            </a:r>
          </a:p>
          <a:p>
            <a:r>
              <a:rPr kumimoji="1" lang="en-US" sz="2400" dirty="0">
                <a:latin typeface="Tahoma" pitchFamily="34" charset="0"/>
                <a:sym typeface="Symbol" pitchFamily="18" charset="2"/>
              </a:rPr>
              <a:t>		 </a:t>
            </a:r>
            <a:r>
              <a:rPr kumimoji="1" lang="en-US" sz="2400" dirty="0">
                <a:latin typeface="Tahoma" pitchFamily="34" charset="0"/>
              </a:rPr>
              <a:t>∞</a:t>
            </a:r>
            <a:r>
              <a:rPr kumimoji="1" lang="en-US" sz="2400" dirty="0">
                <a:latin typeface="Tahoma" pitchFamily="34" charset="0"/>
                <a:sym typeface="Symbol" pitchFamily="18" charset="2"/>
              </a:rPr>
              <a:t> 		otherwise</a:t>
            </a:r>
          </a:p>
        </p:txBody>
      </p:sp>
      <p:sp>
        <p:nvSpPr>
          <p:cNvPr id="66661" name="Text Box 101"/>
          <p:cNvSpPr txBox="1">
            <a:spLocks noChangeArrowheads="1"/>
          </p:cNvSpPr>
          <p:nvPr/>
        </p:nvSpPr>
        <p:spPr bwMode="auto">
          <a:xfrm>
            <a:off x="1393825" y="3619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66662" name="Text Box 102"/>
          <p:cNvSpPr txBox="1">
            <a:spLocks noChangeArrowheads="1"/>
          </p:cNvSpPr>
          <p:nvPr/>
        </p:nvSpPr>
        <p:spPr bwMode="auto">
          <a:xfrm>
            <a:off x="2884488" y="34163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66663" name="Text Box 103"/>
          <p:cNvSpPr txBox="1">
            <a:spLocks noChangeArrowheads="1"/>
          </p:cNvSpPr>
          <p:nvPr/>
        </p:nvSpPr>
        <p:spPr bwMode="auto">
          <a:xfrm>
            <a:off x="2525713" y="40640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3389313" y="41370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solidFill>
                  <a:schemeClr val="tx1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66665" name="Text Box 105"/>
          <p:cNvSpPr txBox="1">
            <a:spLocks noChangeArrowheads="1"/>
          </p:cNvSpPr>
          <p:nvPr/>
        </p:nvSpPr>
        <p:spPr bwMode="auto">
          <a:xfrm>
            <a:off x="2525713" y="44958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>
                <a:solidFill>
                  <a:schemeClr val="tx1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66666" name="Text Box 106"/>
          <p:cNvSpPr txBox="1">
            <a:spLocks noChangeArrowheads="1"/>
          </p:cNvSpPr>
          <p:nvPr/>
        </p:nvSpPr>
        <p:spPr bwMode="auto">
          <a:xfrm>
            <a:off x="1828800" y="39624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400" dirty="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B5B780D-692A-4533-9D5D-3E83A7D00233}" type="slidenum">
              <a:rPr lang="en-US"/>
              <a:pPr/>
              <a:t>28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4000" i="1" dirty="0">
                <a:latin typeface="Book Antiqua" pitchFamily="18" charset="0"/>
              </a:rPr>
              <a:t>Adjacency </a:t>
            </a:r>
            <a:r>
              <a:rPr lang="en-US" sz="4000" i="1" dirty="0" smtClean="0">
                <a:latin typeface="Book Antiqua" pitchFamily="18" charset="0"/>
              </a:rPr>
              <a:t>List </a:t>
            </a:r>
            <a:r>
              <a:rPr lang="en-US" sz="4000" i="1" dirty="0">
                <a:latin typeface="Book Antiqua" pitchFamily="18" charset="0"/>
              </a:rPr>
              <a:t>for </a:t>
            </a:r>
            <a:r>
              <a:rPr lang="en-US" sz="4000" i="1" dirty="0" smtClean="0">
                <a:latin typeface="Book Antiqua" pitchFamily="18" charset="0"/>
              </a:rPr>
              <a:t>Directed </a:t>
            </a:r>
            <a:r>
              <a:rPr lang="en-US" sz="4000" i="1" dirty="0">
                <a:latin typeface="Book Antiqua" pitchFamily="18" charset="0"/>
              </a:rPr>
              <a:t>G</a:t>
            </a:r>
            <a:r>
              <a:rPr lang="en-US" sz="4000" i="1" dirty="0" smtClean="0">
                <a:latin typeface="Book Antiqua" pitchFamily="18" charset="0"/>
              </a:rPr>
              <a:t>raph</a:t>
            </a:r>
            <a:endParaRPr lang="en-US" sz="4000" i="1" dirty="0">
              <a:latin typeface="Book Antiqua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7538" y="2451100"/>
            <a:ext cx="3890963" cy="2882900"/>
            <a:chOff x="366" y="2331"/>
            <a:chExt cx="2451" cy="1816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480" y="271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200" y="275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152" y="338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144" y="328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720" y="2806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 flipV="1">
              <a:off x="1384" y="3382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384" y="290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336" y="290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606" y="285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846" y="285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66" y="2518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84" y="3339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478" y="2470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430" y="3238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286" y="2950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412" y="2331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371" y="3782"/>
              <a:ext cx="287" cy="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3200" i="1" dirty="0">
                  <a:solidFill>
                    <a:schemeClr val="tx1"/>
                  </a:solidFill>
                  <a:latin typeface="Tahoma" pitchFamily="34" charset="0"/>
                </a:rPr>
                <a:t>G</a:t>
              </a:r>
            </a:p>
          </p:txBody>
        </p:sp>
      </p:grpSp>
      <p:graphicFrame>
        <p:nvGraphicFramePr>
          <p:cNvPr id="27" name="Group 21"/>
          <p:cNvGraphicFramePr>
            <a:graphicFrameLocks noGrp="1"/>
          </p:cNvGraphicFramePr>
          <p:nvPr>
            <p:ph idx="1"/>
          </p:nvPr>
        </p:nvGraphicFramePr>
        <p:xfrm>
          <a:off x="4949825" y="1922463"/>
          <a:ext cx="3203575" cy="284638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6575"/>
                <a:gridCol w="533400"/>
                <a:gridCol w="533400"/>
                <a:gridCol w="533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/>
              <a:t> </a:t>
            </a:r>
            <a:r>
              <a:rPr lang="en-US" sz="4000" i="1" dirty="0" smtClean="0">
                <a:latin typeface="Book Antiqua" pitchFamily="18" charset="0"/>
              </a:rPr>
              <a:t>Adjacency List for Weighted Undirected </a:t>
            </a:r>
            <a:r>
              <a:rPr lang="en-US" sz="4000" i="1" dirty="0">
                <a:latin typeface="Book Antiqua" pitchFamily="18" charset="0"/>
              </a:rPr>
              <a:t>G</a:t>
            </a:r>
            <a:r>
              <a:rPr lang="en-US" sz="4000" i="1" dirty="0" smtClean="0">
                <a:latin typeface="Book Antiqua" pitchFamily="18" charset="0"/>
              </a:rPr>
              <a:t>raph</a:t>
            </a:r>
            <a:endParaRPr lang="en-US" sz="4000" i="1" dirty="0">
              <a:latin typeface="Book Antiqua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57400"/>
            <a:ext cx="3890963" cy="2882900"/>
            <a:chOff x="340" y="2205"/>
            <a:chExt cx="2451" cy="1816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454" y="25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174" y="263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126" y="32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118" y="316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694" y="2680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 flipV="1">
              <a:off x="1358" y="3256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358" y="2776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310" y="2776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580" y="272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820" y="272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40" y="2392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58" y="3213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452" y="2344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404" y="3112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260" y="2824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386" y="2205"/>
              <a:ext cx="3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 dirty="0">
                  <a:solidFill>
                    <a:schemeClr val="tx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345" y="3656"/>
              <a:ext cx="287" cy="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3200" i="1" dirty="0">
                  <a:solidFill>
                    <a:schemeClr val="tx1"/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30" y="25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tx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1869" y="244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tx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643" y="278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 dirty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279" y="289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 dirty="0">
                  <a:solidFill>
                    <a:schemeClr val="tx1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636" y="32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 dirty="0">
                  <a:solidFill>
                    <a:schemeClr val="tx1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1252" y="275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 dirty="0">
                  <a:solidFill>
                    <a:schemeClr val="tx1"/>
                  </a:solidFill>
                  <a:latin typeface="Tahoma" pitchFamily="34" charset="0"/>
                </a:rPr>
                <a:t>4</a:t>
              </a:r>
            </a:p>
          </p:txBody>
        </p:sp>
      </p:grpSp>
      <p:graphicFrame>
        <p:nvGraphicFramePr>
          <p:cNvPr id="33" name="Group 27"/>
          <p:cNvGraphicFramePr>
            <a:graphicFrameLocks noGrp="1"/>
          </p:cNvGraphicFramePr>
          <p:nvPr>
            <p:ph idx="1"/>
          </p:nvPr>
        </p:nvGraphicFramePr>
        <p:xfrm>
          <a:off x="3924300" y="2416175"/>
          <a:ext cx="5040313" cy="2286000"/>
        </p:xfrm>
        <a:graphic>
          <a:graphicData uri="http://schemas.openxmlformats.org/drawingml/2006/table">
            <a:tbl>
              <a:tblPr/>
              <a:tblGrid>
                <a:gridCol w="492125"/>
                <a:gridCol w="490538"/>
                <a:gridCol w="385762"/>
                <a:gridCol w="935038"/>
                <a:gridCol w="487362"/>
                <a:gridCol w="881063"/>
                <a:gridCol w="360362"/>
                <a:gridCol w="10080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(7)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(7)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(8)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A6DE17A9-3131-4C5B-9A7D-944D81CBA8F4}" type="slidenum">
              <a:rPr lang="en-US"/>
              <a:pPr/>
              <a:t>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Applications </a:t>
            </a:r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of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Graphs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133600" y="3929063"/>
            <a:ext cx="392113" cy="349250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dirty="0">
                <a:latin typeface="Tahoma" pitchFamily="34" charset="0"/>
              </a:rPr>
              <a:t>H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133600" y="2405063"/>
            <a:ext cx="392113" cy="349250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H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2133600" y="32432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2971800" y="3243263"/>
            <a:ext cx="392113" cy="349250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dirty="0">
                <a:latin typeface="Tahoma" pitchFamily="34" charset="0"/>
              </a:rPr>
              <a:t>H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295400" y="3243263"/>
            <a:ext cx="392113" cy="349250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dirty="0">
                <a:latin typeface="Tahoma" pitchFamily="34" charset="0"/>
              </a:rPr>
              <a:t>H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2286000" y="27098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514600" y="3395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2286000" y="35480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1676400" y="3395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066800" y="1795463"/>
            <a:ext cx="279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  <a:latin typeface="Tahoma" pitchFamily="34" charset="0"/>
              </a:rPr>
              <a:t>Molecular Structure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791200" y="27860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6934200" y="28622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6858000" y="38528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5257800" y="37004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334000" y="2405063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Server 1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876800" y="4005263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Server 2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223125" y="25146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Terminal 1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7146925" y="35814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Terminal 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 flipV="1">
            <a:off x="6172200" y="29384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5638800" y="385286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5638800" y="3090863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62600" y="309086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241925" y="1752600"/>
            <a:ext cx="27114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  <a:latin typeface="Tahoma" pitchFamily="34" charset="0"/>
              </a:rPr>
              <a:t>Computer Network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57200" y="487680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Other examples: </a:t>
            </a:r>
            <a:r>
              <a:rPr lang="en-US" altLang="zh-TW" sz="2400" dirty="0">
                <a:latin typeface="Tahoma" pitchFamily="34" charset="0"/>
              </a:rPr>
              <a:t>electrical and communication networks, airline routes, flow chart, graphs for planning projects</a:t>
            </a:r>
          </a:p>
          <a:p>
            <a:endParaRPr kumimoji="1" lang="en-US" altLang="zh-TW" sz="24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2B2E106-B738-4F2B-99EC-462A9E5FA74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4000" i="1" dirty="0">
                <a:latin typeface="Book Antiqua" pitchFamily="18" charset="0"/>
              </a:rPr>
              <a:t>Pros and Cons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114800"/>
          </a:xfrm>
        </p:spPr>
        <p:txBody>
          <a:bodyPr/>
          <a:lstStyle/>
          <a:p>
            <a:r>
              <a:rPr lang="en-US" dirty="0"/>
              <a:t>Adjacency matrix</a:t>
            </a:r>
          </a:p>
          <a:p>
            <a:pPr lvl="1"/>
            <a:r>
              <a:rPr lang="en-US" dirty="0"/>
              <a:t>Allows us to determine whether there is an edge from node </a:t>
            </a:r>
            <a:r>
              <a:rPr lang="en-US" i="1" dirty="0" err="1"/>
              <a:t>i</a:t>
            </a:r>
            <a:r>
              <a:rPr lang="en-US" dirty="0"/>
              <a:t> to node </a:t>
            </a:r>
            <a:r>
              <a:rPr lang="en-US" i="1" dirty="0"/>
              <a:t>j</a:t>
            </a:r>
            <a:r>
              <a:rPr lang="en-US" dirty="0"/>
              <a:t> in O(1) time</a:t>
            </a:r>
          </a:p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Allows us to find all nodes adjacent to a given node </a:t>
            </a:r>
            <a:r>
              <a:rPr lang="en-US" i="1" dirty="0"/>
              <a:t>j</a:t>
            </a:r>
            <a:r>
              <a:rPr lang="en-US" dirty="0"/>
              <a:t> efficiently</a:t>
            </a:r>
          </a:p>
          <a:p>
            <a:pPr lvl="1"/>
            <a:r>
              <a:rPr lang="en-US" dirty="0"/>
              <a:t>If the graph is sparse, adjacency list requires less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6829050" cy="43986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>
                <a:cs typeface="Arial" pitchFamily="34" charset="0"/>
              </a:rPr>
              <a:t>Susanna </a:t>
            </a:r>
            <a:r>
              <a:rPr lang="en-US" altLang="zh-TW" sz="4000" dirty="0" err="1" smtClean="0">
                <a:cs typeface="Arial" pitchFamily="34" charset="0"/>
              </a:rPr>
              <a:t>Epp</a:t>
            </a:r>
            <a:endParaRPr lang="en-US" altLang="zh-TW" sz="4000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>
                <a:cs typeface="Arial" pitchFamily="34" charset="0"/>
              </a:rPr>
              <a:t>Kenneth Rosen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>
                <a:cs typeface="Arial" pitchFamily="34" charset="0"/>
              </a:rPr>
              <a:t>Ralph </a:t>
            </a:r>
            <a:r>
              <a:rPr lang="en-US" altLang="zh-TW" sz="4000" dirty="0">
                <a:cs typeface="Arial" pitchFamily="34" charset="0"/>
              </a:rPr>
              <a:t>P. </a:t>
            </a:r>
            <a:r>
              <a:rPr lang="en-US" altLang="zh-TW" sz="4000" dirty="0" err="1">
                <a:cs typeface="Arial" pitchFamily="34" charset="0"/>
              </a:rPr>
              <a:t>Grimaldi</a:t>
            </a:r>
            <a:r>
              <a:rPr lang="en-US" altLang="zh-TW" sz="4000" dirty="0">
                <a:cs typeface="Arial" pitchFamily="34" charset="0"/>
              </a:rPr>
              <a:t>, B. V. </a:t>
            </a:r>
            <a:r>
              <a:rPr lang="en-US" altLang="zh-TW" sz="4000" dirty="0" err="1" smtClean="0">
                <a:cs typeface="Arial" pitchFamily="34" charset="0"/>
              </a:rPr>
              <a:t>Ramana</a:t>
            </a:r>
            <a:endParaRPr lang="en-US" altLang="zh-TW" sz="4000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zh-TW" sz="4000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zh-TW" sz="4000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zh-TW" sz="4000" dirty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zh-TW" sz="4000" dirty="0"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i="1" dirty="0" smtClean="0">
                <a:latin typeface="Book Antiqua" pitchFamily="18" charset="0"/>
              </a:rPr>
              <a:t>Acknowledgement</a:t>
            </a:r>
            <a:endParaRPr lang="en-US" i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F8F3464-D2A1-4DF8-97B8-D56A736173A6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Formal Definition of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Graph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11688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The set of nodes is denoted as </a:t>
            </a:r>
            <a:r>
              <a:rPr lang="en-US" altLang="zh-TW" sz="2800" i="1" dirty="0">
                <a:ea typeface="新細明體" pitchFamily="18" charset="-120"/>
              </a:rPr>
              <a:t>V</a:t>
            </a:r>
          </a:p>
          <a:p>
            <a:r>
              <a:rPr lang="en-US" altLang="zh-TW" sz="2800" dirty="0">
                <a:ea typeface="新細明體" pitchFamily="18" charset="-120"/>
              </a:rPr>
              <a:t>For any nodes </a:t>
            </a:r>
            <a:r>
              <a:rPr lang="en-US" altLang="zh-TW" sz="2800" i="1" dirty="0">
                <a:ea typeface="新細明體" pitchFamily="18" charset="-120"/>
              </a:rPr>
              <a:t>u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i="1" dirty="0">
                <a:ea typeface="新細明體" pitchFamily="18" charset="-120"/>
              </a:rPr>
              <a:t>v</a:t>
            </a:r>
            <a:r>
              <a:rPr lang="en-US" altLang="zh-TW" sz="2800" dirty="0">
                <a:ea typeface="新細明體" pitchFamily="18" charset="-120"/>
              </a:rPr>
              <a:t>, if </a:t>
            </a:r>
            <a:r>
              <a:rPr lang="en-US" altLang="zh-TW" sz="2800" i="1" dirty="0">
                <a:ea typeface="新細明體" pitchFamily="18" charset="-120"/>
              </a:rPr>
              <a:t>u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i="1" dirty="0">
                <a:ea typeface="新細明體" pitchFamily="18" charset="-120"/>
              </a:rPr>
              <a:t>v</a:t>
            </a:r>
            <a:r>
              <a:rPr lang="en-US" altLang="zh-TW" sz="2800" dirty="0">
                <a:ea typeface="新細明體" pitchFamily="18" charset="-120"/>
              </a:rPr>
              <a:t> are connected by an edge, such edge is denoted as (</a:t>
            </a:r>
            <a:r>
              <a:rPr lang="en-US" altLang="zh-TW" sz="2800" i="1" dirty="0">
                <a:ea typeface="新細明體" pitchFamily="18" charset="-120"/>
              </a:rPr>
              <a:t>u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i="1" dirty="0">
                <a:ea typeface="新細明體" pitchFamily="18" charset="-120"/>
              </a:rPr>
              <a:t>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pPr>
              <a:buNone/>
            </a:pPr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The set of edges is denoted as </a:t>
            </a:r>
            <a:r>
              <a:rPr lang="en-US" altLang="zh-TW" sz="2800" i="1" dirty="0">
                <a:ea typeface="新細明體" pitchFamily="18" charset="-120"/>
              </a:rPr>
              <a:t>E</a:t>
            </a:r>
          </a:p>
          <a:p>
            <a:r>
              <a:rPr lang="en-US" altLang="zh-TW" sz="2800" dirty="0">
                <a:ea typeface="新細明體" pitchFamily="18" charset="-120"/>
              </a:rPr>
              <a:t>A graph </a:t>
            </a:r>
            <a:r>
              <a:rPr lang="en-US" altLang="zh-TW" sz="2800" i="1" dirty="0">
                <a:ea typeface="新細明體" pitchFamily="18" charset="-120"/>
              </a:rPr>
              <a:t>G</a:t>
            </a:r>
            <a:r>
              <a:rPr lang="en-US" altLang="zh-TW" sz="2800" dirty="0">
                <a:ea typeface="新細明體" pitchFamily="18" charset="-120"/>
              </a:rPr>
              <a:t> is defined as a pair </a:t>
            </a:r>
            <a:r>
              <a:rPr lang="en-US" altLang="zh-TW" sz="2800" dirty="0">
                <a:solidFill>
                  <a:schemeClr val="hlink"/>
                </a:solidFill>
                <a:ea typeface="新細明體" pitchFamily="18" charset="-120"/>
              </a:rPr>
              <a:t>(</a:t>
            </a:r>
            <a:r>
              <a:rPr lang="en-US" altLang="zh-TW" sz="2800" i="1" dirty="0">
                <a:solidFill>
                  <a:schemeClr val="hlink"/>
                </a:solidFill>
                <a:ea typeface="新細明體" pitchFamily="18" charset="-120"/>
              </a:rPr>
              <a:t>V</a:t>
            </a:r>
            <a:r>
              <a:rPr lang="en-US" altLang="zh-TW" sz="2800" dirty="0">
                <a:solidFill>
                  <a:schemeClr val="hlink"/>
                </a:solidFill>
                <a:ea typeface="新細明體" pitchFamily="18" charset="-120"/>
              </a:rPr>
              <a:t>, </a:t>
            </a:r>
            <a:r>
              <a:rPr lang="en-US" altLang="zh-TW" sz="2800" i="1" dirty="0">
                <a:solidFill>
                  <a:schemeClr val="hlink"/>
                </a:solidFill>
                <a:ea typeface="新細明體" pitchFamily="18" charset="-120"/>
              </a:rPr>
              <a:t>E</a:t>
            </a:r>
            <a:r>
              <a:rPr lang="en-US" altLang="zh-TW" sz="2800" dirty="0">
                <a:solidFill>
                  <a:schemeClr val="hlink"/>
                </a:solidFill>
                <a:ea typeface="新細明體" pitchFamily="18" charset="-120"/>
              </a:rPr>
              <a:t>)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813550" y="3352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7956550" y="3429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7880350" y="4419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280150" y="4267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569075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i="1" dirty="0">
                <a:latin typeface="Tahoma" pitchFamily="34" charset="0"/>
              </a:rPr>
              <a:t>v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035675" y="4419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i="1" dirty="0">
                <a:latin typeface="Tahoma" pitchFamily="34" charset="0"/>
              </a:rPr>
              <a:t>u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 flipV="1">
            <a:off x="7194550" y="3505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 flipV="1">
            <a:off x="6661150" y="4419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6661150" y="3657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H="1">
            <a:off x="658495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800600" y="3614738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(</a:t>
            </a:r>
            <a:r>
              <a:rPr kumimoji="1" lang="en-US" altLang="zh-TW" sz="2400" i="1" dirty="0">
                <a:latin typeface="Tahoma" pitchFamily="34" charset="0"/>
              </a:rPr>
              <a:t>u</a:t>
            </a:r>
            <a:r>
              <a:rPr kumimoji="1" lang="en-US" altLang="zh-TW" sz="2400" dirty="0">
                <a:latin typeface="Tahoma" pitchFamily="34" charset="0"/>
              </a:rPr>
              <a:t>, </a:t>
            </a:r>
            <a:r>
              <a:rPr kumimoji="1" lang="en-US" altLang="zh-TW" sz="2400" i="1" dirty="0">
                <a:latin typeface="Tahoma" pitchFamily="34" charset="0"/>
              </a:rPr>
              <a:t>v</a:t>
            </a:r>
            <a:r>
              <a:rPr kumimoji="1" lang="en-US" altLang="zh-TW" sz="2400" dirty="0">
                <a:latin typeface="Tahoma" pitchFamily="34" charset="0"/>
              </a:rPr>
              <a:t>)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5730875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865BF4B-8991-447C-8A45-5360ED2C8480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Adjacent Vertices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Two nodes </a:t>
            </a:r>
            <a:r>
              <a:rPr lang="en-US" altLang="zh-TW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are said to be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adjacent</a:t>
            </a:r>
            <a:r>
              <a:rPr lang="en-US" altLang="zh-TW" dirty="0">
                <a:ea typeface="新細明體" pitchFamily="18" charset="-120"/>
              </a:rPr>
              <a:t> if (</a:t>
            </a:r>
            <a:r>
              <a:rPr lang="en-US" altLang="zh-TW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 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42150" y="3124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i="1" dirty="0">
                <a:latin typeface="Tahoma" pitchFamily="34" charset="0"/>
              </a:rPr>
              <a:t>v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8185150" y="3200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8108950" y="4191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i="1" dirty="0">
                <a:latin typeface="Tahoma" pitchFamily="34" charset="0"/>
              </a:rPr>
              <a:t>w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6508750" y="4038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 i="1" dirty="0">
                <a:latin typeface="Tahoma" pitchFamily="34" charset="0"/>
              </a:rPr>
              <a:t>u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7423150" y="3276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 flipV="1">
            <a:off x="6889750" y="41910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6889750" y="3429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681355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5029200" y="3386138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ahoma" pitchFamily="34" charset="0"/>
              </a:rPr>
              <a:t>(</a:t>
            </a:r>
            <a:r>
              <a:rPr kumimoji="1" lang="en-US" altLang="zh-TW" sz="2400" i="1" dirty="0">
                <a:latin typeface="Tahoma" pitchFamily="34" charset="0"/>
              </a:rPr>
              <a:t>u</a:t>
            </a:r>
            <a:r>
              <a:rPr kumimoji="1" lang="en-US" altLang="zh-TW" sz="2400" dirty="0">
                <a:latin typeface="Tahoma" pitchFamily="34" charset="0"/>
              </a:rPr>
              <a:t>, </a:t>
            </a:r>
            <a:r>
              <a:rPr kumimoji="1" lang="en-US" altLang="zh-TW" sz="2400" i="1" dirty="0">
                <a:latin typeface="Tahoma" pitchFamily="34" charset="0"/>
              </a:rPr>
              <a:t>v</a:t>
            </a:r>
            <a:r>
              <a:rPr kumimoji="1" lang="en-US" altLang="zh-TW" sz="2400" dirty="0">
                <a:latin typeface="Tahoma" pitchFamily="34" charset="0"/>
              </a:rPr>
              <a:t>)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959475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676400" y="4300538"/>
            <a:ext cx="448885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i="1" dirty="0">
                <a:latin typeface="Tahoma" pitchFamily="34" charset="0"/>
              </a:rPr>
              <a:t>u</a:t>
            </a:r>
            <a:r>
              <a:rPr kumimoji="1" lang="en-US" altLang="zh-TW" sz="2400" dirty="0">
                <a:latin typeface="Tahoma" pitchFamily="34" charset="0"/>
              </a:rPr>
              <a:t> and </a:t>
            </a:r>
            <a:r>
              <a:rPr kumimoji="1" lang="en-US" altLang="zh-TW" sz="2400" i="1" dirty="0">
                <a:latin typeface="Tahoma" pitchFamily="34" charset="0"/>
              </a:rPr>
              <a:t>v</a:t>
            </a:r>
            <a:r>
              <a:rPr kumimoji="1" lang="en-US" altLang="zh-TW" sz="2400" dirty="0">
                <a:latin typeface="Tahoma" pitchFamily="34" charset="0"/>
              </a:rPr>
              <a:t> are </a:t>
            </a:r>
            <a:r>
              <a:rPr kumimoji="1" lang="en-US" altLang="zh-TW" sz="2400" dirty="0" smtClean="0">
                <a:latin typeface="Tahoma" pitchFamily="34" charset="0"/>
              </a:rPr>
              <a:t>adjacent nodes</a:t>
            </a:r>
            <a:endParaRPr kumimoji="1" lang="en-US" altLang="zh-TW" sz="2400" dirty="0">
              <a:latin typeface="Tahoma" pitchFamily="34" charset="0"/>
            </a:endParaRPr>
          </a:p>
          <a:p>
            <a:r>
              <a:rPr kumimoji="1" lang="en-US" altLang="zh-TW" sz="2400" i="1" dirty="0">
                <a:latin typeface="Tahoma" pitchFamily="34" charset="0"/>
              </a:rPr>
              <a:t>v</a:t>
            </a:r>
            <a:r>
              <a:rPr kumimoji="1" lang="en-US" altLang="zh-TW" sz="2400" dirty="0">
                <a:latin typeface="Tahoma" pitchFamily="34" charset="0"/>
              </a:rPr>
              <a:t> and </a:t>
            </a:r>
            <a:r>
              <a:rPr kumimoji="1" lang="en-US" altLang="zh-TW" sz="2400" i="1" dirty="0">
                <a:latin typeface="Tahoma" pitchFamily="34" charset="0"/>
              </a:rPr>
              <a:t>w</a:t>
            </a:r>
            <a:r>
              <a:rPr kumimoji="1" lang="en-US" altLang="zh-TW" sz="2400" dirty="0">
                <a:latin typeface="Tahoma" pitchFamily="34" charset="0"/>
              </a:rPr>
              <a:t> are not </a:t>
            </a:r>
            <a:r>
              <a:rPr kumimoji="1" lang="en-US" altLang="zh-TW" sz="2400" dirty="0" smtClean="0">
                <a:latin typeface="Tahoma" pitchFamily="34" charset="0"/>
              </a:rPr>
              <a:t>adjacent nodes</a:t>
            </a:r>
            <a:endParaRPr kumimoji="1" lang="en-US" altLang="zh-TW" sz="2400" dirty="0">
              <a:latin typeface="Tahoma" pitchFamily="34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3581400" y="3690938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4CDAD79-3A32-4156-B7A1-4863BA2C9892}" type="slidenum">
              <a:rPr lang="en-US"/>
              <a:pPr/>
              <a:t>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Path and 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Simple </a:t>
            </a:r>
            <a:r>
              <a:rPr lang="en-US" altLang="zh-TW" i="1" dirty="0">
                <a:latin typeface="Book Antiqua" pitchFamily="18" charset="0"/>
                <a:ea typeface="新細明體" pitchFamily="18" charset="-120"/>
              </a:rPr>
              <a:t>P</a:t>
            </a:r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ath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path</a:t>
            </a:r>
            <a:r>
              <a:rPr lang="en-US" altLang="zh-TW" dirty="0">
                <a:ea typeface="新細明體" pitchFamily="18" charset="-120"/>
              </a:rPr>
              <a:t> from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i="1" dirty="0" err="1">
                <a:ea typeface="新細明體" pitchFamily="18" charset="-120"/>
              </a:rPr>
              <a:t>v</a:t>
            </a:r>
            <a:r>
              <a:rPr lang="en-US" altLang="zh-TW" i="1" baseline="-25000" dirty="0" err="1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 is a sequence of nodes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, …, </a:t>
            </a:r>
            <a:r>
              <a:rPr lang="en-US" altLang="zh-TW" i="1" dirty="0" err="1">
                <a:ea typeface="新細明體" pitchFamily="18" charset="-120"/>
              </a:rPr>
              <a:t>v</a:t>
            </a:r>
            <a:r>
              <a:rPr lang="en-US" altLang="zh-TW" i="1" baseline="-25000" dirty="0" err="1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 that are connected by edges (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), (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3</a:t>
            </a:r>
            <a:r>
              <a:rPr lang="en-US" altLang="zh-TW" dirty="0">
                <a:ea typeface="新細明體" pitchFamily="18" charset="-120"/>
              </a:rPr>
              <a:t>), …, (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i="1" baseline="-25000" dirty="0">
                <a:ea typeface="新細明體" pitchFamily="18" charset="-120"/>
              </a:rPr>
              <a:t>k</a:t>
            </a:r>
            <a:r>
              <a:rPr lang="en-US" altLang="zh-TW" baseline="-25000" dirty="0">
                <a:ea typeface="新細明體" pitchFamily="18" charset="-120"/>
              </a:rPr>
              <a:t>-1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 err="1">
                <a:ea typeface="新細明體" pitchFamily="18" charset="-120"/>
              </a:rPr>
              <a:t>v</a:t>
            </a:r>
            <a:r>
              <a:rPr lang="en-US" altLang="zh-TW" i="1" baseline="-25000" dirty="0" err="1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r>
              <a:rPr lang="en-US" altLang="zh-TW" dirty="0">
                <a:ea typeface="新細明體" pitchFamily="18" charset="-120"/>
              </a:rPr>
              <a:t>A path is called 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simple path</a:t>
            </a:r>
            <a:r>
              <a:rPr lang="en-US" altLang="zh-TW" dirty="0">
                <a:ea typeface="新細明體" pitchFamily="18" charset="-120"/>
              </a:rPr>
              <a:t> if every node appears at most once.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6645275" y="40386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7788275" y="4114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712075" y="5105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6111875" y="4953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 flipV="1">
            <a:off x="7026275" y="4191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 flipV="1">
            <a:off x="6492875" y="51054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6492875" y="4343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6416675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257800" y="42672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56388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257800" y="37338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1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629400" y="35052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2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699125" y="503713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4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848600" y="3535363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3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8153400" y="487680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5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533400" y="4648200"/>
            <a:ext cx="4587875" cy="1373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TW" sz="2800" dirty="0">
                <a:solidFill>
                  <a:schemeClr val="folHlink"/>
                </a:solidFill>
                <a:latin typeface="Tahoma" pitchFamily="34" charset="0"/>
              </a:rPr>
              <a:t>-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2,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3,</a:t>
            </a:r>
            <a:r>
              <a:rPr kumimoji="1" lang="en-US" altLang="zh-TW" sz="2800" i="1" baseline="-25000" dirty="0">
                <a:latin typeface="Tahoma" pitchFamily="34" charset="0"/>
              </a:rPr>
              <a:t>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4,</a:t>
            </a:r>
            <a:r>
              <a:rPr kumimoji="1" lang="en-US" altLang="zh-TW" sz="2800" i="1" baseline="-25000" dirty="0">
                <a:latin typeface="Tahoma" pitchFamily="34" charset="0"/>
              </a:rPr>
              <a:t>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2,</a:t>
            </a:r>
            <a:r>
              <a:rPr kumimoji="1" lang="en-US" altLang="zh-TW" sz="2800" i="1" baseline="-25000" dirty="0">
                <a:latin typeface="Tahoma" pitchFamily="34" charset="0"/>
              </a:rPr>
              <a:t>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1</a:t>
            </a:r>
            <a:r>
              <a:rPr kumimoji="1" lang="en-US" altLang="zh-TW" sz="2800" dirty="0">
                <a:latin typeface="Tahoma" pitchFamily="34" charset="0"/>
              </a:rPr>
              <a:t> is a path</a:t>
            </a:r>
          </a:p>
          <a:p>
            <a:r>
              <a:rPr kumimoji="1" lang="en-US" altLang="zh-TW" sz="2800" dirty="0">
                <a:latin typeface="Tahoma" pitchFamily="34" charset="0"/>
              </a:rPr>
              <a:t>-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2,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3,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4, </a:t>
            </a:r>
            <a:r>
              <a:rPr kumimoji="1" lang="en-US" altLang="zh-TW" sz="2800" i="1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5</a:t>
            </a:r>
            <a:r>
              <a:rPr kumimoji="1" lang="en-US" altLang="zh-TW" sz="2800" dirty="0">
                <a:latin typeface="Tahoma" pitchFamily="34" charset="0"/>
              </a:rPr>
              <a:t> is a path, also it is a simple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51BAD27-DB1B-41B4-82FC-5B337AF87AA4}" type="slidenum">
              <a:rPr lang="en-US"/>
              <a:pPr/>
              <a:t>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 smtClean="0">
                <a:latin typeface="Book Antiqua" pitchFamily="18" charset="0"/>
                <a:ea typeface="新細明體" pitchFamily="18" charset="-120"/>
              </a:rPr>
              <a:t>Cycle and Simple Cycle</a:t>
            </a:r>
            <a:endParaRPr lang="en-US" altLang="zh-TW" i="1" dirty="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cycle</a:t>
            </a:r>
            <a:r>
              <a:rPr lang="en-US" altLang="zh-TW" dirty="0">
                <a:ea typeface="新細明體" pitchFamily="18" charset="-120"/>
              </a:rPr>
              <a:t> is a path that begins and ends at the same node</a:t>
            </a: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simple cycle</a:t>
            </a:r>
            <a:r>
              <a:rPr lang="en-US" altLang="zh-TW" dirty="0">
                <a:ea typeface="新細明體" pitchFamily="18" charset="-120"/>
              </a:rPr>
              <a:t> is a cycle if every node appears at most once, except for the first and the last nodes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6737350" y="441325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7880350" y="448945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7804150" y="548005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203950" y="532765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 flipV="1">
            <a:off x="7118350" y="456565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 flipV="1">
            <a:off x="6584950" y="548005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6584950" y="471805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6508750" y="471805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5349875" y="464185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5730875" y="464185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968875" y="410845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1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6629400" y="381158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2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791200" y="5411788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4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8321675" y="403225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3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8245475" y="5251450"/>
            <a:ext cx="538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ahoma" pitchFamily="34" charset="0"/>
              </a:rPr>
              <a:t>v</a:t>
            </a:r>
            <a:r>
              <a:rPr kumimoji="1" lang="en-US" altLang="zh-TW" sz="3200" baseline="-25000" dirty="0">
                <a:latin typeface="Tahoma" pitchFamily="34" charset="0"/>
              </a:rPr>
              <a:t>5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04800" y="4800600"/>
            <a:ext cx="48006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kumimoji="1" lang="en-US" altLang="zh-TW" sz="2800" dirty="0" smtClean="0">
                <a:latin typeface="Tahoma" pitchFamily="34" charset="0"/>
              </a:rPr>
              <a:t>v</a:t>
            </a:r>
            <a:r>
              <a:rPr kumimoji="1" lang="en-US" altLang="zh-TW" sz="2800" baseline="-25000" dirty="0" smtClean="0">
                <a:latin typeface="Tahoma" pitchFamily="34" charset="0"/>
              </a:rPr>
              <a:t>2</a:t>
            </a:r>
            <a:r>
              <a:rPr kumimoji="1" lang="en-US" altLang="zh-TW" sz="2800" baseline="-25000" dirty="0">
                <a:latin typeface="Tahoma" pitchFamily="34" charset="0"/>
              </a:rPr>
              <a:t>, </a:t>
            </a:r>
            <a:r>
              <a:rPr kumimoji="1" lang="en-US" altLang="zh-TW" sz="2800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3, </a:t>
            </a:r>
            <a:r>
              <a:rPr kumimoji="1" lang="en-US" altLang="zh-TW" sz="2800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4, </a:t>
            </a:r>
            <a:r>
              <a:rPr kumimoji="1" lang="en-US" altLang="zh-TW" sz="2800" dirty="0">
                <a:latin typeface="Tahoma" pitchFamily="34" charset="0"/>
              </a:rPr>
              <a:t>v</a:t>
            </a:r>
            <a:r>
              <a:rPr kumimoji="1" lang="en-US" altLang="zh-TW" sz="2800" baseline="-25000" dirty="0">
                <a:latin typeface="Tahoma" pitchFamily="34" charset="0"/>
              </a:rPr>
              <a:t>2</a:t>
            </a:r>
            <a:r>
              <a:rPr kumimoji="1" lang="en-US" altLang="zh-TW" sz="2800" dirty="0">
                <a:latin typeface="Tahoma" pitchFamily="34" charset="0"/>
              </a:rPr>
              <a:t> is a cycle, it is also a simple cycle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8016875" y="479425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60988" y="1728788"/>
            <a:ext cx="3406775" cy="2043112"/>
            <a:chOff x="494" y="1169"/>
            <a:chExt cx="2146" cy="1287"/>
          </a:xfrm>
        </p:grpSpPr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Directed Graph</a:t>
              </a:r>
            </a:p>
          </p:txBody>
        </p:sp>
        <p:sp>
          <p:nvSpPr>
            <p:cNvPr id="13339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40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41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42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43" name="AutoShape 42"/>
            <p:cNvCxnSpPr>
              <a:cxnSpLocks noChangeShapeType="1"/>
              <a:stCxn id="13339" idx="5"/>
              <a:endCxn id="13340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43"/>
            <p:cNvCxnSpPr>
              <a:cxnSpLocks noChangeShapeType="1"/>
              <a:stCxn id="13339" idx="4"/>
              <a:endCxn id="13342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44"/>
            <p:cNvCxnSpPr>
              <a:cxnSpLocks noChangeShapeType="1"/>
              <a:stCxn id="13342" idx="0"/>
              <a:endCxn id="13340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6" name="AutoShape 45"/>
            <p:cNvCxnSpPr>
              <a:cxnSpLocks noChangeShapeType="1"/>
              <a:stCxn id="13342" idx="0"/>
              <a:endCxn id="13341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7" name="Freeform 46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48" name="Freeform 47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Multi-Graph</a:t>
            </a: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1" name="Freeform 55"/>
          <p:cNvSpPr>
            <a:spLocks/>
          </p:cNvSpPr>
          <p:nvPr/>
        </p:nvSpPr>
        <p:spPr bwMode="auto">
          <a:xfrm>
            <a:off x="3319463" y="5314950"/>
            <a:ext cx="1266825" cy="500063"/>
          </a:xfrm>
          <a:custGeom>
            <a:avLst/>
            <a:gdLst>
              <a:gd name="T0" fmla="*/ 0 w 816"/>
              <a:gd name="T1" fmla="*/ 418972 h 296"/>
              <a:gd name="T2" fmla="*/ 596153 w 816"/>
              <a:gd name="T3" fmla="*/ 13515 h 296"/>
              <a:gd name="T4" fmla="*/ 1266825 w 816"/>
              <a:gd name="T5" fmla="*/ 500063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27075" y="1663700"/>
            <a:ext cx="3346450" cy="2389188"/>
            <a:chOff x="362" y="952"/>
            <a:chExt cx="2108" cy="1505"/>
          </a:xfrm>
        </p:grpSpPr>
        <p:sp>
          <p:nvSpPr>
            <p:cNvPr id="13328" name="Text Box 57"/>
            <p:cNvSpPr txBox="1">
              <a:spLocks noChangeArrowheads="1"/>
            </p:cNvSpPr>
            <p:nvPr/>
          </p:nvSpPr>
          <p:spPr bwMode="auto">
            <a:xfrm>
              <a:off x="1065" y="952"/>
              <a:ext cx="66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Simple</a:t>
              </a:r>
            </a:p>
            <a:p>
              <a:pPr algn="ctr" eaLnBrk="1" hangingPunct="1"/>
              <a:r>
                <a:rPr kumimoji="0" lang="en-US" altLang="en-US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Graph</a:t>
              </a:r>
            </a:p>
          </p:txBody>
        </p:sp>
        <p:sp>
          <p:nvSpPr>
            <p:cNvPr id="13329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0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1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2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33" name="AutoShape 62"/>
            <p:cNvCxnSpPr>
              <a:cxnSpLocks noChangeShapeType="1"/>
              <a:stCxn id="13332" idx="0"/>
              <a:endCxn id="13330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4" name="AutoShape 63"/>
            <p:cNvCxnSpPr>
              <a:cxnSpLocks noChangeShapeType="1"/>
              <a:stCxn id="13332" idx="0"/>
              <a:endCxn id="13331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6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7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1043" name="Oval 67"/>
          <p:cNvSpPr>
            <a:spLocks noChangeArrowheads="1"/>
          </p:cNvSpPr>
          <p:nvPr/>
        </p:nvSpPr>
        <p:spPr bwMode="auto">
          <a:xfrm>
            <a:off x="396875" y="11414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762000" y="304800"/>
            <a:ext cx="7772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i="1" kern="0" dirty="0" smtClean="0">
                <a:latin typeface="Book Antiqua" pitchFamily="18" charset="0"/>
                <a:cs typeface="+mj-cs"/>
              </a:rPr>
              <a:t>Types</a:t>
            </a:r>
            <a:r>
              <a:rPr kumimoji="1" lang="en-US" altLang="zh-TW" sz="4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 Antiqua" pitchFamily="18" charset="0"/>
                <a:ea typeface="新細明體" pitchFamily="18" charset="-120"/>
                <a:cs typeface="+mj-cs"/>
              </a:rPr>
              <a:t> of Graphs</a:t>
            </a:r>
            <a:endParaRPr kumimoji="1" lang="en-US" altLang="zh-TW" sz="4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4358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graph G=(V,E) consists of: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set of vertices,</a:t>
            </a:r>
            <a:r>
              <a:rPr lang="en-US" altLang="en-US" sz="1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n-US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set of</a:t>
            </a:r>
            <a:r>
              <a:rPr lang="en-US" alt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undirected</a:t>
            </a: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edges, </a:t>
            </a:r>
            <a:r>
              <a:rPr lang="en-US" altLang="en-US" sz="18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4351" name="AutoShape 45"/>
            <p:cNvCxnSpPr>
              <a:cxnSpLocks noChangeShapeType="1"/>
              <a:stCxn id="14360" idx="7"/>
              <a:endCxn id="143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2" name="AutoShape 46"/>
            <p:cNvCxnSpPr>
              <a:cxnSpLocks noChangeShapeType="1"/>
              <a:stCxn id="14360" idx="6"/>
              <a:endCxn id="143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47"/>
            <p:cNvCxnSpPr>
              <a:cxnSpLocks noChangeShapeType="1"/>
              <a:stCxn id="14358" idx="7"/>
              <a:endCxn id="143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4" name="AutoShape 48"/>
            <p:cNvCxnSpPr>
              <a:cxnSpLocks noChangeShapeType="1"/>
              <a:stCxn id="14363" idx="7"/>
              <a:endCxn id="143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AutoShape 49"/>
            <p:cNvCxnSpPr>
              <a:cxnSpLocks noChangeShapeType="1"/>
              <a:endCxn id="143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7" name="AutoShape 51"/>
            <p:cNvCxnSpPr>
              <a:cxnSpLocks noChangeShapeType="1"/>
              <a:stCxn id="14358" idx="5"/>
              <a:endCxn id="143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2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4343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14344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14345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14346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4347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4348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V(G) = {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a,b,c,d,e,f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E(G) = {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ad,af,bd,be,cd,ce,df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48942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Two vertices </a:t>
            </a:r>
            <a:r>
              <a:rPr lang="en-US" altLang="en-US" dirty="0" err="1"/>
              <a:t>a,b</a:t>
            </a:r>
            <a:r>
              <a:rPr lang="en-US" altLang="en-US" dirty="0"/>
              <a:t> are </a:t>
            </a:r>
            <a:r>
              <a:rPr lang="en-US" altLang="en-US" b="1" i="1" dirty="0"/>
              <a:t>adjacent</a:t>
            </a:r>
            <a:r>
              <a:rPr lang="en-US" altLang="en-US" dirty="0"/>
              <a:t> (</a:t>
            </a:r>
            <a:r>
              <a:rPr lang="en-US" altLang="en-US" b="1" i="1" dirty="0" err="1"/>
              <a:t>neighbours</a:t>
            </a:r>
            <a:r>
              <a:rPr lang="en-US" altLang="en-US" dirty="0"/>
              <a:t>)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</a:t>
            </a:r>
            <a:r>
              <a:rPr lang="en-US" altLang="en-US" dirty="0"/>
              <a:t>the edge </a:t>
            </a:r>
            <a:r>
              <a:rPr lang="en-US" altLang="en-US" dirty="0" err="1"/>
              <a:t>ab</a:t>
            </a:r>
            <a:r>
              <a:rPr lang="en-US" altLang="en-US" dirty="0"/>
              <a:t> is present.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762000" y="304800"/>
            <a:ext cx="77724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 Antiqua" pitchFamily="18" charset="0"/>
                <a:ea typeface="新細明體" pitchFamily="18" charset="-120"/>
                <a:cs typeface="+mj-cs"/>
              </a:rPr>
              <a:t>Simple Graph</a:t>
            </a:r>
            <a:endParaRPr kumimoji="1" lang="en-US" altLang="zh-TW" sz="4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1450</Words>
  <Application>Microsoft Office PowerPoint</Application>
  <PresentationFormat>On-screen Show (4:3)</PresentationFormat>
  <Paragraphs>450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Graph</vt:lpstr>
      <vt:lpstr>What is a graph?</vt:lpstr>
      <vt:lpstr>Applications of Graphs</vt:lpstr>
      <vt:lpstr>Formal Definition of Graph</vt:lpstr>
      <vt:lpstr>Adjacent Vertices</vt:lpstr>
      <vt:lpstr>Path and Simple Path</vt:lpstr>
      <vt:lpstr>Cycle and Simple Cycle</vt:lpstr>
      <vt:lpstr>Slide 8</vt:lpstr>
      <vt:lpstr>Slide 9</vt:lpstr>
      <vt:lpstr>Slide 10</vt:lpstr>
      <vt:lpstr>Slide 11</vt:lpstr>
      <vt:lpstr>Connected Graph</vt:lpstr>
      <vt:lpstr>Example of Disconnected Graph</vt:lpstr>
      <vt:lpstr>Connected Component</vt:lpstr>
      <vt:lpstr>Complete Graph</vt:lpstr>
      <vt:lpstr>Slide 16</vt:lpstr>
      <vt:lpstr>Subgraph</vt:lpstr>
      <vt:lpstr>Weighted Graph</vt:lpstr>
      <vt:lpstr>Directed Graph (Digraph)</vt:lpstr>
      <vt:lpstr>More on Directed Graph</vt:lpstr>
      <vt:lpstr>Multigraph</vt:lpstr>
      <vt:lpstr>Slide 22</vt:lpstr>
      <vt:lpstr>Slide 23</vt:lpstr>
      <vt:lpstr>Another Type of Graph</vt:lpstr>
      <vt:lpstr>Implementing Graph</vt:lpstr>
      <vt:lpstr>Adjacency matrix for directed graph</vt:lpstr>
      <vt:lpstr>Adjacency Matrix for Weighted Undirected Graph</vt:lpstr>
      <vt:lpstr>Adjacency List for Directed Graph</vt:lpstr>
      <vt:lpstr> Adjacency List for Weighted Undirected Graph</vt:lpstr>
      <vt:lpstr>Pros and Cons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Mahmuda Naznin</dc:creator>
  <cp:lastModifiedBy>star_sky</cp:lastModifiedBy>
  <cp:revision>9</cp:revision>
  <dcterms:created xsi:type="dcterms:W3CDTF">2024-01-07T18:04:01Z</dcterms:created>
  <dcterms:modified xsi:type="dcterms:W3CDTF">2025-05-11T22:11:53Z</dcterms:modified>
</cp:coreProperties>
</file>