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72" r:id="rId2"/>
    <p:sldId id="473" r:id="rId3"/>
    <p:sldId id="330" r:id="rId4"/>
    <p:sldId id="426" r:id="rId5"/>
    <p:sldId id="428" r:id="rId6"/>
    <p:sldId id="470" r:id="rId7"/>
    <p:sldId id="471" r:id="rId8"/>
    <p:sldId id="427" r:id="rId9"/>
    <p:sldId id="431" r:id="rId10"/>
    <p:sldId id="448" r:id="rId11"/>
    <p:sldId id="449" r:id="rId12"/>
    <p:sldId id="450" r:id="rId13"/>
    <p:sldId id="432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34" r:id="rId22"/>
    <p:sldId id="435" r:id="rId23"/>
    <p:sldId id="436" r:id="rId24"/>
    <p:sldId id="474" r:id="rId25"/>
  </p:sldIdLst>
  <p:sldSz cx="9144000" cy="6858000" type="screen4x3"/>
  <p:notesSz cx="6858000" cy="9144000"/>
  <p:custDataLst>
    <p:tags r:id="rId2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2" autoAdjust="0"/>
    <p:restoredTop sz="94660"/>
  </p:normalViewPr>
  <p:slideViewPr>
    <p:cSldViewPr showGuides="1">
      <p:cViewPr varScale="1">
        <p:scale>
          <a:sx n="65" d="100"/>
          <a:sy n="65" d="100"/>
        </p:scale>
        <p:origin x="-129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6E60296-4B57-4538-BDD3-37C78D1AE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234188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1BD55-C0C9-450E-ABBA-39B4985DED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9597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CA9EA-76D1-4FDF-B1A4-1B4BA9AD7F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9982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20F9A-62FF-4072-8F1F-17794FF9AD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5374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2B9EF-4E7C-452F-A9A5-138ACAAEC3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60464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610E9-CB07-4AC5-8325-74CED02149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188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EE946-EF43-4F61-AA3E-F352C8C54B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9930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AAAB0-262C-43EA-89FC-F4EBDB44C8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81821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96032-6DB0-4927-86EA-2E85306C27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3212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CAEAF-8863-4CC4-9B8B-E7212DA6D2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8041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E7622-94F2-4815-8F0F-B97661DA5A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73641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BB6D-3207-40B4-BEC4-86E0951CB3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3647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FF47451-C7C9-48A1-8AB7-AF844765ED5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i="1" dirty="0" smtClean="0"/>
              <a:t>Graph-3 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314541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Bipartite Graphs</a:t>
            </a:r>
          </a:p>
        </p:txBody>
      </p:sp>
      <p:sp>
        <p:nvSpPr>
          <p:cNvPr id="698371" name="Text Box 3"/>
          <p:cNvSpPr txBox="1">
            <a:spLocks noChangeArrowheads="1"/>
          </p:cNvSpPr>
          <p:nvPr/>
        </p:nvSpPr>
        <p:spPr bwMode="auto">
          <a:xfrm>
            <a:off x="2444750" y="1371600"/>
            <a:ext cx="427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2-colourable?</a:t>
            </a:r>
          </a:p>
        </p:txBody>
      </p:sp>
      <p:sp>
        <p:nvSpPr>
          <p:cNvPr id="698404" name="Line 36"/>
          <p:cNvSpPr>
            <a:spLocks noChangeShapeType="1"/>
          </p:cNvSpPr>
          <p:nvPr/>
        </p:nvSpPr>
        <p:spPr bwMode="auto">
          <a:xfrm>
            <a:off x="990600" y="3657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5" name="Line 37"/>
          <p:cNvSpPr>
            <a:spLocks noChangeShapeType="1"/>
          </p:cNvSpPr>
          <p:nvPr/>
        </p:nvSpPr>
        <p:spPr bwMode="auto">
          <a:xfrm>
            <a:off x="990600" y="4191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6" name="Line 38"/>
          <p:cNvSpPr>
            <a:spLocks noChangeShapeType="1"/>
          </p:cNvSpPr>
          <p:nvPr/>
        </p:nvSpPr>
        <p:spPr bwMode="auto">
          <a:xfrm flipH="1">
            <a:off x="990600" y="41910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7" name="Line 39"/>
          <p:cNvSpPr>
            <a:spLocks noChangeShapeType="1"/>
          </p:cNvSpPr>
          <p:nvPr/>
        </p:nvSpPr>
        <p:spPr bwMode="auto">
          <a:xfrm flipH="1">
            <a:off x="990600" y="4800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8" name="Line 40"/>
          <p:cNvSpPr>
            <a:spLocks noChangeShapeType="1"/>
          </p:cNvSpPr>
          <p:nvPr/>
        </p:nvSpPr>
        <p:spPr bwMode="auto">
          <a:xfrm flipH="1">
            <a:off x="990600" y="4800600"/>
            <a:ext cx="2971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09" name="Oval 41"/>
          <p:cNvSpPr>
            <a:spLocks noChangeArrowheads="1"/>
          </p:cNvSpPr>
          <p:nvPr/>
        </p:nvSpPr>
        <p:spPr bwMode="auto">
          <a:xfrm>
            <a:off x="914400" y="4724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0" name="Oval 42"/>
          <p:cNvSpPr>
            <a:spLocks noChangeArrowheads="1"/>
          </p:cNvSpPr>
          <p:nvPr/>
        </p:nvSpPr>
        <p:spPr bwMode="auto">
          <a:xfrm>
            <a:off x="914400" y="4114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1" name="Oval 43"/>
          <p:cNvSpPr>
            <a:spLocks noChangeArrowheads="1"/>
          </p:cNvSpPr>
          <p:nvPr/>
        </p:nvSpPr>
        <p:spPr bwMode="auto">
          <a:xfrm>
            <a:off x="914400" y="3581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2" name="Oval 44"/>
          <p:cNvSpPr>
            <a:spLocks noChangeArrowheads="1"/>
          </p:cNvSpPr>
          <p:nvPr/>
        </p:nvSpPr>
        <p:spPr bwMode="auto">
          <a:xfrm>
            <a:off x="3962400" y="5334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3" name="Oval 45"/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4" name="Oval 46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5" name="Oval 47"/>
          <p:cNvSpPr>
            <a:spLocks noChangeArrowheads="1"/>
          </p:cNvSpPr>
          <p:nvPr/>
        </p:nvSpPr>
        <p:spPr bwMode="auto">
          <a:xfrm>
            <a:off x="39624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6" name="Oval 48"/>
          <p:cNvSpPr>
            <a:spLocks noChangeArrowheads="1"/>
          </p:cNvSpPr>
          <p:nvPr/>
        </p:nvSpPr>
        <p:spPr bwMode="auto">
          <a:xfrm>
            <a:off x="914400" y="5334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7" name="Oval 49"/>
          <p:cNvSpPr>
            <a:spLocks noChangeArrowheads="1"/>
          </p:cNvSpPr>
          <p:nvPr/>
        </p:nvSpPr>
        <p:spPr bwMode="auto">
          <a:xfrm>
            <a:off x="533400" y="3276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8" name="Oval 50"/>
          <p:cNvSpPr>
            <a:spLocks noChangeArrowheads="1"/>
          </p:cNvSpPr>
          <p:nvPr/>
        </p:nvSpPr>
        <p:spPr bwMode="auto">
          <a:xfrm>
            <a:off x="3581400" y="3276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19" name="Line 51"/>
          <p:cNvSpPr>
            <a:spLocks noChangeShapeType="1"/>
          </p:cNvSpPr>
          <p:nvPr/>
        </p:nvSpPr>
        <p:spPr bwMode="auto">
          <a:xfrm>
            <a:off x="990600" y="3657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0" name="Line 52"/>
          <p:cNvSpPr>
            <a:spLocks noChangeShapeType="1"/>
          </p:cNvSpPr>
          <p:nvPr/>
        </p:nvSpPr>
        <p:spPr bwMode="auto">
          <a:xfrm>
            <a:off x="990600" y="3657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1" name="Line 53"/>
          <p:cNvSpPr>
            <a:spLocks noChangeShapeType="1"/>
          </p:cNvSpPr>
          <p:nvPr/>
        </p:nvSpPr>
        <p:spPr bwMode="auto">
          <a:xfrm flipV="1">
            <a:off x="990600" y="3657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2" name="Line 54"/>
          <p:cNvSpPr>
            <a:spLocks noChangeShapeType="1"/>
          </p:cNvSpPr>
          <p:nvPr/>
        </p:nvSpPr>
        <p:spPr bwMode="auto">
          <a:xfrm>
            <a:off x="990600" y="41910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3" name="Line 55"/>
          <p:cNvSpPr>
            <a:spLocks noChangeShapeType="1"/>
          </p:cNvSpPr>
          <p:nvPr/>
        </p:nvSpPr>
        <p:spPr bwMode="auto">
          <a:xfrm flipV="1">
            <a:off x="990600" y="3657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4" name="Line 56"/>
          <p:cNvSpPr>
            <a:spLocks noChangeShapeType="1"/>
          </p:cNvSpPr>
          <p:nvPr/>
        </p:nvSpPr>
        <p:spPr bwMode="auto">
          <a:xfrm>
            <a:off x="990600" y="48006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5" name="Line 57"/>
          <p:cNvSpPr>
            <a:spLocks noChangeShapeType="1"/>
          </p:cNvSpPr>
          <p:nvPr/>
        </p:nvSpPr>
        <p:spPr bwMode="auto">
          <a:xfrm>
            <a:off x="990600" y="5410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26" name="Text Box 58"/>
          <p:cNvSpPr txBox="1">
            <a:spLocks noChangeArrowheads="1"/>
          </p:cNvSpPr>
          <p:nvPr/>
        </p:nvSpPr>
        <p:spPr bwMode="auto">
          <a:xfrm>
            <a:off x="601663" y="2214563"/>
            <a:ext cx="38179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bipartite graph 2-colourable?</a:t>
            </a:r>
          </a:p>
        </p:txBody>
      </p:sp>
      <p:sp>
        <p:nvSpPr>
          <p:cNvPr id="698427" name="Text Box 59"/>
          <p:cNvSpPr txBox="1">
            <a:spLocks noChangeArrowheads="1"/>
          </p:cNvSpPr>
          <p:nvPr/>
        </p:nvSpPr>
        <p:spPr bwMode="auto">
          <a:xfrm>
            <a:off x="4953000" y="5029200"/>
            <a:ext cx="38179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2-colourable graph bipartite?</a:t>
            </a:r>
          </a:p>
        </p:txBody>
      </p:sp>
      <p:sp>
        <p:nvSpPr>
          <p:cNvPr id="698428" name="Oval 60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29" name="Oval 61"/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0" name="Oval 62"/>
          <p:cNvSpPr>
            <a:spLocks noChangeArrowheads="1"/>
          </p:cNvSpPr>
          <p:nvPr/>
        </p:nvSpPr>
        <p:spPr bwMode="auto">
          <a:xfrm>
            <a:off x="6096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1" name="Oval 63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2" name="Oval 6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3" name="Oval 65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4" name="Oval 66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5" name="Oval 67"/>
          <p:cNvSpPr>
            <a:spLocks noChangeArrowheads="1"/>
          </p:cNvSpPr>
          <p:nvPr/>
        </p:nvSpPr>
        <p:spPr bwMode="auto">
          <a:xfrm>
            <a:off x="7924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36" name="Line 68"/>
          <p:cNvSpPr>
            <a:spLocks noChangeShapeType="1"/>
          </p:cNvSpPr>
          <p:nvPr/>
        </p:nvSpPr>
        <p:spPr bwMode="auto">
          <a:xfrm>
            <a:off x="52578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7" name="Line 69"/>
          <p:cNvSpPr>
            <a:spLocks noChangeShapeType="1"/>
          </p:cNvSpPr>
          <p:nvPr/>
        </p:nvSpPr>
        <p:spPr bwMode="auto">
          <a:xfrm>
            <a:off x="5257800" y="2133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8" name="Line 70"/>
          <p:cNvSpPr>
            <a:spLocks noChangeShapeType="1"/>
          </p:cNvSpPr>
          <p:nvPr/>
        </p:nvSpPr>
        <p:spPr bwMode="auto">
          <a:xfrm>
            <a:off x="5257800" y="4876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39" name="Line 71"/>
          <p:cNvSpPr>
            <a:spLocks noChangeShapeType="1"/>
          </p:cNvSpPr>
          <p:nvPr/>
        </p:nvSpPr>
        <p:spPr bwMode="auto">
          <a:xfrm>
            <a:off x="8001000" y="2133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0" name="Line 72"/>
          <p:cNvSpPr>
            <a:spLocks noChangeShapeType="1"/>
          </p:cNvSpPr>
          <p:nvPr/>
        </p:nvSpPr>
        <p:spPr bwMode="auto">
          <a:xfrm>
            <a:off x="61722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1" name="Line 73"/>
          <p:cNvSpPr>
            <a:spLocks noChangeShapeType="1"/>
          </p:cNvSpPr>
          <p:nvPr/>
        </p:nvSpPr>
        <p:spPr bwMode="auto">
          <a:xfrm>
            <a:off x="61722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2" name="Line 74"/>
          <p:cNvSpPr>
            <a:spLocks noChangeShapeType="1"/>
          </p:cNvSpPr>
          <p:nvPr/>
        </p:nvSpPr>
        <p:spPr bwMode="auto">
          <a:xfrm>
            <a:off x="7086600" y="3048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3" name="Line 75"/>
          <p:cNvSpPr>
            <a:spLocks noChangeShapeType="1"/>
          </p:cNvSpPr>
          <p:nvPr/>
        </p:nvSpPr>
        <p:spPr bwMode="auto">
          <a:xfrm>
            <a:off x="61722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4" name="Line 76"/>
          <p:cNvSpPr>
            <a:spLocks noChangeShapeType="1"/>
          </p:cNvSpPr>
          <p:nvPr/>
        </p:nvSpPr>
        <p:spPr bwMode="auto">
          <a:xfrm>
            <a:off x="5257800" y="2133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5" name="Line 77"/>
          <p:cNvSpPr>
            <a:spLocks noChangeShapeType="1"/>
          </p:cNvSpPr>
          <p:nvPr/>
        </p:nvSpPr>
        <p:spPr bwMode="auto">
          <a:xfrm flipH="1">
            <a:off x="5257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6" name="Line 78"/>
          <p:cNvSpPr>
            <a:spLocks noChangeShapeType="1"/>
          </p:cNvSpPr>
          <p:nvPr/>
        </p:nvSpPr>
        <p:spPr bwMode="auto">
          <a:xfrm flipV="1">
            <a:off x="7086600" y="2133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7" name="Line 79"/>
          <p:cNvSpPr>
            <a:spLocks noChangeShapeType="1"/>
          </p:cNvSpPr>
          <p:nvPr/>
        </p:nvSpPr>
        <p:spPr bwMode="auto">
          <a:xfrm>
            <a:off x="7086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8448" name="Oval 80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49" name="Oval 81"/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0" name="Oval 82"/>
          <p:cNvSpPr>
            <a:spLocks noChangeArrowheads="1"/>
          </p:cNvSpPr>
          <p:nvPr/>
        </p:nvSpPr>
        <p:spPr bwMode="auto">
          <a:xfrm>
            <a:off x="6096000" y="3886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1" name="Oval 83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2" name="Oval 8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3" name="Oval 85"/>
          <p:cNvSpPr>
            <a:spLocks noChangeArrowheads="1"/>
          </p:cNvSpPr>
          <p:nvPr/>
        </p:nvSpPr>
        <p:spPr bwMode="auto">
          <a:xfrm>
            <a:off x="7010400" y="38862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4" name="Oval 86"/>
          <p:cNvSpPr>
            <a:spLocks noChangeArrowheads="1"/>
          </p:cNvSpPr>
          <p:nvPr/>
        </p:nvSpPr>
        <p:spPr bwMode="auto">
          <a:xfrm>
            <a:off x="7924800" y="4800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5" name="Oval 87"/>
          <p:cNvSpPr>
            <a:spLocks noChangeArrowheads="1"/>
          </p:cNvSpPr>
          <p:nvPr/>
        </p:nvSpPr>
        <p:spPr bwMode="auto">
          <a:xfrm>
            <a:off x="7924800" y="2057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8456" name="Text Box 88"/>
          <p:cNvSpPr txBox="1">
            <a:spLocks noChangeArrowheads="1"/>
          </p:cNvSpPr>
          <p:nvPr/>
        </p:nvSpPr>
        <p:spPr bwMode="auto">
          <a:xfrm>
            <a:off x="457200" y="5943600"/>
            <a:ext cx="637540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Fact.</a:t>
            </a:r>
            <a:r>
              <a:rPr lang="en-US" altLang="en-US"/>
              <a:t>  A graph is 2-colourable if and only if it is bipartite.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9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9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9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9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9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9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9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9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9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9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9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9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9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9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9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9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9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9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69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69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69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9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9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04" grpId="0" animBg="1"/>
      <p:bldP spid="698405" grpId="0" animBg="1"/>
      <p:bldP spid="698406" grpId="0" animBg="1"/>
      <p:bldP spid="698407" grpId="0" animBg="1"/>
      <p:bldP spid="698408" grpId="0" animBg="1"/>
      <p:bldP spid="698409" grpId="0" animBg="1"/>
      <p:bldP spid="698410" grpId="0" animBg="1"/>
      <p:bldP spid="698411" grpId="0" animBg="1"/>
      <p:bldP spid="698412" grpId="0" animBg="1"/>
      <p:bldP spid="698413" grpId="0" animBg="1"/>
      <p:bldP spid="698414" grpId="0" animBg="1"/>
      <p:bldP spid="698415" grpId="0" animBg="1"/>
      <p:bldP spid="698416" grpId="0" animBg="1"/>
      <p:bldP spid="698417" grpId="0" animBg="1"/>
      <p:bldP spid="698418" grpId="0" animBg="1"/>
      <p:bldP spid="698419" grpId="0" animBg="1"/>
      <p:bldP spid="698420" grpId="0" animBg="1"/>
      <p:bldP spid="698421" grpId="0" animBg="1"/>
      <p:bldP spid="698422" grpId="0" animBg="1"/>
      <p:bldP spid="698423" grpId="0" animBg="1"/>
      <p:bldP spid="698424" grpId="0" animBg="1"/>
      <p:bldP spid="698425" grpId="0" animBg="1"/>
      <p:bldP spid="698426" grpId="0" animBg="1"/>
      <p:bldP spid="698427" grpId="0" animBg="1"/>
      <p:bldP spid="698428" grpId="0" animBg="1"/>
      <p:bldP spid="698429" grpId="0" animBg="1"/>
      <p:bldP spid="698430" grpId="0" animBg="1"/>
      <p:bldP spid="698431" grpId="0" animBg="1"/>
      <p:bldP spid="698432" grpId="0" animBg="1"/>
      <p:bldP spid="698433" grpId="0" animBg="1"/>
      <p:bldP spid="698434" grpId="0" animBg="1"/>
      <p:bldP spid="698435" grpId="0" animBg="1"/>
      <p:bldP spid="698436" grpId="0" animBg="1"/>
      <p:bldP spid="698437" grpId="0" animBg="1"/>
      <p:bldP spid="698438" grpId="0" animBg="1"/>
      <p:bldP spid="698439" grpId="0" animBg="1"/>
      <p:bldP spid="698440" grpId="0" animBg="1"/>
      <p:bldP spid="698441" grpId="0" animBg="1"/>
      <p:bldP spid="698442" grpId="0" animBg="1"/>
      <p:bldP spid="698443" grpId="0" animBg="1"/>
      <p:bldP spid="698444" grpId="0" animBg="1"/>
      <p:bldP spid="698445" grpId="0" animBg="1"/>
      <p:bldP spid="698446" grpId="0" animBg="1"/>
      <p:bldP spid="698447" grpId="0" animBg="1"/>
      <p:bldP spid="698448" grpId="0" animBg="1"/>
      <p:bldP spid="698449" grpId="0" animBg="1"/>
      <p:bldP spid="698450" grpId="0" animBg="1"/>
      <p:bldP spid="698451" grpId="0" animBg="1"/>
      <p:bldP spid="698452" grpId="0" animBg="1"/>
      <p:bldP spid="698453" grpId="0" animBg="1"/>
      <p:bldP spid="698454" grpId="0" animBg="1"/>
      <p:bldP spid="698455" grpId="0" animBg="1"/>
      <p:bldP spid="6984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2590800" y="1371600"/>
            <a:ext cx="3911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</a:t>
            </a:r>
            <a:r>
              <a:rPr lang="en-US" altLang="en-US" b="1"/>
              <a:t>bipartite</a:t>
            </a:r>
            <a:r>
              <a:rPr lang="en-US" altLang="en-US"/>
              <a:t>?</a:t>
            </a: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>
            <a:off x="2971800" y="251460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7" name="Line 5"/>
          <p:cNvSpPr>
            <a:spLocks noChangeShapeType="1"/>
          </p:cNvSpPr>
          <p:nvPr/>
        </p:nvSpPr>
        <p:spPr bwMode="auto">
          <a:xfrm>
            <a:off x="2971800" y="30480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 flipH="1">
            <a:off x="2971800" y="3048000"/>
            <a:ext cx="30480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399" name="Line 7"/>
          <p:cNvSpPr>
            <a:spLocks noChangeShapeType="1"/>
          </p:cNvSpPr>
          <p:nvPr/>
        </p:nvSpPr>
        <p:spPr bwMode="auto">
          <a:xfrm flipH="1">
            <a:off x="2971800" y="3657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H="1">
            <a:off x="2971800" y="3657600"/>
            <a:ext cx="2971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01" name="Oval 9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2" name="Oval 10"/>
          <p:cNvSpPr>
            <a:spLocks noChangeArrowheads="1"/>
          </p:cNvSpPr>
          <p:nvPr/>
        </p:nvSpPr>
        <p:spPr bwMode="auto">
          <a:xfrm>
            <a:off x="2895600" y="2971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3" name="Oval 11"/>
          <p:cNvSpPr>
            <a:spLocks noChangeArrowheads="1"/>
          </p:cNvSpPr>
          <p:nvPr/>
        </p:nvSpPr>
        <p:spPr bwMode="auto">
          <a:xfrm>
            <a:off x="2895600" y="2438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4" name="Oval 12"/>
          <p:cNvSpPr>
            <a:spLocks noChangeArrowheads="1"/>
          </p:cNvSpPr>
          <p:nvPr/>
        </p:nvSpPr>
        <p:spPr bwMode="auto">
          <a:xfrm>
            <a:off x="59436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5" name="Oval 13"/>
          <p:cNvSpPr>
            <a:spLocks noChangeArrowheads="1"/>
          </p:cNvSpPr>
          <p:nvPr/>
        </p:nvSpPr>
        <p:spPr bwMode="auto">
          <a:xfrm>
            <a:off x="59436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6" name="Oval 14"/>
          <p:cNvSpPr>
            <a:spLocks noChangeArrowheads="1"/>
          </p:cNvSpPr>
          <p:nvPr/>
        </p:nvSpPr>
        <p:spPr bwMode="auto">
          <a:xfrm>
            <a:off x="5943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7" name="Oval 15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8" name="Oval 16"/>
          <p:cNvSpPr>
            <a:spLocks noChangeArrowheads="1"/>
          </p:cNvSpPr>
          <p:nvPr/>
        </p:nvSpPr>
        <p:spPr bwMode="auto">
          <a:xfrm>
            <a:off x="28956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09" name="Oval 17"/>
          <p:cNvSpPr>
            <a:spLocks noChangeArrowheads="1"/>
          </p:cNvSpPr>
          <p:nvPr/>
        </p:nvSpPr>
        <p:spPr bwMode="auto">
          <a:xfrm>
            <a:off x="2514600" y="2133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0" name="Oval 18"/>
          <p:cNvSpPr>
            <a:spLocks noChangeArrowheads="1"/>
          </p:cNvSpPr>
          <p:nvPr/>
        </p:nvSpPr>
        <p:spPr bwMode="auto">
          <a:xfrm>
            <a:off x="5562600" y="2133600"/>
            <a:ext cx="914400" cy="2438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9411" name="Line 19"/>
          <p:cNvSpPr>
            <a:spLocks noChangeShapeType="1"/>
          </p:cNvSpPr>
          <p:nvPr/>
        </p:nvSpPr>
        <p:spPr bwMode="auto">
          <a:xfrm>
            <a:off x="2971800" y="2514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>
            <a:off x="2971800" y="2514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 flipV="1">
            <a:off x="2971800" y="2514600"/>
            <a:ext cx="3048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>
            <a:off x="2971800" y="3048000"/>
            <a:ext cx="3048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5" name="Line 23"/>
          <p:cNvSpPr>
            <a:spLocks noChangeShapeType="1"/>
          </p:cNvSpPr>
          <p:nvPr/>
        </p:nvSpPr>
        <p:spPr bwMode="auto">
          <a:xfrm flipV="1">
            <a:off x="2971800" y="2514600"/>
            <a:ext cx="3048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2971800" y="36576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7" name="Line 25"/>
          <p:cNvSpPr>
            <a:spLocks noChangeShapeType="1"/>
          </p:cNvSpPr>
          <p:nvPr/>
        </p:nvSpPr>
        <p:spPr bwMode="auto">
          <a:xfrm>
            <a:off x="2971800" y="42672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9418" name="Text Box 26"/>
          <p:cNvSpPr txBox="1">
            <a:spLocks noChangeArrowheads="1"/>
          </p:cNvSpPr>
          <p:nvPr/>
        </p:nvSpPr>
        <p:spPr bwMode="auto">
          <a:xfrm>
            <a:off x="2339975" y="4876800"/>
            <a:ext cx="4365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Can a bipartite graph has an odd cycle?</a:t>
            </a: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1371600" y="5567363"/>
            <a:ext cx="6432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If a graph does not have an odd cycle, then it is bipartite?</a:t>
            </a:r>
          </a:p>
        </p:txBody>
      </p:sp>
      <p:sp>
        <p:nvSpPr>
          <p:cNvPr id="699449" name="Text Box 57"/>
          <p:cNvSpPr txBox="1">
            <a:spLocks noChangeArrowheads="1"/>
          </p:cNvSpPr>
          <p:nvPr/>
        </p:nvSpPr>
        <p:spPr bwMode="auto">
          <a:xfrm>
            <a:off x="7010400" y="4891088"/>
            <a:ext cx="54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314541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Bipartite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18" grpId="0" animBg="1"/>
      <p:bldP spid="699419" grpId="0" animBg="1"/>
      <p:bldP spid="6994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2590800" y="1371600"/>
            <a:ext cx="391160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</a:t>
            </a:r>
            <a:r>
              <a:rPr lang="en-US" altLang="en-US" b="1"/>
              <a:t>bipartite</a:t>
            </a:r>
            <a:r>
              <a:rPr lang="en-US" altLang="en-US"/>
              <a:t>?</a:t>
            </a: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1371600" y="5567363"/>
            <a:ext cx="6432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a graph does not have an odd cycle, then it is bipartite?</a:t>
            </a:r>
          </a:p>
        </p:txBody>
      </p:sp>
      <p:sp>
        <p:nvSpPr>
          <p:cNvPr id="700445" name="Oval 29"/>
          <p:cNvSpPr>
            <a:spLocks noChangeArrowheads="1"/>
          </p:cNvSpPr>
          <p:nvPr/>
        </p:nvSpPr>
        <p:spPr bwMode="auto">
          <a:xfrm>
            <a:off x="2667000" y="42672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6" name="Oval 30"/>
          <p:cNvSpPr>
            <a:spLocks noChangeArrowheads="1"/>
          </p:cNvSpPr>
          <p:nvPr/>
        </p:nvSpPr>
        <p:spPr bwMode="auto">
          <a:xfrm>
            <a:off x="8382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7" name="Oval 31"/>
          <p:cNvSpPr>
            <a:spLocks noChangeArrowheads="1"/>
          </p:cNvSpPr>
          <p:nvPr/>
        </p:nvSpPr>
        <p:spPr bwMode="auto">
          <a:xfrm>
            <a:off x="26670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8" name="Oval 32"/>
          <p:cNvSpPr>
            <a:spLocks noChangeArrowheads="1"/>
          </p:cNvSpPr>
          <p:nvPr/>
        </p:nvSpPr>
        <p:spPr bwMode="auto">
          <a:xfrm>
            <a:off x="35814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49" name="Oval 33"/>
          <p:cNvSpPr>
            <a:spLocks noChangeArrowheads="1"/>
          </p:cNvSpPr>
          <p:nvPr/>
        </p:nvSpPr>
        <p:spPr bwMode="auto">
          <a:xfrm>
            <a:off x="44958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1" name="Oval 35"/>
          <p:cNvSpPr>
            <a:spLocks noChangeArrowheads="1"/>
          </p:cNvSpPr>
          <p:nvPr/>
        </p:nvSpPr>
        <p:spPr bwMode="auto">
          <a:xfrm>
            <a:off x="1752600" y="3581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52" name="Line 36"/>
          <p:cNvSpPr>
            <a:spLocks noChangeShapeType="1"/>
          </p:cNvSpPr>
          <p:nvPr/>
        </p:nvSpPr>
        <p:spPr bwMode="auto">
          <a:xfrm>
            <a:off x="914400" y="3657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3" name="Line 37"/>
          <p:cNvSpPr>
            <a:spLocks noChangeShapeType="1"/>
          </p:cNvSpPr>
          <p:nvPr/>
        </p:nvSpPr>
        <p:spPr bwMode="auto">
          <a:xfrm>
            <a:off x="18288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>
            <a:off x="27432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5" name="Line 39"/>
          <p:cNvSpPr>
            <a:spLocks noChangeShapeType="1"/>
          </p:cNvSpPr>
          <p:nvPr/>
        </p:nvSpPr>
        <p:spPr bwMode="auto">
          <a:xfrm flipV="1">
            <a:off x="2743200" y="36576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6" name="Line 40"/>
          <p:cNvSpPr>
            <a:spLocks noChangeShapeType="1"/>
          </p:cNvSpPr>
          <p:nvPr/>
        </p:nvSpPr>
        <p:spPr bwMode="auto">
          <a:xfrm flipV="1">
            <a:off x="2743200" y="3657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7" name="Text Box 41"/>
          <p:cNvSpPr txBox="1">
            <a:spLocks noChangeArrowheads="1"/>
          </p:cNvSpPr>
          <p:nvPr/>
        </p:nvSpPr>
        <p:spPr bwMode="auto">
          <a:xfrm>
            <a:off x="5105400" y="2133600"/>
            <a:ext cx="3810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8001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2573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7145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171700" indent="-34290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The idea is like colouring a tree.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Pick a vertex v, colour it </a:t>
            </a:r>
            <a:r>
              <a:rPr lang="en-US" altLang="en-US">
                <a:solidFill>
                  <a:srgbClr val="A50021"/>
                </a:solidFill>
                <a:latin typeface="Comic Sans MS" pitchFamily="66" charset="0"/>
              </a:rPr>
              <a:t>red</a:t>
            </a:r>
            <a:r>
              <a:rPr lang="en-US" altLang="en-US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Colour all its neighbour </a:t>
            </a:r>
            <a:r>
              <a:rPr lang="en-US" altLang="en-US">
                <a:solidFill>
                  <a:srgbClr val="008000"/>
                </a:solidFill>
                <a:latin typeface="Comic Sans MS" pitchFamily="66" charset="0"/>
              </a:rPr>
              <a:t>green</a:t>
            </a:r>
            <a:r>
              <a:rPr lang="en-US" altLang="en-US">
                <a:latin typeface="Comic Sans MS" pitchFamily="66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Colour all neighbours of </a:t>
            </a:r>
            <a:r>
              <a:rPr lang="en-US" altLang="en-US">
                <a:solidFill>
                  <a:srgbClr val="008000"/>
                </a:solidFill>
                <a:latin typeface="Comic Sans MS" pitchFamily="66" charset="0"/>
              </a:rPr>
              <a:t>green</a:t>
            </a:r>
            <a:r>
              <a:rPr lang="en-US" altLang="en-US">
                <a:latin typeface="Comic Sans MS" pitchFamily="66" charset="0"/>
              </a:rPr>
              <a:t> vertices </a:t>
            </a:r>
            <a:r>
              <a:rPr lang="en-US" altLang="en-US">
                <a:solidFill>
                  <a:srgbClr val="A50021"/>
                </a:solidFill>
                <a:latin typeface="Comic Sans MS" pitchFamily="66" charset="0"/>
              </a:rPr>
              <a:t>red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Tx/>
              <a:buAutoNum type="arabicPeriod"/>
            </a:pPr>
            <a:r>
              <a:rPr lang="en-US" altLang="en-US">
                <a:latin typeface="Comic Sans MS" pitchFamily="66" charset="0"/>
              </a:rPr>
              <a:t>Repeat until all vertices are coloured.</a:t>
            </a:r>
          </a:p>
        </p:txBody>
      </p:sp>
      <p:sp>
        <p:nvSpPr>
          <p:cNvPr id="700458" name="Line 42"/>
          <p:cNvSpPr>
            <a:spLocks noChangeShapeType="1"/>
          </p:cNvSpPr>
          <p:nvPr/>
        </p:nvSpPr>
        <p:spPr bwMode="auto">
          <a:xfrm>
            <a:off x="9144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59" name="Line 43"/>
          <p:cNvSpPr>
            <a:spLocks noChangeShapeType="1"/>
          </p:cNvSpPr>
          <p:nvPr/>
        </p:nvSpPr>
        <p:spPr bwMode="auto">
          <a:xfrm>
            <a:off x="27432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60" name="AutoShape 44"/>
          <p:cNvSpPr>
            <a:spLocks noChangeArrowheads="1"/>
          </p:cNvSpPr>
          <p:nvPr/>
        </p:nvSpPr>
        <p:spPr bwMode="auto">
          <a:xfrm>
            <a:off x="228600" y="4724400"/>
            <a:ext cx="4343400" cy="457200"/>
          </a:xfrm>
          <a:prstGeom prst="wedgeRoundRectCallout">
            <a:avLst>
              <a:gd name="adj1" fmla="val -22074"/>
              <a:gd name="adj2" fmla="val -26145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 such edge because no triangle</a:t>
            </a:r>
          </a:p>
        </p:txBody>
      </p:sp>
      <p:sp>
        <p:nvSpPr>
          <p:cNvPr id="700461" name="Oval 45"/>
          <p:cNvSpPr>
            <a:spLocks noChangeArrowheads="1"/>
          </p:cNvSpPr>
          <p:nvPr/>
        </p:nvSpPr>
        <p:spPr bwMode="auto">
          <a:xfrm>
            <a:off x="914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2" name="Oval 46"/>
          <p:cNvSpPr>
            <a:spLocks noChangeArrowheads="1"/>
          </p:cNvSpPr>
          <p:nvPr/>
        </p:nvSpPr>
        <p:spPr bwMode="auto">
          <a:xfrm>
            <a:off x="17526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3" name="Oval 47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4" name="Oval 48"/>
          <p:cNvSpPr>
            <a:spLocks noChangeArrowheads="1"/>
          </p:cNvSpPr>
          <p:nvPr/>
        </p:nvSpPr>
        <p:spPr bwMode="auto">
          <a:xfrm>
            <a:off x="32004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5" name="Oval 49"/>
          <p:cNvSpPr>
            <a:spLocks noChangeArrowheads="1"/>
          </p:cNvSpPr>
          <p:nvPr/>
        </p:nvSpPr>
        <p:spPr bwMode="auto">
          <a:xfrm>
            <a:off x="38862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6" name="Oval 50"/>
          <p:cNvSpPr>
            <a:spLocks noChangeArrowheads="1"/>
          </p:cNvSpPr>
          <p:nvPr/>
        </p:nvSpPr>
        <p:spPr bwMode="auto">
          <a:xfrm>
            <a:off x="4572000" y="2895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0468" name="Line 52"/>
          <p:cNvSpPr>
            <a:spLocks noChangeShapeType="1"/>
          </p:cNvSpPr>
          <p:nvPr/>
        </p:nvSpPr>
        <p:spPr bwMode="auto">
          <a:xfrm flipV="1">
            <a:off x="914400" y="2971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69" name="Line 53"/>
          <p:cNvSpPr>
            <a:spLocks noChangeShapeType="1"/>
          </p:cNvSpPr>
          <p:nvPr/>
        </p:nvSpPr>
        <p:spPr bwMode="auto">
          <a:xfrm>
            <a:off x="990600" y="2971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0" name="Line 54"/>
          <p:cNvSpPr>
            <a:spLocks noChangeShapeType="1"/>
          </p:cNvSpPr>
          <p:nvPr/>
        </p:nvSpPr>
        <p:spPr bwMode="auto">
          <a:xfrm flipV="1">
            <a:off x="914400" y="2971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1" name="Line 55"/>
          <p:cNvSpPr>
            <a:spLocks noChangeShapeType="1"/>
          </p:cNvSpPr>
          <p:nvPr/>
        </p:nvSpPr>
        <p:spPr bwMode="auto">
          <a:xfrm flipV="1">
            <a:off x="18288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2" name="Line 56"/>
          <p:cNvSpPr>
            <a:spLocks noChangeShapeType="1"/>
          </p:cNvSpPr>
          <p:nvPr/>
        </p:nvSpPr>
        <p:spPr bwMode="auto">
          <a:xfrm flipH="1" flipV="1">
            <a:off x="2514600" y="2971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3" name="Line 57"/>
          <p:cNvSpPr>
            <a:spLocks noChangeShapeType="1"/>
          </p:cNvSpPr>
          <p:nvPr/>
        </p:nvSpPr>
        <p:spPr bwMode="auto">
          <a:xfrm flipV="1">
            <a:off x="27432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4" name="Line 58"/>
          <p:cNvSpPr>
            <a:spLocks noChangeShapeType="1"/>
          </p:cNvSpPr>
          <p:nvPr/>
        </p:nvSpPr>
        <p:spPr bwMode="auto">
          <a:xfrm flipV="1">
            <a:off x="36576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5" name="Line 59"/>
          <p:cNvSpPr>
            <a:spLocks noChangeShapeType="1"/>
          </p:cNvSpPr>
          <p:nvPr/>
        </p:nvSpPr>
        <p:spPr bwMode="auto">
          <a:xfrm flipH="1" flipV="1">
            <a:off x="2514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6" name="Line 60"/>
          <p:cNvSpPr>
            <a:spLocks noChangeShapeType="1"/>
          </p:cNvSpPr>
          <p:nvPr/>
        </p:nvSpPr>
        <p:spPr bwMode="auto">
          <a:xfrm flipH="1" flipV="1">
            <a:off x="3962400" y="2971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7" name="Line 61"/>
          <p:cNvSpPr>
            <a:spLocks noChangeShapeType="1"/>
          </p:cNvSpPr>
          <p:nvPr/>
        </p:nvSpPr>
        <p:spPr bwMode="auto">
          <a:xfrm flipV="1">
            <a:off x="4572000" y="29718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8" name="Line 62"/>
          <p:cNvSpPr>
            <a:spLocks noChangeShapeType="1"/>
          </p:cNvSpPr>
          <p:nvPr/>
        </p:nvSpPr>
        <p:spPr bwMode="auto">
          <a:xfrm flipV="1">
            <a:off x="3657600" y="29718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79" name="Text Box 63"/>
          <p:cNvSpPr txBox="1">
            <a:spLocks noChangeArrowheads="1"/>
          </p:cNvSpPr>
          <p:nvPr/>
        </p:nvSpPr>
        <p:spPr bwMode="auto">
          <a:xfrm>
            <a:off x="1066800" y="6172200"/>
            <a:ext cx="7010400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Theorem.</a:t>
            </a:r>
            <a:r>
              <a:rPr lang="en-US" altLang="en-US"/>
              <a:t>  A graph is bipartite if and only if it has no odd cycle.</a:t>
            </a:r>
          </a:p>
        </p:txBody>
      </p:sp>
      <p:sp>
        <p:nvSpPr>
          <p:cNvPr id="700480" name="Line 64"/>
          <p:cNvSpPr>
            <a:spLocks noChangeShapeType="1"/>
          </p:cNvSpPr>
          <p:nvPr/>
        </p:nvSpPr>
        <p:spPr bwMode="auto">
          <a:xfrm>
            <a:off x="32766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81" name="Line 65"/>
          <p:cNvSpPr>
            <a:spLocks noChangeShapeType="1"/>
          </p:cNvSpPr>
          <p:nvPr/>
        </p:nvSpPr>
        <p:spPr bwMode="auto">
          <a:xfrm flipH="1">
            <a:off x="9906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0482" name="AutoShape 66"/>
          <p:cNvSpPr>
            <a:spLocks noChangeArrowheads="1"/>
          </p:cNvSpPr>
          <p:nvPr/>
        </p:nvSpPr>
        <p:spPr bwMode="auto">
          <a:xfrm>
            <a:off x="381000" y="1981200"/>
            <a:ext cx="4343400" cy="457200"/>
          </a:xfrm>
          <a:prstGeom prst="wedgeRoundRectCallout">
            <a:avLst>
              <a:gd name="adj1" fmla="val -26278"/>
              <a:gd name="adj2" fmla="val 12881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No such edge because no 5-cycle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314541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Bipartite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0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0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0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0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0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0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0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0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0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0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0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00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45" grpId="0" animBg="1"/>
      <p:bldP spid="700446" grpId="0" animBg="1"/>
      <p:bldP spid="700447" grpId="0" animBg="1"/>
      <p:bldP spid="700448" grpId="0" animBg="1"/>
      <p:bldP spid="700449" grpId="0" animBg="1"/>
      <p:bldP spid="700451" grpId="0" animBg="1"/>
      <p:bldP spid="700452" grpId="0" animBg="1"/>
      <p:bldP spid="700453" grpId="0" animBg="1"/>
      <p:bldP spid="700454" grpId="0" animBg="1"/>
      <p:bldP spid="700455" grpId="0" animBg="1"/>
      <p:bldP spid="700456" grpId="0" animBg="1"/>
      <p:bldP spid="700458" grpId="0" animBg="1"/>
      <p:bldP spid="700459" grpId="0" animBg="1"/>
      <p:bldP spid="700460" grpId="0" animBg="1"/>
      <p:bldP spid="700461" grpId="0" animBg="1"/>
      <p:bldP spid="700462" grpId="0" animBg="1"/>
      <p:bldP spid="700463" grpId="0" animBg="1"/>
      <p:bldP spid="700464" grpId="0" animBg="1"/>
      <p:bldP spid="700465" grpId="0" animBg="1"/>
      <p:bldP spid="700466" grpId="0" animBg="1"/>
      <p:bldP spid="700468" grpId="0" animBg="1"/>
      <p:bldP spid="700469" grpId="0" animBg="1"/>
      <p:bldP spid="700470" grpId="0" animBg="1"/>
      <p:bldP spid="700471" grpId="0" animBg="1"/>
      <p:bldP spid="700472" grpId="0" animBg="1"/>
      <p:bldP spid="700473" grpId="0" animBg="1"/>
      <p:bldP spid="700474" grpId="0" animBg="1"/>
      <p:bldP spid="700475" grpId="0" animBg="1"/>
      <p:bldP spid="700476" grpId="0" animBg="1"/>
      <p:bldP spid="700477" grpId="0" animBg="1"/>
      <p:bldP spid="700478" grpId="0" animBg="1"/>
      <p:bldP spid="700479" grpId="0" animBg="1"/>
      <p:bldP spid="700480" grpId="0" animBg="1"/>
      <p:bldP spid="700481" grpId="0" animBg="1"/>
      <p:bldP spid="7004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3100388" y="457200"/>
            <a:ext cx="362310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Chromatic Number</a:t>
            </a:r>
          </a:p>
        </p:txBody>
      </p:sp>
      <p:sp>
        <p:nvSpPr>
          <p:cNvPr id="691205" name="Text Box 5"/>
          <p:cNvSpPr txBox="1">
            <a:spLocks noChangeArrowheads="1"/>
          </p:cNvSpPr>
          <p:nvPr/>
        </p:nvSpPr>
        <p:spPr bwMode="auto">
          <a:xfrm>
            <a:off x="1527175" y="1447800"/>
            <a:ext cx="60261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do we estimate the chromatic number of a graph?</a:t>
            </a:r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1316038" y="2209800"/>
            <a:ext cx="4703762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there is a complete subgraph of size k,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need at least k colours?</a:t>
            </a:r>
          </a:p>
        </p:txBody>
      </p:sp>
      <p:sp>
        <p:nvSpPr>
          <p:cNvPr id="691207" name="Text Box 7"/>
          <p:cNvSpPr txBox="1">
            <a:spLocks noChangeArrowheads="1"/>
          </p:cNvSpPr>
          <p:nvPr/>
        </p:nvSpPr>
        <p:spPr bwMode="auto">
          <a:xfrm>
            <a:off x="5126038" y="2605088"/>
            <a:ext cx="630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3279775" y="3352800"/>
            <a:ext cx="25209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the converse true?</a:t>
            </a:r>
          </a:p>
        </p:txBody>
      </p:sp>
      <p:sp>
        <p:nvSpPr>
          <p:cNvPr id="691209" name="Text Box 9"/>
          <p:cNvSpPr txBox="1">
            <a:spLocks noChangeArrowheads="1"/>
          </p:cNvSpPr>
          <p:nvPr/>
        </p:nvSpPr>
        <p:spPr bwMode="auto">
          <a:xfrm>
            <a:off x="1066800" y="4021138"/>
            <a:ext cx="5214938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a graph has no complete subgraph of size 4,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can colour it using 4 colours?</a:t>
            </a:r>
          </a:p>
        </p:txBody>
      </p:sp>
      <p:grpSp>
        <p:nvGrpSpPr>
          <p:cNvPr id="691210" name="Group 10"/>
          <p:cNvGrpSpPr>
            <a:grpSpLocks/>
          </p:cNvGrpSpPr>
          <p:nvPr/>
        </p:nvGrpSpPr>
        <p:grpSpPr bwMode="auto">
          <a:xfrm>
            <a:off x="6629400" y="3962400"/>
            <a:ext cx="1752600" cy="1524000"/>
            <a:chOff x="3264" y="1632"/>
            <a:chExt cx="1104" cy="960"/>
          </a:xfrm>
        </p:grpSpPr>
        <p:sp>
          <p:nvSpPr>
            <p:cNvPr id="691211" name="Oval 11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2" name="Oval 12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3" name="Oval 13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4" name="Oval 14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15" name="Oval 15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16" name="AutoShape 16"/>
            <p:cNvCxnSpPr>
              <a:cxnSpLocks noChangeShapeType="1"/>
              <a:stCxn id="691211" idx="6"/>
              <a:endCxn id="691215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7" name="AutoShape 17"/>
            <p:cNvCxnSpPr>
              <a:cxnSpLocks noChangeShapeType="1"/>
              <a:stCxn id="691214" idx="6"/>
              <a:endCxn id="691213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8" name="AutoShape 18"/>
            <p:cNvCxnSpPr>
              <a:cxnSpLocks noChangeShapeType="1"/>
              <a:stCxn id="691213" idx="4"/>
              <a:endCxn id="691215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19" name="AutoShape 19"/>
            <p:cNvCxnSpPr>
              <a:cxnSpLocks noChangeShapeType="1"/>
              <a:stCxn id="691214" idx="2"/>
              <a:endCxn id="691212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0" name="AutoShape 20"/>
            <p:cNvCxnSpPr>
              <a:cxnSpLocks noChangeShapeType="1"/>
              <a:stCxn id="691212" idx="4"/>
              <a:endCxn id="691211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1221" name="Oval 21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22" name="AutoShape 22"/>
            <p:cNvCxnSpPr>
              <a:cxnSpLocks noChangeShapeType="1"/>
              <a:stCxn id="691214" idx="4"/>
              <a:endCxn id="691221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3" name="AutoShape 23"/>
            <p:cNvCxnSpPr>
              <a:cxnSpLocks noChangeShapeType="1"/>
              <a:stCxn id="691221" idx="6"/>
              <a:endCxn id="691213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4" name="AutoShape 24"/>
            <p:cNvCxnSpPr>
              <a:cxnSpLocks noChangeShapeType="1"/>
              <a:stCxn id="691221" idx="5"/>
              <a:endCxn id="691215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5" name="AutoShape 25"/>
            <p:cNvCxnSpPr>
              <a:cxnSpLocks noChangeShapeType="1"/>
              <a:stCxn id="691221" idx="3"/>
              <a:endCxn id="691211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26" name="AutoShape 26"/>
            <p:cNvCxnSpPr>
              <a:cxnSpLocks noChangeShapeType="1"/>
              <a:stCxn id="691221" idx="2"/>
              <a:endCxn id="691212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1227" name="Text Box 27"/>
          <p:cNvSpPr txBox="1">
            <a:spLocks noChangeArrowheads="1"/>
          </p:cNvSpPr>
          <p:nvPr/>
        </p:nvSpPr>
        <p:spPr bwMode="auto">
          <a:xfrm>
            <a:off x="5334000" y="44196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grpSp>
        <p:nvGrpSpPr>
          <p:cNvPr id="691228" name="Group 28"/>
          <p:cNvGrpSpPr>
            <a:grpSpLocks/>
          </p:cNvGrpSpPr>
          <p:nvPr/>
        </p:nvGrpSpPr>
        <p:grpSpPr bwMode="auto">
          <a:xfrm>
            <a:off x="6629400" y="2057400"/>
            <a:ext cx="1752600" cy="1524000"/>
            <a:chOff x="3360" y="1680"/>
            <a:chExt cx="1104" cy="960"/>
          </a:xfrm>
        </p:grpSpPr>
        <p:sp>
          <p:nvSpPr>
            <p:cNvPr id="691229" name="Oval 29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0" name="Oval 30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1" name="Oval 31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2" name="Oval 32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233" name="Oval 33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1234" name="AutoShape 34"/>
            <p:cNvCxnSpPr>
              <a:cxnSpLocks noChangeShapeType="1"/>
              <a:stCxn id="691229" idx="6"/>
              <a:endCxn id="691233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5" name="AutoShape 35"/>
            <p:cNvCxnSpPr>
              <a:cxnSpLocks noChangeShapeType="1"/>
              <a:stCxn id="691232" idx="6"/>
              <a:endCxn id="691231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6" name="AutoShape 36"/>
            <p:cNvCxnSpPr>
              <a:cxnSpLocks noChangeShapeType="1"/>
              <a:stCxn id="691231" idx="4"/>
              <a:endCxn id="691233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7" name="AutoShape 37"/>
            <p:cNvCxnSpPr>
              <a:cxnSpLocks noChangeShapeType="1"/>
              <a:stCxn id="691232" idx="2"/>
              <a:endCxn id="691230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8" name="AutoShape 38"/>
            <p:cNvCxnSpPr>
              <a:cxnSpLocks noChangeShapeType="1"/>
              <a:stCxn id="691230" idx="4"/>
              <a:endCxn id="691229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39" name="AutoShape 39"/>
            <p:cNvCxnSpPr>
              <a:cxnSpLocks noChangeShapeType="1"/>
              <a:stCxn id="691232" idx="4"/>
              <a:endCxn id="691233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0" name="AutoShape 40"/>
            <p:cNvCxnSpPr>
              <a:cxnSpLocks noChangeShapeType="1"/>
              <a:stCxn id="691232" idx="4"/>
              <a:endCxn id="691229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1" name="AutoShape 41"/>
            <p:cNvCxnSpPr>
              <a:cxnSpLocks noChangeShapeType="1"/>
              <a:stCxn id="691230" idx="6"/>
              <a:endCxn id="691231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2" name="AutoShape 42"/>
            <p:cNvCxnSpPr>
              <a:cxnSpLocks noChangeShapeType="1"/>
              <a:stCxn id="691233" idx="1"/>
              <a:endCxn id="691230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3" name="AutoShape 43"/>
            <p:cNvCxnSpPr>
              <a:cxnSpLocks noChangeShapeType="1"/>
              <a:stCxn id="691229" idx="7"/>
              <a:endCxn id="691231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1244" name="AutoShape 44"/>
            <p:cNvCxnSpPr>
              <a:cxnSpLocks noChangeShapeType="1"/>
              <a:stCxn id="691231" idx="6"/>
              <a:endCxn id="691231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6" grpId="0"/>
      <p:bldP spid="691207" grpId="0"/>
      <p:bldP spid="691208" grpId="0" animBg="1"/>
      <p:bldP spid="691209" grpId="0"/>
      <p:bldP spid="691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4535216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Scheduling Flight </a:t>
            </a:r>
            <a:r>
              <a:rPr lang="en-US" altLang="zh-TW" sz="3200" i="1" dirty="0">
                <a:latin typeface="+mj-lt"/>
              </a:rPr>
              <a:t>Gates</a:t>
            </a:r>
          </a:p>
        </p:txBody>
      </p:sp>
      <p:pic>
        <p:nvPicPr>
          <p:cNvPr id="710659" name="Picture 3" descr="j03209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9388"/>
            <a:ext cx="3276600" cy="989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4400550" y="1600200"/>
            <a:ext cx="4362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flights need gates, but times overlap.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Comic Sans MS" pitchFamily="66" charset="0"/>
              </a:rPr>
              <a:t>how many </a:t>
            </a: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gates needed?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2590800" y="3200400"/>
            <a:ext cx="60325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122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145</a:t>
            </a:r>
          </a:p>
          <a:p>
            <a:pPr algn="r"/>
            <a:r>
              <a:rPr kumimoji="0" lang="en-US" altLang="en-US"/>
              <a:t> </a:t>
            </a:r>
          </a:p>
          <a:p>
            <a:pPr algn="r"/>
            <a:r>
              <a:rPr kumimoji="0" lang="en-US" altLang="en-US"/>
              <a:t> 67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257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306</a:t>
            </a:r>
          </a:p>
          <a:p>
            <a:pPr algn="r"/>
            <a:endParaRPr kumimoji="0" lang="en-US" altLang="en-US"/>
          </a:p>
          <a:p>
            <a:pPr algn="r"/>
            <a:r>
              <a:rPr kumimoji="0" lang="en-US" altLang="en-US"/>
              <a:t>  99</a:t>
            </a:r>
          </a:p>
        </p:txBody>
      </p:sp>
      <p:sp>
        <p:nvSpPr>
          <p:cNvPr id="710662" name="Rectangle 6"/>
          <p:cNvSpPr>
            <a:spLocks noChangeArrowheads="1"/>
          </p:cNvSpPr>
          <p:nvPr/>
        </p:nvSpPr>
        <p:spPr bwMode="auto">
          <a:xfrm>
            <a:off x="3317875" y="3429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3317875" y="3962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3317875" y="4495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3317875" y="5029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3317875" y="5562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7" name="Rectangle 11"/>
          <p:cNvSpPr>
            <a:spLocks noChangeArrowheads="1"/>
          </p:cNvSpPr>
          <p:nvPr/>
        </p:nvSpPr>
        <p:spPr bwMode="auto">
          <a:xfrm>
            <a:off x="3317875" y="6096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8" name="Rectangle 12"/>
          <p:cNvSpPr>
            <a:spLocks noChangeArrowheads="1"/>
          </p:cNvSpPr>
          <p:nvPr/>
        </p:nvSpPr>
        <p:spPr bwMode="auto">
          <a:xfrm>
            <a:off x="2251075" y="32766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69" name="Rectangle 13"/>
          <p:cNvSpPr>
            <a:spLocks noChangeArrowheads="1"/>
          </p:cNvSpPr>
          <p:nvPr/>
        </p:nvSpPr>
        <p:spPr bwMode="auto">
          <a:xfrm>
            <a:off x="3317875" y="50292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0" name="Rectangle 14"/>
          <p:cNvSpPr>
            <a:spLocks noChangeArrowheads="1"/>
          </p:cNvSpPr>
          <p:nvPr/>
        </p:nvSpPr>
        <p:spPr bwMode="auto">
          <a:xfrm>
            <a:off x="3622675" y="34290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1" name="Rectangle 15"/>
          <p:cNvSpPr>
            <a:spLocks noChangeArrowheads="1"/>
          </p:cNvSpPr>
          <p:nvPr/>
        </p:nvSpPr>
        <p:spPr bwMode="auto">
          <a:xfrm>
            <a:off x="3698875" y="60960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2" name="Rectangle 16"/>
          <p:cNvSpPr>
            <a:spLocks noChangeArrowheads="1"/>
          </p:cNvSpPr>
          <p:nvPr/>
        </p:nvSpPr>
        <p:spPr bwMode="auto">
          <a:xfrm>
            <a:off x="4308475" y="39624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3" name="Rectangle 17"/>
          <p:cNvSpPr>
            <a:spLocks noChangeArrowheads="1"/>
          </p:cNvSpPr>
          <p:nvPr/>
        </p:nvSpPr>
        <p:spPr bwMode="auto">
          <a:xfrm>
            <a:off x="5222875" y="44958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4" name="Rectangle 18"/>
          <p:cNvSpPr>
            <a:spLocks noChangeArrowheads="1"/>
          </p:cNvSpPr>
          <p:nvPr/>
        </p:nvSpPr>
        <p:spPr bwMode="auto">
          <a:xfrm>
            <a:off x="4689475" y="55626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>
            <a:off x="1122363" y="4543425"/>
            <a:ext cx="919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en-US" altLang="en-US"/>
              <a:t>Flights</a:t>
            </a:r>
          </a:p>
        </p:txBody>
      </p:sp>
      <p:grpSp>
        <p:nvGrpSpPr>
          <p:cNvPr id="710676" name="Group 20"/>
          <p:cNvGrpSpPr>
            <a:grpSpLocks/>
          </p:cNvGrpSpPr>
          <p:nvPr/>
        </p:nvGrpSpPr>
        <p:grpSpPr bwMode="auto">
          <a:xfrm>
            <a:off x="3276600" y="2819400"/>
            <a:ext cx="2835275" cy="366713"/>
            <a:chOff x="1584" y="1342"/>
            <a:chExt cx="1786" cy="231"/>
          </a:xfrm>
        </p:grpSpPr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1584" y="1342"/>
              <a:ext cx="4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time</a:t>
              </a:r>
            </a:p>
          </p:txBody>
        </p:sp>
        <p:sp>
          <p:nvSpPr>
            <p:cNvPr id="710678" name="Line 22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0679" name="Group 23"/>
          <p:cNvGrpSpPr>
            <a:grpSpLocks/>
          </p:cNvGrpSpPr>
          <p:nvPr/>
        </p:nvGrpSpPr>
        <p:grpSpPr bwMode="auto">
          <a:xfrm>
            <a:off x="3698875" y="3962400"/>
            <a:ext cx="2286000" cy="2590800"/>
            <a:chOff x="2496" y="2064"/>
            <a:chExt cx="1440" cy="1632"/>
          </a:xfrm>
        </p:grpSpPr>
        <p:sp>
          <p:nvSpPr>
            <p:cNvPr id="710680" name="Rectangle 24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1" name="Rectangle 25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682" name="Rectangle 26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0683" name="Line 27"/>
          <p:cNvSpPr>
            <a:spLocks noChangeShapeType="1"/>
          </p:cNvSpPr>
          <p:nvPr/>
        </p:nvSpPr>
        <p:spPr bwMode="auto">
          <a:xfrm flipH="1">
            <a:off x="4911725" y="2667000"/>
            <a:ext cx="41275" cy="41148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/>
      <p:bldP spid="710661" grpId="0"/>
      <p:bldP spid="710662" grpId="0" animBg="1"/>
      <p:bldP spid="710663" grpId="0" animBg="1"/>
      <p:bldP spid="710664" grpId="0" animBg="1"/>
      <p:bldP spid="710665" grpId="0" animBg="1"/>
      <p:bldP spid="710666" grpId="0" animBg="1"/>
      <p:bldP spid="710667" grpId="0" animBg="1"/>
      <p:bldP spid="710668" grpId="0" animBg="1"/>
      <p:bldP spid="710669" grpId="0" animBg="1"/>
      <p:bldP spid="710670" grpId="0" animBg="1"/>
      <p:bldP spid="710671" grpId="0" animBg="1"/>
      <p:bldP spid="710672" grpId="0" animBg="1"/>
      <p:bldP spid="710673" grpId="0" animBg="1"/>
      <p:bldP spid="710674" grpId="0" animBg="1"/>
      <p:bldP spid="710675" grpId="0"/>
      <p:bldP spid="7106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Oval 3"/>
          <p:cNvSpPr>
            <a:spLocks noChangeArrowheads="1"/>
          </p:cNvSpPr>
          <p:nvPr/>
        </p:nvSpPr>
        <p:spPr bwMode="auto">
          <a:xfrm>
            <a:off x="1033463" y="417671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4" name="Oval 4"/>
          <p:cNvSpPr>
            <a:spLocks noChangeArrowheads="1"/>
          </p:cNvSpPr>
          <p:nvPr/>
        </p:nvSpPr>
        <p:spPr bwMode="auto">
          <a:xfrm>
            <a:off x="5224463" y="234791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5" name="Oval 5"/>
          <p:cNvSpPr>
            <a:spLocks noChangeArrowheads="1"/>
          </p:cNvSpPr>
          <p:nvPr/>
        </p:nvSpPr>
        <p:spPr bwMode="auto">
          <a:xfrm>
            <a:off x="3319463" y="5287963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1686" name="Text Box 6"/>
          <p:cNvSpPr txBox="1">
            <a:spLocks noChangeArrowheads="1"/>
          </p:cNvSpPr>
          <p:nvPr/>
        </p:nvSpPr>
        <p:spPr bwMode="auto">
          <a:xfrm>
            <a:off x="3370263" y="56530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99</a:t>
            </a:r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5453063" y="2268538"/>
            <a:ext cx="566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145</a:t>
            </a:r>
          </a:p>
        </p:txBody>
      </p:sp>
      <p:sp>
        <p:nvSpPr>
          <p:cNvPr id="711688" name="Text Box 8"/>
          <p:cNvSpPr txBox="1">
            <a:spLocks noChangeArrowheads="1"/>
          </p:cNvSpPr>
          <p:nvPr/>
        </p:nvSpPr>
        <p:spPr bwMode="auto">
          <a:xfrm>
            <a:off x="423863" y="4554538"/>
            <a:ext cx="60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/>
              <a:t>306</a:t>
            </a:r>
          </a:p>
        </p:txBody>
      </p:sp>
      <p:cxnSp>
        <p:nvCxnSpPr>
          <p:cNvPr id="711689" name="AutoShape 9"/>
          <p:cNvCxnSpPr>
            <a:cxnSpLocks noChangeShapeType="1"/>
          </p:cNvCxnSpPr>
          <p:nvPr/>
        </p:nvCxnSpPr>
        <p:spPr bwMode="auto">
          <a:xfrm flipV="1">
            <a:off x="1262063" y="2543175"/>
            <a:ext cx="3995737" cy="17478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1690" name="Group 10"/>
          <p:cNvGrpSpPr>
            <a:grpSpLocks/>
          </p:cNvGrpSpPr>
          <p:nvPr/>
        </p:nvGrpSpPr>
        <p:grpSpPr bwMode="auto">
          <a:xfrm>
            <a:off x="481013" y="1433513"/>
            <a:ext cx="3098800" cy="1755775"/>
            <a:chOff x="288" y="1054"/>
            <a:chExt cx="1952" cy="1106"/>
          </a:xfrm>
        </p:grpSpPr>
        <p:sp>
          <p:nvSpPr>
            <p:cNvPr id="711691" name="Text Box 11"/>
            <p:cNvSpPr txBox="1">
              <a:spLocks noChangeArrowheads="1"/>
            </p:cNvSpPr>
            <p:nvPr/>
          </p:nvSpPr>
          <p:spPr bwMode="auto">
            <a:xfrm>
              <a:off x="288" y="1054"/>
              <a:ext cx="17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/>
                <a:t>Needs gate at same time</a:t>
              </a:r>
            </a:p>
          </p:txBody>
        </p:sp>
        <p:sp>
          <p:nvSpPr>
            <p:cNvPr id="711692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11693" name="AutoShape 13"/>
          <p:cNvCxnSpPr>
            <a:cxnSpLocks noChangeShapeType="1"/>
          </p:cNvCxnSpPr>
          <p:nvPr/>
        </p:nvCxnSpPr>
        <p:spPr bwMode="auto">
          <a:xfrm flipV="1">
            <a:off x="3406775" y="2530475"/>
            <a:ext cx="1824038" cy="2744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694" name="Freeform 14"/>
          <p:cNvSpPr>
            <a:spLocks/>
          </p:cNvSpPr>
          <p:nvPr/>
        </p:nvSpPr>
        <p:spPr bwMode="auto">
          <a:xfrm>
            <a:off x="1978025" y="2233613"/>
            <a:ext cx="2171700" cy="1846262"/>
          </a:xfrm>
          <a:custGeom>
            <a:avLst/>
            <a:gdLst>
              <a:gd name="T0" fmla="*/ 0 w 1368"/>
              <a:gd name="T1" fmla="*/ 0 h 1163"/>
              <a:gd name="T2" fmla="*/ 648 w 1368"/>
              <a:gd name="T3" fmla="*/ 976 h 1163"/>
              <a:gd name="T4" fmla="*/ 1368 w 1368"/>
              <a:gd name="T5" fmla="*/ 1120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1695" name="Group 15"/>
          <p:cNvGrpSpPr>
            <a:grpSpLocks/>
          </p:cNvGrpSpPr>
          <p:nvPr/>
        </p:nvGrpSpPr>
        <p:grpSpPr bwMode="auto">
          <a:xfrm>
            <a:off x="1204913" y="3783013"/>
            <a:ext cx="2108200" cy="1587500"/>
            <a:chOff x="1384" y="2296"/>
            <a:chExt cx="1328" cy="1000"/>
          </a:xfrm>
        </p:grpSpPr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1698" name="Text Box 18"/>
          <p:cNvSpPr txBox="1">
            <a:spLocks noChangeArrowheads="1"/>
          </p:cNvSpPr>
          <p:nvPr/>
        </p:nvSpPr>
        <p:spPr bwMode="auto">
          <a:xfrm>
            <a:off x="4953000" y="4341813"/>
            <a:ext cx="3748088" cy="92551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Each vertex represents a flight</a:t>
            </a:r>
          </a:p>
          <a:p>
            <a:pPr>
              <a:buClr>
                <a:srgbClr val="A50021"/>
              </a:buClr>
              <a:buFontTx/>
              <a:buChar char="•"/>
            </a:pPr>
            <a:endParaRPr lang="en-US" altLang="en-US"/>
          </a:p>
          <a:p>
            <a:pPr>
              <a:buClr>
                <a:srgbClr val="A50021"/>
              </a:buClr>
              <a:buFontTx/>
              <a:buChar char="•"/>
            </a:pPr>
            <a:r>
              <a:rPr lang="en-US" altLang="en-US"/>
              <a:t> Each edge represents a conflict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241675" y="457200"/>
            <a:ext cx="300915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Conflict </a:t>
            </a:r>
            <a:r>
              <a:rPr lang="en-US" altLang="zh-TW" sz="3200" i="1" dirty="0">
                <a:latin typeface="+mj-lt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2092325" y="12192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257</a:t>
            </a:r>
          </a:p>
        </p:txBody>
      </p:sp>
      <p:sp>
        <p:nvSpPr>
          <p:cNvPr id="712707" name="Text Box 3"/>
          <p:cNvSpPr txBox="1">
            <a:spLocks noChangeArrowheads="1"/>
          </p:cNvSpPr>
          <p:nvPr/>
        </p:nvSpPr>
        <p:spPr bwMode="auto">
          <a:xfrm>
            <a:off x="4413250" y="258286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67</a:t>
            </a:r>
          </a:p>
        </p:txBody>
      </p:sp>
      <p:sp>
        <p:nvSpPr>
          <p:cNvPr id="712708" name="Text Box 4"/>
          <p:cNvSpPr txBox="1">
            <a:spLocks noChangeArrowheads="1"/>
          </p:cNvSpPr>
          <p:nvPr/>
        </p:nvSpPr>
        <p:spPr bwMode="auto">
          <a:xfrm>
            <a:off x="3379788" y="33940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12709" name="Text Box 5"/>
          <p:cNvSpPr txBox="1">
            <a:spLocks noChangeArrowheads="1"/>
          </p:cNvSpPr>
          <p:nvPr/>
        </p:nvSpPr>
        <p:spPr bwMode="auto">
          <a:xfrm>
            <a:off x="4343400" y="1457325"/>
            <a:ext cx="566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145</a:t>
            </a:r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2057400" y="27559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306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3303588" y="1219200"/>
            <a:ext cx="566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122</a:t>
            </a:r>
          </a:p>
        </p:txBody>
      </p:sp>
      <p:grpSp>
        <p:nvGrpSpPr>
          <p:cNvPr id="712712" name="Group 8"/>
          <p:cNvGrpSpPr>
            <a:grpSpLocks/>
          </p:cNvGrpSpPr>
          <p:nvPr/>
        </p:nvGrpSpPr>
        <p:grpSpPr bwMode="auto">
          <a:xfrm>
            <a:off x="2362200" y="1524000"/>
            <a:ext cx="2078038" cy="1798638"/>
            <a:chOff x="1276" y="1392"/>
            <a:chExt cx="2880" cy="1996"/>
          </a:xfrm>
        </p:grpSpPr>
        <p:sp>
          <p:nvSpPr>
            <p:cNvPr id="712713" name="Oval 9"/>
            <p:cNvSpPr>
              <a:spLocks noChangeArrowheads="1"/>
            </p:cNvSpPr>
            <p:nvPr/>
          </p:nvSpPr>
          <p:spPr bwMode="auto">
            <a:xfrm>
              <a:off x="1420" y="144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2764" y="14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1276" y="254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Oval 12"/>
            <p:cNvSpPr>
              <a:spLocks noChangeArrowheads="1"/>
            </p:cNvSpPr>
            <p:nvPr/>
          </p:nvSpPr>
          <p:spPr bwMode="auto">
            <a:xfrm>
              <a:off x="4012" y="259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Oval 13"/>
            <p:cNvSpPr>
              <a:spLocks noChangeArrowheads="1"/>
            </p:cNvSpPr>
            <p:nvPr/>
          </p:nvSpPr>
          <p:spPr bwMode="auto">
            <a:xfrm>
              <a:off x="3916" y="139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Oval 14"/>
            <p:cNvSpPr>
              <a:spLocks noChangeArrowheads="1"/>
            </p:cNvSpPr>
            <p:nvPr/>
          </p:nvSpPr>
          <p:spPr bwMode="auto">
            <a:xfrm>
              <a:off x="2716" y="324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2719" name="AutoShape 15"/>
            <p:cNvCxnSpPr>
              <a:cxnSpLocks noChangeShapeType="1"/>
              <a:stCxn id="712715" idx="6"/>
              <a:endCxn id="712717" idx="3"/>
            </p:cNvCxnSpPr>
            <p:nvPr/>
          </p:nvCxnSpPr>
          <p:spPr bwMode="auto">
            <a:xfrm flipV="1">
              <a:off x="1420" y="1515"/>
              <a:ext cx="2517" cy="110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0" name="AutoShape 16"/>
            <p:cNvCxnSpPr>
              <a:cxnSpLocks noChangeShapeType="1"/>
              <a:stCxn id="712715" idx="6"/>
              <a:endCxn id="712716" idx="2"/>
            </p:cNvCxnSpPr>
            <p:nvPr/>
          </p:nvCxnSpPr>
          <p:spPr bwMode="auto">
            <a:xfrm>
              <a:off x="1420" y="2616"/>
              <a:ext cx="2592" cy="4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1" name="AutoShape 17"/>
            <p:cNvCxnSpPr>
              <a:cxnSpLocks noChangeShapeType="1"/>
              <a:stCxn id="712713" idx="5"/>
              <a:endCxn id="712714" idx="2"/>
            </p:cNvCxnSpPr>
            <p:nvPr/>
          </p:nvCxnSpPr>
          <p:spPr bwMode="auto">
            <a:xfrm flipV="1">
              <a:off x="1543" y="1540"/>
              <a:ext cx="1221" cy="2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2" name="AutoShape 18"/>
            <p:cNvCxnSpPr>
              <a:cxnSpLocks noChangeShapeType="1"/>
              <a:stCxn id="712713" idx="4"/>
              <a:endCxn id="712718" idx="0"/>
            </p:cNvCxnSpPr>
            <p:nvPr/>
          </p:nvCxnSpPr>
          <p:spPr bwMode="auto">
            <a:xfrm>
              <a:off x="1492" y="1584"/>
              <a:ext cx="1296" cy="166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3" name="AutoShape 19"/>
            <p:cNvCxnSpPr>
              <a:cxnSpLocks noChangeShapeType="1"/>
              <a:stCxn id="712718" idx="0"/>
              <a:endCxn id="712714" idx="4"/>
            </p:cNvCxnSpPr>
            <p:nvPr/>
          </p:nvCxnSpPr>
          <p:spPr bwMode="auto">
            <a:xfrm flipV="1">
              <a:off x="2788" y="1612"/>
              <a:ext cx="48" cy="163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4" name="AutoShape 20"/>
            <p:cNvCxnSpPr>
              <a:cxnSpLocks noChangeShapeType="1"/>
              <a:stCxn id="712718" idx="0"/>
              <a:endCxn id="712717" idx="3"/>
            </p:cNvCxnSpPr>
            <p:nvPr/>
          </p:nvCxnSpPr>
          <p:spPr bwMode="auto">
            <a:xfrm flipV="1">
              <a:off x="2788" y="1515"/>
              <a:ext cx="1149" cy="17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2725" name="AutoShape 21"/>
            <p:cNvCxnSpPr>
              <a:cxnSpLocks noChangeShapeType="1"/>
              <a:stCxn id="712718" idx="7"/>
              <a:endCxn id="712716" idx="2"/>
            </p:cNvCxnSpPr>
            <p:nvPr/>
          </p:nvCxnSpPr>
          <p:spPr bwMode="auto">
            <a:xfrm flipV="1">
              <a:off x="2839" y="2664"/>
              <a:ext cx="1173" cy="601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1440" y="2640"/>
              <a:ext cx="1296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152400" y="4038600"/>
            <a:ext cx="88741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k-colouring in this graph iff the flights can be scheduled using k gates.</a:t>
            </a:r>
          </a:p>
        </p:txBody>
      </p:sp>
      <p:sp>
        <p:nvSpPr>
          <p:cNvPr id="712729" name="Text Box 25"/>
          <p:cNvSpPr txBox="1">
            <a:spLocks noChangeArrowheads="1"/>
          </p:cNvSpPr>
          <p:nvPr/>
        </p:nvSpPr>
        <p:spPr bwMode="auto">
          <a:xfrm>
            <a:off x="0" y="4724400"/>
            <a:ext cx="9170988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=&gt;</a:t>
            </a:r>
            <a:r>
              <a:rPr lang="en-US" altLang="en-US" b="1"/>
              <a:t> </a:t>
            </a:r>
            <a:r>
              <a:rPr lang="en-US" altLang="en-US"/>
              <a:t>If there is a schedule, the flights scheduled at the same gate have no conflict,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so we can colour the graph by using one colour for flights in each gate.</a:t>
            </a:r>
          </a:p>
          <a:p>
            <a:pPr>
              <a:lnSpc>
                <a:spcPct val="150000"/>
              </a:lnSpc>
            </a:pPr>
            <a:endParaRPr lang="en-US" altLang="en-US"/>
          </a:p>
          <a:p>
            <a:r>
              <a:rPr lang="en-US" altLang="en-US">
                <a:solidFill>
                  <a:srgbClr val="A50021"/>
                </a:solidFill>
              </a:rPr>
              <a:t>&lt;=</a:t>
            </a:r>
            <a:r>
              <a:rPr lang="en-US" altLang="en-US"/>
              <a:t> If there is a graph colouring, then the vertices using each colour have no conflict,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so we can schedule the flights having the same colour in one gate.</a:t>
            </a:r>
          </a:p>
        </p:txBody>
      </p:sp>
      <p:pic>
        <p:nvPicPr>
          <p:cNvPr id="712730" name="Picture 26" descr="ED0000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103313" cy="1366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981200" y="381000"/>
            <a:ext cx="464903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Coloring Conflict </a:t>
            </a:r>
            <a:r>
              <a:rPr lang="en-US" altLang="zh-TW" sz="3200" i="1" dirty="0">
                <a:latin typeface="+mj-lt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2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2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730" name="Group 2"/>
          <p:cNvGrpSpPr>
            <a:grpSpLocks/>
          </p:cNvGrpSpPr>
          <p:nvPr/>
        </p:nvGrpSpPr>
        <p:grpSpPr bwMode="auto">
          <a:xfrm>
            <a:off x="7137400" y="4422775"/>
            <a:ext cx="1625600" cy="1600200"/>
            <a:chOff x="4608" y="2832"/>
            <a:chExt cx="1024" cy="1008"/>
          </a:xfrm>
        </p:grpSpPr>
        <p:sp>
          <p:nvSpPr>
            <p:cNvPr id="713731" name="Oval 3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2" name="Oval 4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3" name="Oval 5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4" name="Oval 6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735" name="Text Box 7"/>
            <p:cNvSpPr txBox="1">
              <a:spLocks noChangeArrowheads="1"/>
            </p:cNvSpPr>
            <p:nvPr/>
          </p:nvSpPr>
          <p:spPr bwMode="auto">
            <a:xfrm>
              <a:off x="4838" y="2906"/>
              <a:ext cx="639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257, 67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122,145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3736" name="Rectangle 8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3737" name="Text Box 9"/>
          <p:cNvSpPr txBox="1">
            <a:spLocks noChangeArrowheads="1"/>
          </p:cNvSpPr>
          <p:nvPr/>
        </p:nvSpPr>
        <p:spPr bwMode="auto">
          <a:xfrm>
            <a:off x="660400" y="5324475"/>
            <a:ext cx="1033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>
                <a:solidFill>
                  <a:srgbClr val="FF0000"/>
                </a:solidFill>
              </a:rPr>
              <a:t>4 colors</a:t>
            </a:r>
          </a:p>
          <a:p>
            <a:r>
              <a:rPr kumimoji="0" lang="en-US" altLang="en-US" dirty="0">
                <a:solidFill>
                  <a:srgbClr val="FF0000"/>
                </a:solidFill>
              </a:rPr>
              <a:t>4 gates</a:t>
            </a:r>
          </a:p>
        </p:txBody>
      </p:sp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7162800" y="3038475"/>
            <a:ext cx="157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assign</a:t>
            </a:r>
          </a:p>
          <a:p>
            <a:r>
              <a:rPr kumimoji="0" lang="en-US" altLang="en-US">
                <a:solidFill>
                  <a:srgbClr val="000000"/>
                </a:solidFill>
              </a:rPr>
              <a:t>gates:</a:t>
            </a:r>
          </a:p>
        </p:txBody>
      </p:sp>
      <p:grpSp>
        <p:nvGrpSpPr>
          <p:cNvPr id="713739" name="Group 11"/>
          <p:cNvGrpSpPr>
            <a:grpSpLocks/>
          </p:cNvGrpSpPr>
          <p:nvPr/>
        </p:nvGrpSpPr>
        <p:grpSpPr bwMode="auto">
          <a:xfrm>
            <a:off x="1212850" y="1905000"/>
            <a:ext cx="5645150" cy="3929063"/>
            <a:chOff x="892" y="1246"/>
            <a:chExt cx="3556" cy="2475"/>
          </a:xfrm>
        </p:grpSpPr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940" y="124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</a:t>
              </a:r>
            </a:p>
          </p:txBody>
        </p:sp>
        <p:sp>
          <p:nvSpPr>
            <p:cNvPr id="713741" name="Text Box 13"/>
            <p:cNvSpPr txBox="1">
              <a:spLocks noChangeArrowheads="1"/>
            </p:cNvSpPr>
            <p:nvPr/>
          </p:nvSpPr>
          <p:spPr bwMode="auto">
            <a:xfrm>
              <a:off x="4156" y="25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13742" name="Text Box 14"/>
            <p:cNvSpPr txBox="1">
              <a:spLocks noChangeArrowheads="1"/>
            </p:cNvSpPr>
            <p:nvPr/>
          </p:nvSpPr>
          <p:spPr bwMode="auto">
            <a:xfrm>
              <a:off x="2724" y="34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713743" name="Text Box 15"/>
            <p:cNvSpPr txBox="1">
              <a:spLocks noChangeArrowheads="1"/>
            </p:cNvSpPr>
            <p:nvPr/>
          </p:nvSpPr>
          <p:spPr bwMode="auto">
            <a:xfrm>
              <a:off x="4060" y="1342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145</a:t>
              </a:r>
            </a:p>
          </p:txBody>
        </p:sp>
        <p:sp>
          <p:nvSpPr>
            <p:cNvPr id="713744" name="Text Box 16"/>
            <p:cNvSpPr txBox="1">
              <a:spLocks noChangeArrowheads="1"/>
            </p:cNvSpPr>
            <p:nvPr/>
          </p:nvSpPr>
          <p:spPr bwMode="auto">
            <a:xfrm>
              <a:off x="892" y="278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3745" name="Text Box 17"/>
            <p:cNvSpPr txBox="1">
              <a:spLocks noChangeArrowheads="1"/>
            </p:cNvSpPr>
            <p:nvPr/>
          </p:nvSpPr>
          <p:spPr bwMode="auto">
            <a:xfrm>
              <a:off x="2620" y="1246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122</a:t>
              </a:r>
            </a:p>
          </p:txBody>
        </p:sp>
        <p:grpSp>
          <p:nvGrpSpPr>
            <p:cNvPr id="713746" name="Group 18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713747" name="Oval 19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48" name="Oval 20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49" name="Oval 21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0" name="Oval 22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1" name="Oval 23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3752" name="Oval 24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3753" name="AutoShape 25"/>
              <p:cNvCxnSpPr>
                <a:cxnSpLocks noChangeShapeType="1"/>
                <a:stCxn id="713749" idx="6"/>
                <a:endCxn id="713751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4" name="AutoShape 26"/>
              <p:cNvCxnSpPr>
                <a:cxnSpLocks noChangeShapeType="1"/>
                <a:stCxn id="713749" idx="6"/>
                <a:endCxn id="713750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5" name="AutoShape 27"/>
              <p:cNvCxnSpPr>
                <a:cxnSpLocks noChangeShapeType="1"/>
                <a:stCxn id="713747" idx="5"/>
                <a:endCxn id="713748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6" name="AutoShape 28"/>
              <p:cNvCxnSpPr>
                <a:cxnSpLocks noChangeShapeType="1"/>
                <a:stCxn id="713747" idx="4"/>
                <a:endCxn id="713752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7" name="AutoShape 29"/>
              <p:cNvCxnSpPr>
                <a:cxnSpLocks noChangeShapeType="1"/>
                <a:stCxn id="713752" idx="0"/>
                <a:endCxn id="713748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8" name="AutoShape 30"/>
              <p:cNvCxnSpPr>
                <a:cxnSpLocks noChangeShapeType="1"/>
                <a:stCxn id="713752" idx="0"/>
                <a:endCxn id="713751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3759" name="AutoShape 31"/>
              <p:cNvCxnSpPr>
                <a:cxnSpLocks noChangeShapeType="1"/>
                <a:stCxn id="713752" idx="7"/>
                <a:endCxn id="713750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3760" name="Line 32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3761" name="Oval 33"/>
          <p:cNvSpPr>
            <a:spLocks noChangeArrowheads="1"/>
          </p:cNvSpPr>
          <p:nvPr/>
        </p:nvSpPr>
        <p:spPr bwMode="auto">
          <a:xfrm>
            <a:off x="2019300" y="22002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2" name="Oval 34"/>
          <p:cNvSpPr>
            <a:spLocks noChangeArrowheads="1"/>
          </p:cNvSpPr>
          <p:nvPr/>
        </p:nvSpPr>
        <p:spPr bwMode="auto">
          <a:xfrm>
            <a:off x="6134100" y="39528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3" name="Oval 35"/>
          <p:cNvSpPr>
            <a:spLocks noChangeArrowheads="1"/>
          </p:cNvSpPr>
          <p:nvPr/>
        </p:nvSpPr>
        <p:spPr bwMode="auto">
          <a:xfrm>
            <a:off x="4152900" y="2200275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4" name="Oval 36"/>
          <p:cNvSpPr>
            <a:spLocks noChangeArrowheads="1"/>
          </p:cNvSpPr>
          <p:nvPr/>
        </p:nvSpPr>
        <p:spPr bwMode="auto">
          <a:xfrm>
            <a:off x="5981700" y="2124075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5" name="Oval 37"/>
          <p:cNvSpPr>
            <a:spLocks noChangeArrowheads="1"/>
          </p:cNvSpPr>
          <p:nvPr/>
        </p:nvSpPr>
        <p:spPr bwMode="auto">
          <a:xfrm>
            <a:off x="1790700" y="3876675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3766" name="Oval 38"/>
          <p:cNvSpPr>
            <a:spLocks noChangeArrowheads="1"/>
          </p:cNvSpPr>
          <p:nvPr/>
        </p:nvSpPr>
        <p:spPr bwMode="auto">
          <a:xfrm>
            <a:off x="4076700" y="5019675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057400" y="685800"/>
            <a:ext cx="464903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Coloring Conflict </a:t>
            </a:r>
            <a:r>
              <a:rPr lang="en-US" altLang="zh-TW" sz="3200" i="1" dirty="0">
                <a:latin typeface="+mj-lt"/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8" grpId="0"/>
      <p:bldP spid="713762" grpId="0" animBg="1"/>
      <p:bldP spid="713763" grpId="0" animBg="1"/>
      <p:bldP spid="713764" grpId="0" animBg="1"/>
      <p:bldP spid="713765" grpId="0" animBg="1"/>
      <p:bldP spid="7137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838200" y="5397500"/>
            <a:ext cx="1033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FF0000"/>
                </a:solidFill>
              </a:rPr>
              <a:t>3 colors</a:t>
            </a:r>
          </a:p>
          <a:p>
            <a:r>
              <a:rPr kumimoji="0" lang="en-US" altLang="en-US">
                <a:solidFill>
                  <a:srgbClr val="FF0000"/>
                </a:solidFill>
              </a:rPr>
              <a:t>3 gates</a:t>
            </a:r>
          </a:p>
        </p:txBody>
      </p:sp>
      <p:grpSp>
        <p:nvGrpSpPr>
          <p:cNvPr id="714756" name="Group 4"/>
          <p:cNvGrpSpPr>
            <a:grpSpLocks/>
          </p:cNvGrpSpPr>
          <p:nvPr/>
        </p:nvGrpSpPr>
        <p:grpSpPr bwMode="auto">
          <a:xfrm>
            <a:off x="1390650" y="1978025"/>
            <a:ext cx="5645150" cy="3929063"/>
            <a:chOff x="892" y="1246"/>
            <a:chExt cx="3556" cy="2475"/>
          </a:xfrm>
        </p:grpSpPr>
        <p:sp>
          <p:nvSpPr>
            <p:cNvPr id="714757" name="Text Box 5"/>
            <p:cNvSpPr txBox="1">
              <a:spLocks noChangeArrowheads="1"/>
            </p:cNvSpPr>
            <p:nvPr/>
          </p:nvSpPr>
          <p:spPr bwMode="auto">
            <a:xfrm>
              <a:off x="940" y="1246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257</a:t>
              </a:r>
            </a:p>
          </p:txBody>
        </p:sp>
        <p:sp>
          <p:nvSpPr>
            <p:cNvPr id="714758" name="Text Box 6"/>
            <p:cNvSpPr txBox="1">
              <a:spLocks noChangeArrowheads="1"/>
            </p:cNvSpPr>
            <p:nvPr/>
          </p:nvSpPr>
          <p:spPr bwMode="auto">
            <a:xfrm>
              <a:off x="4156" y="25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14759" name="Text Box 7"/>
            <p:cNvSpPr txBox="1">
              <a:spLocks noChangeArrowheads="1"/>
            </p:cNvSpPr>
            <p:nvPr/>
          </p:nvSpPr>
          <p:spPr bwMode="auto">
            <a:xfrm>
              <a:off x="2724" y="3490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714760" name="Text Box 8"/>
            <p:cNvSpPr txBox="1">
              <a:spLocks noChangeArrowheads="1"/>
            </p:cNvSpPr>
            <p:nvPr/>
          </p:nvSpPr>
          <p:spPr bwMode="auto">
            <a:xfrm>
              <a:off x="4060" y="1342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145</a:t>
              </a:r>
            </a:p>
          </p:txBody>
        </p:sp>
        <p:sp>
          <p:nvSpPr>
            <p:cNvPr id="714761" name="Text Box 9"/>
            <p:cNvSpPr txBox="1">
              <a:spLocks noChangeArrowheads="1"/>
            </p:cNvSpPr>
            <p:nvPr/>
          </p:nvSpPr>
          <p:spPr bwMode="auto">
            <a:xfrm>
              <a:off x="892" y="278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306</a:t>
              </a:r>
            </a:p>
          </p:txBody>
        </p:sp>
        <p:sp>
          <p:nvSpPr>
            <p:cNvPr id="714762" name="Text Box 10"/>
            <p:cNvSpPr txBox="1">
              <a:spLocks noChangeArrowheads="1"/>
            </p:cNvSpPr>
            <p:nvPr/>
          </p:nvSpPr>
          <p:spPr bwMode="auto">
            <a:xfrm>
              <a:off x="2620" y="1246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122</a:t>
              </a:r>
            </a:p>
          </p:txBody>
        </p:sp>
        <p:grpSp>
          <p:nvGrpSpPr>
            <p:cNvPr id="71476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714764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5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6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7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8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4769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14770" name="AutoShape 18"/>
              <p:cNvCxnSpPr>
                <a:cxnSpLocks noChangeShapeType="1"/>
                <a:stCxn id="714766" idx="6"/>
                <a:endCxn id="714768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1" name="AutoShape 19"/>
              <p:cNvCxnSpPr>
                <a:cxnSpLocks noChangeShapeType="1"/>
                <a:stCxn id="714766" idx="6"/>
                <a:endCxn id="714767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2" name="AutoShape 20"/>
              <p:cNvCxnSpPr>
                <a:cxnSpLocks noChangeShapeType="1"/>
                <a:stCxn id="714764" idx="5"/>
                <a:endCxn id="714765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3" name="AutoShape 21"/>
              <p:cNvCxnSpPr>
                <a:cxnSpLocks noChangeShapeType="1"/>
                <a:stCxn id="714764" idx="4"/>
                <a:endCxn id="714769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4" name="AutoShape 22"/>
              <p:cNvCxnSpPr>
                <a:cxnSpLocks noChangeShapeType="1"/>
                <a:stCxn id="714769" idx="0"/>
                <a:endCxn id="714765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5" name="AutoShape 23"/>
              <p:cNvCxnSpPr>
                <a:cxnSpLocks noChangeShapeType="1"/>
                <a:stCxn id="714769" idx="0"/>
                <a:endCxn id="714768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4776" name="AutoShape 24"/>
              <p:cNvCxnSpPr>
                <a:cxnSpLocks noChangeShapeType="1"/>
                <a:stCxn id="714769" idx="7"/>
                <a:endCxn id="714767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4777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4778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79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0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1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2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4783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2057400" y="685800"/>
            <a:ext cx="303159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Better Coloring </a:t>
            </a:r>
            <a:endParaRPr lang="en-US" altLang="zh-TW" sz="32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2362200" y="457200"/>
            <a:ext cx="46482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i="1" dirty="0" smtClean="0">
                <a:latin typeface="+mj-lt"/>
              </a:rPr>
              <a:t>Example-Final Exam Schedule</a:t>
            </a:r>
          </a:p>
          <a:p>
            <a:endParaRPr lang="en-US" altLang="zh-TW" sz="2400" i="1" dirty="0">
              <a:latin typeface="+mj-lt"/>
            </a:endParaRPr>
          </a:p>
        </p:txBody>
      </p:sp>
      <p:sp>
        <p:nvSpPr>
          <p:cNvPr id="715779" name="Rectangle 3"/>
          <p:cNvSpPr>
            <a:spLocks noChangeArrowheads="1"/>
          </p:cNvSpPr>
          <p:nvPr/>
        </p:nvSpPr>
        <p:spPr bwMode="auto">
          <a:xfrm>
            <a:off x="3962400" y="1752600"/>
            <a:ext cx="4724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subjects </a:t>
            </a:r>
            <a:r>
              <a:rPr lang="en-US" altLang="en-US" sz="1800" dirty="0">
                <a:solidFill>
                  <a:srgbClr val="008000"/>
                </a:solidFill>
                <a:latin typeface="Comic Sans MS" pitchFamily="66" charset="0"/>
              </a:rPr>
              <a:t>conflict</a:t>
            </a:r>
            <a:r>
              <a:rPr lang="en-US" altLang="en-US" sz="1800" dirty="0">
                <a:latin typeface="Comic Sans MS" pitchFamily="66" charset="0"/>
              </a:rPr>
              <a:t> if student takes both,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so need different </a:t>
            </a:r>
            <a:r>
              <a:rPr lang="en-US" altLang="en-US" sz="1800" dirty="0" smtClean="0">
                <a:latin typeface="Comic Sans MS" pitchFamily="66" charset="0"/>
              </a:rPr>
              <a:t>days.</a:t>
            </a:r>
            <a:endParaRPr lang="en-US" altLang="en-US" sz="180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rgbClr val="0033CC"/>
                </a:solidFill>
                <a:latin typeface="Comic Sans MS" pitchFamily="66" charset="0"/>
              </a:rPr>
              <a:t>how </a:t>
            </a:r>
            <a:r>
              <a:rPr lang="en-US" altLang="en-US" sz="1800" dirty="0" smtClean="0">
                <a:solidFill>
                  <a:srgbClr val="0033CC"/>
                </a:solidFill>
                <a:latin typeface="Comic Sans MS" pitchFamily="66" charset="0"/>
              </a:rPr>
              <a:t>to design  </a:t>
            </a:r>
            <a:r>
              <a:rPr lang="en-US" altLang="en-US" sz="1800" dirty="0">
                <a:latin typeface="Comic Sans MS" pitchFamily="66" charset="0"/>
              </a:rPr>
              <a:t>an exam </a:t>
            </a:r>
            <a:r>
              <a:rPr lang="en-US" altLang="en-US" sz="1800" dirty="0" smtClean="0">
                <a:latin typeface="Comic Sans MS" pitchFamily="66" charset="0"/>
              </a:rPr>
              <a:t>schedule?</a:t>
            </a:r>
            <a:endParaRPr lang="en-US" altLang="en-US" sz="1800" dirty="0">
              <a:latin typeface="Comic Sans MS" pitchFamily="66" charset="0"/>
            </a:endParaRPr>
          </a:p>
        </p:txBody>
      </p:sp>
      <p:pic>
        <p:nvPicPr>
          <p:cNvPr id="715780" name="Picture 4" descr="Ex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1943100" cy="1981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2727325" y="4079875"/>
            <a:ext cx="37528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a graph colouring problem.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685800" y="4814888"/>
            <a:ext cx="7813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Each vertex is a course, two courses have an edge if there is a conflict.</a:t>
            </a:r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2312988" y="5680075"/>
            <a:ext cx="4554537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The graph has a k-</a:t>
            </a:r>
            <a:r>
              <a:rPr lang="en-US" altLang="en-US" dirty="0" err="1"/>
              <a:t>colouring</a:t>
            </a:r>
            <a:r>
              <a:rPr lang="en-US" altLang="en-US" dirty="0"/>
              <a:t> if and only if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exams can be scheduled in k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1" grpId="0" animBg="1"/>
      <p:bldP spid="715782" grpId="0" animBg="1"/>
      <p:bldP spid="7157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altLang="zh-TW" i="1" dirty="0"/>
              <a:t>Graph </a:t>
            </a:r>
            <a:r>
              <a:rPr lang="en-US" altLang="zh-TW" i="1" dirty="0" smtClean="0"/>
              <a:t>Coloring</a:t>
            </a:r>
            <a:endParaRPr lang="en-US" altLang="zh-TW" i="1" dirty="0"/>
          </a:p>
        </p:txBody>
      </p:sp>
      <p:sp>
        <p:nvSpPr>
          <p:cNvPr id="2165" name="Rectangle 117"/>
          <p:cNvSpPr>
            <a:spLocks noChangeArrowheads="1"/>
          </p:cNvSpPr>
          <p:nvPr/>
        </p:nvSpPr>
        <p:spPr bwMode="auto">
          <a:xfrm>
            <a:off x="4343400" y="1676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37" name="Picture 189" descr="Icosahedro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4953000" y="4419600"/>
            <a:ext cx="1752600" cy="1524000"/>
            <a:chOff x="3360" y="1680"/>
            <a:chExt cx="1104" cy="960"/>
          </a:xfrm>
        </p:grpSpPr>
        <p:sp>
          <p:nvSpPr>
            <p:cNvPr id="2240" name="Oval 192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" name="Oval 193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" name="Oval 194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" name="Oval 195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" name="Oval 196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45" name="AutoShape 197"/>
            <p:cNvCxnSpPr>
              <a:cxnSpLocks noChangeShapeType="1"/>
              <a:stCxn id="2240" idx="6"/>
              <a:endCxn id="2244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6" name="AutoShape 198"/>
            <p:cNvCxnSpPr>
              <a:cxnSpLocks noChangeShapeType="1"/>
              <a:stCxn id="2243" idx="6"/>
              <a:endCxn id="2242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7" name="AutoShape 199"/>
            <p:cNvCxnSpPr>
              <a:cxnSpLocks noChangeShapeType="1"/>
              <a:stCxn id="2242" idx="4"/>
              <a:endCxn id="2244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8" name="AutoShape 200"/>
            <p:cNvCxnSpPr>
              <a:cxnSpLocks noChangeShapeType="1"/>
              <a:stCxn id="2243" idx="2"/>
              <a:endCxn id="2241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9" name="AutoShape 201"/>
            <p:cNvCxnSpPr>
              <a:cxnSpLocks noChangeShapeType="1"/>
              <a:stCxn id="2241" idx="4"/>
              <a:endCxn id="2240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0" name="AutoShape 202"/>
            <p:cNvCxnSpPr>
              <a:cxnSpLocks noChangeShapeType="1"/>
              <a:stCxn id="2243" idx="4"/>
              <a:endCxn id="2244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1" name="AutoShape 203"/>
            <p:cNvCxnSpPr>
              <a:cxnSpLocks noChangeShapeType="1"/>
              <a:stCxn id="2243" idx="4"/>
              <a:endCxn id="2240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2" name="AutoShape 204"/>
            <p:cNvCxnSpPr>
              <a:cxnSpLocks noChangeShapeType="1"/>
              <a:stCxn id="2241" idx="6"/>
              <a:endCxn id="2242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" name="AutoShape 205"/>
            <p:cNvCxnSpPr>
              <a:cxnSpLocks noChangeShapeType="1"/>
              <a:stCxn id="2244" idx="1"/>
              <a:endCxn id="2241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" name="AutoShape 206"/>
            <p:cNvCxnSpPr>
              <a:cxnSpLocks noChangeShapeType="1"/>
              <a:stCxn id="2240" idx="7"/>
              <a:endCxn id="2242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" name="AutoShape 207"/>
            <p:cNvCxnSpPr>
              <a:cxnSpLocks noChangeShapeType="1"/>
              <a:stCxn id="2242" idx="6"/>
              <a:endCxn id="2242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256" name="Picture 208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8768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Oval 2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3" name="Oval 3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4" name="Oval 4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5" name="Oval 5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06" name="Oval 6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6807" name="AutoShape 7"/>
          <p:cNvCxnSpPr>
            <a:cxnSpLocks noChangeShapeType="1"/>
            <a:stCxn id="716802" idx="5"/>
            <a:endCxn id="716803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08" name="AutoShape 8"/>
          <p:cNvCxnSpPr>
            <a:cxnSpLocks noChangeShapeType="1"/>
            <a:stCxn id="716802" idx="4"/>
            <a:endCxn id="716806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09" name="AutoShape 9"/>
          <p:cNvCxnSpPr>
            <a:cxnSpLocks noChangeShapeType="1"/>
            <a:stCxn id="716806" idx="0"/>
            <a:endCxn id="716803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10" name="AutoShape 10"/>
          <p:cNvCxnSpPr>
            <a:cxnSpLocks noChangeShapeType="1"/>
            <a:stCxn id="716806" idx="0"/>
            <a:endCxn id="716805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11" name="Text Box 11"/>
          <p:cNvSpPr txBox="1">
            <a:spLocks noChangeArrowheads="1"/>
          </p:cNvSpPr>
          <p:nvPr/>
        </p:nvSpPr>
        <p:spPr bwMode="auto">
          <a:xfrm>
            <a:off x="1676400" y="2663825"/>
            <a:ext cx="1015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 smtClean="0">
                <a:solidFill>
                  <a:srgbClr val="000000"/>
                </a:solidFill>
              </a:rPr>
              <a:t>CSE103</a:t>
            </a:r>
            <a:endParaRPr kumimoji="0" lang="en-US" altLang="en-US" dirty="0">
              <a:solidFill>
                <a:srgbClr val="000000"/>
              </a:solidFill>
            </a:endParaRPr>
          </a:p>
        </p:txBody>
      </p:sp>
      <p:sp>
        <p:nvSpPr>
          <p:cNvPr id="716812" name="Text Box 12"/>
          <p:cNvSpPr txBox="1">
            <a:spLocks noChangeArrowheads="1"/>
          </p:cNvSpPr>
          <p:nvPr/>
        </p:nvSpPr>
        <p:spPr bwMode="auto">
          <a:xfrm>
            <a:off x="3854450" y="5553075"/>
            <a:ext cx="1015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 smtClean="0">
                <a:solidFill>
                  <a:srgbClr val="000000"/>
                </a:solidFill>
              </a:rPr>
              <a:t>CSE105</a:t>
            </a:r>
            <a:endParaRPr kumimoji="0" lang="en-US" altLang="en-US" dirty="0">
              <a:solidFill>
                <a:srgbClr val="000000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7137400" y="3019425"/>
            <a:ext cx="9444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 smtClean="0">
                <a:solidFill>
                  <a:srgbClr val="000000"/>
                </a:solidFill>
              </a:rPr>
              <a:t>Phy102</a:t>
            </a:r>
            <a:endParaRPr kumimoji="0" lang="en-US" altLang="en-US" dirty="0">
              <a:solidFill>
                <a:srgbClr val="000000"/>
              </a:solidFill>
            </a:endParaRPr>
          </a:p>
        </p:txBody>
      </p:sp>
      <p:sp>
        <p:nvSpPr>
          <p:cNvPr id="716814" name="Text Box 14"/>
          <p:cNvSpPr txBox="1">
            <a:spLocks noChangeArrowheads="1"/>
          </p:cNvSpPr>
          <p:nvPr/>
        </p:nvSpPr>
        <p:spPr bwMode="auto">
          <a:xfrm>
            <a:off x="1416050" y="4492625"/>
            <a:ext cx="1098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 smtClean="0">
                <a:solidFill>
                  <a:srgbClr val="000000"/>
                </a:solidFill>
              </a:rPr>
              <a:t>Math110</a:t>
            </a:r>
            <a:endParaRPr kumimoji="0" lang="en-US" altLang="en-US" dirty="0">
              <a:solidFill>
                <a:srgbClr val="000000"/>
              </a:solidFill>
            </a:endParaRPr>
          </a:p>
        </p:txBody>
      </p:sp>
      <p:sp>
        <p:nvSpPr>
          <p:cNvPr id="716815" name="Text Box 15"/>
          <p:cNvSpPr txBox="1">
            <a:spLocks noChangeArrowheads="1"/>
          </p:cNvSpPr>
          <p:nvPr/>
        </p:nvSpPr>
        <p:spPr bwMode="auto">
          <a:xfrm>
            <a:off x="4902200" y="1508125"/>
            <a:ext cx="1015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 smtClean="0">
                <a:solidFill>
                  <a:srgbClr val="000000"/>
                </a:solidFill>
              </a:rPr>
              <a:t>CSE109</a:t>
            </a:r>
            <a:endParaRPr kumimoji="0" lang="en-US" altLang="en-US" dirty="0">
              <a:solidFill>
                <a:srgbClr val="000000"/>
              </a:solidFill>
            </a:endParaRPr>
          </a:p>
        </p:txBody>
      </p:sp>
      <p:sp>
        <p:nvSpPr>
          <p:cNvPr id="716816" name="Line 16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7" name="Line 17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8" name="Line 18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19" name="Oval 19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20" name="Group 20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716821" name="Oval 21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2" name="Oval 22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3" name="Oval 23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824" name="Oval 24"/>
          <p:cNvSpPr>
            <a:spLocks noChangeArrowheads="1"/>
          </p:cNvSpPr>
          <p:nvPr/>
        </p:nvSpPr>
        <p:spPr bwMode="auto">
          <a:xfrm>
            <a:off x="7010400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6825" name="Group 25"/>
          <p:cNvGrpSpPr>
            <a:grpSpLocks/>
          </p:cNvGrpSpPr>
          <p:nvPr/>
        </p:nvGrpSpPr>
        <p:grpSpPr bwMode="auto">
          <a:xfrm>
            <a:off x="6400797" y="4191001"/>
            <a:ext cx="2265441" cy="2379663"/>
            <a:chOff x="4328" y="2776"/>
            <a:chExt cx="1304" cy="1499"/>
          </a:xfrm>
        </p:grpSpPr>
        <p:sp>
          <p:nvSpPr>
            <p:cNvPr id="716826" name="Oval 26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7" name="Oval 27"/>
            <p:cNvSpPr>
              <a:spLocks noChangeArrowheads="1"/>
            </p:cNvSpPr>
            <p:nvPr/>
          </p:nvSpPr>
          <p:spPr bwMode="auto">
            <a:xfrm>
              <a:off x="4503" y="340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28" name="Oval 28"/>
            <p:cNvSpPr>
              <a:spLocks noChangeArrowheads="1"/>
            </p:cNvSpPr>
            <p:nvPr/>
          </p:nvSpPr>
          <p:spPr bwMode="auto">
            <a:xfrm>
              <a:off x="4503" y="3736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30" name="Text Box 30"/>
            <p:cNvSpPr txBox="1">
              <a:spLocks noChangeArrowheads="1"/>
            </p:cNvSpPr>
            <p:nvPr/>
          </p:nvSpPr>
          <p:spPr bwMode="auto">
            <a:xfrm>
              <a:off x="4662" y="2978"/>
              <a:ext cx="938" cy="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en-US" dirty="0" smtClean="0">
                  <a:solidFill>
                    <a:srgbClr val="000000"/>
                  </a:solidFill>
                </a:rPr>
                <a:t>CSE103, </a:t>
              </a:r>
            </a:p>
            <a:p>
              <a:r>
                <a:rPr kumimoji="0" lang="en-US" altLang="en-US" dirty="0" smtClean="0">
                  <a:solidFill>
                    <a:srgbClr val="000000"/>
                  </a:solidFill>
                </a:rPr>
                <a:t>Phy102</a:t>
              </a:r>
              <a:endParaRPr kumimoji="0" lang="en-US" altLang="en-US" dirty="0">
                <a:solidFill>
                  <a:srgbClr val="000000"/>
                </a:solidFill>
              </a:endParaRPr>
            </a:p>
            <a:p>
              <a:pPr>
                <a:lnSpc>
                  <a:spcPct val="170000"/>
                </a:lnSpc>
              </a:pPr>
              <a:r>
                <a:rPr kumimoji="0" lang="en-US" altLang="en-US" dirty="0" smtClean="0">
                  <a:solidFill>
                    <a:srgbClr val="000000"/>
                  </a:solidFill>
                </a:rPr>
                <a:t>CSE105</a:t>
              </a:r>
              <a:endParaRPr kumimoji="0" lang="en-US" altLang="en-US" dirty="0">
                <a:solidFill>
                  <a:srgbClr val="000000"/>
                </a:solidFill>
              </a:endParaRPr>
            </a:p>
            <a:p>
              <a:pPr>
                <a:lnSpc>
                  <a:spcPct val="170000"/>
                </a:lnSpc>
              </a:pPr>
              <a:r>
                <a:rPr kumimoji="0" lang="en-US" altLang="en-US" dirty="0" smtClean="0">
                  <a:solidFill>
                    <a:srgbClr val="000000"/>
                  </a:solidFill>
                </a:rPr>
                <a:t>Math110,</a:t>
              </a:r>
            </a:p>
            <a:p>
              <a:pPr>
                <a:lnSpc>
                  <a:spcPct val="170000"/>
                </a:lnSpc>
              </a:pPr>
              <a:r>
                <a:rPr kumimoji="0" lang="en-US" altLang="en-US" dirty="0" smtClean="0">
                  <a:solidFill>
                    <a:srgbClr val="000000"/>
                  </a:solidFill>
                </a:rPr>
                <a:t>CSE109</a:t>
              </a:r>
              <a:endParaRPr kumimoji="0"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716831" name="Rectangle 31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832" name="Text Box 32"/>
          <p:cNvSpPr txBox="1">
            <a:spLocks noChangeArrowheads="1"/>
          </p:cNvSpPr>
          <p:nvPr/>
        </p:nvSpPr>
        <p:spPr bwMode="auto">
          <a:xfrm>
            <a:off x="7467600" y="34290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 dirty="0">
                <a:solidFill>
                  <a:srgbClr val="000000"/>
                </a:solidFill>
              </a:rPr>
              <a:t>assign</a:t>
            </a:r>
          </a:p>
          <a:p>
            <a:r>
              <a:rPr kumimoji="0" lang="en-US" altLang="en-US" dirty="0">
                <a:solidFill>
                  <a:srgbClr val="000000"/>
                </a:solidFill>
              </a:rPr>
              <a:t>times:</a:t>
            </a:r>
          </a:p>
        </p:txBody>
      </p:sp>
      <p:sp>
        <p:nvSpPr>
          <p:cNvPr id="716833" name="Text Box 33"/>
          <p:cNvSpPr txBox="1">
            <a:spLocks noChangeArrowheads="1"/>
          </p:cNvSpPr>
          <p:nvPr/>
        </p:nvSpPr>
        <p:spPr bwMode="auto">
          <a:xfrm>
            <a:off x="517525" y="5070475"/>
            <a:ext cx="1751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dirty="0">
                <a:solidFill>
                  <a:srgbClr val="FF0000"/>
                </a:solidFill>
              </a:rPr>
              <a:t>3</a:t>
            </a:r>
            <a:r>
              <a:rPr kumimoji="0" lang="en-US" altLang="en-US" dirty="0" smtClean="0">
                <a:solidFill>
                  <a:srgbClr val="FF0000"/>
                </a:solidFill>
              </a:rPr>
              <a:t> exam days</a:t>
            </a:r>
            <a:endParaRPr kumimoji="0" lang="en-US" altLang="en-US" dirty="0">
              <a:solidFill>
                <a:srgbClr val="FF0000"/>
              </a:solidFill>
            </a:endParaRPr>
          </a:p>
          <a:p>
            <a:r>
              <a:rPr kumimoji="0" lang="en-US" altLang="en-US" dirty="0">
                <a:solidFill>
                  <a:srgbClr val="FF0000"/>
                </a:solidFill>
              </a:rPr>
              <a:t>(best possible)</a:t>
            </a:r>
          </a:p>
        </p:txBody>
      </p:sp>
      <p:sp>
        <p:nvSpPr>
          <p:cNvPr id="716834" name="Text Box 34"/>
          <p:cNvSpPr txBox="1">
            <a:spLocks noChangeArrowheads="1"/>
          </p:cNvSpPr>
          <p:nvPr/>
        </p:nvSpPr>
        <p:spPr bwMode="auto">
          <a:xfrm>
            <a:off x="3305175" y="457200"/>
            <a:ext cx="227498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>
                <a:latin typeface="+mj-lt"/>
              </a:rPr>
              <a:t>Graph </a:t>
            </a:r>
            <a:r>
              <a:rPr lang="en-US" altLang="zh-TW" sz="2400" i="1" dirty="0" smtClean="0">
                <a:latin typeface="+mj-lt"/>
              </a:rPr>
              <a:t>Coloring</a:t>
            </a:r>
            <a:endParaRPr lang="en-US" altLang="zh-TW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9" grpId="0" animBg="1"/>
      <p:bldP spid="716824" grpId="0" animBg="1"/>
      <p:bldP spid="7168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154" name="Picture 2" descr="usa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7680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3413125" y="457200"/>
            <a:ext cx="202491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Map </a:t>
            </a:r>
            <a:r>
              <a:rPr lang="en-US" altLang="zh-TW" sz="2400" i="1" dirty="0" smtClean="0"/>
              <a:t>Coloring</a:t>
            </a:r>
            <a:endParaRPr lang="en-US" altLang="zh-TW" sz="2400" i="1" dirty="0"/>
          </a:p>
        </p:txBody>
      </p:sp>
      <p:sp>
        <p:nvSpPr>
          <p:cNvPr id="689156" name="Text Box 4"/>
          <p:cNvSpPr txBox="1">
            <a:spLocks noChangeArrowheads="1"/>
          </p:cNvSpPr>
          <p:nvPr/>
        </p:nvSpPr>
        <p:spPr bwMode="auto">
          <a:xfrm>
            <a:off x="1127125" y="5257800"/>
            <a:ext cx="6835775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Colour the map using minimum number of colours so that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countries sharing a border are assigned different colours.</a:t>
            </a:r>
          </a:p>
        </p:txBody>
      </p:sp>
      <p:sp>
        <p:nvSpPr>
          <p:cNvPr id="689157" name="Freeform 5"/>
          <p:cNvSpPr>
            <a:spLocks/>
          </p:cNvSpPr>
          <p:nvPr/>
        </p:nvSpPr>
        <p:spPr bwMode="auto">
          <a:xfrm>
            <a:off x="5600700" y="35306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58" name="Freeform 6"/>
          <p:cNvSpPr>
            <a:spLocks/>
          </p:cNvSpPr>
          <p:nvPr/>
        </p:nvSpPr>
        <p:spPr bwMode="auto">
          <a:xfrm>
            <a:off x="6743700" y="25400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59" name="Freeform 7"/>
          <p:cNvSpPr>
            <a:spLocks/>
          </p:cNvSpPr>
          <p:nvPr/>
        </p:nvSpPr>
        <p:spPr bwMode="auto">
          <a:xfrm>
            <a:off x="5270500" y="18288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9160" name="Freeform 8"/>
          <p:cNvSpPr>
            <a:spLocks/>
          </p:cNvSpPr>
          <p:nvPr/>
        </p:nvSpPr>
        <p:spPr bwMode="auto">
          <a:xfrm>
            <a:off x="6134100" y="26924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 animBg="1"/>
      <p:bldP spid="689157" grpId="0" animBg="1"/>
      <p:bldP spid="689158" grpId="0" animBg="1"/>
      <p:bldP spid="689159" grpId="0" animBg="1"/>
      <p:bldP spid="6891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413125" y="457200"/>
            <a:ext cx="22256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/>
              <a:t>Map </a:t>
            </a:r>
            <a:r>
              <a:rPr lang="en-US" altLang="zh-TW" sz="2400" i="1" dirty="0" err="1"/>
              <a:t>Colouring</a:t>
            </a:r>
            <a:endParaRPr lang="en-US" altLang="zh-TW" sz="2400" i="1" dirty="0"/>
          </a:p>
        </p:txBody>
      </p:sp>
      <p:sp>
        <p:nvSpPr>
          <p:cNvPr id="688133" name="Freeform 5"/>
          <p:cNvSpPr>
            <a:spLocks/>
          </p:cNvSpPr>
          <p:nvPr/>
        </p:nvSpPr>
        <p:spPr bwMode="auto">
          <a:xfrm>
            <a:off x="723900" y="29210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4" name="Freeform 6"/>
          <p:cNvSpPr>
            <a:spLocks/>
          </p:cNvSpPr>
          <p:nvPr/>
        </p:nvSpPr>
        <p:spPr bwMode="auto">
          <a:xfrm>
            <a:off x="1866900" y="19304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5" name="Freeform 7"/>
          <p:cNvSpPr>
            <a:spLocks/>
          </p:cNvSpPr>
          <p:nvPr/>
        </p:nvSpPr>
        <p:spPr bwMode="auto">
          <a:xfrm>
            <a:off x="393700" y="12192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6" name="Freeform 8"/>
          <p:cNvSpPr>
            <a:spLocks/>
          </p:cNvSpPr>
          <p:nvPr/>
        </p:nvSpPr>
        <p:spPr bwMode="auto">
          <a:xfrm>
            <a:off x="1257300" y="20828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8137" name="Text Box 9"/>
          <p:cNvSpPr txBox="1">
            <a:spLocks noChangeArrowheads="1"/>
          </p:cNvSpPr>
          <p:nvPr/>
        </p:nvSpPr>
        <p:spPr bwMode="auto">
          <a:xfrm>
            <a:off x="3657600" y="1658938"/>
            <a:ext cx="54292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so that there are 5 countries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such that any two of which are adjacent?</a:t>
            </a:r>
          </a:p>
        </p:txBody>
      </p:sp>
      <p:sp>
        <p:nvSpPr>
          <p:cNvPr id="688138" name="Text Box 10"/>
          <p:cNvSpPr txBox="1">
            <a:spLocks noChangeArrowheads="1"/>
          </p:cNvSpPr>
          <p:nvPr/>
        </p:nvSpPr>
        <p:spPr bwMode="auto">
          <a:xfrm>
            <a:off x="990600" y="5715000"/>
            <a:ext cx="6484938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Theorem (Apple Haken 1977).</a:t>
            </a:r>
            <a:r>
              <a:rPr lang="en-US" altLang="en-US"/>
              <a:t>  </a:t>
            </a:r>
            <a:r>
              <a:rPr lang="en-US" altLang="en-US" b="1"/>
              <a:t>Every map is 4-colourable.</a:t>
            </a:r>
          </a:p>
        </p:txBody>
      </p:sp>
      <p:sp>
        <p:nvSpPr>
          <p:cNvPr id="688139" name="Text Box 11"/>
          <p:cNvSpPr txBox="1">
            <a:spLocks noChangeArrowheads="1"/>
          </p:cNvSpPr>
          <p:nvPr/>
        </p:nvSpPr>
        <p:spPr bwMode="auto">
          <a:xfrm>
            <a:off x="8305800" y="2057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688140" name="Text Box 12"/>
          <p:cNvSpPr txBox="1">
            <a:spLocks noChangeArrowheads="1"/>
          </p:cNvSpPr>
          <p:nvPr/>
        </p:nvSpPr>
        <p:spPr bwMode="auto">
          <a:xfrm>
            <a:off x="3733800" y="2784475"/>
            <a:ext cx="4567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we draw a map which need 5 colours?</a:t>
            </a:r>
          </a:p>
        </p:txBody>
      </p: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8305800" y="2819400"/>
            <a:ext cx="54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A50021"/>
                </a:solidFill>
              </a:rPr>
              <a:t>NO</a:t>
            </a:r>
          </a:p>
        </p:txBody>
      </p:sp>
      <p:sp>
        <p:nvSpPr>
          <p:cNvPr id="688142" name="Text Box 14"/>
          <p:cNvSpPr txBox="1">
            <a:spLocks noChangeArrowheads="1"/>
          </p:cNvSpPr>
          <p:nvPr/>
        </p:nvSpPr>
        <p:spPr bwMode="auto">
          <a:xfrm>
            <a:off x="3733800" y="3586163"/>
            <a:ext cx="49815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Conjecture (1852)</a:t>
            </a:r>
            <a:r>
              <a:rPr lang="en-US" altLang="en-US"/>
              <a:t> Every map is 4-colourable.</a:t>
            </a:r>
          </a:p>
        </p:txBody>
      </p:sp>
      <p:sp>
        <p:nvSpPr>
          <p:cNvPr id="688143" name="Text Box 15"/>
          <p:cNvSpPr txBox="1">
            <a:spLocks noChangeArrowheads="1"/>
          </p:cNvSpPr>
          <p:nvPr/>
        </p:nvSpPr>
        <p:spPr bwMode="auto">
          <a:xfrm>
            <a:off x="949325" y="4495800"/>
            <a:ext cx="61372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“Proof” by Kempe 1879, an error is found 11 years later.</a:t>
            </a: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989013" y="5105400"/>
            <a:ext cx="44973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(Kempe 1879)</a:t>
            </a:r>
            <a:r>
              <a:rPr lang="en-US" altLang="en-US"/>
              <a:t> Every map is 5-colourable.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1066800" y="6289675"/>
            <a:ext cx="7656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 proof is computer assisted, some mathematics are still not happy.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7" grpId="0"/>
      <p:bldP spid="688138" grpId="0" animBg="1"/>
      <p:bldP spid="688139" grpId="0"/>
      <p:bldP spid="688140" grpId="0"/>
      <p:bldP spid="688141" grpId="0"/>
      <p:bldP spid="688142" grpId="0" animBg="1"/>
      <p:bldP spid="688143" grpId="0" animBg="1"/>
      <p:bldP spid="688144" grpId="0" animBg="1"/>
      <p:bldP spid="688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3413125" y="457200"/>
            <a:ext cx="24978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i="1" dirty="0" smtClean="0"/>
              <a:t>Coloring Graphs</a:t>
            </a:r>
            <a:endParaRPr lang="en-US" altLang="zh-TW" sz="2400" i="1" dirty="0"/>
          </a:p>
        </p:txBody>
      </p:sp>
      <p:sp>
        <p:nvSpPr>
          <p:cNvPr id="687108" name="Text Box 4"/>
          <p:cNvSpPr txBox="1">
            <a:spLocks noChangeArrowheads="1"/>
          </p:cNvSpPr>
          <p:nvPr/>
        </p:nvSpPr>
        <p:spPr bwMode="auto">
          <a:xfrm>
            <a:off x="5014913" y="1905000"/>
            <a:ext cx="1771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- </a:t>
            </a:r>
            <a:r>
              <a:rPr lang="en-US" altLang="en-US" dirty="0" smtClean="0"/>
              <a:t>4 color graph</a:t>
            </a:r>
            <a:endParaRPr lang="en-US" altLang="en-US" dirty="0"/>
          </a:p>
        </p:txBody>
      </p:sp>
      <p:sp>
        <p:nvSpPr>
          <p:cNvPr id="687110" name="Text Box 6"/>
          <p:cNvSpPr txBox="1">
            <a:spLocks noChangeArrowheads="1"/>
          </p:cNvSpPr>
          <p:nvPr/>
        </p:nvSpPr>
        <p:spPr bwMode="auto">
          <a:xfrm>
            <a:off x="4876800" y="2895600"/>
            <a:ext cx="3307316" cy="646331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Wheel graph of 3, so 4 color.</a:t>
            </a:r>
          </a:p>
          <a:p>
            <a:r>
              <a:rPr lang="en-US" altLang="en-US" dirty="0" smtClean="0"/>
              <a:t> This </a:t>
            </a:r>
            <a:r>
              <a:rPr lang="en-US" altLang="en-US" dirty="0"/>
              <a:t>is a planar </a:t>
            </a:r>
            <a:r>
              <a:rPr lang="en-US" altLang="en-US" dirty="0" smtClean="0"/>
              <a:t>graph too. </a:t>
            </a:r>
            <a:endParaRPr lang="en-US" altLang="en-US" dirty="0"/>
          </a:p>
        </p:txBody>
      </p:sp>
      <p:sp>
        <p:nvSpPr>
          <p:cNvPr id="687113" name="Freeform 9"/>
          <p:cNvSpPr>
            <a:spLocks/>
          </p:cNvSpPr>
          <p:nvPr/>
        </p:nvSpPr>
        <p:spPr bwMode="auto">
          <a:xfrm>
            <a:off x="1638300" y="3213100"/>
            <a:ext cx="2438400" cy="1130300"/>
          </a:xfrm>
          <a:custGeom>
            <a:avLst/>
            <a:gdLst>
              <a:gd name="T0" fmla="*/ 0 w 1536"/>
              <a:gd name="T1" fmla="*/ 0 h 712"/>
              <a:gd name="T2" fmla="*/ 240 w 1536"/>
              <a:gd name="T3" fmla="*/ 576 h 712"/>
              <a:gd name="T4" fmla="*/ 768 w 1536"/>
              <a:gd name="T5" fmla="*/ 624 h 712"/>
              <a:gd name="T6" fmla="*/ 1536 w 1536"/>
              <a:gd name="T7" fmla="*/ 48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712">
                <a:moveTo>
                  <a:pt x="0" y="0"/>
                </a:moveTo>
                <a:cubicBezTo>
                  <a:pt x="56" y="236"/>
                  <a:pt x="112" y="472"/>
                  <a:pt x="240" y="576"/>
                </a:cubicBezTo>
                <a:cubicBezTo>
                  <a:pt x="368" y="680"/>
                  <a:pt x="552" y="712"/>
                  <a:pt x="768" y="624"/>
                </a:cubicBezTo>
                <a:cubicBezTo>
                  <a:pt x="984" y="536"/>
                  <a:pt x="1260" y="292"/>
                  <a:pt x="1536" y="48"/>
                </a:cubicBez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4" name="Freeform 10"/>
          <p:cNvSpPr>
            <a:spLocks/>
          </p:cNvSpPr>
          <p:nvPr/>
        </p:nvSpPr>
        <p:spPr bwMode="auto">
          <a:xfrm>
            <a:off x="2781300" y="2222500"/>
            <a:ext cx="1638300" cy="1765300"/>
          </a:xfrm>
          <a:custGeom>
            <a:avLst/>
            <a:gdLst>
              <a:gd name="T0" fmla="*/ 288 w 744"/>
              <a:gd name="T1" fmla="*/ 0 h 1112"/>
              <a:gd name="T2" fmla="*/ 720 w 744"/>
              <a:gd name="T3" fmla="*/ 432 h 1112"/>
              <a:gd name="T4" fmla="*/ 432 w 744"/>
              <a:gd name="T5" fmla="*/ 1056 h 1112"/>
              <a:gd name="T6" fmla="*/ 0 w 744"/>
              <a:gd name="T7" fmla="*/ 76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4" h="1112">
                <a:moveTo>
                  <a:pt x="288" y="0"/>
                </a:moveTo>
                <a:cubicBezTo>
                  <a:pt x="492" y="128"/>
                  <a:pt x="696" y="256"/>
                  <a:pt x="720" y="432"/>
                </a:cubicBezTo>
                <a:cubicBezTo>
                  <a:pt x="744" y="608"/>
                  <a:pt x="552" y="1000"/>
                  <a:pt x="432" y="1056"/>
                </a:cubicBezTo>
                <a:cubicBezTo>
                  <a:pt x="312" y="1112"/>
                  <a:pt x="156" y="940"/>
                  <a:pt x="0" y="768"/>
                </a:cubicBez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5" name="Freeform 11"/>
          <p:cNvSpPr>
            <a:spLocks/>
          </p:cNvSpPr>
          <p:nvPr/>
        </p:nvSpPr>
        <p:spPr bwMode="auto">
          <a:xfrm>
            <a:off x="1308100" y="1511300"/>
            <a:ext cx="2451100" cy="1778000"/>
          </a:xfrm>
          <a:custGeom>
            <a:avLst/>
            <a:gdLst>
              <a:gd name="T0" fmla="*/ 592 w 1544"/>
              <a:gd name="T1" fmla="*/ 1120 h 1120"/>
              <a:gd name="T2" fmla="*/ 64 w 1544"/>
              <a:gd name="T3" fmla="*/ 928 h 1120"/>
              <a:gd name="T4" fmla="*/ 208 w 1544"/>
              <a:gd name="T5" fmla="*/ 256 h 1120"/>
              <a:gd name="T6" fmla="*/ 1024 w 1544"/>
              <a:gd name="T7" fmla="*/ 16 h 1120"/>
              <a:gd name="T8" fmla="*/ 1504 w 1544"/>
              <a:gd name="T9" fmla="*/ 352 h 1120"/>
              <a:gd name="T10" fmla="*/ 1264 w 1544"/>
              <a:gd name="T11" fmla="*/ 688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120">
                <a:moveTo>
                  <a:pt x="592" y="1120"/>
                </a:moveTo>
                <a:cubicBezTo>
                  <a:pt x="360" y="1096"/>
                  <a:pt x="128" y="1072"/>
                  <a:pt x="64" y="928"/>
                </a:cubicBezTo>
                <a:cubicBezTo>
                  <a:pt x="0" y="784"/>
                  <a:pt x="48" y="408"/>
                  <a:pt x="208" y="256"/>
                </a:cubicBezTo>
                <a:cubicBezTo>
                  <a:pt x="368" y="104"/>
                  <a:pt x="808" y="0"/>
                  <a:pt x="1024" y="16"/>
                </a:cubicBezTo>
                <a:cubicBezTo>
                  <a:pt x="1240" y="32"/>
                  <a:pt x="1464" y="240"/>
                  <a:pt x="1504" y="352"/>
                </a:cubicBezTo>
                <a:cubicBezTo>
                  <a:pt x="1544" y="464"/>
                  <a:pt x="1404" y="576"/>
                  <a:pt x="1264" y="688"/>
                </a:cubicBezTo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6" name="Freeform 12"/>
          <p:cNvSpPr>
            <a:spLocks/>
          </p:cNvSpPr>
          <p:nvPr/>
        </p:nvSpPr>
        <p:spPr bwMode="auto">
          <a:xfrm>
            <a:off x="2171700" y="2374900"/>
            <a:ext cx="1422400" cy="1117600"/>
          </a:xfrm>
          <a:custGeom>
            <a:avLst/>
            <a:gdLst>
              <a:gd name="T0" fmla="*/ 40 w 896"/>
              <a:gd name="T1" fmla="*/ 448 h 704"/>
              <a:gd name="T2" fmla="*/ 568 w 896"/>
              <a:gd name="T3" fmla="*/ 16 h 704"/>
              <a:gd name="T4" fmla="*/ 856 w 896"/>
              <a:gd name="T5" fmla="*/ 544 h 704"/>
              <a:gd name="T6" fmla="*/ 328 w 896"/>
              <a:gd name="T7" fmla="*/ 688 h 704"/>
              <a:gd name="T8" fmla="*/ 40 w 896"/>
              <a:gd name="T9" fmla="*/ 448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6" h="704">
                <a:moveTo>
                  <a:pt x="40" y="448"/>
                </a:moveTo>
                <a:cubicBezTo>
                  <a:pt x="80" y="336"/>
                  <a:pt x="432" y="0"/>
                  <a:pt x="568" y="16"/>
                </a:cubicBezTo>
                <a:cubicBezTo>
                  <a:pt x="704" y="32"/>
                  <a:pt x="896" y="432"/>
                  <a:pt x="856" y="544"/>
                </a:cubicBezTo>
                <a:cubicBezTo>
                  <a:pt x="816" y="656"/>
                  <a:pt x="464" y="704"/>
                  <a:pt x="328" y="688"/>
                </a:cubicBezTo>
                <a:cubicBezTo>
                  <a:pt x="192" y="672"/>
                  <a:pt x="0" y="560"/>
                  <a:pt x="40" y="4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17" name="Oval 13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8" name="Oval 14"/>
          <p:cNvSpPr>
            <a:spLocks noChangeArrowheads="1"/>
          </p:cNvSpPr>
          <p:nvPr/>
        </p:nvSpPr>
        <p:spPr bwMode="auto">
          <a:xfrm>
            <a:off x="281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19" name="Oval 15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0" name="Oval 16"/>
          <p:cNvSpPr>
            <a:spLocks noChangeArrowheads="1"/>
          </p:cNvSpPr>
          <p:nvPr/>
        </p:nvSpPr>
        <p:spPr bwMode="auto">
          <a:xfrm>
            <a:off x="22860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7121" name="Line 17"/>
          <p:cNvSpPr>
            <a:spLocks noChangeShapeType="1"/>
          </p:cNvSpPr>
          <p:nvPr/>
        </p:nvSpPr>
        <p:spPr bwMode="auto">
          <a:xfrm>
            <a:off x="2362200" y="2286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2" name="Line 18"/>
          <p:cNvSpPr>
            <a:spLocks noChangeShapeType="1"/>
          </p:cNvSpPr>
          <p:nvPr/>
        </p:nvSpPr>
        <p:spPr bwMode="auto">
          <a:xfrm flipV="1">
            <a:off x="2362200" y="30480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3" name="Line 19"/>
          <p:cNvSpPr>
            <a:spLocks noChangeShapeType="1"/>
          </p:cNvSpPr>
          <p:nvPr/>
        </p:nvSpPr>
        <p:spPr bwMode="auto">
          <a:xfrm>
            <a:off x="2362200" y="2286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4" name="Line 20"/>
          <p:cNvSpPr>
            <a:spLocks noChangeShapeType="1"/>
          </p:cNvSpPr>
          <p:nvPr/>
        </p:nvSpPr>
        <p:spPr bwMode="auto">
          <a:xfrm>
            <a:off x="2362200" y="2286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5" name="Line 21"/>
          <p:cNvSpPr>
            <a:spLocks noChangeShapeType="1"/>
          </p:cNvSpPr>
          <p:nvPr/>
        </p:nvSpPr>
        <p:spPr bwMode="auto">
          <a:xfrm flipH="1">
            <a:off x="2362200" y="297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126" name="Line 22"/>
          <p:cNvSpPr>
            <a:spLocks noChangeShapeType="1"/>
          </p:cNvSpPr>
          <p:nvPr/>
        </p:nvSpPr>
        <p:spPr bwMode="auto">
          <a:xfrm>
            <a:off x="2895600" y="29718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8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8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0" grpId="0" animBg="1"/>
      <p:bldP spid="687117" grpId="0" animBg="1"/>
      <p:bldP spid="687118" grpId="0" animBg="1"/>
      <p:bldP spid="687119" grpId="0" animBg="1"/>
      <p:bldP spid="687120" grpId="0" animBg="1"/>
      <p:bldP spid="687121" grpId="0" animBg="1"/>
      <p:bldP spid="687122" grpId="0" animBg="1"/>
      <p:bldP spid="687123" grpId="0" animBg="1"/>
      <p:bldP spid="687124" grpId="0" animBg="1"/>
      <p:bldP spid="687125" grpId="0" animBg="1"/>
      <p:bldP spid="6871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65341" y="1676400"/>
            <a:ext cx="7445950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Kenneth Rosen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Susanna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Epp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` (Reading Materials)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Naveen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4000" dirty="0" err="1" smtClean="0">
                <a:latin typeface="Times New Roman" pitchFamily="18" charset="0"/>
                <a:cs typeface="Times New Roman" pitchFamily="18" charset="0"/>
              </a:rPr>
              <a:t>Garg</a:t>
            </a:r>
            <a:r>
              <a:rPr lang="en-US" altLang="zh-TW" sz="4000" dirty="0" smtClean="0">
                <a:latin typeface="Times New Roman" pitchFamily="18" charset="0"/>
                <a:cs typeface="Times New Roman" pitchFamily="18" charset="0"/>
              </a:rPr>
              <a:t>, IIT, India</a:t>
            </a:r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Acknowledgement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3305175" y="457200"/>
            <a:ext cx="296267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Graph </a:t>
            </a:r>
            <a:r>
              <a:rPr lang="en-US" altLang="zh-TW" sz="3200" i="1" dirty="0" smtClean="0">
                <a:latin typeface="+mj-lt"/>
              </a:rPr>
              <a:t>Coloring</a:t>
            </a:r>
            <a:endParaRPr lang="en-US" altLang="zh-TW" sz="3200" i="1" dirty="0">
              <a:latin typeface="+mj-lt"/>
            </a:endParaRPr>
          </a:p>
        </p:txBody>
      </p:sp>
      <p:sp>
        <p:nvSpPr>
          <p:cNvPr id="180405" name="Text Box 181"/>
          <p:cNvSpPr txBox="1">
            <a:spLocks noChangeArrowheads="1"/>
          </p:cNvSpPr>
          <p:nvPr/>
        </p:nvSpPr>
        <p:spPr bwMode="auto">
          <a:xfrm>
            <a:off x="2133600" y="1489075"/>
            <a:ext cx="4921250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Graph Colouring Problem:</a:t>
            </a:r>
          </a:p>
          <a:p>
            <a:pPr>
              <a:lnSpc>
                <a:spcPct val="150000"/>
              </a:lnSpc>
            </a:pPr>
            <a:r>
              <a:rPr lang="en-US" altLang="en-US"/>
              <a:t>Given a graph, colour all the vertices so that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two adjacent vertices get different colours.</a:t>
            </a:r>
          </a:p>
        </p:txBody>
      </p:sp>
      <p:sp>
        <p:nvSpPr>
          <p:cNvPr id="180406" name="Oval 182"/>
          <p:cNvSpPr>
            <a:spLocks noChangeArrowheads="1"/>
          </p:cNvSpPr>
          <p:nvPr/>
        </p:nvSpPr>
        <p:spPr bwMode="auto">
          <a:xfrm>
            <a:off x="25908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7" name="Oval 183"/>
          <p:cNvSpPr>
            <a:spLocks noChangeArrowheads="1"/>
          </p:cNvSpPr>
          <p:nvPr/>
        </p:nvSpPr>
        <p:spPr bwMode="auto">
          <a:xfrm>
            <a:off x="2133600" y="5105400"/>
            <a:ext cx="152400" cy="152400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8" name="Oval 184"/>
          <p:cNvSpPr>
            <a:spLocks noChangeArrowheads="1"/>
          </p:cNvSpPr>
          <p:nvPr/>
        </p:nvSpPr>
        <p:spPr bwMode="auto">
          <a:xfrm>
            <a:off x="3048000" y="5105400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09" name="Oval 185"/>
          <p:cNvSpPr>
            <a:spLocks noChangeArrowheads="1"/>
          </p:cNvSpPr>
          <p:nvPr/>
        </p:nvSpPr>
        <p:spPr bwMode="auto">
          <a:xfrm>
            <a:off x="35052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0" name="Oval 186"/>
          <p:cNvSpPr>
            <a:spLocks noChangeArrowheads="1"/>
          </p:cNvSpPr>
          <p:nvPr/>
        </p:nvSpPr>
        <p:spPr bwMode="auto">
          <a:xfrm>
            <a:off x="16764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1" name="Oval 187"/>
          <p:cNvSpPr>
            <a:spLocks noChangeArrowheads="1"/>
          </p:cNvSpPr>
          <p:nvPr/>
        </p:nvSpPr>
        <p:spPr bwMode="auto">
          <a:xfrm>
            <a:off x="2590800" y="6019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13" name="Line 189"/>
          <p:cNvSpPr>
            <a:spLocks noChangeShapeType="1"/>
          </p:cNvSpPr>
          <p:nvPr/>
        </p:nvSpPr>
        <p:spPr bwMode="auto">
          <a:xfrm>
            <a:off x="17526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4" name="Line 190"/>
          <p:cNvSpPr>
            <a:spLocks noChangeShapeType="1"/>
          </p:cNvSpPr>
          <p:nvPr/>
        </p:nvSpPr>
        <p:spPr bwMode="auto">
          <a:xfrm>
            <a:off x="17526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5" name="Line 191"/>
          <p:cNvSpPr>
            <a:spLocks noChangeShapeType="1"/>
          </p:cNvSpPr>
          <p:nvPr/>
        </p:nvSpPr>
        <p:spPr bwMode="auto">
          <a:xfrm flipH="1">
            <a:off x="26670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6" name="Line 192"/>
          <p:cNvSpPr>
            <a:spLocks noChangeShapeType="1"/>
          </p:cNvSpPr>
          <p:nvPr/>
        </p:nvSpPr>
        <p:spPr bwMode="auto">
          <a:xfrm flipH="1">
            <a:off x="22098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7" name="Line 193"/>
          <p:cNvSpPr>
            <a:spLocks noChangeShapeType="1"/>
          </p:cNvSpPr>
          <p:nvPr/>
        </p:nvSpPr>
        <p:spPr bwMode="auto">
          <a:xfrm>
            <a:off x="22098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8" name="Line 194"/>
          <p:cNvSpPr>
            <a:spLocks noChangeShapeType="1"/>
          </p:cNvSpPr>
          <p:nvPr/>
        </p:nvSpPr>
        <p:spPr bwMode="auto">
          <a:xfrm>
            <a:off x="26670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19" name="Text Box 195"/>
          <p:cNvSpPr txBox="1">
            <a:spLocks noChangeArrowheads="1"/>
          </p:cNvSpPr>
          <p:nvPr/>
        </p:nvSpPr>
        <p:spPr bwMode="auto">
          <a:xfrm>
            <a:off x="2216150" y="3048000"/>
            <a:ext cx="47942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Objective:</a:t>
            </a:r>
            <a:r>
              <a:rPr lang="en-US" altLang="en-US"/>
              <a:t> use </a:t>
            </a:r>
            <a:r>
              <a:rPr lang="en-US" altLang="en-US">
                <a:solidFill>
                  <a:srgbClr val="A50021"/>
                </a:solidFill>
              </a:rPr>
              <a:t>minimum</a:t>
            </a:r>
            <a:r>
              <a:rPr lang="en-US" altLang="en-US"/>
              <a:t> number of colours.</a:t>
            </a:r>
          </a:p>
        </p:txBody>
      </p:sp>
      <p:sp>
        <p:nvSpPr>
          <p:cNvPr id="180420" name="Oval 196"/>
          <p:cNvSpPr>
            <a:spLocks noChangeArrowheads="1"/>
          </p:cNvSpPr>
          <p:nvPr/>
        </p:nvSpPr>
        <p:spPr bwMode="auto">
          <a:xfrm>
            <a:off x="5791200" y="4191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1" name="Oval 197"/>
          <p:cNvSpPr>
            <a:spLocks noChangeArrowheads="1"/>
          </p:cNvSpPr>
          <p:nvPr/>
        </p:nvSpPr>
        <p:spPr bwMode="auto">
          <a:xfrm>
            <a:off x="5334000" y="51054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2" name="Oval 198"/>
          <p:cNvSpPr>
            <a:spLocks noChangeArrowheads="1"/>
          </p:cNvSpPr>
          <p:nvPr/>
        </p:nvSpPr>
        <p:spPr bwMode="auto">
          <a:xfrm>
            <a:off x="6248400" y="5105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3" name="Oval 199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4" name="Oval 200"/>
          <p:cNvSpPr>
            <a:spLocks noChangeArrowheads="1"/>
          </p:cNvSpPr>
          <p:nvPr/>
        </p:nvSpPr>
        <p:spPr bwMode="auto">
          <a:xfrm>
            <a:off x="4876800" y="4191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5" name="Oval 201"/>
          <p:cNvSpPr>
            <a:spLocks noChangeArrowheads="1"/>
          </p:cNvSpPr>
          <p:nvPr/>
        </p:nvSpPr>
        <p:spPr bwMode="auto">
          <a:xfrm>
            <a:off x="5791200" y="6019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426" name="Line 202"/>
          <p:cNvSpPr>
            <a:spLocks noChangeShapeType="1"/>
          </p:cNvSpPr>
          <p:nvPr/>
        </p:nvSpPr>
        <p:spPr bwMode="auto">
          <a:xfrm>
            <a:off x="49530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7" name="Line 203"/>
          <p:cNvSpPr>
            <a:spLocks noChangeShapeType="1"/>
          </p:cNvSpPr>
          <p:nvPr/>
        </p:nvSpPr>
        <p:spPr bwMode="auto">
          <a:xfrm>
            <a:off x="49530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8" name="Line 204"/>
          <p:cNvSpPr>
            <a:spLocks noChangeShapeType="1"/>
          </p:cNvSpPr>
          <p:nvPr/>
        </p:nvSpPr>
        <p:spPr bwMode="auto">
          <a:xfrm flipH="1">
            <a:off x="5867400" y="4267200"/>
            <a:ext cx="914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29" name="Line 205"/>
          <p:cNvSpPr>
            <a:spLocks noChangeShapeType="1"/>
          </p:cNvSpPr>
          <p:nvPr/>
        </p:nvSpPr>
        <p:spPr bwMode="auto">
          <a:xfrm flipH="1">
            <a:off x="54102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0" name="Line 206"/>
          <p:cNvSpPr>
            <a:spLocks noChangeShapeType="1"/>
          </p:cNvSpPr>
          <p:nvPr/>
        </p:nvSpPr>
        <p:spPr bwMode="auto">
          <a:xfrm>
            <a:off x="54102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1" name="Line 207"/>
          <p:cNvSpPr>
            <a:spLocks noChangeShapeType="1"/>
          </p:cNvSpPr>
          <p:nvPr/>
        </p:nvSpPr>
        <p:spPr bwMode="auto">
          <a:xfrm>
            <a:off x="5867400" y="42672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432" name="Text Box 208"/>
          <p:cNvSpPr txBox="1">
            <a:spLocks noChangeArrowheads="1"/>
          </p:cNvSpPr>
          <p:nvPr/>
        </p:nvSpPr>
        <p:spPr bwMode="auto">
          <a:xfrm>
            <a:off x="6934200" y="5070475"/>
            <a:ext cx="151765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3-colourable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06" grpId="0" animBg="1"/>
      <p:bldP spid="180407" grpId="0" animBg="1"/>
      <p:bldP spid="180408" grpId="0" animBg="1"/>
      <p:bldP spid="180409" grpId="0" animBg="1"/>
      <p:bldP spid="180410" grpId="0" animBg="1"/>
      <p:bldP spid="180411" grpId="0" animBg="1"/>
      <p:bldP spid="180413" grpId="0" animBg="1"/>
      <p:bldP spid="180414" grpId="0" animBg="1"/>
      <p:bldP spid="180415" grpId="0" animBg="1"/>
      <p:bldP spid="180416" grpId="0" animBg="1"/>
      <p:bldP spid="180417" grpId="0" animBg="1"/>
      <p:bldP spid="180418" grpId="0" animBg="1"/>
      <p:bldP spid="180419" grpId="0" animBg="1"/>
      <p:bldP spid="180420" grpId="0" animBg="1"/>
      <p:bldP spid="180421" grpId="0" animBg="1"/>
      <p:bldP spid="180422" grpId="0" animBg="1"/>
      <p:bldP spid="180423" grpId="0" animBg="1"/>
      <p:bldP spid="180424" grpId="0" animBg="1"/>
      <p:bldP spid="180425" grpId="0" animBg="1"/>
      <p:bldP spid="180426" grpId="0" animBg="1"/>
      <p:bldP spid="180427" grpId="0" animBg="1"/>
      <p:bldP spid="180428" grpId="0" animBg="1"/>
      <p:bldP spid="180429" grpId="0" animBg="1"/>
      <p:bldP spid="180430" grpId="0" animBg="1"/>
      <p:bldP spid="180431" grpId="0" animBg="1"/>
      <p:bldP spid="1804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057525" y="457200"/>
            <a:ext cx="323678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Optimal </a:t>
            </a:r>
            <a:r>
              <a:rPr lang="en-US" altLang="zh-TW" sz="3200" i="1" dirty="0" smtClean="0">
                <a:latin typeface="+mj-lt"/>
              </a:rPr>
              <a:t>Coloring</a:t>
            </a:r>
            <a:endParaRPr lang="en-US" altLang="zh-TW" sz="3200" i="1" dirty="0">
              <a:latin typeface="+mj-lt"/>
            </a:endParaRP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2128838" y="2133600"/>
            <a:ext cx="46624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What graphs have chromatic number one?</a:t>
            </a:r>
          </a:p>
        </p:txBody>
      </p:sp>
      <p:sp>
        <p:nvSpPr>
          <p:cNvPr id="697348" name="Oval 4"/>
          <p:cNvSpPr>
            <a:spLocks noChangeArrowheads="1"/>
          </p:cNvSpPr>
          <p:nvPr/>
        </p:nvSpPr>
        <p:spPr bwMode="auto">
          <a:xfrm>
            <a:off x="243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28194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34290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3276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962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7353" name="Text Box 9"/>
          <p:cNvSpPr txBox="1">
            <a:spLocks noChangeArrowheads="1"/>
          </p:cNvSpPr>
          <p:nvPr/>
        </p:nvSpPr>
        <p:spPr bwMode="auto">
          <a:xfrm>
            <a:off x="4589463" y="3124200"/>
            <a:ext cx="295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there are no edges…</a:t>
            </a:r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2344738" y="4419600"/>
            <a:ext cx="443706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What graphs have chromatic number 2?</a:t>
            </a:r>
          </a:p>
        </p:txBody>
      </p:sp>
      <p:sp>
        <p:nvSpPr>
          <p:cNvPr id="697356" name="Text Box 12"/>
          <p:cNvSpPr txBox="1">
            <a:spLocks noChangeArrowheads="1"/>
          </p:cNvSpPr>
          <p:nvPr/>
        </p:nvSpPr>
        <p:spPr bwMode="auto">
          <a:xfrm>
            <a:off x="1752600" y="5181600"/>
            <a:ext cx="569436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What graphs have chromatic number larger than 2?</a:t>
            </a:r>
          </a:p>
        </p:txBody>
      </p:sp>
      <p:sp>
        <p:nvSpPr>
          <p:cNvPr id="697358" name="Rectangle 14"/>
          <p:cNvSpPr>
            <a:spLocks noChangeArrowheads="1"/>
          </p:cNvSpPr>
          <p:nvPr/>
        </p:nvSpPr>
        <p:spPr bwMode="auto">
          <a:xfrm>
            <a:off x="1143000" y="1376363"/>
            <a:ext cx="701040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kumimoji="0" lang="en-US" altLang="en-US" b="1"/>
              <a:t>Definition.  </a:t>
            </a:r>
            <a:r>
              <a:rPr kumimoji="0" lang="en-US" altLang="en-US"/>
              <a:t>min #colors for </a:t>
            </a:r>
            <a:r>
              <a:rPr kumimoji="0" lang="en-US" altLang="en-US" i="1"/>
              <a:t>G  </a:t>
            </a:r>
            <a:r>
              <a:rPr kumimoji="0" lang="en-US" altLang="en-US"/>
              <a:t>is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 </a:t>
            </a:r>
            <a:r>
              <a:rPr kumimoji="0" lang="en-US" altLang="en-US">
                <a:solidFill>
                  <a:srgbClr val="0033CC"/>
                </a:solidFill>
              </a:rPr>
              <a:t>chromatic number, 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(</a:t>
            </a:r>
            <a:r>
              <a:rPr kumimoji="0" lang="en-US" altLang="en-US" i="1">
                <a:sym typeface="Euclid Symbol" pitchFamily="18" charset="2"/>
              </a:rPr>
              <a:t>G</a:t>
            </a:r>
            <a:r>
              <a:rPr kumimoji="0" lang="en-US" altLang="en-US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animBg="1"/>
      <p:bldP spid="697348" grpId="0" animBg="1"/>
      <p:bldP spid="697349" grpId="0" animBg="1"/>
      <p:bldP spid="697350" grpId="0" animBg="1"/>
      <p:bldP spid="697351" grpId="0" animBg="1"/>
      <p:bldP spid="697352" grpId="0" animBg="1"/>
      <p:bldP spid="697353" grpId="0"/>
      <p:bldP spid="697354" grpId="0" animBg="1"/>
      <p:bldP spid="6973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7831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Simple Cycles</a:t>
            </a:r>
          </a:p>
        </p:txBody>
      </p:sp>
      <p:grpSp>
        <p:nvGrpSpPr>
          <p:cNvPr id="695341" name="Group 45"/>
          <p:cNvGrpSpPr>
            <a:grpSpLocks/>
          </p:cNvGrpSpPr>
          <p:nvPr/>
        </p:nvGrpSpPr>
        <p:grpSpPr bwMode="auto">
          <a:xfrm>
            <a:off x="381000" y="3962400"/>
            <a:ext cx="1981200" cy="1219200"/>
            <a:chOff x="1104" y="2496"/>
            <a:chExt cx="1248" cy="768"/>
          </a:xfrm>
        </p:grpSpPr>
        <p:sp>
          <p:nvSpPr>
            <p:cNvPr id="695342" name="Oval 46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3" name="Oval 47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4" name="Oval 48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5" name="Oval 49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46" name="Oval 50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47" name="AutoShape 51"/>
            <p:cNvCxnSpPr>
              <a:cxnSpLocks noChangeShapeType="1"/>
              <a:stCxn id="695342" idx="5"/>
              <a:endCxn id="695343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48" name="AutoShape 52"/>
            <p:cNvCxnSpPr>
              <a:cxnSpLocks noChangeShapeType="1"/>
              <a:stCxn id="695343" idx="6"/>
              <a:endCxn id="695346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49" name="AutoShape 53"/>
            <p:cNvCxnSpPr>
              <a:cxnSpLocks noChangeShapeType="1"/>
              <a:stCxn id="695346" idx="0"/>
              <a:endCxn id="695344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0" name="AutoShape 54"/>
            <p:cNvCxnSpPr>
              <a:cxnSpLocks noChangeShapeType="1"/>
              <a:stCxn id="695344" idx="2"/>
              <a:endCxn id="695345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1" name="AutoShape 55"/>
            <p:cNvCxnSpPr>
              <a:cxnSpLocks noChangeShapeType="1"/>
              <a:stCxn id="695345" idx="2"/>
              <a:endCxn id="695342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52" name="Group 56"/>
          <p:cNvGrpSpPr>
            <a:grpSpLocks/>
          </p:cNvGrpSpPr>
          <p:nvPr/>
        </p:nvGrpSpPr>
        <p:grpSpPr bwMode="auto">
          <a:xfrm>
            <a:off x="2667000" y="3962400"/>
            <a:ext cx="1981200" cy="1219200"/>
            <a:chOff x="3264" y="2496"/>
            <a:chExt cx="1248" cy="768"/>
          </a:xfrm>
        </p:grpSpPr>
        <p:sp>
          <p:nvSpPr>
            <p:cNvPr id="695353" name="Oval 57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4" name="Oval 58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5" name="Oval 59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6" name="Oval 60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57" name="Oval 61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58" name="AutoShape 62"/>
            <p:cNvCxnSpPr>
              <a:cxnSpLocks noChangeShapeType="1"/>
              <a:stCxn id="695353" idx="5"/>
              <a:endCxn id="695354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59" name="AutoShape 63"/>
            <p:cNvCxnSpPr>
              <a:cxnSpLocks noChangeShapeType="1"/>
              <a:stCxn id="695354" idx="6"/>
              <a:endCxn id="695357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0" name="AutoShape 64"/>
            <p:cNvCxnSpPr>
              <a:cxnSpLocks noChangeShapeType="1"/>
              <a:stCxn id="695357" idx="0"/>
              <a:endCxn id="695355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1" name="AutoShape 65"/>
            <p:cNvCxnSpPr>
              <a:cxnSpLocks noChangeShapeType="1"/>
              <a:stCxn id="695355" idx="2"/>
              <a:endCxn id="695356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2" name="AutoShape 66"/>
            <p:cNvCxnSpPr>
              <a:cxnSpLocks noChangeShapeType="1"/>
              <a:stCxn id="695356" idx="2"/>
              <a:endCxn id="695353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63" name="Group 67"/>
          <p:cNvGrpSpPr>
            <a:grpSpLocks/>
          </p:cNvGrpSpPr>
          <p:nvPr/>
        </p:nvGrpSpPr>
        <p:grpSpPr bwMode="auto">
          <a:xfrm>
            <a:off x="685800" y="1752600"/>
            <a:ext cx="1219200" cy="1219200"/>
            <a:chOff x="1536" y="1104"/>
            <a:chExt cx="768" cy="768"/>
          </a:xfrm>
        </p:grpSpPr>
        <p:sp>
          <p:nvSpPr>
            <p:cNvPr id="695364" name="Oval 68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5" name="Oval 69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6" name="Oval 70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67" name="Oval 71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68" name="AutoShape 72"/>
            <p:cNvCxnSpPr>
              <a:cxnSpLocks noChangeShapeType="1"/>
              <a:stCxn id="695364" idx="6"/>
              <a:endCxn id="695367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69" name="AutoShape 73"/>
            <p:cNvCxnSpPr>
              <a:cxnSpLocks noChangeShapeType="1"/>
              <a:stCxn id="695367" idx="0"/>
              <a:endCxn id="695365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0" name="AutoShape 74"/>
            <p:cNvCxnSpPr>
              <a:cxnSpLocks noChangeShapeType="1"/>
              <a:stCxn id="695365" idx="2"/>
              <a:endCxn id="695366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1" name="AutoShape 75"/>
            <p:cNvCxnSpPr>
              <a:cxnSpLocks noChangeShapeType="1"/>
              <a:stCxn id="695366" idx="4"/>
              <a:endCxn id="695364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5372" name="Group 76"/>
          <p:cNvGrpSpPr>
            <a:grpSpLocks/>
          </p:cNvGrpSpPr>
          <p:nvPr/>
        </p:nvGrpSpPr>
        <p:grpSpPr bwMode="auto">
          <a:xfrm>
            <a:off x="2743200" y="1752600"/>
            <a:ext cx="1219200" cy="1219200"/>
            <a:chOff x="3696" y="1104"/>
            <a:chExt cx="768" cy="768"/>
          </a:xfrm>
        </p:grpSpPr>
        <p:sp>
          <p:nvSpPr>
            <p:cNvPr id="695373" name="Oval 77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4" name="Oval 78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5" name="Oval 79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376" name="Oval 80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5377" name="AutoShape 81"/>
            <p:cNvCxnSpPr>
              <a:cxnSpLocks noChangeShapeType="1"/>
              <a:stCxn id="695373" idx="6"/>
              <a:endCxn id="695376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8" name="AutoShape 82"/>
            <p:cNvCxnSpPr>
              <a:cxnSpLocks noChangeShapeType="1"/>
              <a:stCxn id="695376" idx="0"/>
              <a:endCxn id="695374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79" name="AutoShape 83"/>
            <p:cNvCxnSpPr>
              <a:cxnSpLocks noChangeShapeType="1"/>
              <a:stCxn id="695374" idx="2"/>
              <a:endCxn id="695375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380" name="AutoShape 84"/>
            <p:cNvCxnSpPr>
              <a:cxnSpLocks noChangeShapeType="1"/>
              <a:stCxn id="695375" idx="4"/>
              <a:endCxn id="695373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95381" name="Object 85"/>
          <p:cNvGraphicFramePr>
            <a:graphicFrameLocks noChangeAspect="1"/>
          </p:cNvGraphicFramePr>
          <p:nvPr/>
        </p:nvGraphicFramePr>
        <p:xfrm>
          <a:off x="4857750" y="1752600"/>
          <a:ext cx="3829050" cy="1130300"/>
        </p:xfrm>
        <a:graphic>
          <a:graphicData uri="http://schemas.openxmlformats.org/presentationml/2006/ole">
            <p:oleObj spid="_x0000_s695385" name="Equation" r:id="rId3" imgW="774364" imgH="228501" progId="">
              <p:embed/>
            </p:oleObj>
          </a:graphicData>
        </a:graphic>
      </p:graphicFrame>
      <p:graphicFrame>
        <p:nvGraphicFramePr>
          <p:cNvPr id="695382" name="Object 86"/>
          <p:cNvGraphicFramePr>
            <a:graphicFrameLocks noChangeAspect="1"/>
          </p:cNvGraphicFramePr>
          <p:nvPr/>
        </p:nvGraphicFramePr>
        <p:xfrm>
          <a:off x="4951413" y="3886200"/>
          <a:ext cx="3773487" cy="1192213"/>
        </p:xfrm>
        <a:graphic>
          <a:graphicData uri="http://schemas.openxmlformats.org/presentationml/2006/ole">
            <p:oleObj spid="_x0000_s695386" name="Equation" r:id="rId4" imgW="723586" imgH="22850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898" name="Group 2"/>
          <p:cNvGrpSpPr>
            <a:grpSpLocks/>
          </p:cNvGrpSpPr>
          <p:nvPr/>
        </p:nvGrpSpPr>
        <p:grpSpPr bwMode="auto">
          <a:xfrm>
            <a:off x="2133600" y="1981200"/>
            <a:ext cx="1752600" cy="1524000"/>
            <a:chOff x="1248" y="1152"/>
            <a:chExt cx="1104" cy="960"/>
          </a:xfrm>
        </p:grpSpPr>
        <p:sp>
          <p:nvSpPr>
            <p:cNvPr id="720899" name="Oval 3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0" name="Oval 4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1" name="Oval 5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0904" name="AutoShape 8"/>
            <p:cNvCxnSpPr>
              <a:cxnSpLocks noChangeShapeType="1"/>
              <a:stCxn id="720899" idx="6"/>
              <a:endCxn id="720903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5" name="AutoShape 9"/>
            <p:cNvCxnSpPr>
              <a:cxnSpLocks noChangeShapeType="1"/>
              <a:stCxn id="720902" idx="6"/>
              <a:endCxn id="720901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6" name="AutoShape 10"/>
            <p:cNvCxnSpPr>
              <a:cxnSpLocks noChangeShapeType="1"/>
              <a:stCxn id="720901" idx="4"/>
              <a:endCxn id="720903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7" name="AutoShape 11"/>
            <p:cNvCxnSpPr>
              <a:cxnSpLocks noChangeShapeType="1"/>
              <a:stCxn id="720902" idx="2"/>
              <a:endCxn id="720900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8" name="AutoShape 12"/>
            <p:cNvCxnSpPr>
              <a:cxnSpLocks noChangeShapeType="1"/>
              <a:stCxn id="720900" idx="4"/>
              <a:endCxn id="720899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09" name="AutoShape 13"/>
            <p:cNvCxnSpPr>
              <a:cxnSpLocks noChangeShapeType="1"/>
              <a:stCxn id="720902" idx="4"/>
              <a:endCxn id="720903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0" name="AutoShape 14"/>
            <p:cNvCxnSpPr>
              <a:cxnSpLocks noChangeShapeType="1"/>
              <a:stCxn id="720902" idx="4"/>
              <a:endCxn id="720899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1" name="AutoShape 15"/>
            <p:cNvCxnSpPr>
              <a:cxnSpLocks noChangeShapeType="1"/>
              <a:stCxn id="720900" idx="6"/>
              <a:endCxn id="720901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2" name="AutoShape 16"/>
            <p:cNvCxnSpPr>
              <a:cxnSpLocks noChangeShapeType="1"/>
              <a:stCxn id="720903" idx="1"/>
              <a:endCxn id="720900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3" name="AutoShape 17"/>
            <p:cNvCxnSpPr>
              <a:cxnSpLocks noChangeShapeType="1"/>
              <a:stCxn id="720899" idx="7"/>
              <a:endCxn id="720901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14" name="AutoShape 18"/>
            <p:cNvCxnSpPr>
              <a:cxnSpLocks noChangeShapeType="1"/>
              <a:stCxn id="720901" idx="6"/>
              <a:endCxn id="720901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0915" name="Group 19"/>
          <p:cNvGrpSpPr>
            <a:grpSpLocks/>
          </p:cNvGrpSpPr>
          <p:nvPr/>
        </p:nvGrpSpPr>
        <p:grpSpPr bwMode="auto">
          <a:xfrm>
            <a:off x="5486400" y="1981200"/>
            <a:ext cx="1752600" cy="1524000"/>
            <a:chOff x="3360" y="1680"/>
            <a:chExt cx="1104" cy="960"/>
          </a:xfrm>
        </p:grpSpPr>
        <p:sp>
          <p:nvSpPr>
            <p:cNvPr id="720916" name="Oval 20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7" name="Oval 21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8" name="Oval 22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19" name="Oval 23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20" name="Oval 24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0921" name="AutoShape 25"/>
            <p:cNvCxnSpPr>
              <a:cxnSpLocks noChangeShapeType="1"/>
              <a:stCxn id="720916" idx="6"/>
              <a:endCxn id="720920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2" name="AutoShape 26"/>
            <p:cNvCxnSpPr>
              <a:cxnSpLocks noChangeShapeType="1"/>
              <a:stCxn id="720919" idx="6"/>
              <a:endCxn id="720918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3" name="AutoShape 27"/>
            <p:cNvCxnSpPr>
              <a:cxnSpLocks noChangeShapeType="1"/>
              <a:stCxn id="720918" idx="4"/>
              <a:endCxn id="720920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4" name="AutoShape 28"/>
            <p:cNvCxnSpPr>
              <a:cxnSpLocks noChangeShapeType="1"/>
              <a:stCxn id="720919" idx="2"/>
              <a:endCxn id="720917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5" name="AutoShape 29"/>
            <p:cNvCxnSpPr>
              <a:cxnSpLocks noChangeShapeType="1"/>
              <a:stCxn id="720917" idx="4"/>
              <a:endCxn id="720916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6" name="AutoShape 30"/>
            <p:cNvCxnSpPr>
              <a:cxnSpLocks noChangeShapeType="1"/>
              <a:stCxn id="720919" idx="4"/>
              <a:endCxn id="720920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7" name="AutoShape 31"/>
            <p:cNvCxnSpPr>
              <a:cxnSpLocks noChangeShapeType="1"/>
              <a:stCxn id="720919" idx="4"/>
              <a:endCxn id="720916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8" name="AutoShape 32"/>
            <p:cNvCxnSpPr>
              <a:cxnSpLocks noChangeShapeType="1"/>
              <a:stCxn id="720917" idx="6"/>
              <a:endCxn id="720918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29" name="AutoShape 33"/>
            <p:cNvCxnSpPr>
              <a:cxnSpLocks noChangeShapeType="1"/>
              <a:stCxn id="720920" idx="1"/>
              <a:endCxn id="720917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30" name="AutoShape 34"/>
            <p:cNvCxnSpPr>
              <a:cxnSpLocks noChangeShapeType="1"/>
              <a:stCxn id="720916" idx="7"/>
              <a:endCxn id="720918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931" name="AutoShape 35"/>
            <p:cNvCxnSpPr>
              <a:cxnSpLocks noChangeShapeType="1"/>
              <a:stCxn id="720918" idx="6"/>
              <a:endCxn id="720918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720932" name="Object 36"/>
          <p:cNvGraphicFramePr>
            <a:graphicFrameLocks noChangeAspect="1"/>
          </p:cNvGraphicFramePr>
          <p:nvPr/>
        </p:nvGraphicFramePr>
        <p:xfrm>
          <a:off x="2803525" y="4038600"/>
          <a:ext cx="3321050" cy="1220788"/>
        </p:xfrm>
        <a:graphic>
          <a:graphicData uri="http://schemas.openxmlformats.org/presentationml/2006/ole">
            <p:oleObj spid="_x0000_s720935" name="Equation" r:id="rId3" imgW="622030" imgH="228501" progId="">
              <p:embed/>
            </p:oleObj>
          </a:graphicData>
        </a:graphic>
      </p:graphicFrame>
      <p:sp>
        <p:nvSpPr>
          <p:cNvPr id="720933" name="Text Box 37"/>
          <p:cNvSpPr txBox="1">
            <a:spLocks noChangeArrowheads="1"/>
          </p:cNvSpPr>
          <p:nvPr/>
        </p:nvSpPr>
        <p:spPr bwMode="auto">
          <a:xfrm>
            <a:off x="3224213" y="457200"/>
            <a:ext cx="3395481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Complete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922" name="Group 2"/>
          <p:cNvGrpSpPr>
            <a:grpSpLocks/>
          </p:cNvGrpSpPr>
          <p:nvPr/>
        </p:nvGrpSpPr>
        <p:grpSpPr bwMode="auto">
          <a:xfrm>
            <a:off x="3048000" y="1752600"/>
            <a:ext cx="1752600" cy="1524000"/>
            <a:chOff x="3264" y="1632"/>
            <a:chExt cx="1104" cy="960"/>
          </a:xfrm>
        </p:grpSpPr>
        <p:sp>
          <p:nvSpPr>
            <p:cNvPr id="721923" name="Oval 3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4" name="Oval 4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5" name="Oval 5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rgbClr val="CC00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6" name="Oval 6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27" name="Oval 7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28" name="AutoShape 8"/>
            <p:cNvCxnSpPr>
              <a:cxnSpLocks noChangeShapeType="1"/>
              <a:stCxn id="721923" idx="6"/>
              <a:endCxn id="721927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29" name="AutoShape 9"/>
            <p:cNvCxnSpPr>
              <a:cxnSpLocks noChangeShapeType="1"/>
              <a:stCxn id="721926" idx="6"/>
              <a:endCxn id="721925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0" name="AutoShape 10"/>
            <p:cNvCxnSpPr>
              <a:cxnSpLocks noChangeShapeType="1"/>
              <a:stCxn id="721925" idx="4"/>
              <a:endCxn id="721927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1" name="AutoShape 11"/>
            <p:cNvCxnSpPr>
              <a:cxnSpLocks noChangeShapeType="1"/>
              <a:stCxn id="721926" idx="2"/>
              <a:endCxn id="721924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2" name="AutoShape 12"/>
            <p:cNvCxnSpPr>
              <a:cxnSpLocks noChangeShapeType="1"/>
              <a:stCxn id="721924" idx="4"/>
              <a:endCxn id="721923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933" name="Oval 13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34" name="AutoShape 14"/>
            <p:cNvCxnSpPr>
              <a:cxnSpLocks noChangeShapeType="1"/>
              <a:stCxn id="721926" idx="4"/>
              <a:endCxn id="721933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5" name="AutoShape 15"/>
            <p:cNvCxnSpPr>
              <a:cxnSpLocks noChangeShapeType="1"/>
              <a:stCxn id="721933" idx="6"/>
              <a:endCxn id="721925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6" name="AutoShape 16"/>
            <p:cNvCxnSpPr>
              <a:cxnSpLocks noChangeShapeType="1"/>
              <a:stCxn id="721933" idx="5"/>
              <a:endCxn id="721927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7" name="AutoShape 17"/>
            <p:cNvCxnSpPr>
              <a:cxnSpLocks noChangeShapeType="1"/>
              <a:stCxn id="721933" idx="3"/>
              <a:endCxn id="721923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38" name="AutoShape 18"/>
            <p:cNvCxnSpPr>
              <a:cxnSpLocks noChangeShapeType="1"/>
              <a:stCxn id="721933" idx="2"/>
              <a:endCxn id="721924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721939" name="Object 19"/>
          <p:cNvGraphicFramePr>
            <a:graphicFrameLocks noChangeAspect="1"/>
          </p:cNvGraphicFramePr>
          <p:nvPr/>
        </p:nvGraphicFramePr>
        <p:xfrm>
          <a:off x="4814888" y="4572000"/>
          <a:ext cx="3954462" cy="1130300"/>
        </p:xfrm>
        <a:graphic>
          <a:graphicData uri="http://schemas.openxmlformats.org/presentationml/2006/ole">
            <p:oleObj spid="_x0000_s721963" name="Equation" r:id="rId3" imgW="800100" imgH="228600" progId="">
              <p:embed/>
            </p:oleObj>
          </a:graphicData>
        </a:graphic>
      </p:graphicFrame>
      <p:graphicFrame>
        <p:nvGraphicFramePr>
          <p:cNvPr id="721940" name="Object 20"/>
          <p:cNvGraphicFramePr>
            <a:graphicFrameLocks noChangeAspect="1"/>
          </p:cNvGraphicFramePr>
          <p:nvPr/>
        </p:nvGraphicFramePr>
        <p:xfrm>
          <a:off x="515938" y="4572000"/>
          <a:ext cx="3890962" cy="1130300"/>
        </p:xfrm>
        <a:graphic>
          <a:graphicData uri="http://schemas.openxmlformats.org/presentationml/2006/ole">
            <p:oleObj spid="_x0000_s721964" name="Equation" r:id="rId4" imgW="787400" imgH="228600" progId="">
              <p:embed/>
            </p:oleObj>
          </a:graphicData>
        </a:graphic>
      </p:graphicFrame>
      <p:grpSp>
        <p:nvGrpSpPr>
          <p:cNvPr id="721941" name="Group 21"/>
          <p:cNvGrpSpPr>
            <a:grpSpLocks/>
          </p:cNvGrpSpPr>
          <p:nvPr/>
        </p:nvGrpSpPr>
        <p:grpSpPr bwMode="auto">
          <a:xfrm>
            <a:off x="609600" y="1752600"/>
            <a:ext cx="1752600" cy="1524000"/>
            <a:chOff x="1152" y="1152"/>
            <a:chExt cx="1104" cy="960"/>
          </a:xfrm>
        </p:grpSpPr>
        <p:sp>
          <p:nvSpPr>
            <p:cNvPr id="721942" name="Oval 22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3" name="Oval 23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4" name="Oval 24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5" name="Oval 25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46" name="Oval 26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47" name="AutoShape 27"/>
            <p:cNvCxnSpPr>
              <a:cxnSpLocks noChangeShapeType="1"/>
              <a:stCxn id="721942" idx="6"/>
              <a:endCxn id="721946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48" name="AutoShape 28"/>
            <p:cNvCxnSpPr>
              <a:cxnSpLocks noChangeShapeType="1"/>
              <a:stCxn id="721945" idx="6"/>
              <a:endCxn id="721944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49" name="AutoShape 29"/>
            <p:cNvCxnSpPr>
              <a:cxnSpLocks noChangeShapeType="1"/>
              <a:stCxn id="721944" idx="4"/>
              <a:endCxn id="721946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0" name="AutoShape 30"/>
            <p:cNvCxnSpPr>
              <a:cxnSpLocks noChangeShapeType="1"/>
              <a:stCxn id="721945" idx="2"/>
              <a:endCxn id="721943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1" name="AutoShape 31"/>
            <p:cNvCxnSpPr>
              <a:cxnSpLocks noChangeShapeType="1"/>
              <a:stCxn id="721943" idx="4"/>
              <a:endCxn id="721942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1952" name="Oval 32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1953" name="AutoShape 33"/>
            <p:cNvCxnSpPr>
              <a:cxnSpLocks noChangeShapeType="1"/>
              <a:stCxn id="721945" idx="4"/>
              <a:endCxn id="721952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4" name="AutoShape 34"/>
            <p:cNvCxnSpPr>
              <a:cxnSpLocks noChangeShapeType="1"/>
              <a:stCxn id="721952" idx="6"/>
              <a:endCxn id="721944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5" name="AutoShape 35"/>
            <p:cNvCxnSpPr>
              <a:cxnSpLocks noChangeShapeType="1"/>
              <a:stCxn id="721952" idx="5"/>
              <a:endCxn id="721946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6" name="AutoShape 36"/>
            <p:cNvCxnSpPr>
              <a:cxnSpLocks noChangeShapeType="1"/>
              <a:stCxn id="721952" idx="3"/>
              <a:endCxn id="721942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1957" name="AutoShape 37"/>
            <p:cNvCxnSpPr>
              <a:cxnSpLocks noChangeShapeType="1"/>
              <a:stCxn id="721952" idx="2"/>
              <a:endCxn id="721943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1959" name="Text Box 39"/>
          <p:cNvSpPr txBox="1">
            <a:spLocks noChangeArrowheads="1"/>
          </p:cNvSpPr>
          <p:nvPr/>
        </p:nvSpPr>
        <p:spPr bwMode="auto">
          <a:xfrm>
            <a:off x="3932238" y="457200"/>
            <a:ext cx="2598788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 smtClean="0">
                <a:latin typeface="+mj-lt"/>
              </a:rPr>
              <a:t>Wheel Graph</a:t>
            </a:r>
            <a:endParaRPr lang="en-US" altLang="zh-TW" sz="3200" i="1" dirty="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76400" y="3581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</a:t>
            </a:r>
            <a:r>
              <a:rPr lang="en-US" sz="2400" baseline="-25000" dirty="0" smtClean="0"/>
              <a:t>5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" y="5791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/>
              <a:t> color for Odd cycle+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in the middle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4724400" y="57912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color for Even cycle+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/>
              <a:t> in the middle</a:t>
            </a:r>
            <a:endParaRPr lang="en-US" sz="2400" dirty="0"/>
          </a:p>
        </p:txBody>
      </p:sp>
      <p:sp>
        <p:nvSpPr>
          <p:cNvPr id="69" name="Oval 68"/>
          <p:cNvSpPr/>
          <p:nvPr/>
        </p:nvSpPr>
        <p:spPr bwMode="auto">
          <a:xfrm>
            <a:off x="65532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70" name="Straight Connector 69"/>
          <p:cNvCxnSpPr>
            <a:endCxn id="69" idx="3"/>
          </p:cNvCxnSpPr>
          <p:nvPr/>
        </p:nvCxnSpPr>
        <p:spPr bwMode="auto">
          <a:xfrm rot="5400000" flipH="1" flipV="1">
            <a:off x="6253022" y="2443022"/>
            <a:ext cx="371756" cy="2955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69" idx="7"/>
          </p:cNvCxnSpPr>
          <p:nvPr/>
        </p:nvCxnSpPr>
        <p:spPr bwMode="auto">
          <a:xfrm rot="5400000" flipH="1" flipV="1">
            <a:off x="6743700" y="1909622"/>
            <a:ext cx="338278" cy="3290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90" idx="5"/>
          </p:cNvCxnSpPr>
          <p:nvPr/>
        </p:nvCxnSpPr>
        <p:spPr bwMode="auto">
          <a:xfrm rot="16200000" flipH="1">
            <a:off x="6248400" y="1914244"/>
            <a:ext cx="381000" cy="2955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9" idx="5"/>
          </p:cNvCxnSpPr>
          <p:nvPr/>
        </p:nvCxnSpPr>
        <p:spPr bwMode="auto">
          <a:xfrm rot="16200000" flipH="1">
            <a:off x="6748322" y="2404922"/>
            <a:ext cx="371756" cy="3717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/>
          <p:cNvSpPr txBox="1"/>
          <p:nvPr/>
        </p:nvSpPr>
        <p:spPr>
          <a:xfrm>
            <a:off x="6477000" y="3505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-25000" dirty="0" smtClean="0"/>
              <a:t> 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cxnSp>
        <p:nvCxnSpPr>
          <p:cNvPr id="86" name="Straight Connector 85"/>
          <p:cNvCxnSpPr>
            <a:stCxn id="90" idx="6"/>
            <a:endCxn id="87" idx="2"/>
          </p:cNvCxnSpPr>
          <p:nvPr/>
        </p:nvCxnSpPr>
        <p:spPr bwMode="auto">
          <a:xfrm>
            <a:off x="6324600" y="1790700"/>
            <a:ext cx="685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Oval 86"/>
          <p:cNvSpPr/>
          <p:nvPr/>
        </p:nvSpPr>
        <p:spPr bwMode="auto">
          <a:xfrm>
            <a:off x="7010400" y="16764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7010400" y="27432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096000" y="2743200"/>
            <a:ext cx="228600" cy="2286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096000" y="1676400"/>
            <a:ext cx="228600" cy="2286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6324600" y="2895600"/>
            <a:ext cx="6858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>
            <a:stCxn id="89" idx="0"/>
            <a:endCxn id="90" idx="4"/>
          </p:cNvCxnSpPr>
          <p:nvPr/>
        </p:nvCxnSpPr>
        <p:spPr bwMode="auto">
          <a:xfrm rot="5400000" flipH="1" flipV="1">
            <a:off x="5791200" y="2324100"/>
            <a:ext cx="838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 rot="5400000" flipH="1" flipV="1">
            <a:off x="6744494" y="2323306"/>
            <a:ext cx="8382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4075113" y="457200"/>
            <a:ext cx="121616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Trees</a:t>
            </a:r>
          </a:p>
        </p:txBody>
      </p:sp>
      <p:sp>
        <p:nvSpPr>
          <p:cNvPr id="696375" name="Rectangle 55"/>
          <p:cNvSpPr>
            <a:spLocks noChangeArrowheads="1"/>
          </p:cNvSpPr>
          <p:nvPr/>
        </p:nvSpPr>
        <p:spPr bwMode="auto">
          <a:xfrm>
            <a:off x="2811463" y="3697288"/>
            <a:ext cx="3429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Pick any vertex as “root.”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if (unique) path from root is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even length:       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pitchFamily="66" charset="0"/>
              </a:rPr>
              <a:t>odd length:</a:t>
            </a:r>
          </a:p>
        </p:txBody>
      </p:sp>
      <p:grpSp>
        <p:nvGrpSpPr>
          <p:cNvPr id="696376" name="Group 56"/>
          <p:cNvGrpSpPr>
            <a:grpSpLocks/>
          </p:cNvGrpSpPr>
          <p:nvPr/>
        </p:nvGrpSpPr>
        <p:grpSpPr bwMode="auto">
          <a:xfrm>
            <a:off x="4724400" y="1371600"/>
            <a:ext cx="1922463" cy="647700"/>
            <a:chOff x="2976" y="720"/>
            <a:chExt cx="1211" cy="408"/>
          </a:xfrm>
        </p:grpSpPr>
        <p:sp>
          <p:nvSpPr>
            <p:cNvPr id="696377" name="Text Box 57"/>
            <p:cNvSpPr txBox="1">
              <a:spLocks noChangeArrowheads="1"/>
            </p:cNvSpPr>
            <p:nvPr/>
          </p:nvSpPr>
          <p:spPr bwMode="auto">
            <a:xfrm>
              <a:off x="3782" y="794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en-US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696378" name="Freeform 58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ysDot"/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379" name="Group 59"/>
          <p:cNvGrpSpPr>
            <a:grpSpLocks/>
          </p:cNvGrpSpPr>
          <p:nvPr/>
        </p:nvGrpSpPr>
        <p:grpSpPr bwMode="auto">
          <a:xfrm>
            <a:off x="3581400" y="1524000"/>
            <a:ext cx="2286000" cy="1828800"/>
            <a:chOff x="2256" y="816"/>
            <a:chExt cx="1440" cy="1152"/>
          </a:xfrm>
        </p:grpSpPr>
        <p:grpSp>
          <p:nvGrpSpPr>
            <p:cNvPr id="696380" name="Group 60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696381" name="Oval 61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2" name="Oval 62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3" name="Oval 63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4" name="Oval 64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5" name="Oval 65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6" name="Oval 66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7" name="Oval 67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8" name="Oval 68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96389" name="AutoShape 69"/>
              <p:cNvCxnSpPr>
                <a:cxnSpLocks noChangeShapeType="1"/>
                <a:stCxn id="696381" idx="4"/>
                <a:endCxn id="696382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0" name="AutoShape 70"/>
              <p:cNvCxnSpPr>
                <a:cxnSpLocks noChangeShapeType="1"/>
                <a:stCxn id="696381" idx="3"/>
                <a:endCxn id="696384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1" name="AutoShape 71"/>
              <p:cNvCxnSpPr>
                <a:cxnSpLocks noChangeShapeType="1"/>
                <a:stCxn id="696381" idx="5"/>
                <a:endCxn id="696383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2" name="AutoShape 72"/>
              <p:cNvCxnSpPr>
                <a:cxnSpLocks noChangeShapeType="1"/>
                <a:stCxn id="696382" idx="4"/>
                <a:endCxn id="696386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3" name="AutoShape 73"/>
              <p:cNvCxnSpPr>
                <a:cxnSpLocks noChangeShapeType="1"/>
                <a:stCxn id="696382" idx="4"/>
                <a:endCxn id="696387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4" name="AutoShape 74"/>
              <p:cNvCxnSpPr>
                <a:cxnSpLocks noChangeShapeType="1"/>
                <a:stCxn id="696384" idx="3"/>
                <a:endCxn id="696385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6395" name="AutoShape 75"/>
              <p:cNvCxnSpPr>
                <a:cxnSpLocks noChangeShapeType="1"/>
                <a:stCxn id="696383" idx="5"/>
                <a:endCxn id="696388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96396" name="Oval 76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7" name="Oval 77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8" name="Oval 78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9" name="Oval 79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0" name="Oval 80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1" name="Oval 81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2" name="Oval 82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03" name="Oval 83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6404" name="AutoShape 84"/>
            <p:cNvCxnSpPr>
              <a:cxnSpLocks noChangeShapeType="1"/>
              <a:stCxn id="696396" idx="4"/>
              <a:endCxn id="696397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5" name="AutoShape 85"/>
            <p:cNvCxnSpPr>
              <a:cxnSpLocks noChangeShapeType="1"/>
              <a:stCxn id="696396" idx="3"/>
              <a:endCxn id="696399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6" name="AutoShape 86"/>
            <p:cNvCxnSpPr>
              <a:cxnSpLocks noChangeShapeType="1"/>
              <a:stCxn id="696396" idx="5"/>
              <a:endCxn id="696398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7" name="AutoShape 87"/>
            <p:cNvCxnSpPr>
              <a:cxnSpLocks noChangeShapeType="1"/>
              <a:stCxn id="696397" idx="4"/>
              <a:endCxn id="696401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8" name="AutoShape 88"/>
            <p:cNvCxnSpPr>
              <a:cxnSpLocks noChangeShapeType="1"/>
              <a:stCxn id="696397" idx="4"/>
              <a:endCxn id="696402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09" name="AutoShape 89"/>
            <p:cNvCxnSpPr>
              <a:cxnSpLocks noChangeShapeType="1"/>
              <a:stCxn id="696399" idx="3"/>
              <a:endCxn id="696400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410" name="AutoShape 90"/>
            <p:cNvCxnSpPr>
              <a:cxnSpLocks noChangeShapeType="1"/>
              <a:stCxn id="696398" idx="5"/>
              <a:endCxn id="696403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6411" name="Oval 91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6412" name="AutoShape 92"/>
            <p:cNvCxnSpPr>
              <a:cxnSpLocks noChangeShapeType="1"/>
              <a:stCxn id="696403" idx="5"/>
              <a:endCxn id="696411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96413" name="Oval 93"/>
          <p:cNvSpPr>
            <a:spLocks noChangeArrowheads="1"/>
          </p:cNvSpPr>
          <p:nvPr/>
        </p:nvSpPr>
        <p:spPr bwMode="auto">
          <a:xfrm>
            <a:off x="4343400" y="1524000"/>
            <a:ext cx="228600" cy="228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4" name="Oval 94"/>
          <p:cNvSpPr>
            <a:spLocks noChangeArrowheads="1"/>
          </p:cNvSpPr>
          <p:nvPr/>
        </p:nvSpPr>
        <p:spPr bwMode="auto">
          <a:xfrm>
            <a:off x="4335463" y="4611688"/>
            <a:ext cx="304800" cy="304800"/>
          </a:xfrm>
          <a:prstGeom prst="ellipse">
            <a:avLst/>
          </a:prstGeom>
          <a:solidFill>
            <a:srgbClr val="A50021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5" name="Oval 95"/>
          <p:cNvSpPr>
            <a:spLocks noChangeArrowheads="1"/>
          </p:cNvSpPr>
          <p:nvPr/>
        </p:nvSpPr>
        <p:spPr bwMode="auto">
          <a:xfrm>
            <a:off x="4335463" y="5119688"/>
            <a:ext cx="304800" cy="330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16" name="Group 96"/>
          <p:cNvGrpSpPr>
            <a:grpSpLocks/>
          </p:cNvGrpSpPr>
          <p:nvPr/>
        </p:nvGrpSpPr>
        <p:grpSpPr bwMode="auto">
          <a:xfrm>
            <a:off x="3810000" y="2057400"/>
            <a:ext cx="1371600" cy="228600"/>
            <a:chOff x="2400" y="1152"/>
            <a:chExt cx="864" cy="144"/>
          </a:xfrm>
        </p:grpSpPr>
        <p:sp>
          <p:nvSpPr>
            <p:cNvPr id="696417" name="Oval 97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8" name="Oval 98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9" name="Oval 99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420" name="Group 100"/>
          <p:cNvGrpSpPr>
            <a:grpSpLocks/>
          </p:cNvGrpSpPr>
          <p:nvPr/>
        </p:nvGrpSpPr>
        <p:grpSpPr bwMode="auto">
          <a:xfrm>
            <a:off x="3581400" y="2743200"/>
            <a:ext cx="1828800" cy="228600"/>
            <a:chOff x="2256" y="1584"/>
            <a:chExt cx="1152" cy="144"/>
          </a:xfrm>
        </p:grpSpPr>
        <p:sp>
          <p:nvSpPr>
            <p:cNvPr id="696421" name="Oval 101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2" name="Oval 102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3" name="Oval 103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24" name="Oval 104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25" name="Oval 105"/>
          <p:cNvSpPr>
            <a:spLocks noChangeArrowheads="1"/>
          </p:cNvSpPr>
          <p:nvPr/>
        </p:nvSpPr>
        <p:spPr bwMode="auto">
          <a:xfrm>
            <a:off x="5638800" y="31242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6" name="Text Box 106"/>
          <p:cNvSpPr txBox="1">
            <a:spLocks noChangeArrowheads="1"/>
          </p:cNvSpPr>
          <p:nvPr/>
        </p:nvSpPr>
        <p:spPr bwMode="auto">
          <a:xfrm>
            <a:off x="2309813" y="6024563"/>
            <a:ext cx="44719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Can prove more formally using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3" grpId="0" animBg="1"/>
      <p:bldP spid="696414" grpId="0" animBg="1"/>
      <p:bldP spid="696415" grpId="0" animBg="1"/>
      <p:bldP spid="696425" grpId="0" animBg="1"/>
      <p:bldP spid="6964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Text Box 2"/>
          <p:cNvSpPr txBox="1">
            <a:spLocks noChangeArrowheads="1"/>
          </p:cNvSpPr>
          <p:nvPr/>
        </p:nvSpPr>
        <p:spPr bwMode="auto">
          <a:xfrm>
            <a:off x="3048000" y="457200"/>
            <a:ext cx="398698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i="1" dirty="0">
                <a:latin typeface="+mj-lt"/>
              </a:rPr>
              <a:t>2-Colourable Graphs</a:t>
            </a:r>
          </a:p>
        </p:txBody>
      </p:sp>
      <p:sp>
        <p:nvSpPr>
          <p:cNvPr id="692227" name="Text Box 3"/>
          <p:cNvSpPr txBox="1">
            <a:spLocks noChangeArrowheads="1"/>
          </p:cNvSpPr>
          <p:nvPr/>
        </p:nvSpPr>
        <p:spPr bwMode="auto">
          <a:xfrm>
            <a:off x="2444750" y="1371600"/>
            <a:ext cx="427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When exactly is a graph 2-colourable?</a:t>
            </a:r>
          </a:p>
        </p:txBody>
      </p:sp>
      <p:sp>
        <p:nvSpPr>
          <p:cNvPr id="692228" name="Oval 4"/>
          <p:cNvSpPr>
            <a:spLocks noChangeArrowheads="1"/>
          </p:cNvSpPr>
          <p:nvPr/>
        </p:nvSpPr>
        <p:spPr bwMode="auto">
          <a:xfrm>
            <a:off x="1219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29" name="Oval 5"/>
          <p:cNvSpPr>
            <a:spLocks noChangeArrowheads="1"/>
          </p:cNvSpPr>
          <p:nvPr/>
        </p:nvSpPr>
        <p:spPr bwMode="auto">
          <a:xfrm>
            <a:off x="1219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0" name="Oval 6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1" name="Oval 7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2" name="Oval 8"/>
          <p:cNvSpPr>
            <a:spLocks noChangeArrowheads="1"/>
          </p:cNvSpPr>
          <p:nvPr/>
        </p:nvSpPr>
        <p:spPr bwMode="auto">
          <a:xfrm>
            <a:off x="3048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3" name="Oval 9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4" name="Oval 10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5" name="Oval 11"/>
          <p:cNvSpPr>
            <a:spLocks noChangeArrowheads="1"/>
          </p:cNvSpPr>
          <p:nvPr/>
        </p:nvSpPr>
        <p:spPr bwMode="auto">
          <a:xfrm>
            <a:off x="3962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36" name="Line 12"/>
          <p:cNvSpPr>
            <a:spLocks noChangeShapeType="1"/>
          </p:cNvSpPr>
          <p:nvPr/>
        </p:nvSpPr>
        <p:spPr bwMode="auto">
          <a:xfrm>
            <a:off x="1295400" y="2209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7" name="Line 13"/>
          <p:cNvSpPr>
            <a:spLocks noChangeShapeType="1"/>
          </p:cNvSpPr>
          <p:nvPr/>
        </p:nvSpPr>
        <p:spPr bwMode="auto">
          <a:xfrm>
            <a:off x="1295400" y="2209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8" name="Line 14"/>
          <p:cNvSpPr>
            <a:spLocks noChangeShapeType="1"/>
          </p:cNvSpPr>
          <p:nvPr/>
        </p:nvSpPr>
        <p:spPr bwMode="auto">
          <a:xfrm>
            <a:off x="1295400" y="4953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39" name="Line 15"/>
          <p:cNvSpPr>
            <a:spLocks noChangeShapeType="1"/>
          </p:cNvSpPr>
          <p:nvPr/>
        </p:nvSpPr>
        <p:spPr bwMode="auto">
          <a:xfrm>
            <a:off x="4038600" y="2209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0" name="Line 16"/>
          <p:cNvSpPr>
            <a:spLocks noChangeShapeType="1"/>
          </p:cNvSpPr>
          <p:nvPr/>
        </p:nvSpPr>
        <p:spPr bwMode="auto">
          <a:xfrm>
            <a:off x="22098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1" name="Line 17"/>
          <p:cNvSpPr>
            <a:spLocks noChangeShapeType="1"/>
          </p:cNvSpPr>
          <p:nvPr/>
        </p:nvSpPr>
        <p:spPr bwMode="auto">
          <a:xfrm>
            <a:off x="22098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2" name="Line 18"/>
          <p:cNvSpPr>
            <a:spLocks noChangeShapeType="1"/>
          </p:cNvSpPr>
          <p:nvPr/>
        </p:nvSpPr>
        <p:spPr bwMode="auto">
          <a:xfrm>
            <a:off x="31242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3" name="Line 19"/>
          <p:cNvSpPr>
            <a:spLocks noChangeShapeType="1"/>
          </p:cNvSpPr>
          <p:nvPr/>
        </p:nvSpPr>
        <p:spPr bwMode="auto">
          <a:xfrm>
            <a:off x="2209800" y="4038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4" name="Line 20"/>
          <p:cNvSpPr>
            <a:spLocks noChangeShapeType="1"/>
          </p:cNvSpPr>
          <p:nvPr/>
        </p:nvSpPr>
        <p:spPr bwMode="auto">
          <a:xfrm>
            <a:off x="1295400" y="2209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5" name="Line 21"/>
          <p:cNvSpPr>
            <a:spLocks noChangeShapeType="1"/>
          </p:cNvSpPr>
          <p:nvPr/>
        </p:nvSpPr>
        <p:spPr bwMode="auto">
          <a:xfrm flipH="1">
            <a:off x="12954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6" name="Line 22"/>
          <p:cNvSpPr>
            <a:spLocks noChangeShapeType="1"/>
          </p:cNvSpPr>
          <p:nvPr/>
        </p:nvSpPr>
        <p:spPr bwMode="auto">
          <a:xfrm flipV="1">
            <a:off x="3124200" y="2209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7" name="Line 23"/>
          <p:cNvSpPr>
            <a:spLocks noChangeShapeType="1"/>
          </p:cNvSpPr>
          <p:nvPr/>
        </p:nvSpPr>
        <p:spPr bwMode="auto">
          <a:xfrm>
            <a:off x="31242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49" name="Text Box 25"/>
          <p:cNvSpPr txBox="1">
            <a:spLocks noChangeArrowheads="1"/>
          </p:cNvSpPr>
          <p:nvPr/>
        </p:nvSpPr>
        <p:spPr bwMode="auto">
          <a:xfrm>
            <a:off x="4953000" y="3505200"/>
            <a:ext cx="2347913" cy="376238"/>
          </a:xfrm>
          <a:prstGeom prst="rect">
            <a:avLst/>
          </a:prstGeom>
          <a:solidFill>
            <a:srgbClr val="CC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This is 2-colourable.</a:t>
            </a:r>
          </a:p>
        </p:txBody>
      </p:sp>
      <p:sp>
        <p:nvSpPr>
          <p:cNvPr id="692250" name="Oval 26"/>
          <p:cNvSpPr>
            <a:spLocks noChangeArrowheads="1"/>
          </p:cNvSpPr>
          <p:nvPr/>
        </p:nvSpPr>
        <p:spPr bwMode="auto">
          <a:xfrm>
            <a:off x="1219200" y="21336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1" name="Oval 27"/>
          <p:cNvSpPr>
            <a:spLocks noChangeArrowheads="1"/>
          </p:cNvSpPr>
          <p:nvPr/>
        </p:nvSpPr>
        <p:spPr bwMode="auto">
          <a:xfrm>
            <a:off x="1219200" y="4876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2" name="Oval 28"/>
          <p:cNvSpPr>
            <a:spLocks noChangeArrowheads="1"/>
          </p:cNvSpPr>
          <p:nvPr/>
        </p:nvSpPr>
        <p:spPr bwMode="auto">
          <a:xfrm>
            <a:off x="2133600" y="39624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3" name="Oval 29"/>
          <p:cNvSpPr>
            <a:spLocks noChangeArrowheads="1"/>
          </p:cNvSpPr>
          <p:nvPr/>
        </p:nvSpPr>
        <p:spPr bwMode="auto">
          <a:xfrm>
            <a:off x="21336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4" name="Oval 30"/>
          <p:cNvSpPr>
            <a:spLocks noChangeArrowheads="1"/>
          </p:cNvSpPr>
          <p:nvPr/>
        </p:nvSpPr>
        <p:spPr bwMode="auto">
          <a:xfrm>
            <a:off x="3048000" y="30480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5" name="Oval 31"/>
          <p:cNvSpPr>
            <a:spLocks noChangeArrowheads="1"/>
          </p:cNvSpPr>
          <p:nvPr/>
        </p:nvSpPr>
        <p:spPr bwMode="auto">
          <a:xfrm>
            <a:off x="3048000" y="3962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6" name="Oval 32"/>
          <p:cNvSpPr>
            <a:spLocks noChangeArrowheads="1"/>
          </p:cNvSpPr>
          <p:nvPr/>
        </p:nvSpPr>
        <p:spPr bwMode="auto">
          <a:xfrm>
            <a:off x="3962400" y="4876800"/>
            <a:ext cx="152400" cy="152400"/>
          </a:xfrm>
          <a:prstGeom prst="ellipse">
            <a:avLst/>
          </a:prstGeom>
          <a:solidFill>
            <a:srgbClr val="A5002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7" name="Oval 33"/>
          <p:cNvSpPr>
            <a:spLocks noChangeArrowheads="1"/>
          </p:cNvSpPr>
          <p:nvPr/>
        </p:nvSpPr>
        <p:spPr bwMode="auto">
          <a:xfrm>
            <a:off x="3962400" y="2133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258" name="Text Box 34"/>
          <p:cNvSpPr txBox="1">
            <a:spLocks noChangeArrowheads="1"/>
          </p:cNvSpPr>
          <p:nvPr/>
        </p:nvSpPr>
        <p:spPr bwMode="auto">
          <a:xfrm>
            <a:off x="2619375" y="5486400"/>
            <a:ext cx="3857625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 colourable: tree, even cycle, etc.</a:t>
            </a:r>
          </a:p>
        </p:txBody>
      </p:sp>
      <p:sp>
        <p:nvSpPr>
          <p:cNvPr id="692259" name="Text Box 35"/>
          <p:cNvSpPr txBox="1">
            <a:spLocks noChangeArrowheads="1"/>
          </p:cNvSpPr>
          <p:nvPr/>
        </p:nvSpPr>
        <p:spPr bwMode="auto">
          <a:xfrm>
            <a:off x="2254250" y="6176963"/>
            <a:ext cx="46037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Not 2 colourable: triangle, odd cycle,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49" grpId="0" animBg="1"/>
      <p:bldP spid="692250" grpId="0" animBg="1"/>
      <p:bldP spid="692251" grpId="0" animBg="1"/>
      <p:bldP spid="692252" grpId="0" animBg="1"/>
      <p:bldP spid="692253" grpId="0" animBg="1"/>
      <p:bldP spid="692254" grpId="0" animBg="1"/>
      <p:bldP spid="692255" grpId="0" animBg="1"/>
      <p:bldP spid="692256" grpId="0" animBg="1"/>
      <p:bldP spid="692257" grpId="0" animBg="1"/>
      <p:bldP spid="692258" grpId="0" animBg="1"/>
      <p:bldP spid="69225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:/latex-macros/course}&#10;\begin{document}&#10;$a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68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5"/>
  <p:tag name="PICTUREFILESIZE" val="41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9348</TotalTime>
  <Words>807</Words>
  <Application>Microsoft Office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Equation</vt:lpstr>
      <vt:lpstr>Graph-3 </vt:lpstr>
      <vt:lpstr>Graph Coloring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Acknowledgement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Mahmuda Naznin</dc:creator>
  <cp:lastModifiedBy>star_sky</cp:lastModifiedBy>
  <cp:revision>208</cp:revision>
  <dcterms:created xsi:type="dcterms:W3CDTF">2007-08-29T04:27:34Z</dcterms:created>
  <dcterms:modified xsi:type="dcterms:W3CDTF">2024-01-08T17:20:36Z</dcterms:modified>
</cp:coreProperties>
</file>