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84" r:id="rId5"/>
    <p:sldId id="288" r:id="rId6"/>
    <p:sldId id="298" r:id="rId7"/>
    <p:sldId id="299" r:id="rId8"/>
    <p:sldId id="300" r:id="rId9"/>
    <p:sldId id="301" r:id="rId10"/>
    <p:sldId id="304" r:id="rId11"/>
    <p:sldId id="305" r:id="rId12"/>
    <p:sldId id="311" r:id="rId13"/>
    <p:sldId id="302" r:id="rId14"/>
    <p:sldId id="303" r:id="rId15"/>
    <p:sldId id="310" r:id="rId16"/>
    <p:sldId id="312" r:id="rId17"/>
    <p:sldId id="308" r:id="rId18"/>
    <p:sldId id="309" r:id="rId19"/>
    <p:sldId id="313" r:id="rId20"/>
    <p:sldId id="306"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p:restoredTop sz="94899" autoAdjust="0"/>
  </p:normalViewPr>
  <p:slideViewPr>
    <p:cSldViewPr snapToGrid="0" snapToObjects="1" showGuides="1">
      <p:cViewPr varScale="1">
        <p:scale>
          <a:sx n="59" d="100"/>
          <a:sy n="59" d="100"/>
        </p:scale>
        <p:origin x="992" y="80"/>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7E8FAB-BBBE-0C6D-C9A0-0130DFA721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BA5348C-E80F-C7B0-A2B1-7AAE73DCC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03F14C-EF7F-4922-8DC2-890917FC2672}" type="datetime1">
              <a:rPr lang="en-US" smtClean="0"/>
              <a:t>8/29/2023</a:t>
            </a:fld>
            <a:endParaRPr lang="en-US"/>
          </a:p>
        </p:txBody>
      </p:sp>
      <p:sp>
        <p:nvSpPr>
          <p:cNvPr id="4" name="Footer Placeholder 3">
            <a:extLst>
              <a:ext uri="{FF2B5EF4-FFF2-40B4-BE49-F238E27FC236}">
                <a16:creationId xmlns:a16="http://schemas.microsoft.com/office/drawing/2014/main" id="{B6DD6650-4C48-A43D-8936-137FDBE8E0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0E2C142-9AD4-02DD-AA9D-D466ACABBB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35B2BF-18E3-4DC2-96D8-5347F15490C5}" type="slidenum">
              <a:rPr lang="en-US" smtClean="0"/>
              <a:t>‹#›</a:t>
            </a:fld>
            <a:endParaRPr lang="en-US"/>
          </a:p>
        </p:txBody>
      </p:sp>
    </p:spTree>
    <p:extLst>
      <p:ext uri="{BB962C8B-B14F-4D97-AF65-F5344CB8AC3E}">
        <p14:creationId xmlns:p14="http://schemas.microsoft.com/office/powerpoint/2010/main" val="399539305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909F-C079-49C5-B62B-975768E78F54}" type="datetime1">
              <a:rPr lang="en-US" smtClean="0"/>
              <a:t>8/29/2023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endParaRPr lang="en-US" noProof="0"/>
          </a:p>
        </p:txBody>
      </p:sp>
      <p:sp>
        <p:nvSpPr>
          <p:cNvPr id="4" name="Footer Placeholder 3">
            <a:extLst>
              <a:ext uri="{FF2B5EF4-FFF2-40B4-BE49-F238E27FC236}">
                <a16:creationId xmlns:a16="http://schemas.microsoft.com/office/drawing/2014/main" id="{02EBCDAD-A800-A1BB-F958-A7F3283A9F73}"/>
              </a:ext>
            </a:extLst>
          </p:cNvPr>
          <p:cNvSpPr>
            <a:spLocks noGrp="1"/>
          </p:cNvSpPr>
          <p:nvPr>
            <p:ph type="ftr" sz="quarter" idx="11"/>
          </p:nvPr>
        </p:nvSpPr>
        <p:spPr>
          <a:xfrm>
            <a:off x="5364480" y="6400904"/>
            <a:ext cx="1463040" cy="246888"/>
          </a:xfrm>
          <a:prstGeom prst="rect">
            <a:avLst/>
          </a:prstGeom>
        </p:spPr>
        <p:txBody>
          <a:bodyPr/>
          <a:lstStyle/>
          <a:p>
            <a:r>
              <a:rPr lang="en-US"/>
              <a:t>DIGITEYES</a:t>
            </a:r>
            <a:endParaRPr lang="en-US" dirty="0"/>
          </a:p>
        </p:txBody>
      </p:sp>
      <p:sp>
        <p:nvSpPr>
          <p:cNvPr id="5" name="Slide Number Placeholder 4">
            <a:extLst>
              <a:ext uri="{FF2B5EF4-FFF2-40B4-BE49-F238E27FC236}">
                <a16:creationId xmlns:a16="http://schemas.microsoft.com/office/drawing/2014/main" id="{67CBCEF4-C620-D8E5-814A-D8503ACC58C9}"/>
              </a:ext>
            </a:extLst>
          </p:cNvPr>
          <p:cNvSpPr>
            <a:spLocks noGrp="1"/>
          </p:cNvSpPr>
          <p:nvPr>
            <p:ph type="sldNum" sz="quarter" idx="12"/>
          </p:nvPr>
        </p:nvSpPr>
        <p:spPr/>
        <p:txBody>
          <a:bodyPr/>
          <a:lstStyle/>
          <a:p>
            <a:fld id="{8D0AFDD5-844D-364D-8AEC-50CF4D36D55D}" type="slidenum">
              <a:rPr lang="en-US" smtClean="0"/>
              <a:pPr/>
              <a:t>‹#›</a:t>
            </a:fld>
            <a:endParaRPr lang="en-US" dirty="0"/>
          </a:p>
        </p:txBody>
      </p:sp>
      <p:sp>
        <p:nvSpPr>
          <p:cNvPr id="6" name="TextBox 5">
            <a:extLst>
              <a:ext uri="{FF2B5EF4-FFF2-40B4-BE49-F238E27FC236}">
                <a16:creationId xmlns:a16="http://schemas.microsoft.com/office/drawing/2014/main" id="{2DF265E8-1F4E-DA23-72B7-067B6CBC58E7}"/>
              </a:ext>
            </a:extLst>
          </p:cNvPr>
          <p:cNvSpPr txBox="1"/>
          <p:nvPr userDrawn="1"/>
        </p:nvSpPr>
        <p:spPr>
          <a:xfrm>
            <a:off x="11052048" y="6429843"/>
            <a:ext cx="1143000" cy="276999"/>
          </a:xfrm>
          <a:prstGeom prst="rect">
            <a:avLst/>
          </a:prstGeom>
          <a:noFill/>
        </p:spPr>
        <p:txBody>
          <a:bodyPr wrap="square" rtlCol="0">
            <a:spAutoFit/>
          </a:bodyPr>
          <a:lstStyle/>
          <a:p>
            <a:r>
              <a:rPr lang="en-US" sz="1200" dirty="0"/>
              <a:t>7/14/2023</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a:xfrm>
            <a:off x="5364480" y="6400904"/>
            <a:ext cx="1463040" cy="246888"/>
          </a:xfrm>
          <a:prstGeom prst="rect">
            <a:avLst/>
          </a:prstGeom>
        </p:spPr>
        <p:txBody>
          <a:bodyPr/>
          <a:lstStyle/>
          <a:p>
            <a:r>
              <a:rPr lang="en-US" noProof="0"/>
              <a:t>DIGITEYES</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a:xfrm>
            <a:off x="5364480" y="6400904"/>
            <a:ext cx="1463040" cy="246888"/>
          </a:xfrm>
          <a:prstGeom prst="rect">
            <a:avLst/>
          </a:prstGeom>
        </p:spPr>
        <p:txBody>
          <a:bodyPr/>
          <a:lstStyle/>
          <a:p>
            <a:r>
              <a:rPr lang="en-US" noProof="0"/>
              <a:t>DIGITEYES</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a:xfrm>
            <a:off x="5364480" y="6400904"/>
            <a:ext cx="1463040" cy="246888"/>
          </a:xfrm>
          <a:prstGeom prst="rect">
            <a:avLst/>
          </a:prstGeom>
        </p:spPr>
        <p:txBody>
          <a:bodyPr/>
          <a:lstStyle/>
          <a:p>
            <a:r>
              <a:rPr lang="en-US" noProof="0"/>
              <a:t>DIGITEYES</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endParaRPr lang="en-US" noProof="0"/>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endParaRPr lang="en-US" noProof="0"/>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a:xfrm>
            <a:off x="5364480" y="6400904"/>
            <a:ext cx="1463040" cy="246888"/>
          </a:xfrm>
          <a:prstGeom prst="rect">
            <a:avLst/>
          </a:prstGeom>
        </p:spPr>
        <p:txBody>
          <a:bodyPr/>
          <a:lstStyle/>
          <a:p>
            <a:r>
              <a:rPr lang="en-US" noProof="0"/>
              <a:t>DIGITEYES</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a:xfrm>
            <a:off x="5364480" y="6400904"/>
            <a:ext cx="1463040" cy="246888"/>
          </a:xfrm>
          <a:prstGeom prst="rect">
            <a:avLst/>
          </a:prstGeom>
        </p:spPr>
        <p:txBody>
          <a:bodyPr/>
          <a:lstStyle/>
          <a:p>
            <a:r>
              <a:rPr lang="en-US" noProof="0"/>
              <a:t>DIGITEYES</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a:xfrm>
            <a:off x="5364480" y="6400904"/>
            <a:ext cx="1463040" cy="246888"/>
          </a:xfrm>
          <a:prstGeom prst="rect">
            <a:avLst/>
          </a:prstGeom>
        </p:spPr>
        <p:txBody>
          <a:bodyPr/>
          <a:lstStyle/>
          <a:p>
            <a:r>
              <a:rPr lang="en-US" noProof="0"/>
              <a:t>DIGITEYES</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endParaRPr lang="en-US" noProof="0"/>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endParaRPr lang="en-US" noProof="0"/>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a:xfrm>
            <a:off x="5364480" y="6400904"/>
            <a:ext cx="1463040" cy="246888"/>
          </a:xfrm>
          <a:prstGeom prst="rect">
            <a:avLst/>
          </a:prstGeom>
        </p:spPr>
        <p:txBody>
          <a:bodyPr/>
          <a:lstStyle/>
          <a:p>
            <a:r>
              <a:rPr lang="en-US" noProof="0"/>
              <a:t>DIGITEYES</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a:xfrm>
            <a:off x="5364480" y="6400904"/>
            <a:ext cx="1463040" cy="246888"/>
          </a:xfrm>
          <a:prstGeom prst="rect">
            <a:avLst/>
          </a:prstGeom>
        </p:spPr>
        <p:txBody>
          <a:bodyPr/>
          <a:lstStyle/>
          <a:p>
            <a:r>
              <a:rPr lang="en-US" noProof="0"/>
              <a:t>DIGITEYES</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endParaRPr lang="en-US" noProof="0"/>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endParaRPr lang="en-US" noProof="0"/>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endParaRPr lang="en-US" noProof="0"/>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endParaRPr lang="en-US" noProof="0"/>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46634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a:xfrm>
            <a:off x="5364480" y="6400904"/>
            <a:ext cx="1463040" cy="246888"/>
          </a:xfrm>
          <a:prstGeom prst="rect">
            <a:avLst/>
          </a:prstGeom>
        </p:spPr>
        <p:txBody>
          <a:bodyPr/>
          <a:lstStyle>
            <a:lvl1pPr>
              <a:defRPr>
                <a:solidFill>
                  <a:schemeClr val="bg1"/>
                </a:solidFill>
              </a:defRPr>
            </a:lvl1pPr>
          </a:lstStyle>
          <a:p>
            <a:r>
              <a:rPr lang="en-US" noProof="0"/>
              <a:t>DIGITEYES</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endParaRPr lang="en-US" noProof="0"/>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endParaRPr lang="en-US" noProof="0"/>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endParaRPr lang="en-US" noProof="0"/>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endParaRPr lang="en-US" noProof="0"/>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endParaRPr lang="en-US" noProof="0"/>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501140"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42499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C44D0BE7-2776-C293-93C2-7F3679C1A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30/08/2023</a:t>
            </a:r>
            <a:endParaRPr lang="en-US" dirty="0"/>
          </a:p>
        </p:txBody>
      </p:sp>
      <p:sp>
        <p:nvSpPr>
          <p:cNvPr id="9" name="Footer Placeholder 8">
            <a:extLst>
              <a:ext uri="{FF2B5EF4-FFF2-40B4-BE49-F238E27FC236}">
                <a16:creationId xmlns:a16="http://schemas.microsoft.com/office/drawing/2014/main" id="{02E29A6F-70E9-0F18-3BD2-0C27A4DE4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a:t>DIGITEYES</a:t>
            </a:r>
            <a:endParaRPr lang="en-US" dirty="0"/>
          </a:p>
        </p:txBody>
      </p:sp>
      <p:sp>
        <p:nvSpPr>
          <p:cNvPr id="10" name="TextBox 9">
            <a:extLst>
              <a:ext uri="{FF2B5EF4-FFF2-40B4-BE49-F238E27FC236}">
                <a16:creationId xmlns:a16="http://schemas.microsoft.com/office/drawing/2014/main" id="{0DF4ABE3-B531-E3A2-AD63-77E1EF4C1FF5}"/>
              </a:ext>
            </a:extLst>
          </p:cNvPr>
          <p:cNvSpPr txBox="1"/>
          <p:nvPr userDrawn="1"/>
        </p:nvSpPr>
        <p:spPr>
          <a:xfrm>
            <a:off x="11052048" y="6429843"/>
            <a:ext cx="1143000" cy="276999"/>
          </a:xfrm>
          <a:prstGeom prst="rect">
            <a:avLst/>
          </a:prstGeom>
          <a:noFill/>
        </p:spPr>
        <p:txBody>
          <a:bodyPr wrap="square" rtlCol="0">
            <a:spAutoFit/>
          </a:bodyPr>
          <a:lstStyle/>
          <a:p>
            <a:r>
              <a:rPr lang="en-US" sz="1200" dirty="0"/>
              <a:t>8/30/2023</a:t>
            </a:r>
          </a:p>
        </p:txBody>
      </p: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2066109"/>
            <a:ext cx="4873752" cy="1709928"/>
          </a:xfrm>
        </p:spPr>
        <p:txBody>
          <a:bodyPr/>
          <a:lstStyle/>
          <a:p>
            <a:r>
              <a:rPr lang="en-US" b="1" dirty="0"/>
              <a:t>DIGITEYES</a:t>
            </a:r>
          </a:p>
        </p:txBody>
      </p:sp>
      <p:sp>
        <p:nvSpPr>
          <p:cNvPr id="13" name="TextBox 12">
            <a:extLst>
              <a:ext uri="{FF2B5EF4-FFF2-40B4-BE49-F238E27FC236}">
                <a16:creationId xmlns:a16="http://schemas.microsoft.com/office/drawing/2014/main" id="{796E356A-02D5-173F-7503-CC3854BAF3EC}"/>
              </a:ext>
            </a:extLst>
          </p:cNvPr>
          <p:cNvSpPr txBox="1"/>
          <p:nvPr/>
        </p:nvSpPr>
        <p:spPr>
          <a:xfrm>
            <a:off x="6879771" y="4038600"/>
            <a:ext cx="4186646" cy="1569660"/>
          </a:xfrm>
          <a:prstGeom prst="rect">
            <a:avLst/>
          </a:prstGeom>
          <a:noFill/>
        </p:spPr>
        <p:txBody>
          <a:bodyPr wrap="square" rtlCol="0">
            <a:spAutoFit/>
          </a:bodyPr>
          <a:lstStyle/>
          <a:p>
            <a:r>
              <a:rPr lang="en-US" sz="2400" dirty="0"/>
              <a:t>Name: Mohammed Maruf Islam</a:t>
            </a:r>
          </a:p>
          <a:p>
            <a:r>
              <a:rPr lang="en-US" sz="2400" dirty="0"/>
              <a:t>ID: MUH2125022M</a:t>
            </a:r>
          </a:p>
          <a:p>
            <a:r>
              <a:rPr lang="en-US" sz="2400" dirty="0"/>
              <a:t>Session: 2020 – 2021</a:t>
            </a:r>
          </a:p>
          <a:p>
            <a:r>
              <a:rPr lang="en-US" sz="2400" dirty="0"/>
              <a:t>Year:02 Term:01</a:t>
            </a:r>
          </a:p>
        </p:txBody>
      </p:sp>
      <p:pic>
        <p:nvPicPr>
          <p:cNvPr id="15" name="Picture 14">
            <a:extLst>
              <a:ext uri="{FF2B5EF4-FFF2-40B4-BE49-F238E27FC236}">
                <a16:creationId xmlns:a16="http://schemas.microsoft.com/office/drawing/2014/main" id="{FEB60143-2258-9E5C-B62E-62A8BA0DA9F0}"/>
              </a:ext>
            </a:extLst>
          </p:cNvPr>
          <p:cNvPicPr>
            <a:picLocks noChangeAspect="1"/>
          </p:cNvPicPr>
          <p:nvPr/>
        </p:nvPicPr>
        <p:blipFill>
          <a:blip r:embed="rId2"/>
          <a:stretch>
            <a:fillRect/>
          </a:stretch>
        </p:blipFill>
        <p:spPr>
          <a:xfrm>
            <a:off x="6879771" y="991145"/>
            <a:ext cx="3466062" cy="2643378"/>
          </a:xfrm>
          <a:prstGeom prst="rect">
            <a:avLst/>
          </a:prstGeom>
        </p:spPr>
      </p:pic>
      <p:sp>
        <p:nvSpPr>
          <p:cNvPr id="17" name="Footer Placeholder 16">
            <a:extLst>
              <a:ext uri="{FF2B5EF4-FFF2-40B4-BE49-F238E27FC236}">
                <a16:creationId xmlns:a16="http://schemas.microsoft.com/office/drawing/2014/main" id="{0FC0683B-9C52-8036-FB52-C7B292DACB05}"/>
              </a:ext>
            </a:extLst>
          </p:cNvPr>
          <p:cNvSpPr>
            <a:spLocks noGrp="1"/>
          </p:cNvSpPr>
          <p:nvPr>
            <p:ph type="ftr" sz="quarter" idx="11"/>
          </p:nvPr>
        </p:nvSpPr>
        <p:spPr/>
        <p:txBody>
          <a:bodyPr/>
          <a:lstStyle/>
          <a:p>
            <a:r>
              <a:rPr lang="en-US"/>
              <a:t>DIGITEYES</a:t>
            </a:r>
            <a:endParaRPr lang="en-US" dirty="0"/>
          </a:p>
        </p:txBody>
      </p:sp>
      <p:sp>
        <p:nvSpPr>
          <p:cNvPr id="18" name="Slide Number Placeholder 17">
            <a:extLst>
              <a:ext uri="{FF2B5EF4-FFF2-40B4-BE49-F238E27FC236}">
                <a16:creationId xmlns:a16="http://schemas.microsoft.com/office/drawing/2014/main" id="{1EA1CA8E-238F-85FA-5200-68F2AE789EF3}"/>
              </a:ext>
            </a:extLst>
          </p:cNvPr>
          <p:cNvSpPr>
            <a:spLocks noGrp="1"/>
          </p:cNvSpPr>
          <p:nvPr>
            <p:ph type="sldNum" sz="quarter" idx="12"/>
          </p:nvPr>
        </p:nvSpPr>
        <p:spPr/>
        <p:txBody>
          <a:bodyPr/>
          <a:lstStyle/>
          <a:p>
            <a:fld id="{8D0AFDD5-844D-364D-8AEC-50CF4D36D55D}" type="slidenum">
              <a:rPr lang="en-US" smtClean="0"/>
              <a:pPr/>
              <a:t>1</a:t>
            </a:fld>
            <a:endParaRPr lang="en-US" dirty="0"/>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14E74F-4BB9-301F-DF71-9C6DC7B72E00}"/>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3" name="Footer Placeholder 2">
            <a:extLst>
              <a:ext uri="{FF2B5EF4-FFF2-40B4-BE49-F238E27FC236}">
                <a16:creationId xmlns:a16="http://schemas.microsoft.com/office/drawing/2014/main" id="{18962A9A-9963-C9D6-F411-31E8C47A6AB7}"/>
              </a:ext>
            </a:extLst>
          </p:cNvPr>
          <p:cNvSpPr>
            <a:spLocks noGrp="1"/>
          </p:cNvSpPr>
          <p:nvPr>
            <p:ph type="ftr" sz="quarter" idx="11"/>
          </p:nvPr>
        </p:nvSpPr>
        <p:spPr/>
        <p:txBody>
          <a:bodyPr/>
          <a:lstStyle/>
          <a:p>
            <a:r>
              <a:rPr lang="en-US" noProof="0"/>
              <a:t>DIGITEYES</a:t>
            </a:r>
            <a:endParaRPr lang="en-US" noProof="0" dirty="0"/>
          </a:p>
        </p:txBody>
      </p:sp>
      <p:sp>
        <p:nvSpPr>
          <p:cNvPr id="4" name="TextBox 3">
            <a:extLst>
              <a:ext uri="{FF2B5EF4-FFF2-40B4-BE49-F238E27FC236}">
                <a16:creationId xmlns:a16="http://schemas.microsoft.com/office/drawing/2014/main" id="{F4C5FDBF-45C4-4E30-94E2-80D7CC465E96}"/>
              </a:ext>
            </a:extLst>
          </p:cNvPr>
          <p:cNvSpPr txBox="1"/>
          <p:nvPr/>
        </p:nvSpPr>
        <p:spPr>
          <a:xfrm>
            <a:off x="838200" y="1859339"/>
            <a:ext cx="1017814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Tree-like structure: Decision trees have a hierarchical, tree-like structure. Each internal node represents a feature or attribute, branches represent decisions or outcomes based on those features, and leaf nodes represent final predictions or outcomes.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 importance: Decision trees provide a measure of feature importance. By evaluating the splitting criteria, the algorithm determines which features have the most significant impact on the target variable, allowing for feature selection and identification of key factors driving the decision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Nonlinear relationships: Decision trees can capture nonlinear relationships between features and the target variable. They can handle complex decision boundaries and interactions between multiple features without relying on linear assumptions.</a:t>
            </a:r>
          </a:p>
        </p:txBody>
      </p:sp>
      <p:sp>
        <p:nvSpPr>
          <p:cNvPr id="5" name="Rectangle 4">
            <a:extLst>
              <a:ext uri="{FF2B5EF4-FFF2-40B4-BE49-F238E27FC236}">
                <a16:creationId xmlns:a16="http://schemas.microsoft.com/office/drawing/2014/main" id="{83D0F36C-D67F-FA08-880B-4FF5F4B7FF36}"/>
              </a:ext>
            </a:extLst>
          </p:cNvPr>
          <p:cNvSpPr/>
          <p:nvPr/>
        </p:nvSpPr>
        <p:spPr>
          <a:xfrm>
            <a:off x="2895600" y="740229"/>
            <a:ext cx="5388429" cy="59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Decision Tree Algorithm</a:t>
            </a:r>
          </a:p>
        </p:txBody>
      </p:sp>
    </p:spTree>
    <p:extLst>
      <p:ext uri="{BB962C8B-B14F-4D97-AF65-F5344CB8AC3E}">
        <p14:creationId xmlns:p14="http://schemas.microsoft.com/office/powerpoint/2010/main" val="31219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0A612-E450-7B67-B066-723D1BE4700D}"/>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3" name="Footer Placeholder 2">
            <a:extLst>
              <a:ext uri="{FF2B5EF4-FFF2-40B4-BE49-F238E27FC236}">
                <a16:creationId xmlns:a16="http://schemas.microsoft.com/office/drawing/2014/main" id="{BBC6C32B-3CB1-C19A-3382-5A886CD813E2}"/>
              </a:ext>
            </a:extLst>
          </p:cNvPr>
          <p:cNvSpPr>
            <a:spLocks noGrp="1"/>
          </p:cNvSpPr>
          <p:nvPr>
            <p:ph type="ftr" sz="quarter" idx="11"/>
          </p:nvPr>
        </p:nvSpPr>
        <p:spPr/>
        <p:txBody>
          <a:bodyPr/>
          <a:lstStyle/>
          <a:p>
            <a:r>
              <a:rPr lang="en-US" noProof="0"/>
              <a:t>DIGITEYES</a:t>
            </a:r>
          </a:p>
        </p:txBody>
      </p:sp>
      <p:sp>
        <p:nvSpPr>
          <p:cNvPr id="4" name="TextBox 3">
            <a:extLst>
              <a:ext uri="{FF2B5EF4-FFF2-40B4-BE49-F238E27FC236}">
                <a16:creationId xmlns:a16="http://schemas.microsoft.com/office/drawing/2014/main" id="{88EC7B97-CEF9-92AA-FFC2-420A7133949B}"/>
              </a:ext>
            </a:extLst>
          </p:cNvPr>
          <p:cNvSpPr txBox="1"/>
          <p:nvPr/>
        </p:nvSpPr>
        <p:spPr>
          <a:xfrm>
            <a:off x="321128" y="1799522"/>
            <a:ext cx="11549743" cy="4247317"/>
          </a:xfrm>
          <a:prstGeom prst="rect">
            <a:avLst/>
          </a:prstGeom>
          <a:noFill/>
        </p:spPr>
        <p:txBody>
          <a:bodyPr wrap="square" rtlCol="0">
            <a:spAutoFit/>
          </a:bodyPr>
          <a:lstStyle/>
          <a:p>
            <a:r>
              <a:rPr lang="en-US" b="1"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rPr>
              <a:t>Entropy Calculation:</a:t>
            </a:r>
          </a:p>
          <a:p>
            <a:endPar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endParaRPr>
          </a:p>
          <a:p>
            <a:r>
              <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rPr>
              <a:t>Entropy(S) = - Σ (p(c) * log₂(p(c)))</a:t>
            </a:r>
          </a:p>
          <a:p>
            <a:r>
              <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rPr>
              <a:t>This equation calculates the entropy of a dataset or subset "S" by summing the probabilities of each class "c" weighted by the logarithm (base 2) of the probability. The summation symbol (Σ) indicates that you need to calculate the sum of this expression for all possible classes.</a:t>
            </a:r>
          </a:p>
          <a:p>
            <a:endPar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solidFill>
                <a:srgbClr val="232629"/>
              </a:solidFill>
              <a:latin typeface="Calibri" panose="020F0502020204030204" pitchFamily="34" charset="0"/>
              <a:ea typeface="Calibri" panose="020F0502020204030204" pitchFamily="34" charset="0"/>
              <a:cs typeface="Calibri" panose="020F0502020204030204" pitchFamily="34" charset="0"/>
            </a:endParaRPr>
          </a:p>
          <a:p>
            <a:endPar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endParaRPr>
          </a:p>
          <a:p>
            <a:r>
              <a:rPr lang="en-US" b="1"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rPr>
              <a:t>Information Gain Calculation:</a:t>
            </a:r>
          </a:p>
          <a:p>
            <a:endPar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endParaRPr>
          </a:p>
          <a:p>
            <a:r>
              <a:rPr lang="en-US" b="0" i="0" u="none" strike="noStrike" dirty="0" err="1">
                <a:solidFill>
                  <a:srgbClr val="232629"/>
                </a:solidFill>
                <a:effectLst/>
                <a:latin typeface="Calibri" panose="020F0502020204030204" pitchFamily="34" charset="0"/>
                <a:ea typeface="Calibri" panose="020F0502020204030204" pitchFamily="34" charset="0"/>
                <a:cs typeface="Calibri" panose="020F0502020204030204" pitchFamily="34" charset="0"/>
              </a:rPr>
              <a:t>InformationGain</a:t>
            </a:r>
            <a:r>
              <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rPr>
              <a:t>(S, A) = Entropy(S) - Σ ((|</a:t>
            </a:r>
            <a:r>
              <a:rPr lang="en-US" b="0" i="0" u="none" strike="noStrike" dirty="0" err="1">
                <a:solidFill>
                  <a:srgbClr val="232629"/>
                </a:solidFill>
                <a:effectLst/>
                <a:latin typeface="Calibri" panose="020F0502020204030204" pitchFamily="34" charset="0"/>
                <a:ea typeface="Calibri" panose="020F0502020204030204" pitchFamily="34" charset="0"/>
                <a:cs typeface="Calibri" panose="020F0502020204030204" pitchFamily="34" charset="0"/>
              </a:rPr>
              <a:t>Sv</a:t>
            </a:r>
            <a:r>
              <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rPr>
              <a:t>| / |S|) * Entropy(</a:t>
            </a:r>
            <a:r>
              <a:rPr lang="en-US" b="0" i="0" u="none" strike="noStrike" dirty="0" err="1">
                <a:solidFill>
                  <a:srgbClr val="232629"/>
                </a:solidFill>
                <a:effectLst/>
                <a:latin typeface="Calibri" panose="020F0502020204030204" pitchFamily="34" charset="0"/>
                <a:ea typeface="Calibri" panose="020F0502020204030204" pitchFamily="34" charset="0"/>
                <a:cs typeface="Calibri" panose="020F0502020204030204" pitchFamily="34" charset="0"/>
              </a:rPr>
              <a:t>Sv</a:t>
            </a:r>
            <a:r>
              <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rPr>
              <a:t>))</a:t>
            </a:r>
          </a:p>
          <a:p>
            <a:r>
              <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rPr>
              <a:t>This equation calculates the information gain achieved by splitting the dataset or subset "S" on a particular attribute "A". It subtracts the weighted sum of entropies of the resulting subsets "</a:t>
            </a:r>
            <a:r>
              <a:rPr lang="en-US" b="0" i="0" u="none" strike="noStrike" dirty="0" err="1">
                <a:solidFill>
                  <a:srgbClr val="232629"/>
                </a:solidFill>
                <a:effectLst/>
                <a:latin typeface="Calibri" panose="020F0502020204030204" pitchFamily="34" charset="0"/>
                <a:ea typeface="Calibri" panose="020F0502020204030204" pitchFamily="34" charset="0"/>
                <a:cs typeface="Calibri" panose="020F0502020204030204" pitchFamily="34" charset="0"/>
              </a:rPr>
              <a:t>Sv</a:t>
            </a:r>
            <a:r>
              <a:rPr lang="en-US" b="0" i="0" u="none" strike="noStrike" dirty="0">
                <a:solidFill>
                  <a:srgbClr val="232629"/>
                </a:solidFill>
                <a:effectLst/>
                <a:latin typeface="Calibri" panose="020F0502020204030204" pitchFamily="34" charset="0"/>
                <a:ea typeface="Calibri" panose="020F0502020204030204" pitchFamily="34" charset="0"/>
                <a:cs typeface="Calibri" panose="020F0502020204030204" pitchFamily="34" charset="0"/>
              </a:rPr>
              <a:t>" after the split from the initial entropy of "S". The summation symbol (Σ) indicates that you need to calculate the sum of this expression for all possible attribute values.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60F040C-2C49-1762-8183-E9CE9954967C}"/>
              </a:ext>
            </a:extLst>
          </p:cNvPr>
          <p:cNvSpPr txBox="1"/>
          <p:nvPr/>
        </p:nvSpPr>
        <p:spPr>
          <a:xfrm>
            <a:off x="3287486" y="489857"/>
            <a:ext cx="5029200"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Decision Tree Algorithm’s Equation</a:t>
            </a:r>
          </a:p>
        </p:txBody>
      </p:sp>
    </p:spTree>
    <p:extLst>
      <p:ext uri="{BB962C8B-B14F-4D97-AF65-F5344CB8AC3E}">
        <p14:creationId xmlns:p14="http://schemas.microsoft.com/office/powerpoint/2010/main" val="424295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383F31-3577-CD19-5E1C-ABAF9D677852}"/>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3" name="Footer Placeholder 2">
            <a:extLst>
              <a:ext uri="{FF2B5EF4-FFF2-40B4-BE49-F238E27FC236}">
                <a16:creationId xmlns:a16="http://schemas.microsoft.com/office/drawing/2014/main" id="{A14F7ED1-C744-15D2-C748-BBD542AE1200}"/>
              </a:ext>
            </a:extLst>
          </p:cNvPr>
          <p:cNvSpPr>
            <a:spLocks noGrp="1"/>
          </p:cNvSpPr>
          <p:nvPr>
            <p:ph type="ftr" sz="quarter" idx="11"/>
          </p:nvPr>
        </p:nvSpPr>
        <p:spPr/>
        <p:txBody>
          <a:bodyPr/>
          <a:lstStyle/>
          <a:p>
            <a:r>
              <a:rPr lang="en-US" noProof="0"/>
              <a:t>DIGITEYES</a:t>
            </a:r>
          </a:p>
        </p:txBody>
      </p:sp>
      <p:pic>
        <p:nvPicPr>
          <p:cNvPr id="5" name="Picture 4">
            <a:extLst>
              <a:ext uri="{FF2B5EF4-FFF2-40B4-BE49-F238E27FC236}">
                <a16:creationId xmlns:a16="http://schemas.microsoft.com/office/drawing/2014/main" id="{7877A949-4399-F896-4D22-AE20F98DA594}"/>
              </a:ext>
            </a:extLst>
          </p:cNvPr>
          <p:cNvPicPr>
            <a:picLocks noChangeAspect="1"/>
          </p:cNvPicPr>
          <p:nvPr/>
        </p:nvPicPr>
        <p:blipFill>
          <a:blip r:embed="rId2"/>
          <a:stretch>
            <a:fillRect/>
          </a:stretch>
        </p:blipFill>
        <p:spPr>
          <a:xfrm>
            <a:off x="0" y="748914"/>
            <a:ext cx="5417205" cy="4408747"/>
          </a:xfrm>
          <a:prstGeom prst="rect">
            <a:avLst/>
          </a:prstGeom>
        </p:spPr>
      </p:pic>
      <p:pic>
        <p:nvPicPr>
          <p:cNvPr id="7" name="Picture 6">
            <a:extLst>
              <a:ext uri="{FF2B5EF4-FFF2-40B4-BE49-F238E27FC236}">
                <a16:creationId xmlns:a16="http://schemas.microsoft.com/office/drawing/2014/main" id="{E9AD8575-BEAC-03CC-EC68-FDD32EB5F817}"/>
              </a:ext>
            </a:extLst>
          </p:cNvPr>
          <p:cNvPicPr>
            <a:picLocks noChangeAspect="1"/>
          </p:cNvPicPr>
          <p:nvPr/>
        </p:nvPicPr>
        <p:blipFill>
          <a:blip r:embed="rId3"/>
          <a:stretch>
            <a:fillRect/>
          </a:stretch>
        </p:blipFill>
        <p:spPr>
          <a:xfrm>
            <a:off x="7137140" y="661828"/>
            <a:ext cx="5054860" cy="4495833"/>
          </a:xfrm>
          <a:prstGeom prst="rect">
            <a:avLst/>
          </a:prstGeom>
        </p:spPr>
      </p:pic>
      <p:sp>
        <p:nvSpPr>
          <p:cNvPr id="8" name="Arrow: Right 7">
            <a:extLst>
              <a:ext uri="{FF2B5EF4-FFF2-40B4-BE49-F238E27FC236}">
                <a16:creationId xmlns:a16="http://schemas.microsoft.com/office/drawing/2014/main" id="{39BEDE04-9AA3-576E-268D-350873E4EDDF}"/>
              </a:ext>
            </a:extLst>
          </p:cNvPr>
          <p:cNvSpPr/>
          <p:nvPr/>
        </p:nvSpPr>
        <p:spPr>
          <a:xfrm>
            <a:off x="5517819" y="2623456"/>
            <a:ext cx="1518707" cy="80554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08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29DB6E-A780-740C-0D86-BF7FEAF6AD0C}"/>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3" name="Footer Placeholder 2">
            <a:extLst>
              <a:ext uri="{FF2B5EF4-FFF2-40B4-BE49-F238E27FC236}">
                <a16:creationId xmlns:a16="http://schemas.microsoft.com/office/drawing/2014/main" id="{913E2AA5-F165-D0B0-C004-F2BF9C2E1E1C}"/>
              </a:ext>
            </a:extLst>
          </p:cNvPr>
          <p:cNvSpPr>
            <a:spLocks noGrp="1"/>
          </p:cNvSpPr>
          <p:nvPr>
            <p:ph type="ftr" sz="quarter" idx="11"/>
          </p:nvPr>
        </p:nvSpPr>
        <p:spPr/>
        <p:txBody>
          <a:bodyPr/>
          <a:lstStyle/>
          <a:p>
            <a:r>
              <a:rPr lang="en-US" noProof="0"/>
              <a:t>DIGITEYES</a:t>
            </a:r>
          </a:p>
        </p:txBody>
      </p:sp>
      <p:pic>
        <p:nvPicPr>
          <p:cNvPr id="7" name="Picture 6">
            <a:extLst>
              <a:ext uri="{FF2B5EF4-FFF2-40B4-BE49-F238E27FC236}">
                <a16:creationId xmlns:a16="http://schemas.microsoft.com/office/drawing/2014/main" id="{902D6F0E-D5BF-082D-0D9B-F22E06B69595}"/>
              </a:ext>
            </a:extLst>
          </p:cNvPr>
          <p:cNvPicPr>
            <a:picLocks noChangeAspect="1"/>
          </p:cNvPicPr>
          <p:nvPr/>
        </p:nvPicPr>
        <p:blipFill>
          <a:blip r:embed="rId2"/>
          <a:stretch>
            <a:fillRect/>
          </a:stretch>
        </p:blipFill>
        <p:spPr>
          <a:xfrm>
            <a:off x="6691907" y="1673678"/>
            <a:ext cx="4988463" cy="3529693"/>
          </a:xfrm>
          <a:prstGeom prst="rect">
            <a:avLst/>
          </a:prstGeom>
        </p:spPr>
      </p:pic>
      <p:sp>
        <p:nvSpPr>
          <p:cNvPr id="8" name="Arrow: Right 7">
            <a:extLst>
              <a:ext uri="{FF2B5EF4-FFF2-40B4-BE49-F238E27FC236}">
                <a16:creationId xmlns:a16="http://schemas.microsoft.com/office/drawing/2014/main" id="{29573662-0896-4678-1499-00791DC81A20}"/>
              </a:ext>
            </a:extLst>
          </p:cNvPr>
          <p:cNvSpPr/>
          <p:nvPr/>
        </p:nvSpPr>
        <p:spPr>
          <a:xfrm>
            <a:off x="4125685" y="2848574"/>
            <a:ext cx="2231572" cy="108857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A05DB79-A899-88F1-C4EB-05E22530180B}"/>
              </a:ext>
            </a:extLst>
          </p:cNvPr>
          <p:cNvPicPr>
            <a:picLocks noChangeAspect="1"/>
          </p:cNvPicPr>
          <p:nvPr/>
        </p:nvPicPr>
        <p:blipFill>
          <a:blip r:embed="rId3"/>
          <a:stretch>
            <a:fillRect/>
          </a:stretch>
        </p:blipFill>
        <p:spPr>
          <a:xfrm>
            <a:off x="410935" y="1673678"/>
            <a:ext cx="3529693" cy="3529693"/>
          </a:xfrm>
          <a:prstGeom prst="rect">
            <a:avLst/>
          </a:prstGeom>
        </p:spPr>
      </p:pic>
    </p:spTree>
    <p:extLst>
      <p:ext uri="{BB962C8B-B14F-4D97-AF65-F5344CB8AC3E}">
        <p14:creationId xmlns:p14="http://schemas.microsoft.com/office/powerpoint/2010/main" val="303430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7D9C82-2629-B60B-4090-68506E52144A}"/>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3" name="Footer Placeholder 2">
            <a:extLst>
              <a:ext uri="{FF2B5EF4-FFF2-40B4-BE49-F238E27FC236}">
                <a16:creationId xmlns:a16="http://schemas.microsoft.com/office/drawing/2014/main" id="{E62A9324-1B68-E577-B9A7-41B9C9DA7848}"/>
              </a:ext>
            </a:extLst>
          </p:cNvPr>
          <p:cNvSpPr>
            <a:spLocks noGrp="1"/>
          </p:cNvSpPr>
          <p:nvPr>
            <p:ph type="ftr" sz="quarter" idx="11"/>
          </p:nvPr>
        </p:nvSpPr>
        <p:spPr/>
        <p:txBody>
          <a:bodyPr/>
          <a:lstStyle/>
          <a:p>
            <a:r>
              <a:rPr lang="en-US" noProof="0"/>
              <a:t>DIGITEYES</a:t>
            </a:r>
          </a:p>
        </p:txBody>
      </p:sp>
      <p:sp>
        <p:nvSpPr>
          <p:cNvPr id="4" name="TextBox 3">
            <a:extLst>
              <a:ext uri="{FF2B5EF4-FFF2-40B4-BE49-F238E27FC236}">
                <a16:creationId xmlns:a16="http://schemas.microsoft.com/office/drawing/2014/main" id="{7502D426-25E3-168E-3CAE-2FCF3081C6FE}"/>
              </a:ext>
            </a:extLst>
          </p:cNvPr>
          <p:cNvSpPr txBox="1"/>
          <p:nvPr/>
        </p:nvSpPr>
        <p:spPr>
          <a:xfrm>
            <a:off x="2111829" y="289449"/>
            <a:ext cx="7892142" cy="461665"/>
          </a:xfrm>
          <a:prstGeom prst="rect">
            <a:avLst/>
          </a:prstGeom>
          <a:noFill/>
        </p:spPr>
        <p:txBody>
          <a:bodyPr wrap="square" rtlCol="0">
            <a:spAutoFit/>
          </a:bodyPr>
          <a:lstStyle/>
          <a:p>
            <a:pPr algn="ctr"/>
            <a:r>
              <a:rPr lang="en-US" sz="2400" b="1" u="sng" dirty="0"/>
              <a:t>Classed and their corresponding methods</a:t>
            </a:r>
          </a:p>
        </p:txBody>
      </p:sp>
      <p:sp>
        <p:nvSpPr>
          <p:cNvPr id="5" name="TextBox 4">
            <a:extLst>
              <a:ext uri="{FF2B5EF4-FFF2-40B4-BE49-F238E27FC236}">
                <a16:creationId xmlns:a16="http://schemas.microsoft.com/office/drawing/2014/main" id="{E7A4AB8F-CBAC-050E-7E9A-5323CEDE5CAB}"/>
              </a:ext>
            </a:extLst>
          </p:cNvPr>
          <p:cNvSpPr txBox="1"/>
          <p:nvPr/>
        </p:nvSpPr>
        <p:spPr>
          <a:xfrm>
            <a:off x="152400" y="1447800"/>
            <a:ext cx="7315200" cy="3693319"/>
          </a:xfrm>
          <a:prstGeom prst="rect">
            <a:avLst/>
          </a:prstGeom>
          <a:noFill/>
        </p:spPr>
        <p:txBody>
          <a:bodyPr wrap="square" rtlCol="0">
            <a:spAutoFit/>
          </a:bodyPr>
          <a:lstStyle/>
          <a:p>
            <a:r>
              <a:rPr lang="en-US" dirty="0" err="1"/>
              <a:t>DecisionTree</a:t>
            </a:r>
            <a:r>
              <a:rPr lang="en-US" dirty="0"/>
              <a:t>:</a:t>
            </a:r>
          </a:p>
          <a:p>
            <a:r>
              <a:rPr lang="en-US" dirty="0"/>
              <a:t>	private double </a:t>
            </a:r>
            <a:r>
              <a:rPr lang="en-US" dirty="0" err="1"/>
              <a:t>calcEntropy</a:t>
            </a:r>
            <a:r>
              <a:rPr lang="en-US" dirty="0"/>
              <a:t>(String[][] dataset);</a:t>
            </a:r>
          </a:p>
          <a:p>
            <a:r>
              <a:rPr lang="en-US" dirty="0"/>
              <a:t>	</a:t>
            </a:r>
            <a:r>
              <a:rPr lang="it-IT" dirty="0"/>
              <a:t>calculateAttributeEntropy(String[][] dataset, String attribute);</a:t>
            </a:r>
            <a:endParaRPr lang="en-US" dirty="0"/>
          </a:p>
          <a:p>
            <a:r>
              <a:rPr lang="en-US" dirty="0"/>
              <a:t>	</a:t>
            </a:r>
            <a:r>
              <a:rPr lang="nb-NO" dirty="0"/>
              <a:t>private HashSet&lt;String&gt; getAttributevalue(String[][] dataset, String 	attribute);</a:t>
            </a:r>
            <a:endParaRPr lang="en-US" dirty="0"/>
          </a:p>
          <a:p>
            <a:r>
              <a:rPr lang="en-US" dirty="0"/>
              <a:t>	private String[][] </a:t>
            </a:r>
            <a:r>
              <a:rPr lang="en-US" dirty="0" err="1"/>
              <a:t>getSubset</a:t>
            </a:r>
            <a:r>
              <a:rPr lang="en-US" dirty="0"/>
              <a:t>(String[][] dataset, String attribute, String value);</a:t>
            </a:r>
          </a:p>
          <a:p>
            <a:r>
              <a:rPr lang="en-US" dirty="0"/>
              <a:t>	</a:t>
            </a:r>
            <a:r>
              <a:rPr lang="nb-NO" dirty="0"/>
              <a:t>private String bestAttribute(String[][] dataset, String[] attributes);</a:t>
            </a:r>
            <a:endParaRPr lang="en-US" dirty="0"/>
          </a:p>
          <a:p>
            <a:r>
              <a:rPr lang="en-US" dirty="0"/>
              <a:t>	private int </a:t>
            </a:r>
            <a:r>
              <a:rPr lang="en-US" dirty="0" err="1"/>
              <a:t>getIndex</a:t>
            </a:r>
            <a:r>
              <a:rPr lang="en-US" dirty="0"/>
              <a:t>(String name);</a:t>
            </a:r>
            <a:br>
              <a:rPr lang="en-US" dirty="0"/>
            </a:br>
            <a:r>
              <a:rPr lang="en-US" dirty="0"/>
              <a:t>	private String </a:t>
            </a:r>
            <a:r>
              <a:rPr lang="en-US" dirty="0" err="1"/>
              <a:t>getMajority</a:t>
            </a:r>
            <a:r>
              <a:rPr lang="en-US" dirty="0"/>
              <a:t>(String[][] dataset);</a:t>
            </a:r>
          </a:p>
          <a:p>
            <a:r>
              <a:rPr lang="en-US" dirty="0"/>
              <a:t>	private String[] </a:t>
            </a:r>
            <a:r>
              <a:rPr lang="en-US" dirty="0" err="1"/>
              <a:t>removeAttr</a:t>
            </a:r>
            <a:r>
              <a:rPr lang="en-US" dirty="0"/>
              <a:t>(String[] attributes, String remove);</a:t>
            </a:r>
          </a:p>
          <a:p>
            <a:r>
              <a:rPr lang="en-US" dirty="0"/>
              <a:t>	private </a:t>
            </a:r>
            <a:r>
              <a:rPr lang="en-US" dirty="0" err="1"/>
              <a:t>boolean</a:t>
            </a:r>
            <a:r>
              <a:rPr lang="en-US" dirty="0"/>
              <a:t> </a:t>
            </a:r>
            <a:r>
              <a:rPr lang="en-US" dirty="0" err="1"/>
              <a:t>isHomogeneous</a:t>
            </a:r>
            <a:r>
              <a:rPr lang="en-US" dirty="0"/>
              <a:t>(String[][] dataset);</a:t>
            </a:r>
            <a:br>
              <a:rPr lang="en-US" dirty="0"/>
            </a:br>
            <a:r>
              <a:rPr lang="en-US" dirty="0"/>
              <a:t>	public </a:t>
            </a:r>
            <a:r>
              <a:rPr lang="en-US" dirty="0" err="1"/>
              <a:t>TreeNode</a:t>
            </a:r>
            <a:r>
              <a:rPr lang="en-US" dirty="0"/>
              <a:t> </a:t>
            </a:r>
            <a:r>
              <a:rPr lang="en-US" dirty="0" err="1"/>
              <a:t>makeTree</a:t>
            </a:r>
            <a:r>
              <a:rPr lang="en-US" dirty="0"/>
              <a:t>(String[][] dataset, String[] attributes);</a:t>
            </a:r>
            <a:br>
              <a:rPr lang="en-US" dirty="0"/>
            </a:br>
            <a:r>
              <a:rPr lang="en-US" dirty="0"/>
              <a:t>	public void predict(String[] instance, </a:t>
            </a:r>
            <a:r>
              <a:rPr lang="en-US" dirty="0" err="1"/>
              <a:t>TreeNode</a:t>
            </a:r>
            <a:r>
              <a:rPr lang="en-US" dirty="0"/>
              <a:t> node);</a:t>
            </a:r>
          </a:p>
        </p:txBody>
      </p:sp>
    </p:spTree>
    <p:extLst>
      <p:ext uri="{BB962C8B-B14F-4D97-AF65-F5344CB8AC3E}">
        <p14:creationId xmlns:p14="http://schemas.microsoft.com/office/powerpoint/2010/main" val="344726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88CC46-1E13-4F3F-B539-371A221A7F40}"/>
              </a:ext>
            </a:extLst>
          </p:cNvPr>
          <p:cNvSpPr>
            <a:spLocks noGrp="1"/>
          </p:cNvSpPr>
          <p:nvPr>
            <p:ph type="sldNum" sz="quarter" idx="12"/>
          </p:nvPr>
        </p:nvSpPr>
        <p:spPr>
          <a:xfrm>
            <a:off x="838200" y="6400904"/>
            <a:ext cx="398712" cy="246888"/>
          </a:xfrm>
        </p:spPr>
        <p:txBody>
          <a:bodyPr/>
          <a:lstStyle/>
          <a:p>
            <a:fld id="{8D0AFDD5-844D-364D-8AEC-50CF4D36D55D}" type="slidenum">
              <a:rPr lang="en-US" sz="2000" noProof="0" smtClean="0"/>
              <a:t>15</a:t>
            </a:fld>
            <a:endParaRPr lang="en-US" sz="2000" noProof="0"/>
          </a:p>
        </p:txBody>
      </p:sp>
      <p:sp>
        <p:nvSpPr>
          <p:cNvPr id="3" name="Footer Placeholder 2">
            <a:extLst>
              <a:ext uri="{FF2B5EF4-FFF2-40B4-BE49-F238E27FC236}">
                <a16:creationId xmlns:a16="http://schemas.microsoft.com/office/drawing/2014/main" id="{AB6D6DE0-56A5-F1A6-B085-C70905ACBB78}"/>
              </a:ext>
            </a:extLst>
          </p:cNvPr>
          <p:cNvSpPr>
            <a:spLocks noGrp="1"/>
          </p:cNvSpPr>
          <p:nvPr>
            <p:ph type="ftr" sz="quarter" idx="11"/>
          </p:nvPr>
        </p:nvSpPr>
        <p:spPr>
          <a:xfrm>
            <a:off x="5364480" y="6400904"/>
            <a:ext cx="1594848" cy="246888"/>
          </a:xfrm>
        </p:spPr>
        <p:txBody>
          <a:bodyPr/>
          <a:lstStyle/>
          <a:p>
            <a:r>
              <a:rPr lang="en-US" sz="2000" noProof="0"/>
              <a:t>DIGITEYES</a:t>
            </a:r>
          </a:p>
        </p:txBody>
      </p:sp>
      <p:sp>
        <p:nvSpPr>
          <p:cNvPr id="4" name="TextBox 3">
            <a:extLst>
              <a:ext uri="{FF2B5EF4-FFF2-40B4-BE49-F238E27FC236}">
                <a16:creationId xmlns:a16="http://schemas.microsoft.com/office/drawing/2014/main" id="{EC953C02-1C21-D6B1-2343-A8FCC985A1EF}"/>
              </a:ext>
            </a:extLst>
          </p:cNvPr>
          <p:cNvSpPr txBox="1"/>
          <p:nvPr/>
        </p:nvSpPr>
        <p:spPr>
          <a:xfrm>
            <a:off x="1021079" y="3220768"/>
            <a:ext cx="10300063" cy="2246769"/>
          </a:xfrm>
          <a:prstGeom prst="rect">
            <a:avLst/>
          </a:prstGeom>
          <a:noFill/>
        </p:spPr>
        <p:txBody>
          <a:bodyPr wrap="square" rtlCol="0">
            <a:spAutoFit/>
          </a:bodyPr>
          <a:lstStyle/>
          <a:p>
            <a:r>
              <a:rPr lang="en-US" sz="2000" dirty="0"/>
              <a:t>Sobel:</a:t>
            </a:r>
            <a:br>
              <a:rPr lang="en-US" sz="2000" dirty="0"/>
            </a:br>
            <a:r>
              <a:rPr lang="en-US" sz="2000" dirty="0"/>
              <a:t>	public </a:t>
            </a:r>
            <a:r>
              <a:rPr lang="en-US" sz="2000" dirty="0" err="1"/>
              <a:t>BufferedImage</a:t>
            </a:r>
            <a:r>
              <a:rPr lang="en-US" sz="2000" dirty="0"/>
              <a:t> </a:t>
            </a:r>
            <a:r>
              <a:rPr lang="en-US" sz="2000" dirty="0" err="1"/>
              <a:t>convertToGrayscale</a:t>
            </a:r>
            <a:r>
              <a:rPr lang="en-US" sz="2000" dirty="0"/>
              <a:t>(</a:t>
            </a:r>
            <a:r>
              <a:rPr lang="en-US" sz="2000" dirty="0" err="1"/>
              <a:t>BufferedImage</a:t>
            </a:r>
            <a:r>
              <a:rPr lang="en-US" sz="2000" dirty="0"/>
              <a:t> image)</a:t>
            </a:r>
            <a:br>
              <a:rPr lang="en-US" sz="2000" dirty="0"/>
            </a:br>
            <a:r>
              <a:rPr lang="en-US" sz="2000" dirty="0"/>
              <a:t>	public </a:t>
            </a:r>
            <a:r>
              <a:rPr lang="en-US" sz="2000" dirty="0" err="1"/>
              <a:t>BufferedImage</a:t>
            </a:r>
            <a:r>
              <a:rPr lang="en-US" sz="2000" dirty="0"/>
              <a:t> </a:t>
            </a:r>
            <a:r>
              <a:rPr lang="en-US" sz="2000" dirty="0" err="1"/>
              <a:t>sobelAlgo</a:t>
            </a:r>
            <a:r>
              <a:rPr lang="en-US" sz="2000" dirty="0"/>
              <a:t>(</a:t>
            </a:r>
            <a:r>
              <a:rPr lang="en-US" sz="2000" dirty="0" err="1"/>
              <a:t>BufferedImage</a:t>
            </a:r>
            <a:r>
              <a:rPr lang="en-US" sz="2000" dirty="0"/>
              <a:t> image)</a:t>
            </a:r>
            <a:br>
              <a:rPr lang="en-US" sz="2000" dirty="0"/>
            </a:br>
            <a:r>
              <a:rPr lang="en-US" sz="2000" dirty="0"/>
              <a:t>	public int </a:t>
            </a:r>
            <a:r>
              <a:rPr lang="en-US" sz="2000" dirty="0" err="1"/>
              <a:t>filterApply</a:t>
            </a:r>
            <a:r>
              <a:rPr lang="en-US" sz="2000" dirty="0"/>
              <a:t>(</a:t>
            </a:r>
            <a:r>
              <a:rPr lang="en-US" sz="2000" dirty="0" err="1"/>
              <a:t>BufferedImage</a:t>
            </a:r>
            <a:r>
              <a:rPr lang="en-US" sz="2000" dirty="0"/>
              <a:t> image, int x, int y, int[][] operator)</a:t>
            </a:r>
            <a:br>
              <a:rPr lang="en-US" sz="2000" dirty="0"/>
            </a:br>
            <a:r>
              <a:rPr lang="en-US" sz="2000" dirty="0"/>
              <a:t>	public int[][] </a:t>
            </a:r>
            <a:r>
              <a:rPr lang="en-US" sz="2000" dirty="0" err="1"/>
              <a:t>convertMatrix</a:t>
            </a:r>
            <a:r>
              <a:rPr lang="en-US" sz="2000" dirty="0"/>
              <a:t>(</a:t>
            </a:r>
            <a:r>
              <a:rPr lang="en-US" sz="2000" dirty="0" err="1"/>
              <a:t>BufferedImage</a:t>
            </a:r>
            <a:r>
              <a:rPr lang="en-US" sz="2000" dirty="0"/>
              <a:t> </a:t>
            </a:r>
            <a:r>
              <a:rPr lang="en-US" sz="2000" dirty="0" err="1"/>
              <a:t>img,int</a:t>
            </a:r>
            <a:r>
              <a:rPr lang="en-US" sz="2000" dirty="0"/>
              <a:t> </a:t>
            </a:r>
            <a:r>
              <a:rPr lang="en-US" sz="2000" dirty="0" err="1"/>
              <a:t>val</a:t>
            </a:r>
            <a:r>
              <a:rPr lang="en-US" sz="2000" dirty="0"/>
              <a:t>)</a:t>
            </a:r>
            <a:br>
              <a:rPr lang="en-US" sz="2000" dirty="0"/>
            </a:br>
            <a:r>
              <a:rPr lang="en-US" sz="2000" dirty="0"/>
              <a:t>	public void </a:t>
            </a:r>
            <a:r>
              <a:rPr lang="en-US" sz="2000" dirty="0" err="1"/>
              <a:t>formatCSV</a:t>
            </a:r>
            <a:r>
              <a:rPr lang="en-US" sz="2000" dirty="0"/>
              <a:t>(String </a:t>
            </a:r>
            <a:r>
              <a:rPr lang="en-US" sz="2000" dirty="0" err="1"/>
              <a:t>inputFilePath</a:t>
            </a:r>
            <a:r>
              <a:rPr lang="en-US" sz="2000" dirty="0"/>
              <a:t>, String </a:t>
            </a:r>
            <a:r>
              <a:rPr lang="en-US" sz="2000" dirty="0" err="1"/>
              <a:t>outputFilePath</a:t>
            </a:r>
            <a:r>
              <a:rPr lang="en-US" sz="2000" dirty="0"/>
              <a:t>)</a:t>
            </a:r>
            <a:br>
              <a:rPr lang="en-US" sz="2000" dirty="0"/>
            </a:br>
            <a:r>
              <a:rPr lang="en-US" sz="2000" dirty="0"/>
              <a:t>	public </a:t>
            </a:r>
            <a:r>
              <a:rPr lang="en-US" sz="2000" dirty="0" err="1"/>
              <a:t>BufferedImage</a:t>
            </a:r>
            <a:r>
              <a:rPr lang="en-US" sz="2000" dirty="0"/>
              <a:t> </a:t>
            </a:r>
            <a:r>
              <a:rPr lang="en-US" sz="2000" dirty="0" err="1"/>
              <a:t>resizeImage</a:t>
            </a:r>
            <a:r>
              <a:rPr lang="en-US" sz="2000" dirty="0"/>
              <a:t>(</a:t>
            </a:r>
            <a:r>
              <a:rPr lang="en-US" sz="2000" dirty="0" err="1"/>
              <a:t>BufferedImage</a:t>
            </a:r>
            <a:r>
              <a:rPr lang="en-US" sz="2000" dirty="0"/>
              <a:t> </a:t>
            </a:r>
            <a:r>
              <a:rPr lang="en-US" sz="2000" dirty="0" err="1"/>
              <a:t>originalImage</a:t>
            </a:r>
            <a:r>
              <a:rPr lang="en-US" sz="2000" dirty="0"/>
              <a:t>, int </a:t>
            </a:r>
            <a:r>
              <a:rPr lang="en-US" sz="2000" dirty="0" err="1"/>
              <a:t>targetWidth</a:t>
            </a:r>
            <a:r>
              <a:rPr lang="en-US" sz="2000" dirty="0"/>
              <a:t>, int </a:t>
            </a:r>
            <a:r>
              <a:rPr lang="en-US" sz="2000" dirty="0" err="1"/>
              <a:t>targetHeight</a:t>
            </a:r>
            <a:r>
              <a:rPr lang="en-US" sz="2000" dirty="0"/>
              <a:t>)</a:t>
            </a:r>
          </a:p>
        </p:txBody>
      </p:sp>
      <p:sp>
        <p:nvSpPr>
          <p:cNvPr id="5" name="TextBox 4">
            <a:extLst>
              <a:ext uri="{FF2B5EF4-FFF2-40B4-BE49-F238E27FC236}">
                <a16:creationId xmlns:a16="http://schemas.microsoft.com/office/drawing/2014/main" id="{5E741E30-063B-6973-2F3E-C44662644F3F}"/>
              </a:ext>
            </a:extLst>
          </p:cNvPr>
          <p:cNvSpPr txBox="1"/>
          <p:nvPr/>
        </p:nvSpPr>
        <p:spPr>
          <a:xfrm>
            <a:off x="1021080" y="173247"/>
            <a:ext cx="10015269" cy="1323439"/>
          </a:xfrm>
          <a:prstGeom prst="rect">
            <a:avLst/>
          </a:prstGeom>
          <a:noFill/>
        </p:spPr>
        <p:txBody>
          <a:bodyPr wrap="square" rtlCol="0">
            <a:spAutoFit/>
          </a:bodyPr>
          <a:lstStyle/>
          <a:p>
            <a:r>
              <a:rPr lang="en-US" sz="2000" dirty="0"/>
              <a:t>Dataset:</a:t>
            </a:r>
          </a:p>
          <a:p>
            <a:r>
              <a:rPr lang="en-US" sz="2000" dirty="0"/>
              <a:t>	public String[][] </a:t>
            </a:r>
            <a:r>
              <a:rPr lang="en-US" sz="2000" dirty="0" err="1"/>
              <a:t>getDataset</a:t>
            </a:r>
            <a:r>
              <a:rPr lang="en-US" sz="2000" dirty="0"/>
              <a:t>(String path)</a:t>
            </a:r>
            <a:br>
              <a:rPr lang="en-US" sz="2000" dirty="0"/>
            </a:br>
            <a:r>
              <a:rPr lang="en-US" sz="2000" dirty="0"/>
              <a:t>	public int </a:t>
            </a:r>
            <a:r>
              <a:rPr lang="en-US" sz="2000" dirty="0" err="1"/>
              <a:t>cntLine</a:t>
            </a:r>
            <a:r>
              <a:rPr lang="en-US" sz="2000" dirty="0"/>
              <a:t>(String path)</a:t>
            </a:r>
            <a:br>
              <a:rPr lang="en-US" sz="2000" dirty="0"/>
            </a:br>
            <a:r>
              <a:rPr lang="en-US" sz="2000" dirty="0"/>
              <a:t>	public String[] </a:t>
            </a:r>
            <a:r>
              <a:rPr lang="en-US" sz="2000" dirty="0" err="1"/>
              <a:t>getHeaderattributes</a:t>
            </a:r>
            <a:r>
              <a:rPr lang="en-US" sz="2000" dirty="0"/>
              <a:t>(String </a:t>
            </a:r>
            <a:r>
              <a:rPr lang="en-US" sz="2000" dirty="0" err="1"/>
              <a:t>keyattr</a:t>
            </a:r>
            <a:r>
              <a:rPr lang="en-US" sz="2000" dirty="0"/>
              <a:t>)</a:t>
            </a:r>
          </a:p>
        </p:txBody>
      </p:sp>
      <p:sp>
        <p:nvSpPr>
          <p:cNvPr id="6" name="TextBox 5">
            <a:extLst>
              <a:ext uri="{FF2B5EF4-FFF2-40B4-BE49-F238E27FC236}">
                <a16:creationId xmlns:a16="http://schemas.microsoft.com/office/drawing/2014/main" id="{5F3EAF7D-6BC5-218A-2133-B513273B683D}"/>
              </a:ext>
            </a:extLst>
          </p:cNvPr>
          <p:cNvSpPr txBox="1"/>
          <p:nvPr/>
        </p:nvSpPr>
        <p:spPr>
          <a:xfrm>
            <a:off x="984069" y="1446266"/>
            <a:ext cx="10705895" cy="1631216"/>
          </a:xfrm>
          <a:prstGeom prst="rect">
            <a:avLst/>
          </a:prstGeom>
          <a:noFill/>
        </p:spPr>
        <p:txBody>
          <a:bodyPr wrap="square" rtlCol="0">
            <a:spAutoFit/>
          </a:bodyPr>
          <a:lstStyle/>
          <a:p>
            <a:r>
              <a:rPr lang="en-US" sz="2000" dirty="0" err="1"/>
              <a:t>TreeNode</a:t>
            </a:r>
            <a:r>
              <a:rPr lang="en-US" sz="2000" dirty="0"/>
              <a:t>:</a:t>
            </a:r>
          </a:p>
          <a:p>
            <a:r>
              <a:rPr lang="en-US" sz="2000" dirty="0"/>
              <a:t>	public </a:t>
            </a:r>
            <a:r>
              <a:rPr lang="en-US" sz="2000" dirty="0" err="1"/>
              <a:t>TreeNode</a:t>
            </a:r>
            <a:r>
              <a:rPr lang="en-US" sz="2000" dirty="0"/>
              <a:t>(String attribute)</a:t>
            </a:r>
            <a:br>
              <a:rPr lang="en-US" sz="2000" dirty="0"/>
            </a:br>
            <a:r>
              <a:rPr lang="en-US" sz="2000" dirty="0"/>
              <a:t>	public </a:t>
            </a:r>
            <a:r>
              <a:rPr lang="en-US" sz="2000" dirty="0" err="1"/>
              <a:t>boolean</a:t>
            </a:r>
            <a:r>
              <a:rPr lang="en-US" sz="2000" dirty="0"/>
              <a:t> </a:t>
            </a:r>
            <a:r>
              <a:rPr lang="en-US" sz="2000" dirty="0" err="1"/>
              <a:t>isLeaf</a:t>
            </a:r>
            <a:r>
              <a:rPr lang="en-US" sz="2000" dirty="0"/>
              <a:t>()</a:t>
            </a:r>
            <a:br>
              <a:rPr lang="en-US" sz="2000" dirty="0"/>
            </a:br>
            <a:r>
              <a:rPr lang="en-US" sz="2000" dirty="0"/>
              <a:t>	public String </a:t>
            </a:r>
            <a:r>
              <a:rPr lang="en-US" sz="2000" dirty="0" err="1"/>
              <a:t>getLeafValue</a:t>
            </a:r>
            <a:r>
              <a:rPr lang="en-US" sz="2000" dirty="0"/>
              <a:t>()</a:t>
            </a:r>
            <a:br>
              <a:rPr lang="en-US" sz="2000" dirty="0"/>
            </a:br>
            <a:r>
              <a:rPr lang="en-US" sz="2000" dirty="0"/>
              <a:t>	public void </a:t>
            </a:r>
            <a:r>
              <a:rPr lang="en-US" sz="2000" dirty="0" err="1"/>
              <a:t>setLeafValue</a:t>
            </a:r>
            <a:r>
              <a:rPr lang="en-US" sz="2000" dirty="0"/>
              <a:t>(String </a:t>
            </a:r>
            <a:r>
              <a:rPr lang="en-US" sz="2000" dirty="0" err="1"/>
              <a:t>leafValue</a:t>
            </a:r>
            <a:r>
              <a:rPr lang="en-US" sz="2000" dirty="0"/>
              <a:t>)</a:t>
            </a:r>
          </a:p>
        </p:txBody>
      </p:sp>
    </p:spTree>
    <p:extLst>
      <p:ext uri="{BB962C8B-B14F-4D97-AF65-F5344CB8AC3E}">
        <p14:creationId xmlns:p14="http://schemas.microsoft.com/office/powerpoint/2010/main" val="230951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0698A4-F590-6BC5-3661-148462713AB3}"/>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3" name="Footer Placeholder 2">
            <a:extLst>
              <a:ext uri="{FF2B5EF4-FFF2-40B4-BE49-F238E27FC236}">
                <a16:creationId xmlns:a16="http://schemas.microsoft.com/office/drawing/2014/main" id="{91806C42-F399-A98B-A2D3-07B6121A6585}"/>
              </a:ext>
            </a:extLst>
          </p:cNvPr>
          <p:cNvSpPr>
            <a:spLocks noGrp="1"/>
          </p:cNvSpPr>
          <p:nvPr>
            <p:ph type="ftr" sz="quarter" idx="11"/>
          </p:nvPr>
        </p:nvSpPr>
        <p:spPr/>
        <p:txBody>
          <a:bodyPr/>
          <a:lstStyle/>
          <a:p>
            <a:r>
              <a:rPr lang="en-US" noProof="0"/>
              <a:t>DIGITEYES</a:t>
            </a:r>
          </a:p>
        </p:txBody>
      </p:sp>
      <p:sp>
        <p:nvSpPr>
          <p:cNvPr id="4" name="TextBox 3">
            <a:extLst>
              <a:ext uri="{FF2B5EF4-FFF2-40B4-BE49-F238E27FC236}">
                <a16:creationId xmlns:a16="http://schemas.microsoft.com/office/drawing/2014/main" id="{1796FD14-E3DA-3B94-FFD8-594EF49D3C1F}"/>
              </a:ext>
            </a:extLst>
          </p:cNvPr>
          <p:cNvSpPr txBox="1"/>
          <p:nvPr/>
        </p:nvSpPr>
        <p:spPr>
          <a:xfrm>
            <a:off x="3124200" y="522514"/>
            <a:ext cx="5965371" cy="369332"/>
          </a:xfrm>
          <a:prstGeom prst="rect">
            <a:avLst/>
          </a:prstGeom>
          <a:noFill/>
        </p:spPr>
        <p:txBody>
          <a:bodyPr wrap="square" rtlCol="0">
            <a:spAutoFit/>
          </a:bodyPr>
          <a:lstStyle/>
          <a:p>
            <a:r>
              <a:rPr lang="en-US"/>
              <a:t>Challenges</a:t>
            </a:r>
          </a:p>
        </p:txBody>
      </p:sp>
    </p:spTree>
    <p:extLst>
      <p:ext uri="{BB962C8B-B14F-4D97-AF65-F5344CB8AC3E}">
        <p14:creationId xmlns:p14="http://schemas.microsoft.com/office/powerpoint/2010/main" val="3317332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D5F14C-3B07-7FE2-4E52-D4E36B49DAEA}"/>
              </a:ext>
            </a:extLst>
          </p:cNvPr>
          <p:cNvSpPr>
            <a:spLocks noGrp="1"/>
          </p:cNvSpPr>
          <p:nvPr>
            <p:ph type="sldNum" sz="quarter" idx="12"/>
          </p:nvPr>
        </p:nvSpPr>
        <p:spPr/>
        <p:txBody>
          <a:bodyPr/>
          <a:lstStyle/>
          <a:p>
            <a:fld id="{8D0AFDD5-844D-364D-8AEC-50CF4D36D55D}" type="slidenum">
              <a:rPr lang="en-US" noProof="0" smtClean="0">
                <a:latin typeface="Calibri" panose="020F0502020204030204" pitchFamily="34" charset="0"/>
                <a:ea typeface="Calibri" panose="020F0502020204030204" pitchFamily="34" charset="0"/>
                <a:cs typeface="Calibri" panose="020F0502020204030204" pitchFamily="34" charset="0"/>
              </a:rPr>
              <a:t>17</a:t>
            </a:fld>
            <a:endParaRPr lang="en-US" noProof="0">
              <a:latin typeface="Calibri" panose="020F0502020204030204" pitchFamily="34" charset="0"/>
              <a:ea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143FB06D-2A26-A1C9-E64A-02D360BB6D96}"/>
              </a:ext>
            </a:extLst>
          </p:cNvPr>
          <p:cNvSpPr>
            <a:spLocks noGrp="1"/>
          </p:cNvSpPr>
          <p:nvPr>
            <p:ph type="ftr" sz="quarter" idx="11"/>
          </p:nvPr>
        </p:nvSpPr>
        <p:spPr/>
        <p:txBody>
          <a:bodyPr/>
          <a:lstStyle/>
          <a:p>
            <a:r>
              <a:rPr lang="en-US" noProof="0">
                <a:latin typeface="Calibri" panose="020F0502020204030204" pitchFamily="34" charset="0"/>
                <a:ea typeface="Calibri" panose="020F0502020204030204" pitchFamily="34" charset="0"/>
                <a:cs typeface="Calibri" panose="020F0502020204030204" pitchFamily="34" charset="0"/>
              </a:rPr>
              <a:t>DIGITEYES</a:t>
            </a:r>
          </a:p>
        </p:txBody>
      </p:sp>
      <p:sp>
        <p:nvSpPr>
          <p:cNvPr id="6" name="TextBox 5">
            <a:extLst>
              <a:ext uri="{FF2B5EF4-FFF2-40B4-BE49-F238E27FC236}">
                <a16:creationId xmlns:a16="http://schemas.microsoft.com/office/drawing/2014/main" id="{EAB5742A-E489-864C-BA11-E8C1385E14E3}"/>
              </a:ext>
            </a:extLst>
          </p:cNvPr>
          <p:cNvSpPr txBox="1"/>
          <p:nvPr/>
        </p:nvSpPr>
        <p:spPr>
          <a:xfrm>
            <a:off x="261257" y="2055101"/>
            <a:ext cx="4245427" cy="4216539"/>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Progress made so far:</a:t>
            </a: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1.Converted image into grayscale</a:t>
            </a:r>
          </a:p>
          <a:p>
            <a:r>
              <a:rPr lang="en-US" sz="2400" dirty="0">
                <a:latin typeface="Calibri" panose="020F0502020204030204" pitchFamily="34" charset="0"/>
                <a:ea typeface="Calibri" panose="020F0502020204030204" pitchFamily="34" charset="0"/>
                <a:cs typeface="Calibri" panose="020F0502020204030204" pitchFamily="34" charset="0"/>
              </a:rPr>
              <a:t>2.Applied Sobel algorithm to </a:t>
            </a:r>
            <a:r>
              <a:rPr lang="en-US" sz="2400" dirty="0" err="1">
                <a:latin typeface="Calibri" panose="020F0502020204030204" pitchFamily="34" charset="0"/>
                <a:ea typeface="Calibri" panose="020F0502020204030204" pitchFamily="34" charset="0"/>
                <a:cs typeface="Calibri" panose="020F0502020204030204" pitchFamily="34" charset="0"/>
              </a:rPr>
              <a:t>detetct</a:t>
            </a:r>
            <a:r>
              <a:rPr lang="en-US" sz="2400" dirty="0">
                <a:latin typeface="Calibri" panose="020F0502020204030204" pitchFamily="34" charset="0"/>
                <a:ea typeface="Calibri" panose="020F0502020204030204" pitchFamily="34" charset="0"/>
                <a:cs typeface="Calibri" panose="020F0502020204030204" pitchFamily="34" charset="0"/>
              </a:rPr>
              <a:t> an edge</a:t>
            </a:r>
          </a:p>
          <a:p>
            <a:r>
              <a:rPr lang="en-US" sz="2400" dirty="0">
                <a:latin typeface="Calibri" panose="020F0502020204030204" pitchFamily="34" charset="0"/>
                <a:ea typeface="Calibri" panose="020F0502020204030204" pitchFamily="34" charset="0"/>
                <a:cs typeface="Calibri" panose="020F0502020204030204" pitchFamily="34" charset="0"/>
              </a:rPr>
              <a:t>3.Thresoholding</a:t>
            </a:r>
          </a:p>
          <a:p>
            <a:r>
              <a:rPr lang="en-US" sz="2400" dirty="0">
                <a:latin typeface="Calibri" panose="020F0502020204030204" pitchFamily="34" charset="0"/>
                <a:ea typeface="Calibri" panose="020F0502020204030204" pitchFamily="34" charset="0"/>
                <a:cs typeface="Calibri" panose="020F0502020204030204" pitchFamily="34" charset="0"/>
              </a:rPr>
              <a:t>4.Worked with Decision Tree algorithm</a:t>
            </a:r>
          </a:p>
          <a:p>
            <a:r>
              <a:rPr lang="en-US" sz="2400" dirty="0">
                <a:latin typeface="Calibri" panose="020F0502020204030204" pitchFamily="34" charset="0"/>
                <a:ea typeface="Calibri" panose="020F0502020204030204" pitchFamily="34" charset="0"/>
                <a:cs typeface="Calibri" panose="020F0502020204030204" pitchFamily="34" charset="0"/>
              </a:rPr>
              <a:t>5.Detects a digit.</a:t>
            </a:r>
          </a:p>
        </p:txBody>
      </p:sp>
      <p:sp>
        <p:nvSpPr>
          <p:cNvPr id="7" name="Rectangle 6">
            <a:extLst>
              <a:ext uri="{FF2B5EF4-FFF2-40B4-BE49-F238E27FC236}">
                <a16:creationId xmlns:a16="http://schemas.microsoft.com/office/drawing/2014/main" id="{1964A1BC-900A-A02B-9981-3D5C9E820C74}"/>
              </a:ext>
            </a:extLst>
          </p:cNvPr>
          <p:cNvSpPr/>
          <p:nvPr/>
        </p:nvSpPr>
        <p:spPr>
          <a:xfrm>
            <a:off x="2819400" y="511629"/>
            <a:ext cx="4898571" cy="104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chemeClr val="tx1"/>
                </a:solidFill>
                <a:latin typeface="Calibri" panose="020F0502020204030204" pitchFamily="34" charset="0"/>
                <a:ea typeface="Calibri" panose="020F0502020204030204" pitchFamily="34" charset="0"/>
                <a:cs typeface="Calibri" panose="020F0502020204030204" pitchFamily="34" charset="0"/>
              </a:rPr>
              <a:t>Progress Update</a:t>
            </a:r>
          </a:p>
        </p:txBody>
      </p:sp>
    </p:spTree>
    <p:extLst>
      <p:ext uri="{BB962C8B-B14F-4D97-AF65-F5344CB8AC3E}">
        <p14:creationId xmlns:p14="http://schemas.microsoft.com/office/powerpoint/2010/main" val="163386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929638" y="2574036"/>
            <a:ext cx="6146075" cy="1709928"/>
          </a:xfrm>
        </p:spPr>
        <p:txBody>
          <a:bodyPr/>
          <a:lstStyle/>
          <a:p>
            <a:r>
              <a:rPr lang="en-US" dirty="0"/>
              <a:t>Any question?</a:t>
            </a:r>
          </a:p>
        </p:txBody>
      </p:sp>
      <p:pic>
        <p:nvPicPr>
          <p:cNvPr id="2" name="Picture 1">
            <a:extLst>
              <a:ext uri="{FF2B5EF4-FFF2-40B4-BE49-F238E27FC236}">
                <a16:creationId xmlns:a16="http://schemas.microsoft.com/office/drawing/2014/main" id="{608A7358-9D2A-CCBE-C035-85E9CC757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971" y="849086"/>
            <a:ext cx="4164875" cy="4920343"/>
          </a:xfrm>
          <a:prstGeom prst="rect">
            <a:avLst/>
          </a:prstGeo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2</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a:t>DIGITEYES</a:t>
            </a:r>
            <a:endParaRPr lang="en-US" dirty="0"/>
          </a:p>
        </p:txBody>
      </p:sp>
      <p:sp>
        <p:nvSpPr>
          <p:cNvPr id="18" name="Title 2">
            <a:extLst>
              <a:ext uri="{FF2B5EF4-FFF2-40B4-BE49-F238E27FC236}">
                <a16:creationId xmlns:a16="http://schemas.microsoft.com/office/drawing/2014/main" id="{E5946437-C64B-7ACD-4D8F-0C59DDB6F2CA}"/>
              </a:ext>
            </a:extLst>
          </p:cNvPr>
          <p:cNvSpPr txBox="1">
            <a:spLocks/>
          </p:cNvSpPr>
          <p:nvPr/>
        </p:nvSpPr>
        <p:spPr>
          <a:xfrm>
            <a:off x="3141399" y="965564"/>
            <a:ext cx="5038344" cy="17099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a:r>
              <a:rPr lang="en-US" dirty="0"/>
              <a:t>Introduction</a:t>
            </a:r>
            <a:br>
              <a:rPr lang="en-US" dirty="0">
                <a:sym typeface="DM Sans Medium"/>
              </a:rPr>
            </a:br>
            <a:endParaRPr lang="en-US" dirty="0"/>
          </a:p>
        </p:txBody>
      </p:sp>
      <p:sp>
        <p:nvSpPr>
          <p:cNvPr id="19" name="Content Placeholder 3">
            <a:extLst>
              <a:ext uri="{FF2B5EF4-FFF2-40B4-BE49-F238E27FC236}">
                <a16:creationId xmlns:a16="http://schemas.microsoft.com/office/drawing/2014/main" id="{62CCAE10-0FA1-4DC0-B07E-DC9C5DC70BDA}"/>
              </a:ext>
            </a:extLst>
          </p:cNvPr>
          <p:cNvSpPr>
            <a:spLocks noGrp="1"/>
          </p:cNvSpPr>
          <p:nvPr>
            <p:ph idx="1"/>
          </p:nvPr>
        </p:nvSpPr>
        <p:spPr>
          <a:xfrm>
            <a:off x="2500231" y="2408791"/>
            <a:ext cx="6828826" cy="2130552"/>
          </a:xfrm>
        </p:spPr>
        <p:txBody>
          <a:bodyPr/>
          <a:lstStyle/>
          <a:p>
            <a:pPr algn="ctr"/>
            <a:r>
              <a:rPr lang="en-US" sz="2400" b="1" dirty="0"/>
              <a:t>This software will extract a handwritten digit from an image and show it to the user as a digital format. The image can be black and white. Even the background color and the color in which the digit was written can be different.</a:t>
            </a:r>
            <a:endParaRPr lang="en-US" sz="2400" dirty="0"/>
          </a:p>
        </p:txBody>
      </p:sp>
      <p:cxnSp>
        <p:nvCxnSpPr>
          <p:cNvPr id="21" name="Straight Connector 20">
            <a:extLst>
              <a:ext uri="{FF2B5EF4-FFF2-40B4-BE49-F238E27FC236}">
                <a16:creationId xmlns:a16="http://schemas.microsoft.com/office/drawing/2014/main" id="{3B0C7D4B-E6E3-C7B1-4727-595EF9B95C8B}"/>
              </a:ext>
            </a:extLst>
          </p:cNvPr>
          <p:cNvCxnSpPr/>
          <p:nvPr/>
        </p:nvCxnSpPr>
        <p:spPr>
          <a:xfrm>
            <a:off x="3962400" y="1842300"/>
            <a:ext cx="3429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28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AB5D69-B8F6-33F0-165C-DE8F571BAD0B}"/>
              </a:ext>
            </a:extLst>
          </p:cNvPr>
          <p:cNvSpPr>
            <a:spLocks noGrp="1"/>
          </p:cNvSpPr>
          <p:nvPr>
            <p:ph type="sldNum" sz="quarter" idx="12"/>
          </p:nvPr>
        </p:nvSpPr>
        <p:spPr/>
        <p:txBody>
          <a:bodyPr/>
          <a:lstStyle/>
          <a:p>
            <a:fld id="{8D0AFDD5-844D-364D-8AEC-50CF4D36D55D}" type="slidenum">
              <a:rPr lang="en-US" noProof="0" smtClean="0"/>
              <a:t>3</a:t>
            </a:fld>
            <a:endParaRPr lang="en-US" noProof="0" dirty="0"/>
          </a:p>
        </p:txBody>
      </p:sp>
      <p:sp>
        <p:nvSpPr>
          <p:cNvPr id="3" name="Footer Placeholder 2">
            <a:extLst>
              <a:ext uri="{FF2B5EF4-FFF2-40B4-BE49-F238E27FC236}">
                <a16:creationId xmlns:a16="http://schemas.microsoft.com/office/drawing/2014/main" id="{B22918EC-6FB3-C74F-6D7C-0345ED9143DD}"/>
              </a:ext>
            </a:extLst>
          </p:cNvPr>
          <p:cNvSpPr>
            <a:spLocks noGrp="1"/>
          </p:cNvSpPr>
          <p:nvPr>
            <p:ph type="ftr" sz="quarter" idx="11"/>
          </p:nvPr>
        </p:nvSpPr>
        <p:spPr/>
        <p:txBody>
          <a:bodyPr/>
          <a:lstStyle/>
          <a:p>
            <a:r>
              <a:rPr lang="en-US" noProof="0"/>
              <a:t>DIGITEYES</a:t>
            </a:r>
            <a:endParaRPr lang="en-US" noProof="0" dirty="0"/>
          </a:p>
        </p:txBody>
      </p:sp>
      <p:sp>
        <p:nvSpPr>
          <p:cNvPr id="4" name="TextBox 3">
            <a:extLst>
              <a:ext uri="{FF2B5EF4-FFF2-40B4-BE49-F238E27FC236}">
                <a16:creationId xmlns:a16="http://schemas.microsoft.com/office/drawing/2014/main" id="{28FBD2A7-B41C-C0BE-3A0F-24E445BD63B2}"/>
              </a:ext>
            </a:extLst>
          </p:cNvPr>
          <p:cNvSpPr txBox="1"/>
          <p:nvPr/>
        </p:nvSpPr>
        <p:spPr>
          <a:xfrm>
            <a:off x="3450771" y="849086"/>
            <a:ext cx="4931229" cy="707886"/>
          </a:xfrm>
          <a:prstGeom prst="rect">
            <a:avLst/>
          </a:prstGeom>
          <a:noFill/>
        </p:spPr>
        <p:txBody>
          <a:bodyPr wrap="square" rtlCol="0">
            <a:spAutoFit/>
          </a:bodyPr>
          <a:lstStyle/>
          <a:p>
            <a:pPr algn="ctr"/>
            <a:r>
              <a:rPr lang="en-US" sz="4000" b="1" dirty="0"/>
              <a:t>Objective</a:t>
            </a:r>
          </a:p>
        </p:txBody>
      </p:sp>
      <p:sp>
        <p:nvSpPr>
          <p:cNvPr id="5" name="Rectangle 4">
            <a:extLst>
              <a:ext uri="{FF2B5EF4-FFF2-40B4-BE49-F238E27FC236}">
                <a16:creationId xmlns:a16="http://schemas.microsoft.com/office/drawing/2014/main" id="{1770F8C1-C7DC-E76C-C5F3-4570BAFFB470}"/>
              </a:ext>
            </a:extLst>
          </p:cNvPr>
          <p:cNvSpPr/>
          <p:nvPr/>
        </p:nvSpPr>
        <p:spPr>
          <a:xfrm>
            <a:off x="587830" y="2438400"/>
            <a:ext cx="3429000" cy="185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1.Develop a efficient and accurate software for digit extraction.</a:t>
            </a:r>
          </a:p>
          <a:p>
            <a:pPr algn="ctr"/>
            <a:endParaRPr lang="en-US" dirty="0"/>
          </a:p>
        </p:txBody>
      </p:sp>
      <p:sp>
        <p:nvSpPr>
          <p:cNvPr id="7" name="Rectangle 6">
            <a:extLst>
              <a:ext uri="{FF2B5EF4-FFF2-40B4-BE49-F238E27FC236}">
                <a16:creationId xmlns:a16="http://schemas.microsoft.com/office/drawing/2014/main" id="{F3E78692-105D-EC23-BDF5-5E593DF36824}"/>
              </a:ext>
            </a:extLst>
          </p:cNvPr>
          <p:cNvSpPr/>
          <p:nvPr/>
        </p:nvSpPr>
        <p:spPr>
          <a:xfrm>
            <a:off x="4593772" y="2438400"/>
            <a:ext cx="3429000" cy="185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2.Implement the </a:t>
            </a:r>
            <a:r>
              <a:rPr lang="en-US" sz="2400" b="1" dirty="0" err="1">
                <a:solidFill>
                  <a:schemeClr val="tx1"/>
                </a:solidFill>
              </a:rPr>
              <a:t>the</a:t>
            </a:r>
            <a:r>
              <a:rPr lang="en-US" sz="2400" b="1" dirty="0">
                <a:solidFill>
                  <a:schemeClr val="tx1"/>
                </a:solidFill>
              </a:rPr>
              <a:t> Software Using command line tools.</a:t>
            </a:r>
            <a:endParaRPr lang="en-US" dirty="0"/>
          </a:p>
        </p:txBody>
      </p:sp>
      <p:sp>
        <p:nvSpPr>
          <p:cNvPr id="8" name="Rectangle 7">
            <a:extLst>
              <a:ext uri="{FF2B5EF4-FFF2-40B4-BE49-F238E27FC236}">
                <a16:creationId xmlns:a16="http://schemas.microsoft.com/office/drawing/2014/main" id="{6B741951-3D76-FD25-9D97-C187DD971616}"/>
              </a:ext>
            </a:extLst>
          </p:cNvPr>
          <p:cNvSpPr/>
          <p:nvPr/>
        </p:nvSpPr>
        <p:spPr>
          <a:xfrm>
            <a:off x="8382000" y="2438399"/>
            <a:ext cx="3429000" cy="185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3.To handle a variety of images such as different background</a:t>
            </a:r>
            <a:endParaRPr lang="en-US" dirty="0"/>
          </a:p>
        </p:txBody>
      </p:sp>
    </p:spTree>
    <p:extLst>
      <p:ext uri="{BB962C8B-B14F-4D97-AF65-F5344CB8AC3E}">
        <p14:creationId xmlns:p14="http://schemas.microsoft.com/office/powerpoint/2010/main" val="38593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85A409-3905-5C37-4EA1-C7AA243BFE70}"/>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3" name="Footer Placeholder 2">
            <a:extLst>
              <a:ext uri="{FF2B5EF4-FFF2-40B4-BE49-F238E27FC236}">
                <a16:creationId xmlns:a16="http://schemas.microsoft.com/office/drawing/2014/main" id="{6E415232-3980-20D6-39CB-8268D1FA7E38}"/>
              </a:ext>
            </a:extLst>
          </p:cNvPr>
          <p:cNvSpPr>
            <a:spLocks noGrp="1"/>
          </p:cNvSpPr>
          <p:nvPr>
            <p:ph type="ftr" sz="quarter" idx="11"/>
          </p:nvPr>
        </p:nvSpPr>
        <p:spPr/>
        <p:txBody>
          <a:bodyPr/>
          <a:lstStyle/>
          <a:p>
            <a:r>
              <a:rPr lang="en-US" noProof="0"/>
              <a:t>DIGITEYES</a:t>
            </a:r>
          </a:p>
        </p:txBody>
      </p:sp>
      <p:sp>
        <p:nvSpPr>
          <p:cNvPr id="12" name="TextBox 11">
            <a:extLst>
              <a:ext uri="{FF2B5EF4-FFF2-40B4-BE49-F238E27FC236}">
                <a16:creationId xmlns:a16="http://schemas.microsoft.com/office/drawing/2014/main" id="{285CD971-AFB2-6799-345A-1D0E69D480FD}"/>
              </a:ext>
            </a:extLst>
          </p:cNvPr>
          <p:cNvSpPr txBox="1"/>
          <p:nvPr/>
        </p:nvSpPr>
        <p:spPr>
          <a:xfrm>
            <a:off x="1173480" y="1240971"/>
            <a:ext cx="9845040" cy="584775"/>
          </a:xfrm>
          <a:prstGeom prst="rect">
            <a:avLst/>
          </a:prstGeom>
          <a:noFill/>
        </p:spPr>
        <p:txBody>
          <a:bodyPr wrap="square" rtlCol="0">
            <a:spAutoFit/>
          </a:bodyPr>
          <a:lstStyle/>
          <a:p>
            <a:pPr algn="ctr"/>
            <a:r>
              <a:rPr lang="en-US" sz="3200" b="1" dirty="0"/>
              <a:t>Stakeholders</a:t>
            </a:r>
          </a:p>
        </p:txBody>
      </p:sp>
      <p:sp>
        <p:nvSpPr>
          <p:cNvPr id="13" name="TextBox 12">
            <a:extLst>
              <a:ext uri="{FF2B5EF4-FFF2-40B4-BE49-F238E27FC236}">
                <a16:creationId xmlns:a16="http://schemas.microsoft.com/office/drawing/2014/main" id="{020F5978-14AF-C862-A8FC-E2F5794466F6}"/>
              </a:ext>
            </a:extLst>
          </p:cNvPr>
          <p:cNvSpPr txBox="1"/>
          <p:nvPr/>
        </p:nvSpPr>
        <p:spPr>
          <a:xfrm>
            <a:off x="1203960" y="2427514"/>
            <a:ext cx="994301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Data Scientist</a:t>
            </a:r>
          </a:p>
          <a:p>
            <a:pPr marL="285750" indent="-285750">
              <a:buFont typeface="Arial" panose="020B0604020202020204" pitchFamily="34" charset="0"/>
              <a:buChar char="•"/>
            </a:pPr>
            <a:r>
              <a:rPr lang="en-US" sz="2800" dirty="0"/>
              <a:t>Researcher</a:t>
            </a:r>
          </a:p>
          <a:p>
            <a:pPr marL="285750" indent="-285750">
              <a:buFont typeface="Arial" panose="020B0604020202020204" pitchFamily="34" charset="0"/>
              <a:buChar char="•"/>
            </a:pPr>
            <a:r>
              <a:rPr lang="en-US" sz="2800" dirty="0"/>
              <a:t>Shopkeepers</a:t>
            </a:r>
          </a:p>
          <a:p>
            <a:pPr marL="285750" indent="-285750">
              <a:buFont typeface="Arial" panose="020B0604020202020204" pitchFamily="34" charset="0"/>
              <a:buChar char="•"/>
            </a:pPr>
            <a:r>
              <a:rPr lang="en-US" sz="2800" dirty="0"/>
              <a:t>Financial Institution</a:t>
            </a:r>
          </a:p>
        </p:txBody>
      </p:sp>
    </p:spTree>
    <p:extLst>
      <p:ext uri="{BB962C8B-B14F-4D97-AF65-F5344CB8AC3E}">
        <p14:creationId xmlns:p14="http://schemas.microsoft.com/office/powerpoint/2010/main" val="358140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FA4582-115B-25A6-2AFF-13420E7DE1E3}"/>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3" name="Footer Placeholder 2">
            <a:extLst>
              <a:ext uri="{FF2B5EF4-FFF2-40B4-BE49-F238E27FC236}">
                <a16:creationId xmlns:a16="http://schemas.microsoft.com/office/drawing/2014/main" id="{30BD56E5-6260-3187-CFAE-B4C853F9D538}"/>
              </a:ext>
            </a:extLst>
          </p:cNvPr>
          <p:cNvSpPr>
            <a:spLocks noGrp="1"/>
          </p:cNvSpPr>
          <p:nvPr>
            <p:ph type="ftr" sz="quarter" idx="11"/>
          </p:nvPr>
        </p:nvSpPr>
        <p:spPr/>
        <p:txBody>
          <a:bodyPr/>
          <a:lstStyle/>
          <a:p>
            <a:r>
              <a:rPr lang="en-US" noProof="0"/>
              <a:t>DIGITEYES</a:t>
            </a:r>
          </a:p>
        </p:txBody>
      </p:sp>
      <p:sp>
        <p:nvSpPr>
          <p:cNvPr id="5" name="Rectangle 4">
            <a:extLst>
              <a:ext uri="{FF2B5EF4-FFF2-40B4-BE49-F238E27FC236}">
                <a16:creationId xmlns:a16="http://schemas.microsoft.com/office/drawing/2014/main" id="{BABB6B1F-0C60-354F-D068-9AA5ADEB494C}"/>
              </a:ext>
            </a:extLst>
          </p:cNvPr>
          <p:cNvSpPr/>
          <p:nvPr/>
        </p:nvSpPr>
        <p:spPr>
          <a:xfrm>
            <a:off x="315686" y="1687286"/>
            <a:ext cx="3823063" cy="432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Algorithm used:</a:t>
            </a:r>
          </a:p>
          <a:p>
            <a:pPr algn="ctr"/>
            <a:endParaRPr lang="en-US" sz="2800" dirty="0">
              <a:solidFill>
                <a:schemeClr val="tx1"/>
              </a:solidFill>
            </a:endParaRPr>
          </a:p>
          <a:p>
            <a:pPr algn="ctr"/>
            <a:r>
              <a:rPr lang="en-US" sz="2800" dirty="0">
                <a:solidFill>
                  <a:schemeClr val="tx1"/>
                </a:solidFill>
              </a:rPr>
              <a:t>1.Sobel Operator</a:t>
            </a:r>
          </a:p>
          <a:p>
            <a:pPr algn="ctr"/>
            <a:r>
              <a:rPr lang="en-US" sz="2800" dirty="0">
                <a:solidFill>
                  <a:schemeClr val="tx1"/>
                </a:solidFill>
              </a:rPr>
              <a:t>2.Decision Tree</a:t>
            </a:r>
          </a:p>
        </p:txBody>
      </p:sp>
      <p:sp>
        <p:nvSpPr>
          <p:cNvPr id="7" name="Rectangle 6">
            <a:extLst>
              <a:ext uri="{FF2B5EF4-FFF2-40B4-BE49-F238E27FC236}">
                <a16:creationId xmlns:a16="http://schemas.microsoft.com/office/drawing/2014/main" id="{BE0F9751-F5A4-7465-F96B-A30B7F1D63CC}"/>
              </a:ext>
            </a:extLst>
          </p:cNvPr>
          <p:cNvSpPr/>
          <p:nvPr/>
        </p:nvSpPr>
        <p:spPr>
          <a:xfrm>
            <a:off x="4490687" y="1710509"/>
            <a:ext cx="3823063" cy="4321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 Structure:</a:t>
            </a:r>
          </a:p>
          <a:p>
            <a:pPr algn="ctr"/>
            <a:endParaRPr lang="en-US" sz="2800" dirty="0">
              <a:solidFill>
                <a:schemeClr val="tx1"/>
              </a:solidFill>
            </a:endParaRPr>
          </a:p>
          <a:p>
            <a:pPr algn="ctr"/>
            <a:r>
              <a:rPr lang="en-US" sz="2800" dirty="0">
                <a:solidFill>
                  <a:schemeClr val="tx1"/>
                </a:solidFill>
              </a:rPr>
              <a:t>1.HashMap</a:t>
            </a:r>
          </a:p>
          <a:p>
            <a:pPr algn="ctr"/>
            <a:r>
              <a:rPr lang="en-US" sz="2800" dirty="0">
                <a:solidFill>
                  <a:schemeClr val="tx1"/>
                </a:solidFill>
              </a:rPr>
              <a:t>2.HashSet</a:t>
            </a:r>
          </a:p>
          <a:p>
            <a:pPr algn="ctr"/>
            <a:r>
              <a:rPr lang="en-US" sz="2800" dirty="0">
                <a:solidFill>
                  <a:schemeClr val="tx1"/>
                </a:solidFill>
              </a:rPr>
              <a:t>3.Array</a:t>
            </a:r>
          </a:p>
        </p:txBody>
      </p:sp>
      <p:sp>
        <p:nvSpPr>
          <p:cNvPr id="8" name="TextBox 7">
            <a:extLst>
              <a:ext uri="{FF2B5EF4-FFF2-40B4-BE49-F238E27FC236}">
                <a16:creationId xmlns:a16="http://schemas.microsoft.com/office/drawing/2014/main" id="{FD674199-2432-48F8-D614-13D5490B7666}"/>
              </a:ext>
            </a:extLst>
          </p:cNvPr>
          <p:cNvSpPr txBox="1"/>
          <p:nvPr/>
        </p:nvSpPr>
        <p:spPr>
          <a:xfrm>
            <a:off x="2960914" y="533400"/>
            <a:ext cx="6226629" cy="646331"/>
          </a:xfrm>
          <a:prstGeom prst="rect">
            <a:avLst/>
          </a:prstGeom>
          <a:noFill/>
        </p:spPr>
        <p:txBody>
          <a:bodyPr wrap="square" rtlCol="0">
            <a:spAutoFit/>
          </a:bodyPr>
          <a:lstStyle/>
          <a:p>
            <a:pPr algn="ctr"/>
            <a:r>
              <a:rPr lang="en-US" sz="3600" b="1" u="sng" dirty="0"/>
              <a:t>Technical Details</a:t>
            </a:r>
          </a:p>
        </p:txBody>
      </p:sp>
      <p:sp>
        <p:nvSpPr>
          <p:cNvPr id="4" name="TextBox 3">
            <a:extLst>
              <a:ext uri="{FF2B5EF4-FFF2-40B4-BE49-F238E27FC236}">
                <a16:creationId xmlns:a16="http://schemas.microsoft.com/office/drawing/2014/main" id="{5EC8229A-6872-C0FF-65DE-86FCDB22CB69}"/>
              </a:ext>
            </a:extLst>
          </p:cNvPr>
          <p:cNvSpPr txBox="1"/>
          <p:nvPr/>
        </p:nvSpPr>
        <p:spPr>
          <a:xfrm>
            <a:off x="8576743" y="3099876"/>
            <a:ext cx="3299571" cy="1384995"/>
          </a:xfrm>
          <a:prstGeom prst="rect">
            <a:avLst/>
          </a:prstGeom>
          <a:solidFill>
            <a:schemeClr val="bg2">
              <a:lumMod val="90000"/>
            </a:schemeClr>
          </a:solidFill>
        </p:spPr>
        <p:txBody>
          <a:bodyPr wrap="square" rtlCol="0">
            <a:spAutoFit/>
          </a:bodyPr>
          <a:lstStyle/>
          <a:p>
            <a:r>
              <a:rPr lang="en-US" sz="2800" dirty="0"/>
              <a:t>Programming Language:     </a:t>
            </a:r>
          </a:p>
          <a:p>
            <a:r>
              <a:rPr lang="en-US" sz="2800" dirty="0"/>
              <a:t>                                                                   </a:t>
            </a:r>
          </a:p>
          <a:p>
            <a:pPr marL="285750" indent="-285750">
              <a:buFont typeface="Wingdings" panose="05000000000000000000" pitchFamily="2" charset="2"/>
              <a:buChar char="ü"/>
            </a:pPr>
            <a:r>
              <a:rPr lang="en-US" sz="2800" dirty="0"/>
              <a:t> JAVA</a:t>
            </a:r>
          </a:p>
        </p:txBody>
      </p:sp>
    </p:spTree>
    <p:extLst>
      <p:ext uri="{BB962C8B-B14F-4D97-AF65-F5344CB8AC3E}">
        <p14:creationId xmlns:p14="http://schemas.microsoft.com/office/powerpoint/2010/main" val="190911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0CF108-867F-6A07-A3D4-23F2C42FAF15}"/>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3" name="Footer Placeholder 2">
            <a:extLst>
              <a:ext uri="{FF2B5EF4-FFF2-40B4-BE49-F238E27FC236}">
                <a16:creationId xmlns:a16="http://schemas.microsoft.com/office/drawing/2014/main" id="{8D16DCD4-A2AA-DB15-8D59-FDD77B519EC2}"/>
              </a:ext>
            </a:extLst>
          </p:cNvPr>
          <p:cNvSpPr>
            <a:spLocks noGrp="1"/>
          </p:cNvSpPr>
          <p:nvPr>
            <p:ph type="ftr" sz="quarter" idx="11"/>
          </p:nvPr>
        </p:nvSpPr>
        <p:spPr/>
        <p:txBody>
          <a:bodyPr/>
          <a:lstStyle/>
          <a:p>
            <a:r>
              <a:rPr lang="en-US" noProof="0"/>
              <a:t>DIGITEYES</a:t>
            </a:r>
          </a:p>
        </p:txBody>
      </p:sp>
      <p:sp>
        <p:nvSpPr>
          <p:cNvPr id="4" name="TextBox 3">
            <a:extLst>
              <a:ext uri="{FF2B5EF4-FFF2-40B4-BE49-F238E27FC236}">
                <a16:creationId xmlns:a16="http://schemas.microsoft.com/office/drawing/2014/main" id="{7B1AB5A8-0547-F2CA-B884-3D68F2E615F5}"/>
              </a:ext>
            </a:extLst>
          </p:cNvPr>
          <p:cNvSpPr txBox="1"/>
          <p:nvPr/>
        </p:nvSpPr>
        <p:spPr>
          <a:xfrm>
            <a:off x="4125686" y="729343"/>
            <a:ext cx="4321628" cy="523220"/>
          </a:xfrm>
          <a:prstGeom prst="rect">
            <a:avLst/>
          </a:prstGeom>
          <a:noFill/>
        </p:spPr>
        <p:txBody>
          <a:bodyPr wrap="square" rtlCol="0">
            <a:spAutoFit/>
          </a:bodyPr>
          <a:lstStyle/>
          <a:p>
            <a:pPr algn="ctr"/>
            <a:r>
              <a:rPr lang="en-US" sz="2800" b="1" dirty="0"/>
              <a:t>Sobel Operator Algorithm</a:t>
            </a:r>
          </a:p>
        </p:txBody>
      </p:sp>
      <p:sp>
        <p:nvSpPr>
          <p:cNvPr id="5" name="TextBox 4">
            <a:extLst>
              <a:ext uri="{FF2B5EF4-FFF2-40B4-BE49-F238E27FC236}">
                <a16:creationId xmlns:a16="http://schemas.microsoft.com/office/drawing/2014/main" id="{0336A131-C0E0-F838-D4B6-2233D5A0701C}"/>
              </a:ext>
            </a:extLst>
          </p:cNvPr>
          <p:cNvSpPr txBox="1"/>
          <p:nvPr/>
        </p:nvSpPr>
        <p:spPr>
          <a:xfrm flipH="1">
            <a:off x="1249679" y="1491343"/>
            <a:ext cx="10223864" cy="3416320"/>
          </a:xfrm>
          <a:prstGeom prst="rect">
            <a:avLst/>
          </a:prstGeom>
          <a:noFill/>
        </p:spPr>
        <p:txBody>
          <a:bodyPr wrap="square" rtlCol="0">
            <a:spAutoFit/>
          </a:bodyPr>
          <a:lstStyle/>
          <a:p>
            <a:pPr marL="285750" indent="-285750">
              <a:buFont typeface="Courier New" panose="02070309020205020404" pitchFamily="49" charset="0"/>
              <a:buChar char="o"/>
            </a:pPr>
            <a:r>
              <a:rPr lang="en-US"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The Sobel Operator, an edge detection algorithm, involves estimating the first derivative of an image by doing a convolution between an image (i.e. the input) and two special kernels, one to detect vertical edges and one to detect horizontal edges.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Gradient calculation: The algorithm calculates the gradient of an image by convolving it with small filters in the horizontal and vertical directions.</a:t>
            </a:r>
          </a:p>
          <a:p>
            <a:pPr marL="285750" indent="-285750">
              <a:buFont typeface="Courier New" panose="02070309020205020404" pitchFamily="49" charset="0"/>
              <a:buChar char="o"/>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Gradient magnitude: The Sobel operator combines the horizontal and vertical gradients to compute the gradient magnitude, which represents the strength of the edges in the image.</a:t>
            </a:r>
          </a:p>
          <a:p>
            <a:pPr marL="285750" indent="-285750">
              <a:buFont typeface="Courier New" panose="02070309020205020404" pitchFamily="49" charset="0"/>
              <a:buChar char="o"/>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Thresholding: After calculating the gradient magnitude, a threshold can be applied to identify significant edges. Pixels with gradient magnitudes above the threshold are considered as edges.</a:t>
            </a:r>
          </a:p>
        </p:txBody>
      </p:sp>
    </p:spTree>
    <p:extLst>
      <p:ext uri="{BB962C8B-B14F-4D97-AF65-F5344CB8AC3E}">
        <p14:creationId xmlns:p14="http://schemas.microsoft.com/office/powerpoint/2010/main" val="210050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635B1D-E150-88B6-9A39-34764689CB65}"/>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3" name="Footer Placeholder 2">
            <a:extLst>
              <a:ext uri="{FF2B5EF4-FFF2-40B4-BE49-F238E27FC236}">
                <a16:creationId xmlns:a16="http://schemas.microsoft.com/office/drawing/2014/main" id="{B01BFD72-568E-DEE6-B18E-CE39D7A16B62}"/>
              </a:ext>
            </a:extLst>
          </p:cNvPr>
          <p:cNvSpPr>
            <a:spLocks noGrp="1"/>
          </p:cNvSpPr>
          <p:nvPr>
            <p:ph type="ftr" sz="quarter" idx="11"/>
          </p:nvPr>
        </p:nvSpPr>
        <p:spPr/>
        <p:txBody>
          <a:bodyPr/>
          <a:lstStyle/>
          <a:p>
            <a:r>
              <a:rPr lang="en-US" noProof="0"/>
              <a:t>DIGITEYES</a:t>
            </a:r>
          </a:p>
        </p:txBody>
      </p:sp>
      <p:graphicFrame>
        <p:nvGraphicFramePr>
          <p:cNvPr id="5" name="Table 5">
            <a:extLst>
              <a:ext uri="{FF2B5EF4-FFF2-40B4-BE49-F238E27FC236}">
                <a16:creationId xmlns:a16="http://schemas.microsoft.com/office/drawing/2014/main" id="{F9F39A91-B6F9-0E9B-5EAF-D0E58F783517}"/>
              </a:ext>
            </a:extLst>
          </p:cNvPr>
          <p:cNvGraphicFramePr>
            <a:graphicFrameLocks noGrp="1"/>
          </p:cNvGraphicFramePr>
          <p:nvPr>
            <p:extLst>
              <p:ext uri="{D42A27DB-BD31-4B8C-83A1-F6EECF244321}">
                <p14:modId xmlns:p14="http://schemas.microsoft.com/office/powerpoint/2010/main" val="3585619968"/>
              </p:ext>
            </p:extLst>
          </p:nvPr>
        </p:nvGraphicFramePr>
        <p:xfrm>
          <a:off x="594360" y="660546"/>
          <a:ext cx="4161972" cy="1915884"/>
        </p:xfrm>
        <a:graphic>
          <a:graphicData uri="http://schemas.openxmlformats.org/drawingml/2006/table">
            <a:tbl>
              <a:tblPr firstRow="1" bandRow="1">
                <a:tableStyleId>{5C22544A-7EE6-4342-B048-85BDC9FD1C3A}</a:tableStyleId>
              </a:tblPr>
              <a:tblGrid>
                <a:gridCol w="1387324">
                  <a:extLst>
                    <a:ext uri="{9D8B030D-6E8A-4147-A177-3AD203B41FA5}">
                      <a16:colId xmlns:a16="http://schemas.microsoft.com/office/drawing/2014/main" val="4044404142"/>
                    </a:ext>
                  </a:extLst>
                </a:gridCol>
                <a:gridCol w="1387324">
                  <a:extLst>
                    <a:ext uri="{9D8B030D-6E8A-4147-A177-3AD203B41FA5}">
                      <a16:colId xmlns:a16="http://schemas.microsoft.com/office/drawing/2014/main" val="209866142"/>
                    </a:ext>
                  </a:extLst>
                </a:gridCol>
                <a:gridCol w="1387324">
                  <a:extLst>
                    <a:ext uri="{9D8B030D-6E8A-4147-A177-3AD203B41FA5}">
                      <a16:colId xmlns:a16="http://schemas.microsoft.com/office/drawing/2014/main" val="1820656926"/>
                    </a:ext>
                  </a:extLst>
                </a:gridCol>
              </a:tblGrid>
              <a:tr h="638628">
                <a:tc>
                  <a:txBody>
                    <a:bodyPr/>
                    <a:lstStyle/>
                    <a:p>
                      <a:pPr algn="ctr"/>
                      <a:r>
                        <a:rPr lang="en-US" sz="24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0851024"/>
                  </a:ext>
                </a:extLst>
              </a:tr>
              <a:tr h="638628">
                <a:tc>
                  <a:txBody>
                    <a:bodyPr/>
                    <a:lstStyle/>
                    <a:p>
                      <a:pPr algn="ctr"/>
                      <a:r>
                        <a:rPr lang="en-US" sz="2400"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644444"/>
                  </a:ext>
                </a:extLst>
              </a:tr>
              <a:tr h="638628">
                <a:tc>
                  <a:txBody>
                    <a:bodyPr/>
                    <a:lstStyle/>
                    <a:p>
                      <a:pPr algn="ctr"/>
                      <a:r>
                        <a:rPr lang="en-US" sz="24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99269"/>
                  </a:ext>
                </a:extLst>
              </a:tr>
            </a:tbl>
          </a:graphicData>
        </a:graphic>
      </p:graphicFrame>
      <p:graphicFrame>
        <p:nvGraphicFramePr>
          <p:cNvPr id="7" name="Table 7">
            <a:extLst>
              <a:ext uri="{FF2B5EF4-FFF2-40B4-BE49-F238E27FC236}">
                <a16:creationId xmlns:a16="http://schemas.microsoft.com/office/drawing/2014/main" id="{C563A6F5-93F9-FB1E-A208-E4A181157A81}"/>
              </a:ext>
            </a:extLst>
          </p:cNvPr>
          <p:cNvGraphicFramePr>
            <a:graphicFrameLocks noGrp="1"/>
          </p:cNvGraphicFramePr>
          <p:nvPr>
            <p:extLst>
              <p:ext uri="{D42A27DB-BD31-4B8C-83A1-F6EECF244321}">
                <p14:modId xmlns:p14="http://schemas.microsoft.com/office/powerpoint/2010/main" val="1699457294"/>
              </p:ext>
            </p:extLst>
          </p:nvPr>
        </p:nvGraphicFramePr>
        <p:xfrm>
          <a:off x="6516189" y="660546"/>
          <a:ext cx="4161972" cy="1915884"/>
        </p:xfrm>
        <a:graphic>
          <a:graphicData uri="http://schemas.openxmlformats.org/drawingml/2006/table">
            <a:tbl>
              <a:tblPr firstRow="1" bandRow="1">
                <a:tableStyleId>{5C22544A-7EE6-4342-B048-85BDC9FD1C3A}</a:tableStyleId>
              </a:tblPr>
              <a:tblGrid>
                <a:gridCol w="1387324">
                  <a:extLst>
                    <a:ext uri="{9D8B030D-6E8A-4147-A177-3AD203B41FA5}">
                      <a16:colId xmlns:a16="http://schemas.microsoft.com/office/drawing/2014/main" val="3295266120"/>
                    </a:ext>
                  </a:extLst>
                </a:gridCol>
                <a:gridCol w="1387324">
                  <a:extLst>
                    <a:ext uri="{9D8B030D-6E8A-4147-A177-3AD203B41FA5}">
                      <a16:colId xmlns:a16="http://schemas.microsoft.com/office/drawing/2014/main" val="806426157"/>
                    </a:ext>
                  </a:extLst>
                </a:gridCol>
                <a:gridCol w="1387324">
                  <a:extLst>
                    <a:ext uri="{9D8B030D-6E8A-4147-A177-3AD203B41FA5}">
                      <a16:colId xmlns:a16="http://schemas.microsoft.com/office/drawing/2014/main" val="3976743619"/>
                    </a:ext>
                  </a:extLst>
                </a:gridCol>
              </a:tblGrid>
              <a:tr h="638628">
                <a:tc>
                  <a:txBody>
                    <a:bodyPr/>
                    <a:lstStyle/>
                    <a:p>
                      <a:pPr algn="ctr"/>
                      <a:r>
                        <a:rPr lang="en-US" sz="24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588356"/>
                  </a:ext>
                </a:extLst>
              </a:tr>
              <a:tr h="638628">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6748364"/>
                  </a:ext>
                </a:extLst>
              </a:tr>
              <a:tr h="638628">
                <a:tc>
                  <a:txBody>
                    <a:bodyPr/>
                    <a:lstStyle/>
                    <a:p>
                      <a:pPr algn="ctr"/>
                      <a:r>
                        <a:rPr lang="en-US" sz="24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0122221"/>
                  </a:ext>
                </a:extLst>
              </a:tr>
            </a:tbl>
          </a:graphicData>
        </a:graphic>
      </p:graphicFrame>
      <p:sp>
        <p:nvSpPr>
          <p:cNvPr id="8" name="TextBox 7">
            <a:extLst>
              <a:ext uri="{FF2B5EF4-FFF2-40B4-BE49-F238E27FC236}">
                <a16:creationId xmlns:a16="http://schemas.microsoft.com/office/drawing/2014/main" id="{51BE9F4E-421E-D6A7-1EA9-1ACB5E17112F}"/>
              </a:ext>
            </a:extLst>
          </p:cNvPr>
          <p:cNvSpPr txBox="1"/>
          <p:nvPr/>
        </p:nvSpPr>
        <p:spPr>
          <a:xfrm>
            <a:off x="1673498" y="2587316"/>
            <a:ext cx="3082834" cy="369332"/>
          </a:xfrm>
          <a:prstGeom prst="rect">
            <a:avLst/>
          </a:prstGeom>
          <a:noFill/>
        </p:spPr>
        <p:txBody>
          <a:bodyPr wrap="square" rtlCol="0">
            <a:spAutoFit/>
          </a:bodyPr>
          <a:lstStyle/>
          <a:p>
            <a:r>
              <a:rPr lang="en-US" b="1" dirty="0"/>
              <a:t>Horizontal Kernel, Gx</a:t>
            </a:r>
          </a:p>
        </p:txBody>
      </p:sp>
      <p:sp>
        <p:nvSpPr>
          <p:cNvPr id="9" name="TextBox 8">
            <a:extLst>
              <a:ext uri="{FF2B5EF4-FFF2-40B4-BE49-F238E27FC236}">
                <a16:creationId xmlns:a16="http://schemas.microsoft.com/office/drawing/2014/main" id="{478F9A83-533B-C125-CB36-577C5393C296}"/>
              </a:ext>
            </a:extLst>
          </p:cNvPr>
          <p:cNvSpPr txBox="1"/>
          <p:nvPr/>
        </p:nvSpPr>
        <p:spPr>
          <a:xfrm>
            <a:off x="7758612" y="2594327"/>
            <a:ext cx="3082834" cy="369332"/>
          </a:xfrm>
          <a:prstGeom prst="rect">
            <a:avLst/>
          </a:prstGeom>
          <a:noFill/>
        </p:spPr>
        <p:txBody>
          <a:bodyPr wrap="square" rtlCol="0">
            <a:spAutoFit/>
          </a:bodyPr>
          <a:lstStyle/>
          <a:p>
            <a:r>
              <a:rPr lang="en-US" b="1" dirty="0" err="1"/>
              <a:t>Verical</a:t>
            </a:r>
            <a:r>
              <a:rPr lang="en-US" b="1" dirty="0"/>
              <a:t> Kernel, </a:t>
            </a:r>
            <a:r>
              <a:rPr lang="en-US" b="1" dirty="0" err="1"/>
              <a:t>Gy</a:t>
            </a:r>
            <a:endParaRPr lang="en-US" b="1" dirty="0"/>
          </a:p>
        </p:txBody>
      </p:sp>
      <p:sp>
        <p:nvSpPr>
          <p:cNvPr id="10" name="TextBox 9">
            <a:extLst>
              <a:ext uri="{FF2B5EF4-FFF2-40B4-BE49-F238E27FC236}">
                <a16:creationId xmlns:a16="http://schemas.microsoft.com/office/drawing/2014/main" id="{E632561D-F4DC-DAED-8603-73811C366A9E}"/>
              </a:ext>
            </a:extLst>
          </p:cNvPr>
          <p:cNvSpPr txBox="1"/>
          <p:nvPr/>
        </p:nvSpPr>
        <p:spPr>
          <a:xfrm>
            <a:off x="569686" y="3602010"/>
            <a:ext cx="5290458" cy="584775"/>
          </a:xfrm>
          <a:prstGeom prst="rect">
            <a:avLst/>
          </a:prstGeom>
          <a:noFill/>
        </p:spPr>
        <p:txBody>
          <a:bodyPr wrap="square" rtlCol="0">
            <a:spAutoFit/>
          </a:bodyPr>
          <a:lstStyle/>
          <a:p>
            <a:r>
              <a:rPr lang="en-US" sz="3200" b="1" dirty="0"/>
              <a:t>Gradient, </a:t>
            </a:r>
            <a:r>
              <a:rPr lang="en-US" sz="3200" b="1" i="0" dirty="0">
                <a:effectLst/>
                <a:latin typeface="Söhne Mono"/>
              </a:rPr>
              <a:t>G = sqrt(Gx^2 + Gy^2)</a:t>
            </a:r>
            <a:endParaRPr lang="en-US" sz="3200" b="1" dirty="0"/>
          </a:p>
        </p:txBody>
      </p:sp>
    </p:spTree>
    <p:extLst>
      <p:ext uri="{BB962C8B-B14F-4D97-AF65-F5344CB8AC3E}">
        <p14:creationId xmlns:p14="http://schemas.microsoft.com/office/powerpoint/2010/main" val="253955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D3A19C-1359-0206-7E1C-67F94FBF0A49}"/>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3" name="Footer Placeholder 2">
            <a:extLst>
              <a:ext uri="{FF2B5EF4-FFF2-40B4-BE49-F238E27FC236}">
                <a16:creationId xmlns:a16="http://schemas.microsoft.com/office/drawing/2014/main" id="{794BB200-7FF5-190D-BA05-F8229FB5132A}"/>
              </a:ext>
            </a:extLst>
          </p:cNvPr>
          <p:cNvSpPr>
            <a:spLocks noGrp="1"/>
          </p:cNvSpPr>
          <p:nvPr>
            <p:ph type="ftr" sz="quarter" idx="11"/>
          </p:nvPr>
        </p:nvSpPr>
        <p:spPr/>
        <p:txBody>
          <a:bodyPr/>
          <a:lstStyle/>
          <a:p>
            <a:r>
              <a:rPr lang="en-US" noProof="0"/>
              <a:t>DIGITEYES</a:t>
            </a:r>
          </a:p>
        </p:txBody>
      </p:sp>
      <p:sp>
        <p:nvSpPr>
          <p:cNvPr id="12" name="Arrow: Right 11">
            <a:extLst>
              <a:ext uri="{FF2B5EF4-FFF2-40B4-BE49-F238E27FC236}">
                <a16:creationId xmlns:a16="http://schemas.microsoft.com/office/drawing/2014/main" id="{7DFE21D9-251B-B5D6-03B4-8196C25A4CF3}"/>
              </a:ext>
            </a:extLst>
          </p:cNvPr>
          <p:cNvSpPr/>
          <p:nvPr/>
        </p:nvSpPr>
        <p:spPr>
          <a:xfrm>
            <a:off x="4887686" y="3233057"/>
            <a:ext cx="2560322" cy="95794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Output</a:t>
            </a:r>
          </a:p>
        </p:txBody>
      </p:sp>
      <p:pic>
        <p:nvPicPr>
          <p:cNvPr id="6" name="Picture 5">
            <a:extLst>
              <a:ext uri="{FF2B5EF4-FFF2-40B4-BE49-F238E27FC236}">
                <a16:creationId xmlns:a16="http://schemas.microsoft.com/office/drawing/2014/main" id="{54153761-B6CE-F182-F542-99F53146DB26}"/>
              </a:ext>
            </a:extLst>
          </p:cNvPr>
          <p:cNvPicPr>
            <a:picLocks noChangeAspect="1"/>
          </p:cNvPicPr>
          <p:nvPr/>
        </p:nvPicPr>
        <p:blipFill>
          <a:blip r:embed="rId2"/>
          <a:stretch>
            <a:fillRect/>
          </a:stretch>
        </p:blipFill>
        <p:spPr>
          <a:xfrm>
            <a:off x="736600" y="1620161"/>
            <a:ext cx="3465286" cy="3465286"/>
          </a:xfrm>
          <a:prstGeom prst="rect">
            <a:avLst/>
          </a:prstGeom>
        </p:spPr>
      </p:pic>
      <p:pic>
        <p:nvPicPr>
          <p:cNvPr id="8" name="Picture 7">
            <a:extLst>
              <a:ext uri="{FF2B5EF4-FFF2-40B4-BE49-F238E27FC236}">
                <a16:creationId xmlns:a16="http://schemas.microsoft.com/office/drawing/2014/main" id="{6D7BB6E1-4C22-235A-054F-4BD1B5AA1503}"/>
              </a:ext>
            </a:extLst>
          </p:cNvPr>
          <p:cNvPicPr>
            <a:picLocks noChangeAspect="1"/>
          </p:cNvPicPr>
          <p:nvPr/>
        </p:nvPicPr>
        <p:blipFill>
          <a:blip r:embed="rId3"/>
          <a:stretch>
            <a:fillRect/>
          </a:stretch>
        </p:blipFill>
        <p:spPr>
          <a:xfrm>
            <a:off x="7990116" y="1424667"/>
            <a:ext cx="3616779" cy="3616779"/>
          </a:xfrm>
          <a:prstGeom prst="rect">
            <a:avLst/>
          </a:prstGeom>
        </p:spPr>
      </p:pic>
    </p:spTree>
    <p:extLst>
      <p:ext uri="{BB962C8B-B14F-4D97-AF65-F5344CB8AC3E}">
        <p14:creationId xmlns:p14="http://schemas.microsoft.com/office/powerpoint/2010/main" val="59926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F9F231-B12E-6E1B-38CD-A9027AAB8576}"/>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3" name="Footer Placeholder 2">
            <a:extLst>
              <a:ext uri="{FF2B5EF4-FFF2-40B4-BE49-F238E27FC236}">
                <a16:creationId xmlns:a16="http://schemas.microsoft.com/office/drawing/2014/main" id="{BAEFEA1C-D81F-F77F-CD7E-030517C4A5DA}"/>
              </a:ext>
            </a:extLst>
          </p:cNvPr>
          <p:cNvSpPr>
            <a:spLocks noGrp="1"/>
          </p:cNvSpPr>
          <p:nvPr>
            <p:ph type="ftr" sz="quarter" idx="11"/>
          </p:nvPr>
        </p:nvSpPr>
        <p:spPr/>
        <p:txBody>
          <a:bodyPr/>
          <a:lstStyle/>
          <a:p>
            <a:r>
              <a:rPr lang="en-US" noProof="0"/>
              <a:t>DIGITEYES</a:t>
            </a:r>
          </a:p>
        </p:txBody>
      </p:sp>
      <p:pic>
        <p:nvPicPr>
          <p:cNvPr id="5" name="Picture 4">
            <a:extLst>
              <a:ext uri="{FF2B5EF4-FFF2-40B4-BE49-F238E27FC236}">
                <a16:creationId xmlns:a16="http://schemas.microsoft.com/office/drawing/2014/main" id="{187A310B-7ABE-6EF3-CD65-99E72E4B415D}"/>
              </a:ext>
            </a:extLst>
          </p:cNvPr>
          <p:cNvPicPr>
            <a:picLocks noChangeAspect="1"/>
          </p:cNvPicPr>
          <p:nvPr/>
        </p:nvPicPr>
        <p:blipFill>
          <a:blip r:embed="rId2"/>
          <a:stretch>
            <a:fillRect/>
          </a:stretch>
        </p:blipFill>
        <p:spPr>
          <a:xfrm>
            <a:off x="1018903" y="1477735"/>
            <a:ext cx="3486151" cy="3486151"/>
          </a:xfrm>
          <a:prstGeom prst="rect">
            <a:avLst/>
          </a:prstGeom>
        </p:spPr>
      </p:pic>
      <p:pic>
        <p:nvPicPr>
          <p:cNvPr id="7" name="Picture 6">
            <a:extLst>
              <a:ext uri="{FF2B5EF4-FFF2-40B4-BE49-F238E27FC236}">
                <a16:creationId xmlns:a16="http://schemas.microsoft.com/office/drawing/2014/main" id="{1DD1377A-4A00-D51F-4D3C-7827DBBFCC50}"/>
              </a:ext>
            </a:extLst>
          </p:cNvPr>
          <p:cNvPicPr>
            <a:picLocks noChangeAspect="1"/>
          </p:cNvPicPr>
          <p:nvPr/>
        </p:nvPicPr>
        <p:blipFill>
          <a:blip r:embed="rId3"/>
          <a:stretch>
            <a:fillRect/>
          </a:stretch>
        </p:blipFill>
        <p:spPr>
          <a:xfrm>
            <a:off x="7440865" y="1207723"/>
            <a:ext cx="3989135" cy="4224249"/>
          </a:xfrm>
          <a:prstGeom prst="rect">
            <a:avLst/>
          </a:prstGeom>
        </p:spPr>
      </p:pic>
      <p:sp>
        <p:nvSpPr>
          <p:cNvPr id="8" name="Arrow: Right 7">
            <a:extLst>
              <a:ext uri="{FF2B5EF4-FFF2-40B4-BE49-F238E27FC236}">
                <a16:creationId xmlns:a16="http://schemas.microsoft.com/office/drawing/2014/main" id="{7C0F4DC5-0338-CCC8-4BAC-1DB0ADF8CDFA}"/>
              </a:ext>
            </a:extLst>
          </p:cNvPr>
          <p:cNvSpPr/>
          <p:nvPr/>
        </p:nvSpPr>
        <p:spPr>
          <a:xfrm>
            <a:off x="4637314" y="2950029"/>
            <a:ext cx="2481943" cy="87085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015095"/>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0" id="{707DF2F6-B7C4-4516-8376-5DC5FD908109}" vid="{0AB4C37F-EF9B-49F3-A31D-59C53080E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94E911-F6B6-48CD-8738-CF1ACCB2FA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00612C0-7A0D-4816-8D4F-44899948363B}">
  <ds:schemaRefs>
    <ds:schemaRef ds:uri="http://schemas.microsoft.com/sharepoint/v3/contenttype/forms"/>
  </ds:schemaRefs>
</ds:datastoreItem>
</file>

<file path=customXml/itemProps3.xml><?xml version="1.0" encoding="utf-8"?>
<ds:datastoreItem xmlns:ds="http://schemas.openxmlformats.org/officeDocument/2006/customXml" ds:itemID="{C6E12E80-39A1-42E4-9CA9-99C9A2EE0C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984</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Courier New</vt:lpstr>
      <vt:lpstr>Karla</vt:lpstr>
      <vt:lpstr>Söhne Mono</vt:lpstr>
      <vt:lpstr>Univers Condensed Light</vt:lpstr>
      <vt:lpstr>Wingdings</vt:lpstr>
      <vt:lpstr>Office Theme</vt:lpstr>
      <vt:lpstr>DIGITEYES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2022-08-22T03:54:29Z</dcterms:created>
  <dcterms:modified xsi:type="dcterms:W3CDTF">2023-08-29T09:15:31Z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