
<file path=[Content_Types].xml><?xml version="1.0" encoding="utf-8"?>
<Types xmlns="http://schemas.openxmlformats.org/package/2006/content-types">
  <Default Extension="fntdata" ContentType="application/x-fontdata"/>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Coco Gothic" panose="020B0604020202020204" charset="0"/>
      <p:regular r:id="rId16"/>
    </p:embeddedFont>
    <p:embeddedFont>
      <p:font typeface="Coco Gothic Bold" panose="020B0604020202020204" charset="0"/>
      <p:regular r:id="rId17"/>
    </p:embeddedFont>
    <p:embeddedFont>
      <p:font typeface="Coco Gothic Italics" panose="020B0604020202020204" charset="0"/>
      <p:regular r:id="rId18"/>
    </p:embeddedFont>
    <p:embeddedFont>
      <p:font typeface="Hitchcut" panose="020B0604020202020204" charset="0"/>
      <p:regular r:id="rId19"/>
    </p:embeddedFont>
    <p:embeddedFont>
      <p:font typeface="Sukar" panose="020B0604020202020204" charset="0"/>
      <p:regular r:id="rId20"/>
    </p:embeddedFont>
    <p:embeddedFont>
      <p:font typeface="Sukar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2" d="100"/>
          <a:sy n="72" d="100"/>
        </p:scale>
        <p:origin x="65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media/media1.mp4"/><Relationship Id="rId1" Type="http://schemas.openxmlformats.org/officeDocument/2006/relationships/video" Target="NULL" TargetMode="Externa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microsoft.com/office/2007/relationships/media" Target="../media/media1.mp4"/><Relationship Id="rId1" Type="http://schemas.openxmlformats.org/officeDocument/2006/relationships/video" Target="NULL" TargetMode="Externa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p:cNvPr>
          <p:cNvPicPr>
            <a:picLocks noChangeAspect="1"/>
          </p:cNvPicPr>
          <p:nvPr>
            <a:videoFile r:link="rId1"/>
            <p:extLst>
              <p:ext uri="{DAA4B4D4-6D71-4841-9C94-3DE7FCFB9230}">
                <p14:media xmlns:p14="http://schemas.microsoft.com/office/powerpoint/2010/main" r:embed="rId2">
                  <p14:trim end="1958.335"/>
                </p14:media>
              </p:ext>
            </p:extLst>
          </p:nvPr>
        </p:nvPicPr>
        <p:blipFill>
          <a:blip r:embed="rId4"/>
          <a:srcRect t="657" b="657"/>
          <a:stretch>
            <a:fillRect/>
          </a:stretch>
        </p:blipFill>
        <p:spPr>
          <a:xfrm>
            <a:off x="0" y="0"/>
            <a:ext cx="18288000" cy="10287000"/>
          </a:xfrm>
          <a:prstGeom prst="rect">
            <a:avLst/>
          </a:prstGeom>
        </p:spPr>
      </p:pic>
      <p:sp>
        <p:nvSpPr>
          <p:cNvPr id="3" name="TextBox 3"/>
          <p:cNvSpPr txBox="1"/>
          <p:nvPr/>
        </p:nvSpPr>
        <p:spPr>
          <a:xfrm>
            <a:off x="2757160" y="3269828"/>
            <a:ext cx="12773679" cy="1873672"/>
          </a:xfrm>
          <a:prstGeom prst="rect">
            <a:avLst/>
          </a:prstGeom>
        </p:spPr>
        <p:txBody>
          <a:bodyPr lIns="0" tIns="0" rIns="0" bIns="0" rtlCol="0" anchor="t">
            <a:spAutoFit/>
          </a:bodyPr>
          <a:lstStyle/>
          <a:p>
            <a:pPr algn="ctr">
              <a:lnSpc>
                <a:spcPts val="15329"/>
              </a:lnSpc>
            </a:pPr>
            <a:r>
              <a:rPr lang="en-US" sz="10949">
                <a:solidFill>
                  <a:srgbClr val="FF66C4"/>
                </a:solidFill>
                <a:latin typeface="Hitchcut"/>
                <a:ea typeface="Hitchcut"/>
                <a:cs typeface="Hitchcut"/>
                <a:sym typeface="Hitchcut"/>
              </a:rPr>
              <a:t>PUZZLE SOLVER</a:t>
            </a:r>
          </a:p>
        </p:txBody>
      </p:sp>
      <p:sp>
        <p:nvSpPr>
          <p:cNvPr id="4" name="TextBox 4"/>
          <p:cNvSpPr txBox="1"/>
          <p:nvPr/>
        </p:nvSpPr>
        <p:spPr>
          <a:xfrm>
            <a:off x="5014496" y="6027120"/>
            <a:ext cx="7859158" cy="717550"/>
          </a:xfrm>
          <a:prstGeom prst="rect">
            <a:avLst/>
          </a:prstGeom>
        </p:spPr>
        <p:txBody>
          <a:bodyPr lIns="0" tIns="0" rIns="0" bIns="0" rtlCol="0" anchor="t">
            <a:spAutoFit/>
          </a:bodyPr>
          <a:lstStyle/>
          <a:p>
            <a:pPr algn="ctr">
              <a:lnSpc>
                <a:spcPts val="5599"/>
              </a:lnSpc>
            </a:pPr>
            <a:r>
              <a:rPr lang="en-US" sz="3999" b="1" spc="399">
                <a:solidFill>
                  <a:srgbClr val="FFFFFF"/>
                </a:solidFill>
                <a:latin typeface="Coco Gothic Bold"/>
                <a:ea typeface="Coco Gothic Bold"/>
                <a:cs typeface="Coco Gothic Bold"/>
                <a:sym typeface="Coco Gothic Bold"/>
              </a:rPr>
              <a:t>GROUP 4</a:t>
            </a:r>
          </a:p>
        </p:txBody>
      </p:sp>
      <p:sp>
        <p:nvSpPr>
          <p:cNvPr id="5" name="TextBox 5"/>
          <p:cNvSpPr txBox="1"/>
          <p:nvPr/>
        </p:nvSpPr>
        <p:spPr>
          <a:xfrm>
            <a:off x="6167456" y="7666390"/>
            <a:ext cx="5953089" cy="1073150"/>
          </a:xfrm>
          <a:prstGeom prst="rect">
            <a:avLst/>
          </a:prstGeom>
        </p:spPr>
        <p:txBody>
          <a:bodyPr lIns="0" tIns="0" rIns="0" bIns="0" rtlCol="0" anchor="t">
            <a:spAutoFit/>
          </a:bodyPr>
          <a:lstStyle/>
          <a:p>
            <a:pPr algn="ctr">
              <a:lnSpc>
                <a:spcPts val="2800"/>
              </a:lnSpc>
            </a:pPr>
            <a:r>
              <a:rPr lang="en-US" sz="2000" b="1" spc="622">
                <a:solidFill>
                  <a:srgbClr val="FFFFFF"/>
                </a:solidFill>
                <a:latin typeface="Coco Gothic Bold"/>
                <a:ea typeface="Coco Gothic Bold"/>
                <a:cs typeface="Coco Gothic Bold"/>
                <a:sym typeface="Coco Gothic Bold"/>
              </a:rPr>
              <a:t>SUAIBA BINTE SALAM</a:t>
            </a:r>
          </a:p>
          <a:p>
            <a:pPr algn="ctr">
              <a:lnSpc>
                <a:spcPts val="2800"/>
              </a:lnSpc>
            </a:pPr>
            <a:r>
              <a:rPr lang="en-US" sz="2000" b="1" spc="622">
                <a:solidFill>
                  <a:srgbClr val="FFFFFF"/>
                </a:solidFill>
                <a:latin typeface="Coco Gothic Bold"/>
                <a:ea typeface="Coco Gothic Bold"/>
                <a:cs typeface="Coco Gothic Bold"/>
                <a:sym typeface="Coco Gothic Bold"/>
              </a:rPr>
              <a:t>MD MARUF RAHMAN</a:t>
            </a:r>
          </a:p>
          <a:p>
            <a:pPr algn="ctr">
              <a:lnSpc>
                <a:spcPts val="2800"/>
              </a:lnSpc>
            </a:pPr>
            <a:r>
              <a:rPr lang="en-US" sz="2000" b="1" spc="622">
                <a:solidFill>
                  <a:srgbClr val="FFFFFF"/>
                </a:solidFill>
                <a:latin typeface="Coco Gothic Bold"/>
                <a:ea typeface="Coco Gothic Bold"/>
                <a:cs typeface="Coco Gothic Bold"/>
                <a:sym typeface="Coco Gothic Bold"/>
              </a:rPr>
              <a:t>AK FAIZUL HAQUE KONOK</a:t>
            </a:r>
          </a:p>
        </p:txBody>
      </p:sp>
    </p:spTree>
  </p:cSld>
  <p:clrMapOvr>
    <a:masterClrMapping/>
  </p:clrMapOvr>
  <p:timing>
    <p:tnLst>
      <p:par>
        <p:cTn id="1" dur="indefinite" restart="never" nodeType="tmRoot">
          <p:childTnLst>
            <p:video>
              <p:cMediaNode vol="100000">
                <p:cTn id="2" fill="hold" display="0">
                  <p:stCondLst>
                    <p:cond delay="indefinite"/>
                  </p:stCondLst>
                </p:cTn>
                <p:tgtEl>
                  <p:spTgt spid="2"/>
                </p:tgtEl>
              </p:cMediaNode>
            </p:vide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AutoShape 2"/>
          <p:cNvSpPr/>
          <p:nvPr/>
        </p:nvSpPr>
        <p:spPr>
          <a:xfrm>
            <a:off x="815153" y="1911024"/>
            <a:ext cx="7686104" cy="0"/>
          </a:xfrm>
          <a:prstGeom prst="line">
            <a:avLst/>
          </a:prstGeom>
          <a:ln w="28575" cap="rnd">
            <a:solidFill>
              <a:srgbClr val="000000"/>
            </a:solidFill>
            <a:prstDash val="solid"/>
            <a:headEnd type="none" w="sm" len="sm"/>
            <a:tailEnd type="none" w="sm" len="sm"/>
          </a:ln>
        </p:spPr>
      </p:sp>
      <p:sp>
        <p:nvSpPr>
          <p:cNvPr id="3" name="Freeform 3"/>
          <p:cNvSpPr/>
          <p:nvPr/>
        </p:nvSpPr>
        <p:spPr>
          <a:xfrm>
            <a:off x="8468725" y="1587674"/>
            <a:ext cx="675275" cy="675275"/>
          </a:xfrm>
          <a:custGeom>
            <a:avLst/>
            <a:gdLst/>
            <a:ahLst/>
            <a:cxnLst/>
            <a:rect l="l" t="t" r="r" b="b"/>
            <a:pathLst>
              <a:path w="675275" h="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66091" y="2948749"/>
            <a:ext cx="6204440" cy="5360807"/>
          </a:xfrm>
          <a:custGeom>
            <a:avLst/>
            <a:gdLst/>
            <a:ahLst/>
            <a:cxnLst/>
            <a:rect l="l" t="t" r="r" b="b"/>
            <a:pathLst>
              <a:path w="6204440" h="5360807">
                <a:moveTo>
                  <a:pt x="0" y="0"/>
                </a:moveTo>
                <a:lnTo>
                  <a:pt x="6204440" y="0"/>
                </a:lnTo>
                <a:lnTo>
                  <a:pt x="6204440" y="5360807"/>
                </a:lnTo>
                <a:lnTo>
                  <a:pt x="0" y="5360807"/>
                </a:lnTo>
                <a:lnTo>
                  <a:pt x="0" y="0"/>
                </a:lnTo>
                <a:close/>
              </a:path>
            </a:pathLst>
          </a:custGeom>
          <a:blipFill>
            <a:blip r:embed="rId4"/>
            <a:stretch>
              <a:fillRect/>
            </a:stretch>
          </a:blipFill>
        </p:spPr>
      </p:sp>
      <p:sp>
        <p:nvSpPr>
          <p:cNvPr id="5" name="Freeform 5"/>
          <p:cNvSpPr/>
          <p:nvPr/>
        </p:nvSpPr>
        <p:spPr>
          <a:xfrm>
            <a:off x="9144000" y="2955372"/>
            <a:ext cx="6472263" cy="5354183"/>
          </a:xfrm>
          <a:custGeom>
            <a:avLst/>
            <a:gdLst/>
            <a:ahLst/>
            <a:cxnLst/>
            <a:rect l="l" t="t" r="r" b="b"/>
            <a:pathLst>
              <a:path w="6472263" h="5354183">
                <a:moveTo>
                  <a:pt x="0" y="0"/>
                </a:moveTo>
                <a:lnTo>
                  <a:pt x="6472263" y="0"/>
                </a:lnTo>
                <a:lnTo>
                  <a:pt x="6472263" y="5354184"/>
                </a:lnTo>
                <a:lnTo>
                  <a:pt x="0" y="5354184"/>
                </a:lnTo>
                <a:lnTo>
                  <a:pt x="0" y="0"/>
                </a:lnTo>
                <a:close/>
              </a:path>
            </a:pathLst>
          </a:custGeom>
          <a:blipFill>
            <a:blip r:embed="rId5"/>
            <a:stretch>
              <a:fillRect/>
            </a:stretch>
          </a:blipFill>
        </p:spPr>
      </p:sp>
      <p:sp>
        <p:nvSpPr>
          <p:cNvPr id="6" name="TextBox 6"/>
          <p:cNvSpPr txBox="1"/>
          <p:nvPr/>
        </p:nvSpPr>
        <p:spPr>
          <a:xfrm>
            <a:off x="815153" y="1311901"/>
            <a:ext cx="4728203" cy="613410"/>
          </a:xfrm>
          <a:prstGeom prst="rect">
            <a:avLst/>
          </a:prstGeom>
        </p:spPr>
        <p:txBody>
          <a:bodyPr lIns="0" tIns="0" rIns="0" bIns="0" rtlCol="0" anchor="t">
            <a:spAutoFit/>
          </a:bodyPr>
          <a:lstStyle/>
          <a:p>
            <a:pPr algn="ctr">
              <a:lnSpc>
                <a:spcPts val="5040"/>
              </a:lnSpc>
              <a:spcBef>
                <a:spcPct val="0"/>
              </a:spcBef>
            </a:pPr>
            <a:r>
              <a:rPr lang="en-US" sz="3600" b="1" spc="1119">
                <a:solidFill>
                  <a:srgbClr val="000000"/>
                </a:solidFill>
                <a:latin typeface="Sukar Bold"/>
                <a:ea typeface="Sukar Bold"/>
                <a:cs typeface="Sukar Bold"/>
                <a:sym typeface="Sukar Bold"/>
              </a:rPr>
              <a:t>PERFORMANCE </a:t>
            </a:r>
          </a:p>
        </p:txBody>
      </p:sp>
      <p:sp>
        <p:nvSpPr>
          <p:cNvPr id="7" name="TextBox 7"/>
          <p:cNvSpPr txBox="1"/>
          <p:nvPr/>
        </p:nvSpPr>
        <p:spPr>
          <a:xfrm>
            <a:off x="819960" y="2072449"/>
            <a:ext cx="13643721" cy="552450"/>
          </a:xfrm>
          <a:prstGeom prst="rect">
            <a:avLst/>
          </a:prstGeom>
        </p:spPr>
        <p:txBody>
          <a:bodyPr lIns="0" tIns="0" rIns="0" bIns="0" rtlCol="0" anchor="t">
            <a:spAutoFit/>
          </a:bodyPr>
          <a:lstStyle/>
          <a:p>
            <a:pPr marL="518160" lvl="1" indent="-259080" algn="l">
              <a:lnSpc>
                <a:spcPts val="4680"/>
              </a:lnSpc>
              <a:buFont typeface="Arial"/>
              <a:buChar char="•"/>
            </a:pPr>
            <a:r>
              <a:rPr lang="en-US" sz="2400" b="1" spc="72">
                <a:solidFill>
                  <a:srgbClr val="000000"/>
                </a:solidFill>
                <a:latin typeface="Coco Gothic Bold"/>
                <a:ea typeface="Coco Gothic Bold"/>
                <a:cs typeface="Coco Gothic Bold"/>
                <a:sym typeface="Coco Gothic Bold"/>
              </a:rPr>
              <a:t>SUDOKU</a:t>
            </a:r>
          </a:p>
        </p:txBody>
      </p:sp>
      <p:sp>
        <p:nvSpPr>
          <p:cNvPr id="8" name="TextBox 8"/>
          <p:cNvSpPr txBox="1"/>
          <p:nvPr/>
        </p:nvSpPr>
        <p:spPr>
          <a:xfrm>
            <a:off x="11668060" y="8455503"/>
            <a:ext cx="5591240" cy="1342976"/>
          </a:xfrm>
          <a:prstGeom prst="rect">
            <a:avLst/>
          </a:prstGeom>
        </p:spPr>
        <p:txBody>
          <a:bodyPr lIns="0" tIns="0" rIns="0" bIns="0" rtlCol="0" anchor="t">
            <a:spAutoFit/>
          </a:bodyPr>
          <a:lstStyle/>
          <a:p>
            <a:pPr algn="ctr">
              <a:lnSpc>
                <a:spcPts val="2629"/>
              </a:lnSpc>
            </a:pPr>
            <a:r>
              <a:rPr lang="en-US" sz="1878" b="1" u="sng" spc="584">
                <a:solidFill>
                  <a:srgbClr val="8C52FF"/>
                </a:solidFill>
                <a:latin typeface="Coco Gothic Bold"/>
                <a:ea typeface="Coco Gothic Bold"/>
                <a:cs typeface="Coco Gothic Bold"/>
                <a:sym typeface="Coco Gothic Bold"/>
              </a:rPr>
              <a:t>GROUP 4</a:t>
            </a:r>
          </a:p>
          <a:p>
            <a:pPr algn="ctr">
              <a:lnSpc>
                <a:spcPts val="2629"/>
              </a:lnSpc>
            </a:pPr>
            <a:r>
              <a:rPr lang="en-US" sz="1878" b="1" spc="584">
                <a:solidFill>
                  <a:srgbClr val="8C52FF"/>
                </a:solidFill>
                <a:latin typeface="Coco Gothic Bold"/>
                <a:ea typeface="Coco Gothic Bold"/>
                <a:cs typeface="Coco Gothic Bold"/>
                <a:sym typeface="Coco Gothic Bold"/>
              </a:rPr>
              <a:t>SUAIBA BINTE SALAM</a:t>
            </a:r>
          </a:p>
          <a:p>
            <a:pPr algn="ctr">
              <a:lnSpc>
                <a:spcPts val="2629"/>
              </a:lnSpc>
            </a:pPr>
            <a:r>
              <a:rPr lang="en-US" sz="1878" b="1" spc="584">
                <a:solidFill>
                  <a:srgbClr val="8C52FF"/>
                </a:solidFill>
                <a:latin typeface="Coco Gothic Bold"/>
                <a:ea typeface="Coco Gothic Bold"/>
                <a:cs typeface="Coco Gothic Bold"/>
                <a:sym typeface="Coco Gothic Bold"/>
              </a:rPr>
              <a:t>MD MARUF RAHMAN</a:t>
            </a:r>
          </a:p>
          <a:p>
            <a:pPr algn="ctr">
              <a:lnSpc>
                <a:spcPts val="2629"/>
              </a:lnSpc>
            </a:pPr>
            <a:r>
              <a:rPr lang="en-US" sz="1878" b="1"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AutoShape 2"/>
          <p:cNvSpPr/>
          <p:nvPr/>
        </p:nvSpPr>
        <p:spPr>
          <a:xfrm>
            <a:off x="815153" y="1911024"/>
            <a:ext cx="7686104" cy="0"/>
          </a:xfrm>
          <a:prstGeom prst="line">
            <a:avLst/>
          </a:prstGeom>
          <a:ln w="28575" cap="rnd">
            <a:solidFill>
              <a:srgbClr val="000000"/>
            </a:solidFill>
            <a:prstDash val="solid"/>
            <a:headEnd type="none" w="sm" len="sm"/>
            <a:tailEnd type="none" w="sm" len="sm"/>
          </a:ln>
        </p:spPr>
      </p:sp>
      <p:sp>
        <p:nvSpPr>
          <p:cNvPr id="3" name="Freeform 3"/>
          <p:cNvSpPr/>
          <p:nvPr/>
        </p:nvSpPr>
        <p:spPr>
          <a:xfrm>
            <a:off x="8468725" y="1587674"/>
            <a:ext cx="675275" cy="675275"/>
          </a:xfrm>
          <a:custGeom>
            <a:avLst/>
            <a:gdLst/>
            <a:ahLst/>
            <a:cxnLst/>
            <a:rect l="l" t="t" r="r" b="b"/>
            <a:pathLst>
              <a:path w="675275" h="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53896" y="1311901"/>
            <a:ext cx="4124046" cy="613410"/>
          </a:xfrm>
          <a:prstGeom prst="rect">
            <a:avLst/>
          </a:prstGeom>
        </p:spPr>
        <p:txBody>
          <a:bodyPr lIns="0" tIns="0" rIns="0" bIns="0" rtlCol="0" anchor="t">
            <a:spAutoFit/>
          </a:bodyPr>
          <a:lstStyle/>
          <a:p>
            <a:pPr algn="ctr">
              <a:lnSpc>
                <a:spcPts val="5040"/>
              </a:lnSpc>
              <a:spcBef>
                <a:spcPct val="0"/>
              </a:spcBef>
            </a:pPr>
            <a:r>
              <a:rPr lang="en-US" sz="3600" b="1" spc="1119">
                <a:solidFill>
                  <a:srgbClr val="000000"/>
                </a:solidFill>
                <a:latin typeface="Sukar Bold"/>
                <a:ea typeface="Sukar Bold"/>
                <a:cs typeface="Sukar Bold"/>
                <a:sym typeface="Sukar Bold"/>
              </a:rPr>
              <a:t>CHALLENGES</a:t>
            </a:r>
          </a:p>
        </p:txBody>
      </p:sp>
      <p:sp>
        <p:nvSpPr>
          <p:cNvPr id="5" name="TextBox 5"/>
          <p:cNvSpPr txBox="1"/>
          <p:nvPr/>
        </p:nvSpPr>
        <p:spPr>
          <a:xfrm>
            <a:off x="929453" y="2910795"/>
            <a:ext cx="12451735" cy="3630168"/>
          </a:xfrm>
          <a:prstGeom prst="rect">
            <a:avLst/>
          </a:prstGeom>
        </p:spPr>
        <p:txBody>
          <a:bodyPr lIns="0" tIns="0" rIns="0" bIns="0" rtlCol="0" anchor="t">
            <a:spAutoFit/>
          </a:bodyPr>
          <a:lstStyle/>
          <a:p>
            <a:pPr marL="582930" lvl="1" indent="-291465" algn="l">
              <a:lnSpc>
                <a:spcPts val="4806"/>
              </a:lnSpc>
              <a:buFont typeface="Arial"/>
              <a:buChar char="•"/>
            </a:pPr>
            <a:r>
              <a:rPr lang="en-US" sz="2700" spc="81">
                <a:solidFill>
                  <a:srgbClr val="000000"/>
                </a:solidFill>
                <a:latin typeface="Coco Gothic"/>
                <a:ea typeface="Coco Gothic"/>
                <a:cs typeface="Coco Gothic"/>
                <a:sym typeface="Coco Gothic"/>
              </a:rPr>
              <a:t>THE PROJECT NEEDED TO SUPPORT BOTH THE 8-PUZZLE AND SUDOKU PUZZLES IN ONE CODEBASE</a:t>
            </a:r>
          </a:p>
          <a:p>
            <a:pPr marL="582930" lvl="1" indent="-291465" algn="l">
              <a:lnSpc>
                <a:spcPts val="4806"/>
              </a:lnSpc>
              <a:buFont typeface="Arial"/>
              <a:buChar char="•"/>
            </a:pPr>
            <a:r>
              <a:rPr lang="en-US" sz="2700" spc="81">
                <a:solidFill>
                  <a:srgbClr val="000000"/>
                </a:solidFill>
                <a:latin typeface="Coco Gothic"/>
                <a:ea typeface="Coco Gothic"/>
                <a:cs typeface="Coco Gothic"/>
                <a:sym typeface="Coco Gothic"/>
              </a:rPr>
              <a:t>MUST TAKE USER INPUTS AND ALLOW USERS TO SELECT AN ALGORITHM</a:t>
            </a:r>
          </a:p>
          <a:p>
            <a:pPr marL="582930" lvl="1" indent="-291465" algn="l">
              <a:lnSpc>
                <a:spcPts val="4806"/>
              </a:lnSpc>
              <a:buFont typeface="Arial"/>
              <a:buChar char="•"/>
            </a:pPr>
            <a:r>
              <a:rPr lang="en-US" sz="2700" spc="81">
                <a:solidFill>
                  <a:srgbClr val="000000"/>
                </a:solidFill>
                <a:latin typeface="Coco Gothic"/>
                <a:ea typeface="Coco Gothic"/>
                <a:cs typeface="Coco Gothic"/>
                <a:sym typeface="Coco Gothic"/>
              </a:rPr>
              <a:t>ROBUST USER INPUT HANDLING</a:t>
            </a:r>
          </a:p>
          <a:p>
            <a:pPr marL="582930" lvl="1" indent="-291465" algn="l">
              <a:lnSpc>
                <a:spcPts val="4806"/>
              </a:lnSpc>
              <a:buFont typeface="Arial"/>
              <a:buChar char="•"/>
            </a:pPr>
            <a:r>
              <a:rPr lang="en-US" sz="2700" spc="81">
                <a:solidFill>
                  <a:srgbClr val="000000"/>
                </a:solidFill>
                <a:latin typeface="Coco Gothic"/>
                <a:ea typeface="Coco Gothic"/>
                <a:cs typeface="Coco Gothic"/>
                <a:sym typeface="Coco Gothic"/>
              </a:rPr>
              <a:t>MANAGING SEARCH LIMITS IN DFS </a:t>
            </a:r>
          </a:p>
        </p:txBody>
      </p:sp>
      <p:sp>
        <p:nvSpPr>
          <p:cNvPr id="6" name="TextBox 6"/>
          <p:cNvSpPr txBox="1"/>
          <p:nvPr/>
        </p:nvSpPr>
        <p:spPr>
          <a:xfrm>
            <a:off x="11668060" y="8455503"/>
            <a:ext cx="5591240" cy="1342976"/>
          </a:xfrm>
          <a:prstGeom prst="rect">
            <a:avLst/>
          </a:prstGeom>
        </p:spPr>
        <p:txBody>
          <a:bodyPr lIns="0" tIns="0" rIns="0" bIns="0" rtlCol="0" anchor="t">
            <a:spAutoFit/>
          </a:bodyPr>
          <a:lstStyle/>
          <a:p>
            <a:pPr algn="ctr">
              <a:lnSpc>
                <a:spcPts val="2629"/>
              </a:lnSpc>
            </a:pPr>
            <a:r>
              <a:rPr lang="en-US" sz="1878" b="1" u="sng" spc="584">
                <a:solidFill>
                  <a:srgbClr val="8C52FF"/>
                </a:solidFill>
                <a:latin typeface="Coco Gothic Bold"/>
                <a:ea typeface="Coco Gothic Bold"/>
                <a:cs typeface="Coco Gothic Bold"/>
                <a:sym typeface="Coco Gothic Bold"/>
              </a:rPr>
              <a:t>GROUP 4</a:t>
            </a:r>
          </a:p>
          <a:p>
            <a:pPr algn="ctr">
              <a:lnSpc>
                <a:spcPts val="2629"/>
              </a:lnSpc>
            </a:pPr>
            <a:r>
              <a:rPr lang="en-US" sz="1878" b="1" spc="584">
                <a:solidFill>
                  <a:srgbClr val="8C52FF"/>
                </a:solidFill>
                <a:latin typeface="Coco Gothic Bold"/>
                <a:ea typeface="Coco Gothic Bold"/>
                <a:cs typeface="Coco Gothic Bold"/>
                <a:sym typeface="Coco Gothic Bold"/>
              </a:rPr>
              <a:t>SUAIBA BINTE SALAM</a:t>
            </a:r>
          </a:p>
          <a:p>
            <a:pPr algn="ctr">
              <a:lnSpc>
                <a:spcPts val="2629"/>
              </a:lnSpc>
            </a:pPr>
            <a:r>
              <a:rPr lang="en-US" sz="1878" b="1" spc="584">
                <a:solidFill>
                  <a:srgbClr val="8C52FF"/>
                </a:solidFill>
                <a:latin typeface="Coco Gothic Bold"/>
                <a:ea typeface="Coco Gothic Bold"/>
                <a:cs typeface="Coco Gothic Bold"/>
                <a:sym typeface="Coco Gothic Bold"/>
              </a:rPr>
              <a:t>MD MARUF RAHMAN</a:t>
            </a:r>
          </a:p>
          <a:p>
            <a:pPr algn="ctr">
              <a:lnSpc>
                <a:spcPts val="2629"/>
              </a:lnSpc>
            </a:pPr>
            <a:r>
              <a:rPr lang="en-US" sz="1878" b="1"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AutoShape 2"/>
          <p:cNvSpPr/>
          <p:nvPr/>
        </p:nvSpPr>
        <p:spPr>
          <a:xfrm>
            <a:off x="815153" y="1911024"/>
            <a:ext cx="7686104" cy="0"/>
          </a:xfrm>
          <a:prstGeom prst="line">
            <a:avLst/>
          </a:prstGeom>
          <a:ln w="28575" cap="rnd">
            <a:solidFill>
              <a:srgbClr val="000000"/>
            </a:solidFill>
            <a:prstDash val="solid"/>
            <a:headEnd type="none" w="sm" len="sm"/>
            <a:tailEnd type="none" w="sm" len="sm"/>
          </a:ln>
        </p:spPr>
      </p:sp>
      <p:sp>
        <p:nvSpPr>
          <p:cNvPr id="3" name="Freeform 3"/>
          <p:cNvSpPr/>
          <p:nvPr/>
        </p:nvSpPr>
        <p:spPr>
          <a:xfrm>
            <a:off x="8468725" y="1587674"/>
            <a:ext cx="675275" cy="675275"/>
          </a:xfrm>
          <a:custGeom>
            <a:avLst/>
            <a:gdLst/>
            <a:ahLst/>
            <a:cxnLst/>
            <a:rect l="l" t="t" r="r" b="b"/>
            <a:pathLst>
              <a:path w="675275" h="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51867" y="1311901"/>
            <a:ext cx="3715831" cy="613410"/>
          </a:xfrm>
          <a:prstGeom prst="rect">
            <a:avLst/>
          </a:prstGeom>
        </p:spPr>
        <p:txBody>
          <a:bodyPr lIns="0" tIns="0" rIns="0" bIns="0" rtlCol="0" anchor="t">
            <a:spAutoFit/>
          </a:bodyPr>
          <a:lstStyle/>
          <a:p>
            <a:pPr algn="ctr">
              <a:lnSpc>
                <a:spcPts val="5040"/>
              </a:lnSpc>
              <a:spcBef>
                <a:spcPct val="0"/>
              </a:spcBef>
            </a:pPr>
            <a:r>
              <a:rPr lang="en-US" sz="3600" b="1" spc="1119">
                <a:solidFill>
                  <a:srgbClr val="000000"/>
                </a:solidFill>
                <a:latin typeface="Sukar Bold"/>
                <a:ea typeface="Sukar Bold"/>
                <a:cs typeface="Sukar Bold"/>
                <a:sym typeface="Sukar Bold"/>
              </a:rPr>
              <a:t>SOLUTIONS</a:t>
            </a:r>
          </a:p>
        </p:txBody>
      </p:sp>
      <p:sp>
        <p:nvSpPr>
          <p:cNvPr id="5" name="TextBox 5"/>
          <p:cNvSpPr txBox="1"/>
          <p:nvPr/>
        </p:nvSpPr>
        <p:spPr>
          <a:xfrm>
            <a:off x="651867" y="2371614"/>
            <a:ext cx="16444147" cy="6068568"/>
          </a:xfrm>
          <a:prstGeom prst="rect">
            <a:avLst/>
          </a:prstGeom>
        </p:spPr>
        <p:txBody>
          <a:bodyPr lIns="0" tIns="0" rIns="0" bIns="0" rtlCol="0" anchor="t">
            <a:spAutoFit/>
          </a:bodyPr>
          <a:lstStyle/>
          <a:p>
            <a:pPr marL="582930" lvl="1" indent="-291465" algn="l">
              <a:lnSpc>
                <a:spcPts val="4806"/>
              </a:lnSpc>
              <a:buFont typeface="Arial"/>
              <a:buChar char="•"/>
            </a:pPr>
            <a:r>
              <a:rPr lang="en-US" sz="2700" spc="81">
                <a:solidFill>
                  <a:srgbClr val="000000"/>
                </a:solidFill>
                <a:latin typeface="Coco Gothic"/>
                <a:ea typeface="Coco Gothic"/>
                <a:cs typeface="Coco Gothic"/>
                <a:sym typeface="Coco Gothic"/>
              </a:rPr>
              <a:t>A MODULAR DESIGN WAS ADOPTED—SEPARATING THE 8-PUZZLE AND SUDOKU FUNCTIONALITIES INTO DISTINCT MODULES</a:t>
            </a:r>
          </a:p>
          <a:p>
            <a:pPr marL="582930" lvl="1" indent="-291465" algn="l">
              <a:lnSpc>
                <a:spcPts val="4806"/>
              </a:lnSpc>
              <a:buFont typeface="Arial"/>
              <a:buChar char="•"/>
            </a:pPr>
            <a:r>
              <a:rPr lang="en-US" sz="2700" spc="81">
                <a:solidFill>
                  <a:srgbClr val="000000"/>
                </a:solidFill>
                <a:latin typeface="Coco Gothic"/>
                <a:ea typeface="Coco Gothic"/>
                <a:cs typeface="Coco Gothic"/>
                <a:sym typeface="Coco Gothic"/>
              </a:rPr>
              <a:t>THREE SEARCH ALGORITHMS WERE IMPLEMENTED TO SOLVE THE 8-PUZZLE, AND TWO OTHER ALGORITHMS WERE IMPLEMENTED TO SOLVE THE SUDOKU</a:t>
            </a:r>
          </a:p>
          <a:p>
            <a:pPr marL="582930" lvl="1" indent="-291465" algn="l">
              <a:lnSpc>
                <a:spcPts val="4806"/>
              </a:lnSpc>
              <a:buFont typeface="Arial"/>
              <a:buChar char="•"/>
            </a:pPr>
            <a:r>
              <a:rPr lang="en-US" sz="2700" spc="81">
                <a:solidFill>
                  <a:srgbClr val="000000"/>
                </a:solidFill>
                <a:latin typeface="Coco Gothic"/>
                <a:ea typeface="Coco Gothic"/>
                <a:cs typeface="Coco Gothic"/>
                <a:sym typeface="Coco Gothic"/>
              </a:rPr>
              <a:t>TIME FUNCTIONS AND COUNTERS WERE INTEGRATED FOR THE USER TO COMPARE PERFORMANCES</a:t>
            </a:r>
          </a:p>
          <a:p>
            <a:pPr marL="582930" lvl="1" indent="-291465" algn="l">
              <a:lnSpc>
                <a:spcPts val="4806"/>
              </a:lnSpc>
              <a:buFont typeface="Arial"/>
              <a:buChar char="•"/>
            </a:pPr>
            <a:r>
              <a:rPr lang="en-US" sz="2700" spc="81">
                <a:solidFill>
                  <a:srgbClr val="000000"/>
                </a:solidFill>
                <a:latin typeface="Coco Gothic"/>
                <a:ea typeface="Coco Gothic"/>
                <a:cs typeface="Coco Gothic"/>
                <a:sym typeface="Coco Gothic"/>
              </a:rPr>
              <a:t>TRY-EXCEPT BLOCKS AND VALIDATION LOGIC ENSURED THAT THE USER PROVIDED THE EXPECTED DATA FORMAT</a:t>
            </a:r>
          </a:p>
          <a:p>
            <a:pPr marL="582930" lvl="1" indent="-291465" algn="l">
              <a:lnSpc>
                <a:spcPts val="4806"/>
              </a:lnSpc>
              <a:buFont typeface="Arial"/>
              <a:buChar char="•"/>
            </a:pPr>
            <a:r>
              <a:rPr lang="en-US" sz="2700" spc="81">
                <a:solidFill>
                  <a:srgbClr val="000000"/>
                </a:solidFill>
                <a:latin typeface="Coco Gothic"/>
                <a:ea typeface="Coco Gothic"/>
                <a:cs typeface="Coco Gothic"/>
                <a:sym typeface="Coco Gothic"/>
              </a:rPr>
              <a:t>ERROR MESSAGES WERE PROVIDED WHEN THE INPUT WAS INVALID, ALLOWING THE USER TO RETRY.</a:t>
            </a:r>
          </a:p>
        </p:txBody>
      </p:sp>
      <p:sp>
        <p:nvSpPr>
          <p:cNvPr id="6" name="TextBox 6"/>
          <p:cNvSpPr txBox="1"/>
          <p:nvPr/>
        </p:nvSpPr>
        <p:spPr>
          <a:xfrm>
            <a:off x="11668060" y="8455503"/>
            <a:ext cx="5591240" cy="1342976"/>
          </a:xfrm>
          <a:prstGeom prst="rect">
            <a:avLst/>
          </a:prstGeom>
        </p:spPr>
        <p:txBody>
          <a:bodyPr lIns="0" tIns="0" rIns="0" bIns="0" rtlCol="0" anchor="t">
            <a:spAutoFit/>
          </a:bodyPr>
          <a:lstStyle/>
          <a:p>
            <a:pPr algn="ctr">
              <a:lnSpc>
                <a:spcPts val="2629"/>
              </a:lnSpc>
            </a:pPr>
            <a:r>
              <a:rPr lang="en-US" sz="1878" b="1" u="sng" spc="584">
                <a:solidFill>
                  <a:srgbClr val="8C52FF"/>
                </a:solidFill>
                <a:latin typeface="Coco Gothic Bold"/>
                <a:ea typeface="Coco Gothic Bold"/>
                <a:cs typeface="Coco Gothic Bold"/>
                <a:sym typeface="Coco Gothic Bold"/>
              </a:rPr>
              <a:t>GROUP 4</a:t>
            </a:r>
          </a:p>
          <a:p>
            <a:pPr algn="ctr">
              <a:lnSpc>
                <a:spcPts val="2629"/>
              </a:lnSpc>
            </a:pPr>
            <a:r>
              <a:rPr lang="en-US" sz="1878" b="1" spc="584">
                <a:solidFill>
                  <a:srgbClr val="8C52FF"/>
                </a:solidFill>
                <a:latin typeface="Coco Gothic Bold"/>
                <a:ea typeface="Coco Gothic Bold"/>
                <a:cs typeface="Coco Gothic Bold"/>
                <a:sym typeface="Coco Gothic Bold"/>
              </a:rPr>
              <a:t>SUAIBA BINTE SALAM</a:t>
            </a:r>
          </a:p>
          <a:p>
            <a:pPr algn="ctr">
              <a:lnSpc>
                <a:spcPts val="2629"/>
              </a:lnSpc>
            </a:pPr>
            <a:r>
              <a:rPr lang="en-US" sz="1878" b="1" spc="584">
                <a:solidFill>
                  <a:srgbClr val="8C52FF"/>
                </a:solidFill>
                <a:latin typeface="Coco Gothic Bold"/>
                <a:ea typeface="Coco Gothic Bold"/>
                <a:cs typeface="Coco Gothic Bold"/>
                <a:sym typeface="Coco Gothic Bold"/>
              </a:rPr>
              <a:t>MD MARUF RAHMAN</a:t>
            </a:r>
          </a:p>
          <a:p>
            <a:pPr algn="ctr">
              <a:lnSpc>
                <a:spcPts val="2629"/>
              </a:lnSpc>
            </a:pPr>
            <a:r>
              <a:rPr lang="en-US" sz="1878" b="1"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AutoShape 2"/>
          <p:cNvSpPr/>
          <p:nvPr/>
        </p:nvSpPr>
        <p:spPr>
          <a:xfrm>
            <a:off x="815153" y="1911024"/>
            <a:ext cx="7686104" cy="0"/>
          </a:xfrm>
          <a:prstGeom prst="line">
            <a:avLst/>
          </a:prstGeom>
          <a:ln w="28575" cap="rnd">
            <a:solidFill>
              <a:srgbClr val="000000"/>
            </a:solidFill>
            <a:prstDash val="solid"/>
            <a:headEnd type="none" w="sm" len="sm"/>
            <a:tailEnd type="none" w="sm" len="sm"/>
          </a:ln>
        </p:spPr>
      </p:sp>
      <p:sp>
        <p:nvSpPr>
          <p:cNvPr id="3" name="Freeform 3"/>
          <p:cNvSpPr/>
          <p:nvPr/>
        </p:nvSpPr>
        <p:spPr>
          <a:xfrm>
            <a:off x="8468725" y="1587674"/>
            <a:ext cx="675275" cy="675275"/>
          </a:xfrm>
          <a:custGeom>
            <a:avLst/>
            <a:gdLst/>
            <a:ahLst/>
            <a:cxnLst/>
            <a:rect l="l" t="t" r="r" b="b"/>
            <a:pathLst>
              <a:path w="675275" h="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68196" y="1311901"/>
            <a:ext cx="4124046" cy="613410"/>
          </a:xfrm>
          <a:prstGeom prst="rect">
            <a:avLst/>
          </a:prstGeom>
        </p:spPr>
        <p:txBody>
          <a:bodyPr lIns="0" tIns="0" rIns="0" bIns="0" rtlCol="0" anchor="t">
            <a:spAutoFit/>
          </a:bodyPr>
          <a:lstStyle/>
          <a:p>
            <a:pPr algn="ctr">
              <a:lnSpc>
                <a:spcPts val="5040"/>
              </a:lnSpc>
              <a:spcBef>
                <a:spcPct val="0"/>
              </a:spcBef>
            </a:pPr>
            <a:r>
              <a:rPr lang="en-US" sz="3600" b="1" spc="1119">
                <a:solidFill>
                  <a:srgbClr val="000000"/>
                </a:solidFill>
                <a:latin typeface="Sukar Bold"/>
                <a:ea typeface="Sukar Bold"/>
                <a:cs typeface="Sukar Bold"/>
                <a:sym typeface="Sukar Bold"/>
              </a:rPr>
              <a:t>CONCLUSION</a:t>
            </a:r>
          </a:p>
        </p:txBody>
      </p:sp>
      <p:sp>
        <p:nvSpPr>
          <p:cNvPr id="5" name="TextBox 5"/>
          <p:cNvSpPr txBox="1"/>
          <p:nvPr/>
        </p:nvSpPr>
        <p:spPr>
          <a:xfrm>
            <a:off x="2400881" y="2947416"/>
            <a:ext cx="12810963" cy="4230243"/>
          </a:xfrm>
          <a:prstGeom prst="rect">
            <a:avLst/>
          </a:prstGeom>
        </p:spPr>
        <p:txBody>
          <a:bodyPr lIns="0" tIns="0" rIns="0" bIns="0" rtlCol="0" anchor="t">
            <a:spAutoFit/>
          </a:bodyPr>
          <a:lstStyle/>
          <a:p>
            <a:pPr algn="l">
              <a:lnSpc>
                <a:spcPts val="4806"/>
              </a:lnSpc>
            </a:pPr>
            <a:r>
              <a:rPr lang="en-US" sz="2700" spc="81">
                <a:solidFill>
                  <a:srgbClr val="000000"/>
                </a:solidFill>
                <a:latin typeface="Sukar"/>
                <a:ea typeface="Sukar"/>
                <a:cs typeface="Sukar"/>
                <a:sym typeface="Sukar"/>
              </a:rPr>
              <a:t>WE SUCCESSFULLY DEVELOPED A PUZZLE SOLVER THAT IS CAPABLE OF TACKLING BOTH THE 8-PUZZLE AND SUDOKU CHALLENGES. BY IMPLEMENTING A VARIETY OF ALGORITHMS AND HEURISTICS, WE PROVIDED USERS WITH FLEXIBLE AND EFFICIENT SOLUTIONS. THE MODULAR DESIGN ENSURES THAT THE CODE IS EASY TO MAINTAIN AND EXPAND IN THE FUTURE. THIS PROJECT NOT ONLY ACHIEVED ITS OBJECTIVES BUT ALSO ESTABLISHED A STRONG FOUNDATION FOR FURTHER EXPLORATION OF PUZZLE-SOLVING ALGORITHMS AND THEIR APPLICATIONS</a:t>
            </a:r>
          </a:p>
        </p:txBody>
      </p:sp>
      <p:sp>
        <p:nvSpPr>
          <p:cNvPr id="6" name="TextBox 6"/>
          <p:cNvSpPr txBox="1"/>
          <p:nvPr/>
        </p:nvSpPr>
        <p:spPr>
          <a:xfrm>
            <a:off x="11668060" y="8455503"/>
            <a:ext cx="5591240" cy="1342976"/>
          </a:xfrm>
          <a:prstGeom prst="rect">
            <a:avLst/>
          </a:prstGeom>
        </p:spPr>
        <p:txBody>
          <a:bodyPr lIns="0" tIns="0" rIns="0" bIns="0" rtlCol="0" anchor="t">
            <a:spAutoFit/>
          </a:bodyPr>
          <a:lstStyle/>
          <a:p>
            <a:pPr algn="ctr">
              <a:lnSpc>
                <a:spcPts val="2629"/>
              </a:lnSpc>
            </a:pPr>
            <a:r>
              <a:rPr lang="en-US" sz="1878" b="1" u="sng" spc="584">
                <a:solidFill>
                  <a:srgbClr val="8C52FF"/>
                </a:solidFill>
                <a:latin typeface="Coco Gothic Bold"/>
                <a:ea typeface="Coco Gothic Bold"/>
                <a:cs typeface="Coco Gothic Bold"/>
                <a:sym typeface="Coco Gothic Bold"/>
              </a:rPr>
              <a:t>GROUP 4</a:t>
            </a:r>
          </a:p>
          <a:p>
            <a:pPr algn="ctr">
              <a:lnSpc>
                <a:spcPts val="2629"/>
              </a:lnSpc>
            </a:pPr>
            <a:r>
              <a:rPr lang="en-US" sz="1878" b="1" spc="584">
                <a:solidFill>
                  <a:srgbClr val="8C52FF"/>
                </a:solidFill>
                <a:latin typeface="Coco Gothic Bold"/>
                <a:ea typeface="Coco Gothic Bold"/>
                <a:cs typeface="Coco Gothic Bold"/>
                <a:sym typeface="Coco Gothic Bold"/>
              </a:rPr>
              <a:t>SUAIBA BINTE SALAM</a:t>
            </a:r>
          </a:p>
          <a:p>
            <a:pPr algn="ctr">
              <a:lnSpc>
                <a:spcPts val="2629"/>
              </a:lnSpc>
            </a:pPr>
            <a:r>
              <a:rPr lang="en-US" sz="1878" b="1" spc="584">
                <a:solidFill>
                  <a:srgbClr val="8C52FF"/>
                </a:solidFill>
                <a:latin typeface="Coco Gothic Bold"/>
                <a:ea typeface="Coco Gothic Bold"/>
                <a:cs typeface="Coco Gothic Bold"/>
                <a:sym typeface="Coco Gothic Bold"/>
              </a:rPr>
              <a:t>MD MARUF RAHMAN</a:t>
            </a:r>
          </a:p>
          <a:p>
            <a:pPr algn="ctr">
              <a:lnSpc>
                <a:spcPts val="2629"/>
              </a:lnSpc>
            </a:pPr>
            <a:r>
              <a:rPr lang="en-US" sz="1878" b="1"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hlinkClick r:id="" action="ppaction://media"/>
          </p:cNvPr>
          <p:cNvPicPr>
            <a:picLocks noChangeAspect="1"/>
          </p:cNvPicPr>
          <p:nvPr>
            <a:videoFile r:link="rId1"/>
            <p:extLst>
              <p:ext uri="{DAA4B4D4-6D71-4841-9C94-3DE7FCFB9230}">
                <p14:media xmlns:p14="http://schemas.microsoft.com/office/powerpoint/2010/main" r:embed="rId2">
                  <p14:trim end="1958.335"/>
                </p14:media>
              </p:ext>
            </p:extLst>
          </p:nvPr>
        </p:nvPicPr>
        <p:blipFill>
          <a:blip r:embed="rId4"/>
          <a:srcRect t="657" b="657"/>
          <a:stretch>
            <a:fillRect/>
          </a:stretch>
        </p:blipFill>
        <p:spPr>
          <a:xfrm>
            <a:off x="0" y="0"/>
            <a:ext cx="18288000" cy="10287000"/>
          </a:xfrm>
          <a:prstGeom prst="rect">
            <a:avLst/>
          </a:prstGeom>
        </p:spPr>
      </p:pic>
      <p:sp>
        <p:nvSpPr>
          <p:cNvPr id="3" name="TextBox 3"/>
          <p:cNvSpPr txBox="1"/>
          <p:nvPr/>
        </p:nvSpPr>
        <p:spPr>
          <a:xfrm>
            <a:off x="2904118" y="2680607"/>
            <a:ext cx="12773679" cy="3815907"/>
          </a:xfrm>
          <a:prstGeom prst="rect">
            <a:avLst/>
          </a:prstGeom>
        </p:spPr>
        <p:txBody>
          <a:bodyPr lIns="0" tIns="0" rIns="0" bIns="0" rtlCol="0" anchor="t">
            <a:spAutoFit/>
          </a:bodyPr>
          <a:lstStyle/>
          <a:p>
            <a:pPr algn="ctr">
              <a:lnSpc>
                <a:spcPts val="15329"/>
              </a:lnSpc>
            </a:pPr>
            <a:r>
              <a:rPr lang="en-US" sz="10949">
                <a:solidFill>
                  <a:srgbClr val="FF66C4"/>
                </a:solidFill>
                <a:latin typeface="Hitchcut"/>
                <a:ea typeface="Hitchcut"/>
                <a:cs typeface="Hitchcut"/>
                <a:sym typeface="Hitchcut"/>
              </a:rPr>
              <a:t>THANK YOU FOR LISTENING</a:t>
            </a:r>
          </a:p>
        </p:txBody>
      </p:sp>
      <p:sp>
        <p:nvSpPr>
          <p:cNvPr id="4" name="TextBox 4"/>
          <p:cNvSpPr txBox="1"/>
          <p:nvPr/>
        </p:nvSpPr>
        <p:spPr>
          <a:xfrm>
            <a:off x="12608460" y="7345255"/>
            <a:ext cx="3782622" cy="717550"/>
          </a:xfrm>
          <a:prstGeom prst="rect">
            <a:avLst/>
          </a:prstGeom>
        </p:spPr>
        <p:txBody>
          <a:bodyPr lIns="0" tIns="0" rIns="0" bIns="0" rtlCol="0" anchor="t">
            <a:spAutoFit/>
          </a:bodyPr>
          <a:lstStyle/>
          <a:p>
            <a:pPr algn="ctr">
              <a:lnSpc>
                <a:spcPts val="5599"/>
              </a:lnSpc>
            </a:pPr>
            <a:r>
              <a:rPr lang="en-US" sz="3999" b="1" spc="399">
                <a:solidFill>
                  <a:srgbClr val="FFFFFF"/>
                </a:solidFill>
                <a:latin typeface="Coco Gothic Bold"/>
                <a:ea typeface="Coco Gothic Bold"/>
                <a:cs typeface="Coco Gothic Bold"/>
                <a:sym typeface="Coco Gothic Bold"/>
              </a:rPr>
              <a:t>GROUP 4</a:t>
            </a:r>
          </a:p>
        </p:txBody>
      </p:sp>
      <p:sp>
        <p:nvSpPr>
          <p:cNvPr id="5" name="TextBox 5"/>
          <p:cNvSpPr txBox="1"/>
          <p:nvPr/>
        </p:nvSpPr>
        <p:spPr>
          <a:xfrm>
            <a:off x="11523227" y="8315779"/>
            <a:ext cx="5953089" cy="1073150"/>
          </a:xfrm>
          <a:prstGeom prst="rect">
            <a:avLst/>
          </a:prstGeom>
        </p:spPr>
        <p:txBody>
          <a:bodyPr lIns="0" tIns="0" rIns="0" bIns="0" rtlCol="0" anchor="t">
            <a:spAutoFit/>
          </a:bodyPr>
          <a:lstStyle/>
          <a:p>
            <a:pPr algn="ctr">
              <a:lnSpc>
                <a:spcPts val="2800"/>
              </a:lnSpc>
            </a:pPr>
            <a:r>
              <a:rPr lang="en-US" sz="2000" b="1" spc="622">
                <a:solidFill>
                  <a:srgbClr val="FFFFFF"/>
                </a:solidFill>
                <a:latin typeface="Coco Gothic Bold"/>
                <a:ea typeface="Coco Gothic Bold"/>
                <a:cs typeface="Coco Gothic Bold"/>
                <a:sym typeface="Coco Gothic Bold"/>
              </a:rPr>
              <a:t>SUAIBA BINTE SALAM</a:t>
            </a:r>
          </a:p>
          <a:p>
            <a:pPr algn="ctr">
              <a:lnSpc>
                <a:spcPts val="2800"/>
              </a:lnSpc>
            </a:pPr>
            <a:r>
              <a:rPr lang="en-US" sz="2000" b="1" spc="622">
                <a:solidFill>
                  <a:srgbClr val="FFFFFF"/>
                </a:solidFill>
                <a:latin typeface="Coco Gothic Bold"/>
                <a:ea typeface="Coco Gothic Bold"/>
                <a:cs typeface="Coco Gothic Bold"/>
                <a:sym typeface="Coco Gothic Bold"/>
              </a:rPr>
              <a:t>MD MARUF RAHMAN</a:t>
            </a:r>
          </a:p>
          <a:p>
            <a:pPr algn="ctr">
              <a:lnSpc>
                <a:spcPts val="2800"/>
              </a:lnSpc>
            </a:pPr>
            <a:r>
              <a:rPr lang="en-US" sz="2000" b="1" spc="622">
                <a:solidFill>
                  <a:srgbClr val="FFFFFF"/>
                </a:solidFill>
                <a:latin typeface="Coco Gothic Bold"/>
                <a:ea typeface="Coco Gothic Bold"/>
                <a:cs typeface="Coco Gothic Bold"/>
                <a:sym typeface="Coco Gothic Bold"/>
              </a:rPr>
              <a:t>AK FAIZUL HAQUE KONOK</a:t>
            </a:r>
          </a:p>
        </p:txBody>
      </p:sp>
    </p:spTree>
  </p:cSld>
  <p:clrMapOvr>
    <a:masterClrMapping/>
  </p:clrMapOvr>
  <p:timing>
    <p:tnLst>
      <p:par>
        <p:cTn id="1" dur="indefinite" restart="never" nodeType="tmRoot">
          <p:childTnLst>
            <p:video>
              <p:cMediaNode vol="100000">
                <p:cTn id="2" fill="hold" display="0">
                  <p:stCondLst>
                    <p:cond delay="indefinite"/>
                  </p:stCondLst>
                </p:cTn>
                <p:tgtEl>
                  <p:spTgt spid="2"/>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AutoShape 2"/>
          <p:cNvSpPr/>
          <p:nvPr/>
        </p:nvSpPr>
        <p:spPr>
          <a:xfrm>
            <a:off x="815153" y="1911024"/>
            <a:ext cx="7686104" cy="0"/>
          </a:xfrm>
          <a:prstGeom prst="line">
            <a:avLst/>
          </a:prstGeom>
          <a:ln w="28575" cap="rnd">
            <a:solidFill>
              <a:srgbClr val="000000"/>
            </a:solidFill>
            <a:prstDash val="solid"/>
            <a:headEnd type="none" w="sm" len="sm"/>
            <a:tailEnd type="none" w="sm" len="sm"/>
          </a:ln>
        </p:spPr>
      </p:sp>
      <p:sp>
        <p:nvSpPr>
          <p:cNvPr id="3" name="Freeform 3"/>
          <p:cNvSpPr/>
          <p:nvPr/>
        </p:nvSpPr>
        <p:spPr>
          <a:xfrm>
            <a:off x="8468725" y="1587674"/>
            <a:ext cx="675275" cy="675275"/>
          </a:xfrm>
          <a:custGeom>
            <a:avLst/>
            <a:gdLst/>
            <a:ahLst/>
            <a:cxnLst/>
            <a:rect l="l" t="t" r="r" b="b"/>
            <a:pathLst>
              <a:path w="675275" h="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15153" y="1311901"/>
            <a:ext cx="4702522" cy="613410"/>
          </a:xfrm>
          <a:prstGeom prst="rect">
            <a:avLst/>
          </a:prstGeom>
        </p:spPr>
        <p:txBody>
          <a:bodyPr lIns="0" tIns="0" rIns="0" bIns="0" rtlCol="0" anchor="t">
            <a:spAutoFit/>
          </a:bodyPr>
          <a:lstStyle/>
          <a:p>
            <a:pPr algn="ctr">
              <a:lnSpc>
                <a:spcPts val="5040"/>
              </a:lnSpc>
              <a:spcBef>
                <a:spcPct val="0"/>
              </a:spcBef>
            </a:pPr>
            <a:r>
              <a:rPr lang="en-US" sz="3600" b="1" spc="1119">
                <a:solidFill>
                  <a:srgbClr val="000000"/>
                </a:solidFill>
                <a:latin typeface="Sukar Bold"/>
                <a:ea typeface="Sukar Bold"/>
                <a:cs typeface="Sukar Bold"/>
                <a:sym typeface="Sukar Bold"/>
              </a:rPr>
              <a:t>INTRODUCTION</a:t>
            </a:r>
          </a:p>
        </p:txBody>
      </p:sp>
      <p:sp>
        <p:nvSpPr>
          <p:cNvPr id="5" name="TextBox 5"/>
          <p:cNvSpPr txBox="1"/>
          <p:nvPr/>
        </p:nvSpPr>
        <p:spPr>
          <a:xfrm>
            <a:off x="815153" y="3025095"/>
            <a:ext cx="16630027" cy="3623080"/>
          </a:xfrm>
          <a:prstGeom prst="rect">
            <a:avLst/>
          </a:prstGeom>
        </p:spPr>
        <p:txBody>
          <a:bodyPr lIns="0" tIns="0" rIns="0" bIns="0" rtlCol="0" anchor="t">
            <a:spAutoFit/>
          </a:bodyPr>
          <a:lstStyle/>
          <a:p>
            <a:pPr marL="583583" lvl="1" indent="-291791" algn="l">
              <a:lnSpc>
                <a:spcPts val="4865"/>
              </a:lnSpc>
              <a:buFont typeface="Arial"/>
              <a:buChar char="•"/>
            </a:pPr>
            <a:r>
              <a:rPr lang="en-US" sz="2703" spc="100">
                <a:solidFill>
                  <a:srgbClr val="000000"/>
                </a:solidFill>
                <a:latin typeface="Coco Gothic"/>
                <a:ea typeface="Coco Gothic"/>
                <a:cs typeface="Coco Gothic"/>
                <a:sym typeface="Coco Gothic"/>
              </a:rPr>
              <a:t>OUR PUZZLE SOLVER IS A PYTHON-BASED PROJECT</a:t>
            </a:r>
          </a:p>
          <a:p>
            <a:pPr marL="583583" lvl="1" indent="-291791" algn="l">
              <a:lnSpc>
                <a:spcPts val="4865"/>
              </a:lnSpc>
              <a:buFont typeface="Arial"/>
              <a:buChar char="•"/>
            </a:pPr>
            <a:r>
              <a:rPr lang="en-US" sz="2703" spc="100">
                <a:solidFill>
                  <a:srgbClr val="000000"/>
                </a:solidFill>
                <a:latin typeface="Coco Gothic"/>
                <a:ea typeface="Coco Gothic"/>
                <a:cs typeface="Coco Gothic"/>
                <a:sym typeface="Coco Gothic"/>
              </a:rPr>
              <a:t>IT SOLVES TWO CLASSIC PUZZLES: </a:t>
            </a:r>
            <a:r>
              <a:rPr lang="en-US" sz="2703" b="1" spc="100">
                <a:solidFill>
                  <a:srgbClr val="000000"/>
                </a:solidFill>
                <a:latin typeface="Coco Gothic Bold"/>
                <a:ea typeface="Coco Gothic Bold"/>
                <a:cs typeface="Coco Gothic Bold"/>
                <a:sym typeface="Coco Gothic Bold"/>
              </a:rPr>
              <a:t>8-PUZZLE AND SUDOKU </a:t>
            </a:r>
          </a:p>
          <a:p>
            <a:pPr marL="583583" lvl="1" indent="-291791" algn="l">
              <a:lnSpc>
                <a:spcPts val="4865"/>
              </a:lnSpc>
              <a:buFont typeface="Arial"/>
              <a:buChar char="•"/>
            </a:pPr>
            <a:r>
              <a:rPr lang="en-US" sz="2703" spc="100">
                <a:solidFill>
                  <a:srgbClr val="000000"/>
                </a:solidFill>
                <a:latin typeface="Coco Gothic"/>
                <a:ea typeface="Coco Gothic"/>
                <a:cs typeface="Coco Gothic"/>
                <a:sym typeface="Coco Gothic"/>
              </a:rPr>
              <a:t>USER-FRIENDLY SETUP</a:t>
            </a:r>
          </a:p>
          <a:p>
            <a:pPr marL="583583" lvl="1" indent="-291791" algn="l">
              <a:lnSpc>
                <a:spcPts val="4865"/>
              </a:lnSpc>
              <a:buFont typeface="Arial"/>
              <a:buChar char="•"/>
            </a:pPr>
            <a:r>
              <a:rPr lang="en-US" sz="2703" spc="100">
                <a:solidFill>
                  <a:srgbClr val="000000"/>
                </a:solidFill>
                <a:latin typeface="Coco Gothic"/>
                <a:ea typeface="Coco Gothic"/>
                <a:cs typeface="Coco Gothic"/>
                <a:sym typeface="Coco Gothic"/>
              </a:rPr>
              <a:t>CUSTOM INPUT AND ALGORITHM SELECTION</a:t>
            </a:r>
          </a:p>
          <a:p>
            <a:pPr marL="583583" lvl="1" indent="-291791" algn="l">
              <a:lnSpc>
                <a:spcPts val="4865"/>
              </a:lnSpc>
              <a:buFont typeface="Arial"/>
              <a:buChar char="•"/>
            </a:pPr>
            <a:r>
              <a:rPr lang="en-US" sz="2703" spc="100">
                <a:solidFill>
                  <a:srgbClr val="000000"/>
                </a:solidFill>
                <a:latin typeface="Coco Gothic"/>
                <a:ea typeface="Coco Gothic"/>
                <a:cs typeface="Coco Gothic"/>
                <a:sym typeface="Coco Gothic"/>
              </a:rPr>
              <a:t>DISPLAYS THE TOTAL TIME TAKEN TO SOLVE THE PUZZLE</a:t>
            </a:r>
          </a:p>
          <a:p>
            <a:pPr marL="583583" lvl="1" indent="-291791" algn="l">
              <a:lnSpc>
                <a:spcPts val="4865"/>
              </a:lnSpc>
              <a:buFont typeface="Arial"/>
              <a:buChar char="•"/>
            </a:pPr>
            <a:r>
              <a:rPr lang="en-US" sz="2703" spc="100">
                <a:solidFill>
                  <a:srgbClr val="000000"/>
                </a:solidFill>
                <a:latin typeface="Coco Gothic"/>
                <a:ea typeface="Coco Gothic"/>
                <a:cs typeface="Coco Gothic"/>
                <a:sym typeface="Coco Gothic"/>
              </a:rPr>
              <a:t>HELPS THE USER TO COMPARE PERFORMANCE </a:t>
            </a:r>
          </a:p>
        </p:txBody>
      </p:sp>
      <p:sp>
        <p:nvSpPr>
          <p:cNvPr id="6" name="TextBox 6"/>
          <p:cNvSpPr txBox="1"/>
          <p:nvPr/>
        </p:nvSpPr>
        <p:spPr>
          <a:xfrm>
            <a:off x="11668060" y="8455503"/>
            <a:ext cx="5591240" cy="1342976"/>
          </a:xfrm>
          <a:prstGeom prst="rect">
            <a:avLst/>
          </a:prstGeom>
        </p:spPr>
        <p:txBody>
          <a:bodyPr lIns="0" tIns="0" rIns="0" bIns="0" rtlCol="0" anchor="t">
            <a:spAutoFit/>
          </a:bodyPr>
          <a:lstStyle/>
          <a:p>
            <a:pPr algn="ctr">
              <a:lnSpc>
                <a:spcPts val="2629"/>
              </a:lnSpc>
            </a:pPr>
            <a:r>
              <a:rPr lang="en-US" sz="1878" b="1" u="sng" spc="584">
                <a:solidFill>
                  <a:srgbClr val="8C52FF"/>
                </a:solidFill>
                <a:latin typeface="Coco Gothic Bold"/>
                <a:ea typeface="Coco Gothic Bold"/>
                <a:cs typeface="Coco Gothic Bold"/>
                <a:sym typeface="Coco Gothic Bold"/>
              </a:rPr>
              <a:t>GROUP 4</a:t>
            </a:r>
          </a:p>
          <a:p>
            <a:pPr algn="ctr">
              <a:lnSpc>
                <a:spcPts val="2629"/>
              </a:lnSpc>
            </a:pPr>
            <a:r>
              <a:rPr lang="en-US" sz="1878" b="1" spc="584">
                <a:solidFill>
                  <a:srgbClr val="8C52FF"/>
                </a:solidFill>
                <a:latin typeface="Coco Gothic Bold"/>
                <a:ea typeface="Coco Gothic Bold"/>
                <a:cs typeface="Coco Gothic Bold"/>
                <a:sym typeface="Coco Gothic Bold"/>
              </a:rPr>
              <a:t>SUAIBA BINTE SALAM</a:t>
            </a:r>
          </a:p>
          <a:p>
            <a:pPr algn="ctr">
              <a:lnSpc>
                <a:spcPts val="2629"/>
              </a:lnSpc>
            </a:pPr>
            <a:r>
              <a:rPr lang="en-US" sz="1878" b="1" spc="584">
                <a:solidFill>
                  <a:srgbClr val="8C52FF"/>
                </a:solidFill>
                <a:latin typeface="Coco Gothic Bold"/>
                <a:ea typeface="Coco Gothic Bold"/>
                <a:cs typeface="Coco Gothic Bold"/>
                <a:sym typeface="Coco Gothic Bold"/>
              </a:rPr>
              <a:t>MD MARUF RAHMAN</a:t>
            </a:r>
          </a:p>
          <a:p>
            <a:pPr algn="ctr">
              <a:lnSpc>
                <a:spcPts val="2629"/>
              </a:lnSpc>
            </a:pPr>
            <a:r>
              <a:rPr lang="en-US" sz="1878" b="1"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AutoShape 2"/>
          <p:cNvSpPr/>
          <p:nvPr/>
        </p:nvSpPr>
        <p:spPr>
          <a:xfrm>
            <a:off x="815153" y="1911024"/>
            <a:ext cx="7686104" cy="0"/>
          </a:xfrm>
          <a:prstGeom prst="line">
            <a:avLst/>
          </a:prstGeom>
          <a:ln w="28575" cap="rnd">
            <a:solidFill>
              <a:srgbClr val="000000"/>
            </a:solidFill>
            <a:prstDash val="solid"/>
            <a:headEnd type="none" w="sm" len="sm"/>
            <a:tailEnd type="none" w="sm" len="sm"/>
          </a:ln>
        </p:spPr>
      </p:sp>
      <p:sp>
        <p:nvSpPr>
          <p:cNvPr id="3" name="Freeform 3"/>
          <p:cNvSpPr/>
          <p:nvPr/>
        </p:nvSpPr>
        <p:spPr>
          <a:xfrm>
            <a:off x="8468725" y="1587674"/>
            <a:ext cx="675275" cy="675275"/>
          </a:xfrm>
          <a:custGeom>
            <a:avLst/>
            <a:gdLst/>
            <a:ahLst/>
            <a:cxnLst/>
            <a:rect l="l" t="t" r="r" b="b"/>
            <a:pathLst>
              <a:path w="675275" h="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84524" y="1311901"/>
            <a:ext cx="7301166" cy="613410"/>
          </a:xfrm>
          <a:prstGeom prst="rect">
            <a:avLst/>
          </a:prstGeom>
        </p:spPr>
        <p:txBody>
          <a:bodyPr lIns="0" tIns="0" rIns="0" bIns="0" rtlCol="0" anchor="t">
            <a:spAutoFit/>
          </a:bodyPr>
          <a:lstStyle/>
          <a:p>
            <a:pPr algn="ctr">
              <a:lnSpc>
                <a:spcPts val="5040"/>
              </a:lnSpc>
              <a:spcBef>
                <a:spcPct val="0"/>
              </a:spcBef>
            </a:pPr>
            <a:r>
              <a:rPr lang="en-US" sz="3600" b="1" spc="1119">
                <a:solidFill>
                  <a:srgbClr val="000000"/>
                </a:solidFill>
                <a:latin typeface="Sukar Bold"/>
                <a:ea typeface="Sukar Bold"/>
                <a:cs typeface="Sukar Bold"/>
                <a:sym typeface="Sukar Bold"/>
              </a:rPr>
              <a:t>PROBLEM DESCRIPTION</a:t>
            </a:r>
          </a:p>
        </p:txBody>
      </p:sp>
      <p:sp>
        <p:nvSpPr>
          <p:cNvPr id="5" name="TextBox 5"/>
          <p:cNvSpPr txBox="1"/>
          <p:nvPr/>
        </p:nvSpPr>
        <p:spPr>
          <a:xfrm>
            <a:off x="684524" y="3116263"/>
            <a:ext cx="10300068" cy="4173855"/>
          </a:xfrm>
          <a:prstGeom prst="rect">
            <a:avLst/>
          </a:prstGeom>
        </p:spPr>
        <p:txBody>
          <a:bodyPr lIns="0" tIns="0" rIns="0" bIns="0" rtlCol="0" anchor="t">
            <a:spAutoFit/>
          </a:bodyPr>
          <a:lstStyle/>
          <a:p>
            <a:pPr marL="582930" lvl="1" indent="-291465" algn="l">
              <a:lnSpc>
                <a:spcPts val="4725"/>
              </a:lnSpc>
              <a:buFont typeface="Arial"/>
              <a:buChar char="•"/>
            </a:pPr>
            <a:r>
              <a:rPr lang="en-US" sz="2700" spc="116">
                <a:solidFill>
                  <a:srgbClr val="000000"/>
                </a:solidFill>
                <a:latin typeface="Coco Gothic"/>
                <a:ea typeface="Coco Gothic"/>
                <a:cs typeface="Coco Gothic"/>
                <a:sym typeface="Coco Gothic"/>
              </a:rPr>
              <a:t>A PUZZLE SOLVER THAT EFFICIENTLY TACKLES DIVERSE PUZZLES</a:t>
            </a:r>
          </a:p>
          <a:p>
            <a:pPr marL="582930" lvl="1" indent="-291465" algn="l">
              <a:lnSpc>
                <a:spcPts val="4725"/>
              </a:lnSpc>
              <a:buFont typeface="Arial"/>
              <a:buChar char="•"/>
            </a:pPr>
            <a:r>
              <a:rPr lang="en-US" sz="2700" spc="116">
                <a:solidFill>
                  <a:srgbClr val="000000"/>
                </a:solidFill>
                <a:latin typeface="Coco Gothic"/>
                <a:ea typeface="Coco Gothic"/>
                <a:cs typeface="Coco Gothic"/>
                <a:sym typeface="Coco Gothic"/>
              </a:rPr>
              <a:t>USES MULTIPLE SEARCH ALGORITHMS</a:t>
            </a:r>
          </a:p>
          <a:p>
            <a:pPr marL="582930" lvl="1" indent="-291465" algn="l">
              <a:lnSpc>
                <a:spcPts val="4725"/>
              </a:lnSpc>
              <a:buFont typeface="Arial"/>
              <a:buChar char="•"/>
            </a:pPr>
            <a:r>
              <a:rPr lang="en-US" sz="2700" spc="116">
                <a:solidFill>
                  <a:srgbClr val="000000"/>
                </a:solidFill>
                <a:latin typeface="Coco Gothic"/>
                <a:ea typeface="Coco Gothic"/>
                <a:cs typeface="Coco Gothic"/>
                <a:sym typeface="Coco Gothic"/>
              </a:rPr>
              <a:t>CUSTOMIZED HEURISTICS FOR INFORMED SEARCHES</a:t>
            </a:r>
          </a:p>
          <a:p>
            <a:pPr marL="582930" lvl="1" indent="-291465" algn="l">
              <a:lnSpc>
                <a:spcPts val="4725"/>
              </a:lnSpc>
              <a:buFont typeface="Arial"/>
              <a:buChar char="•"/>
            </a:pPr>
            <a:r>
              <a:rPr lang="en-US" sz="2700" spc="116">
                <a:solidFill>
                  <a:srgbClr val="000000"/>
                </a:solidFill>
                <a:latin typeface="Coco Gothic"/>
                <a:ea typeface="Coco Gothic"/>
                <a:cs typeface="Coco Gothic"/>
                <a:sym typeface="Coco Gothic"/>
              </a:rPr>
              <a:t>CUSTOM USER INPUT AND ALGORITHM SELECTION</a:t>
            </a:r>
          </a:p>
          <a:p>
            <a:pPr marL="582930" lvl="1" indent="-291465" algn="l">
              <a:lnSpc>
                <a:spcPts val="4725"/>
              </a:lnSpc>
              <a:buFont typeface="Arial"/>
              <a:buChar char="•"/>
            </a:pPr>
            <a:r>
              <a:rPr lang="en-US" sz="2700" spc="116">
                <a:solidFill>
                  <a:srgbClr val="000000"/>
                </a:solidFill>
                <a:latin typeface="Coco Gothic"/>
                <a:ea typeface="Coco Gothic"/>
                <a:cs typeface="Coco Gothic"/>
                <a:sym typeface="Coco Gothic"/>
              </a:rPr>
              <a:t>PERFORMANCE COMPARISON</a:t>
            </a:r>
          </a:p>
        </p:txBody>
      </p:sp>
      <p:sp>
        <p:nvSpPr>
          <p:cNvPr id="6" name="TextBox 6"/>
          <p:cNvSpPr txBox="1"/>
          <p:nvPr/>
        </p:nvSpPr>
        <p:spPr>
          <a:xfrm>
            <a:off x="11668060" y="8455503"/>
            <a:ext cx="5591240" cy="1342976"/>
          </a:xfrm>
          <a:prstGeom prst="rect">
            <a:avLst/>
          </a:prstGeom>
        </p:spPr>
        <p:txBody>
          <a:bodyPr lIns="0" tIns="0" rIns="0" bIns="0" rtlCol="0" anchor="t">
            <a:spAutoFit/>
          </a:bodyPr>
          <a:lstStyle/>
          <a:p>
            <a:pPr algn="ctr">
              <a:lnSpc>
                <a:spcPts val="2629"/>
              </a:lnSpc>
            </a:pPr>
            <a:r>
              <a:rPr lang="en-US" sz="1878" b="1" u="sng" spc="584">
                <a:solidFill>
                  <a:srgbClr val="8C52FF"/>
                </a:solidFill>
                <a:latin typeface="Coco Gothic Bold"/>
                <a:ea typeface="Coco Gothic Bold"/>
                <a:cs typeface="Coco Gothic Bold"/>
                <a:sym typeface="Coco Gothic Bold"/>
              </a:rPr>
              <a:t>GROUP 4</a:t>
            </a:r>
          </a:p>
          <a:p>
            <a:pPr algn="ctr">
              <a:lnSpc>
                <a:spcPts val="2629"/>
              </a:lnSpc>
            </a:pPr>
            <a:r>
              <a:rPr lang="en-US" sz="1878" b="1" spc="584">
                <a:solidFill>
                  <a:srgbClr val="8C52FF"/>
                </a:solidFill>
                <a:latin typeface="Coco Gothic Bold"/>
                <a:ea typeface="Coco Gothic Bold"/>
                <a:cs typeface="Coco Gothic Bold"/>
                <a:sym typeface="Coco Gothic Bold"/>
              </a:rPr>
              <a:t>SUAIBA BINTE SALAM</a:t>
            </a:r>
          </a:p>
          <a:p>
            <a:pPr algn="ctr">
              <a:lnSpc>
                <a:spcPts val="2629"/>
              </a:lnSpc>
            </a:pPr>
            <a:r>
              <a:rPr lang="en-US" sz="1878" b="1" spc="584">
                <a:solidFill>
                  <a:srgbClr val="8C52FF"/>
                </a:solidFill>
                <a:latin typeface="Coco Gothic Bold"/>
                <a:ea typeface="Coco Gothic Bold"/>
                <a:cs typeface="Coco Gothic Bold"/>
                <a:sym typeface="Coco Gothic Bold"/>
              </a:rPr>
              <a:t>MD MARUF RAHMAN</a:t>
            </a:r>
          </a:p>
          <a:p>
            <a:pPr algn="ctr">
              <a:lnSpc>
                <a:spcPts val="2629"/>
              </a:lnSpc>
            </a:pPr>
            <a:r>
              <a:rPr lang="en-US" sz="1878" b="1"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AutoShape 2"/>
          <p:cNvSpPr/>
          <p:nvPr/>
        </p:nvSpPr>
        <p:spPr>
          <a:xfrm>
            <a:off x="815153" y="1911024"/>
            <a:ext cx="7686104" cy="0"/>
          </a:xfrm>
          <a:prstGeom prst="line">
            <a:avLst/>
          </a:prstGeom>
          <a:ln w="28575" cap="rnd">
            <a:solidFill>
              <a:srgbClr val="000000"/>
            </a:solidFill>
            <a:prstDash val="solid"/>
            <a:headEnd type="none" w="sm" len="sm"/>
            <a:tailEnd type="none" w="sm" len="sm"/>
          </a:ln>
        </p:spPr>
      </p:sp>
      <p:sp>
        <p:nvSpPr>
          <p:cNvPr id="3" name="Freeform 3"/>
          <p:cNvSpPr/>
          <p:nvPr/>
        </p:nvSpPr>
        <p:spPr>
          <a:xfrm>
            <a:off x="8468725" y="1587674"/>
            <a:ext cx="675275" cy="675275"/>
          </a:xfrm>
          <a:custGeom>
            <a:avLst/>
            <a:gdLst/>
            <a:ahLst/>
            <a:cxnLst/>
            <a:rect l="l" t="t" r="r" b="b"/>
            <a:pathLst>
              <a:path w="675275" h="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51867" y="1402733"/>
            <a:ext cx="7178764" cy="613410"/>
          </a:xfrm>
          <a:prstGeom prst="rect">
            <a:avLst/>
          </a:prstGeom>
        </p:spPr>
        <p:txBody>
          <a:bodyPr lIns="0" tIns="0" rIns="0" bIns="0" rtlCol="0" anchor="t">
            <a:spAutoFit/>
          </a:bodyPr>
          <a:lstStyle/>
          <a:p>
            <a:pPr algn="ctr">
              <a:lnSpc>
                <a:spcPts val="5040"/>
              </a:lnSpc>
              <a:spcBef>
                <a:spcPct val="0"/>
              </a:spcBef>
            </a:pPr>
            <a:r>
              <a:rPr lang="en-US" sz="3600" b="1" spc="1119">
                <a:solidFill>
                  <a:srgbClr val="000000"/>
                </a:solidFill>
                <a:latin typeface="Sukar Bold"/>
                <a:ea typeface="Sukar Bold"/>
                <a:cs typeface="Sukar Bold"/>
                <a:sym typeface="Sukar Bold"/>
              </a:rPr>
              <a:t>TYPES OF ALGORITHMS</a:t>
            </a:r>
          </a:p>
        </p:txBody>
      </p:sp>
      <p:sp>
        <p:nvSpPr>
          <p:cNvPr id="5" name="TextBox 5"/>
          <p:cNvSpPr txBox="1"/>
          <p:nvPr/>
        </p:nvSpPr>
        <p:spPr>
          <a:xfrm>
            <a:off x="996140" y="2674030"/>
            <a:ext cx="14264206" cy="4866894"/>
          </a:xfrm>
          <a:prstGeom prst="rect">
            <a:avLst/>
          </a:prstGeom>
        </p:spPr>
        <p:txBody>
          <a:bodyPr lIns="0" tIns="0" rIns="0" bIns="0" rtlCol="0" anchor="t">
            <a:spAutoFit/>
          </a:bodyPr>
          <a:lstStyle/>
          <a:p>
            <a:pPr algn="l">
              <a:lnSpc>
                <a:spcPts val="4293"/>
              </a:lnSpc>
            </a:pPr>
            <a:r>
              <a:rPr lang="en-US" sz="2700" b="1" spc="367">
                <a:solidFill>
                  <a:srgbClr val="000000"/>
                </a:solidFill>
                <a:latin typeface="Coco Gothic Bold"/>
                <a:ea typeface="Coco Gothic Bold"/>
                <a:cs typeface="Coco Gothic Bold"/>
                <a:sym typeface="Coco Gothic Bold"/>
              </a:rPr>
              <a:t>8-PUZZLE:</a:t>
            </a:r>
          </a:p>
          <a:p>
            <a:pPr marL="582930" lvl="1" indent="-291465" algn="l">
              <a:lnSpc>
                <a:spcPts val="4293"/>
              </a:lnSpc>
              <a:buFont typeface="Arial"/>
              <a:buChar char="•"/>
            </a:pPr>
            <a:r>
              <a:rPr lang="en-US" sz="2700" spc="367">
                <a:solidFill>
                  <a:srgbClr val="000000"/>
                </a:solidFill>
                <a:latin typeface="Coco Gothic"/>
                <a:ea typeface="Coco Gothic"/>
                <a:cs typeface="Coco Gothic"/>
                <a:sym typeface="Coco Gothic"/>
              </a:rPr>
              <a:t>BFS (BREADTH FIRST SEARCH)</a:t>
            </a:r>
          </a:p>
          <a:p>
            <a:pPr marL="582930" lvl="1" indent="-291465" algn="l">
              <a:lnSpc>
                <a:spcPts val="4293"/>
              </a:lnSpc>
              <a:buFont typeface="Arial"/>
              <a:buChar char="•"/>
            </a:pPr>
            <a:r>
              <a:rPr lang="en-US" sz="2700" spc="367">
                <a:solidFill>
                  <a:srgbClr val="000000"/>
                </a:solidFill>
                <a:latin typeface="Coco Gothic"/>
                <a:ea typeface="Coco Gothic"/>
                <a:cs typeface="Coco Gothic"/>
                <a:sym typeface="Coco Gothic"/>
              </a:rPr>
              <a:t>DFS (DEPTH-FIRST SEARCH)</a:t>
            </a:r>
          </a:p>
          <a:p>
            <a:pPr marL="582930" lvl="1" indent="-291465" algn="l">
              <a:lnSpc>
                <a:spcPts val="4293"/>
              </a:lnSpc>
              <a:buFont typeface="Arial"/>
              <a:buChar char="•"/>
            </a:pPr>
            <a:r>
              <a:rPr lang="en-US" sz="2700" spc="367">
                <a:solidFill>
                  <a:srgbClr val="000000"/>
                </a:solidFill>
                <a:latin typeface="Coco Gothic"/>
                <a:ea typeface="Coco Gothic"/>
                <a:cs typeface="Coco Gothic"/>
                <a:sym typeface="Coco Gothic"/>
              </a:rPr>
              <a:t>A* (WITH A MANHATTAN DISTANCE HEURISTIC)</a:t>
            </a:r>
          </a:p>
          <a:p>
            <a:pPr algn="l">
              <a:lnSpc>
                <a:spcPts val="4293"/>
              </a:lnSpc>
            </a:pPr>
            <a:endParaRPr lang="en-US" sz="2700" spc="367">
              <a:solidFill>
                <a:srgbClr val="000000"/>
              </a:solidFill>
              <a:latin typeface="Coco Gothic"/>
              <a:ea typeface="Coco Gothic"/>
              <a:cs typeface="Coco Gothic"/>
              <a:sym typeface="Coco Gothic"/>
            </a:endParaRPr>
          </a:p>
          <a:p>
            <a:pPr algn="l">
              <a:lnSpc>
                <a:spcPts val="4293"/>
              </a:lnSpc>
            </a:pPr>
            <a:r>
              <a:rPr lang="en-US" sz="2700" b="1" spc="367">
                <a:solidFill>
                  <a:srgbClr val="000000"/>
                </a:solidFill>
                <a:latin typeface="Coco Gothic Bold"/>
                <a:ea typeface="Coco Gothic Bold"/>
                <a:cs typeface="Coco Gothic Bold"/>
                <a:sym typeface="Coco Gothic Bold"/>
              </a:rPr>
              <a:t>SUDOKU:</a:t>
            </a:r>
          </a:p>
          <a:p>
            <a:pPr marL="582930" lvl="1" indent="-291465" algn="l">
              <a:lnSpc>
                <a:spcPts val="4293"/>
              </a:lnSpc>
              <a:buFont typeface="Arial"/>
              <a:buChar char="•"/>
            </a:pPr>
            <a:r>
              <a:rPr lang="en-US" sz="2700" spc="367">
                <a:solidFill>
                  <a:srgbClr val="000000"/>
                </a:solidFill>
                <a:latin typeface="Coco Gothic"/>
                <a:ea typeface="Coco Gothic"/>
                <a:cs typeface="Coco Gothic"/>
                <a:sym typeface="Coco Gothic"/>
              </a:rPr>
              <a:t>BASIC BACKTRACKING</a:t>
            </a:r>
          </a:p>
          <a:p>
            <a:pPr marL="582930" lvl="1" indent="-291465" algn="l">
              <a:lnSpc>
                <a:spcPts val="4293"/>
              </a:lnSpc>
              <a:buFont typeface="Arial"/>
              <a:buChar char="•"/>
            </a:pPr>
            <a:r>
              <a:rPr lang="en-US" sz="2700" spc="367">
                <a:solidFill>
                  <a:srgbClr val="000000"/>
                </a:solidFill>
                <a:latin typeface="Coco Gothic"/>
                <a:ea typeface="Coco Gothic"/>
                <a:cs typeface="Coco Gothic"/>
                <a:sym typeface="Coco Gothic"/>
              </a:rPr>
              <a:t>ADVANCED BACKTRACKING (WITH THE MINIMUM REMAINING VALUE HEURISTIC)</a:t>
            </a:r>
          </a:p>
        </p:txBody>
      </p:sp>
      <p:sp>
        <p:nvSpPr>
          <p:cNvPr id="6" name="TextBox 6"/>
          <p:cNvSpPr txBox="1"/>
          <p:nvPr/>
        </p:nvSpPr>
        <p:spPr>
          <a:xfrm>
            <a:off x="11668060" y="8455503"/>
            <a:ext cx="5591240" cy="1342976"/>
          </a:xfrm>
          <a:prstGeom prst="rect">
            <a:avLst/>
          </a:prstGeom>
        </p:spPr>
        <p:txBody>
          <a:bodyPr lIns="0" tIns="0" rIns="0" bIns="0" rtlCol="0" anchor="t">
            <a:spAutoFit/>
          </a:bodyPr>
          <a:lstStyle/>
          <a:p>
            <a:pPr algn="ctr">
              <a:lnSpc>
                <a:spcPts val="2629"/>
              </a:lnSpc>
            </a:pPr>
            <a:r>
              <a:rPr lang="en-US" sz="1878" b="1" u="sng" spc="584">
                <a:solidFill>
                  <a:srgbClr val="8C52FF"/>
                </a:solidFill>
                <a:latin typeface="Coco Gothic Bold"/>
                <a:ea typeface="Coco Gothic Bold"/>
                <a:cs typeface="Coco Gothic Bold"/>
                <a:sym typeface="Coco Gothic Bold"/>
              </a:rPr>
              <a:t>GROUP 4</a:t>
            </a:r>
          </a:p>
          <a:p>
            <a:pPr algn="ctr">
              <a:lnSpc>
                <a:spcPts val="2629"/>
              </a:lnSpc>
            </a:pPr>
            <a:r>
              <a:rPr lang="en-US" sz="1878" b="1" spc="584">
                <a:solidFill>
                  <a:srgbClr val="8C52FF"/>
                </a:solidFill>
                <a:latin typeface="Coco Gothic Bold"/>
                <a:ea typeface="Coco Gothic Bold"/>
                <a:cs typeface="Coco Gothic Bold"/>
                <a:sym typeface="Coco Gothic Bold"/>
              </a:rPr>
              <a:t>SUAIBA BINTE SALAM</a:t>
            </a:r>
          </a:p>
          <a:p>
            <a:pPr algn="ctr">
              <a:lnSpc>
                <a:spcPts val="2629"/>
              </a:lnSpc>
            </a:pPr>
            <a:r>
              <a:rPr lang="en-US" sz="1878" b="1" spc="584">
                <a:solidFill>
                  <a:srgbClr val="8C52FF"/>
                </a:solidFill>
                <a:latin typeface="Coco Gothic Bold"/>
                <a:ea typeface="Coco Gothic Bold"/>
                <a:cs typeface="Coco Gothic Bold"/>
                <a:sym typeface="Coco Gothic Bold"/>
              </a:rPr>
              <a:t>MD MARUF RAHMAN</a:t>
            </a:r>
          </a:p>
          <a:p>
            <a:pPr algn="ctr">
              <a:lnSpc>
                <a:spcPts val="2629"/>
              </a:lnSpc>
            </a:pPr>
            <a:r>
              <a:rPr lang="en-US" sz="1878" b="1"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AutoShape 2"/>
          <p:cNvSpPr/>
          <p:nvPr/>
        </p:nvSpPr>
        <p:spPr>
          <a:xfrm>
            <a:off x="815153" y="1911024"/>
            <a:ext cx="7686104" cy="0"/>
          </a:xfrm>
          <a:prstGeom prst="line">
            <a:avLst/>
          </a:prstGeom>
          <a:ln w="28575" cap="rnd">
            <a:solidFill>
              <a:srgbClr val="000000"/>
            </a:solidFill>
            <a:prstDash val="solid"/>
            <a:headEnd type="none" w="sm" len="sm"/>
            <a:tailEnd type="none" w="sm" len="sm"/>
          </a:ln>
        </p:spPr>
      </p:sp>
      <p:sp>
        <p:nvSpPr>
          <p:cNvPr id="3" name="Freeform 3"/>
          <p:cNvSpPr/>
          <p:nvPr/>
        </p:nvSpPr>
        <p:spPr>
          <a:xfrm>
            <a:off x="8468725" y="1587674"/>
            <a:ext cx="675275" cy="675275"/>
          </a:xfrm>
          <a:custGeom>
            <a:avLst/>
            <a:gdLst/>
            <a:ahLst/>
            <a:cxnLst/>
            <a:rect l="l" t="t" r="r" b="b"/>
            <a:pathLst>
              <a:path w="675275" h="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84524" y="1419062"/>
            <a:ext cx="5790836" cy="613410"/>
          </a:xfrm>
          <a:prstGeom prst="rect">
            <a:avLst/>
          </a:prstGeom>
        </p:spPr>
        <p:txBody>
          <a:bodyPr lIns="0" tIns="0" rIns="0" bIns="0" rtlCol="0" anchor="t">
            <a:spAutoFit/>
          </a:bodyPr>
          <a:lstStyle/>
          <a:p>
            <a:pPr algn="ctr">
              <a:lnSpc>
                <a:spcPts val="5040"/>
              </a:lnSpc>
              <a:spcBef>
                <a:spcPct val="0"/>
              </a:spcBef>
            </a:pPr>
            <a:r>
              <a:rPr lang="en-US" sz="3600" b="1" spc="1119">
                <a:solidFill>
                  <a:srgbClr val="000000"/>
                </a:solidFill>
                <a:latin typeface="Sukar Bold"/>
                <a:ea typeface="Sukar Bold"/>
                <a:cs typeface="Sukar Bold"/>
                <a:sym typeface="Sukar Bold"/>
              </a:rPr>
              <a:t>DESIGN OVERVIEW</a:t>
            </a:r>
          </a:p>
        </p:txBody>
      </p:sp>
      <p:sp>
        <p:nvSpPr>
          <p:cNvPr id="5" name="TextBox 5"/>
          <p:cNvSpPr txBox="1"/>
          <p:nvPr/>
        </p:nvSpPr>
        <p:spPr>
          <a:xfrm>
            <a:off x="1159329" y="2395538"/>
            <a:ext cx="14966335" cy="5286375"/>
          </a:xfrm>
          <a:prstGeom prst="rect">
            <a:avLst/>
          </a:prstGeom>
        </p:spPr>
        <p:txBody>
          <a:bodyPr lIns="0" tIns="0" rIns="0" bIns="0" rtlCol="0" anchor="t">
            <a:spAutoFit/>
          </a:bodyPr>
          <a:lstStyle/>
          <a:p>
            <a:pPr algn="l">
              <a:lnSpc>
                <a:spcPts val="5265"/>
              </a:lnSpc>
            </a:pPr>
            <a:r>
              <a:rPr lang="en-US" sz="2700" b="1" spc="81">
                <a:solidFill>
                  <a:srgbClr val="000000"/>
                </a:solidFill>
                <a:latin typeface="Coco Gothic Bold"/>
                <a:ea typeface="Coco Gothic Bold"/>
                <a:cs typeface="Coco Gothic Bold"/>
                <a:sym typeface="Coco Gothic Bold"/>
              </a:rPr>
              <a:t>MODULAR STRUCTURE:</a:t>
            </a:r>
          </a:p>
          <a:p>
            <a:pPr algn="l">
              <a:lnSpc>
                <a:spcPts val="5265"/>
              </a:lnSpc>
            </a:pPr>
            <a:endParaRPr lang="en-US" sz="2700" b="1" spc="81">
              <a:solidFill>
                <a:srgbClr val="000000"/>
              </a:solidFill>
              <a:latin typeface="Coco Gothic Bold"/>
              <a:ea typeface="Coco Gothic Bold"/>
              <a:cs typeface="Coco Gothic Bold"/>
              <a:sym typeface="Coco Gothic Bold"/>
            </a:endParaRPr>
          </a:p>
          <a:p>
            <a:pPr marL="582930" lvl="1" indent="-291465" algn="l">
              <a:lnSpc>
                <a:spcPts val="5265"/>
              </a:lnSpc>
              <a:buFont typeface="Arial"/>
              <a:buChar char="•"/>
            </a:pPr>
            <a:r>
              <a:rPr lang="en-US" sz="2700" i="1" spc="81">
                <a:solidFill>
                  <a:srgbClr val="000000"/>
                </a:solidFill>
                <a:latin typeface="Coco Gothic Italics"/>
                <a:ea typeface="Coco Gothic Italics"/>
                <a:cs typeface="Coco Gothic Italics"/>
                <a:sym typeface="Coco Gothic Italics"/>
              </a:rPr>
              <a:t>8-Puzzle Module:</a:t>
            </a:r>
            <a:r>
              <a:rPr lang="en-US" sz="2700" spc="81">
                <a:solidFill>
                  <a:srgbClr val="000000"/>
                </a:solidFill>
                <a:latin typeface="Coco Gothic"/>
                <a:ea typeface="Coco Gothic"/>
                <a:cs typeface="Coco Gothic"/>
                <a:sym typeface="Coco Gothic"/>
              </a:rPr>
              <a:t> Contains the EightPuzzle class, methods for generating new states, and implementations of three search algorithms</a:t>
            </a:r>
          </a:p>
          <a:p>
            <a:pPr algn="l">
              <a:lnSpc>
                <a:spcPts val="5265"/>
              </a:lnSpc>
            </a:pPr>
            <a:endParaRPr lang="en-US" sz="2700" spc="81">
              <a:solidFill>
                <a:srgbClr val="000000"/>
              </a:solidFill>
              <a:latin typeface="Coco Gothic"/>
              <a:ea typeface="Coco Gothic"/>
              <a:cs typeface="Coco Gothic"/>
              <a:sym typeface="Coco Gothic"/>
            </a:endParaRPr>
          </a:p>
          <a:p>
            <a:pPr marL="582930" lvl="1" indent="-291465" algn="l">
              <a:lnSpc>
                <a:spcPts val="5265"/>
              </a:lnSpc>
              <a:buFont typeface="Arial"/>
              <a:buChar char="•"/>
            </a:pPr>
            <a:r>
              <a:rPr lang="en-US" sz="2700" i="1" spc="81">
                <a:solidFill>
                  <a:srgbClr val="000000"/>
                </a:solidFill>
                <a:latin typeface="Coco Gothic Italics"/>
                <a:ea typeface="Coco Gothic Italics"/>
                <a:cs typeface="Coco Gothic Italics"/>
                <a:sym typeface="Coco Gothic Italics"/>
              </a:rPr>
              <a:t>Sudoku Module:</a:t>
            </a:r>
            <a:r>
              <a:rPr lang="en-US" sz="2700" spc="81">
                <a:solidFill>
                  <a:srgbClr val="000000"/>
                </a:solidFill>
                <a:latin typeface="Coco Gothic"/>
                <a:ea typeface="Coco Gothic"/>
                <a:cs typeface="Coco Gothic"/>
                <a:sym typeface="Coco Gothic"/>
              </a:rPr>
              <a:t> Implements recursive backtracking with two algorithm variants</a:t>
            </a:r>
          </a:p>
        </p:txBody>
      </p:sp>
      <p:sp>
        <p:nvSpPr>
          <p:cNvPr id="6" name="TextBox 6"/>
          <p:cNvSpPr txBox="1"/>
          <p:nvPr/>
        </p:nvSpPr>
        <p:spPr>
          <a:xfrm>
            <a:off x="11668060" y="8455503"/>
            <a:ext cx="5591240" cy="1342976"/>
          </a:xfrm>
          <a:prstGeom prst="rect">
            <a:avLst/>
          </a:prstGeom>
        </p:spPr>
        <p:txBody>
          <a:bodyPr lIns="0" tIns="0" rIns="0" bIns="0" rtlCol="0" anchor="t">
            <a:spAutoFit/>
          </a:bodyPr>
          <a:lstStyle/>
          <a:p>
            <a:pPr algn="ctr">
              <a:lnSpc>
                <a:spcPts val="2629"/>
              </a:lnSpc>
            </a:pPr>
            <a:r>
              <a:rPr lang="en-US" sz="1878" b="1" u="sng" spc="584">
                <a:solidFill>
                  <a:srgbClr val="8C52FF"/>
                </a:solidFill>
                <a:latin typeface="Coco Gothic Bold"/>
                <a:ea typeface="Coco Gothic Bold"/>
                <a:cs typeface="Coco Gothic Bold"/>
                <a:sym typeface="Coco Gothic Bold"/>
              </a:rPr>
              <a:t>GROUP 4</a:t>
            </a:r>
          </a:p>
          <a:p>
            <a:pPr algn="ctr">
              <a:lnSpc>
                <a:spcPts val="2629"/>
              </a:lnSpc>
            </a:pPr>
            <a:r>
              <a:rPr lang="en-US" sz="1878" b="1" spc="584">
                <a:solidFill>
                  <a:srgbClr val="8C52FF"/>
                </a:solidFill>
                <a:latin typeface="Coco Gothic Bold"/>
                <a:ea typeface="Coco Gothic Bold"/>
                <a:cs typeface="Coco Gothic Bold"/>
                <a:sym typeface="Coco Gothic Bold"/>
              </a:rPr>
              <a:t>SUAIBA BINTE SALAM</a:t>
            </a:r>
          </a:p>
          <a:p>
            <a:pPr algn="ctr">
              <a:lnSpc>
                <a:spcPts val="2629"/>
              </a:lnSpc>
            </a:pPr>
            <a:r>
              <a:rPr lang="en-US" sz="1878" b="1" spc="584">
                <a:solidFill>
                  <a:srgbClr val="8C52FF"/>
                </a:solidFill>
                <a:latin typeface="Coco Gothic Bold"/>
                <a:ea typeface="Coco Gothic Bold"/>
                <a:cs typeface="Coco Gothic Bold"/>
                <a:sym typeface="Coco Gothic Bold"/>
              </a:rPr>
              <a:t>MD MARUF RAHMAN</a:t>
            </a:r>
          </a:p>
          <a:p>
            <a:pPr algn="ctr">
              <a:lnSpc>
                <a:spcPts val="2629"/>
              </a:lnSpc>
            </a:pPr>
            <a:r>
              <a:rPr lang="en-US" sz="1878" b="1"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AutoShape 2"/>
          <p:cNvSpPr/>
          <p:nvPr/>
        </p:nvSpPr>
        <p:spPr>
          <a:xfrm>
            <a:off x="815153" y="1911024"/>
            <a:ext cx="7686104" cy="0"/>
          </a:xfrm>
          <a:prstGeom prst="line">
            <a:avLst/>
          </a:prstGeom>
          <a:ln w="28575" cap="rnd">
            <a:solidFill>
              <a:srgbClr val="000000"/>
            </a:solidFill>
            <a:prstDash val="solid"/>
            <a:headEnd type="none" w="sm" len="sm"/>
            <a:tailEnd type="none" w="sm" len="sm"/>
          </a:ln>
        </p:spPr>
      </p:sp>
      <p:sp>
        <p:nvSpPr>
          <p:cNvPr id="3" name="Freeform 3"/>
          <p:cNvSpPr/>
          <p:nvPr/>
        </p:nvSpPr>
        <p:spPr>
          <a:xfrm>
            <a:off x="8468725" y="1587674"/>
            <a:ext cx="675275" cy="675275"/>
          </a:xfrm>
          <a:custGeom>
            <a:avLst/>
            <a:gdLst/>
            <a:ahLst/>
            <a:cxnLst/>
            <a:rect l="l" t="t" r="r" b="b"/>
            <a:pathLst>
              <a:path w="675275" h="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684524" y="1419062"/>
            <a:ext cx="5790836" cy="613410"/>
          </a:xfrm>
          <a:prstGeom prst="rect">
            <a:avLst/>
          </a:prstGeom>
        </p:spPr>
        <p:txBody>
          <a:bodyPr lIns="0" tIns="0" rIns="0" bIns="0" rtlCol="0" anchor="t">
            <a:spAutoFit/>
          </a:bodyPr>
          <a:lstStyle/>
          <a:p>
            <a:pPr algn="ctr">
              <a:lnSpc>
                <a:spcPts val="5040"/>
              </a:lnSpc>
              <a:spcBef>
                <a:spcPct val="0"/>
              </a:spcBef>
            </a:pPr>
            <a:r>
              <a:rPr lang="en-US" sz="3600" b="1" spc="1119">
                <a:solidFill>
                  <a:srgbClr val="000000"/>
                </a:solidFill>
                <a:latin typeface="Sukar Bold"/>
                <a:ea typeface="Sukar Bold"/>
                <a:cs typeface="Sukar Bold"/>
                <a:sym typeface="Sukar Bold"/>
              </a:rPr>
              <a:t>DESIGN OVERVIEW</a:t>
            </a:r>
          </a:p>
        </p:txBody>
      </p:sp>
      <p:sp>
        <p:nvSpPr>
          <p:cNvPr id="5" name="TextBox 5"/>
          <p:cNvSpPr txBox="1"/>
          <p:nvPr/>
        </p:nvSpPr>
        <p:spPr>
          <a:xfrm>
            <a:off x="1028700" y="2311226"/>
            <a:ext cx="15619478" cy="4681603"/>
          </a:xfrm>
          <a:prstGeom prst="rect">
            <a:avLst/>
          </a:prstGeom>
        </p:spPr>
        <p:txBody>
          <a:bodyPr lIns="0" tIns="0" rIns="0" bIns="0" rtlCol="0" anchor="t">
            <a:spAutoFit/>
          </a:bodyPr>
          <a:lstStyle/>
          <a:p>
            <a:pPr algn="l">
              <a:lnSpc>
                <a:spcPts val="5265"/>
              </a:lnSpc>
            </a:pPr>
            <a:r>
              <a:rPr lang="en-US" sz="2700" b="1" spc="81" dirty="0">
                <a:solidFill>
                  <a:srgbClr val="000000"/>
                </a:solidFill>
                <a:latin typeface="Coco Gothic Bold"/>
                <a:ea typeface="Coco Gothic Bold"/>
                <a:cs typeface="Coco Gothic Bold"/>
                <a:sym typeface="Coco Gothic Bold"/>
              </a:rPr>
              <a:t>USER INPUT/OUTPUT MECHANISMS:</a:t>
            </a:r>
          </a:p>
          <a:p>
            <a:pPr marL="582930" lvl="1" indent="-291465" algn="l">
              <a:lnSpc>
                <a:spcPts val="5265"/>
              </a:lnSpc>
              <a:buFont typeface="Arial"/>
              <a:buChar char="•"/>
            </a:pPr>
            <a:r>
              <a:rPr lang="en-US" sz="2700" i="1" spc="81" dirty="0">
                <a:solidFill>
                  <a:srgbClr val="000000"/>
                </a:solidFill>
                <a:latin typeface="Coco Gothic Italics"/>
                <a:ea typeface="Coco Gothic Italics"/>
                <a:cs typeface="Coco Gothic Italics"/>
                <a:sym typeface="Coco Gothic Italics"/>
              </a:rPr>
              <a:t>INPUT:</a:t>
            </a:r>
            <a:r>
              <a:rPr lang="en-US" sz="2700" spc="81" dirty="0">
                <a:solidFill>
                  <a:srgbClr val="000000"/>
                </a:solidFill>
                <a:latin typeface="Coco Gothic"/>
                <a:ea typeface="Coco Gothic"/>
                <a:cs typeface="Coco Gothic"/>
                <a:sym typeface="Coco Gothic"/>
              </a:rPr>
              <a:t> The program interacts with the user via the command line. For the 8-puzzle, the user inputs a flat sequence of 9 numbers representing the grid, while for Sudoku, the user enters 9 rows with 9 numbers each. The number zero (0) represents blank space</a:t>
            </a:r>
          </a:p>
          <a:p>
            <a:pPr marL="582930" lvl="1" indent="-291465" algn="l">
              <a:lnSpc>
                <a:spcPts val="5265"/>
              </a:lnSpc>
              <a:buFont typeface="Arial"/>
              <a:buChar char="•"/>
            </a:pPr>
            <a:r>
              <a:rPr lang="en-US" sz="2700" i="1" spc="81" dirty="0">
                <a:solidFill>
                  <a:srgbClr val="000000"/>
                </a:solidFill>
                <a:latin typeface="Coco Gothic Italics"/>
                <a:ea typeface="Coco Gothic Italics"/>
                <a:cs typeface="Coco Gothic Italics"/>
                <a:sym typeface="Coco Gothic Italics"/>
              </a:rPr>
              <a:t>Algorithm Selection: </a:t>
            </a:r>
            <a:r>
              <a:rPr lang="en-US" sz="2700" spc="81" dirty="0">
                <a:solidFill>
                  <a:srgbClr val="000000"/>
                </a:solidFill>
                <a:latin typeface="Coco Gothic"/>
                <a:ea typeface="Coco Gothic Italics"/>
                <a:cs typeface="Coco Gothic Italics"/>
                <a:sym typeface="Coco Gothic"/>
              </a:rPr>
              <a:t>User selects algorithm to solve</a:t>
            </a:r>
            <a:endParaRPr lang="en-US" sz="2700" spc="81" dirty="0">
              <a:solidFill>
                <a:srgbClr val="000000"/>
              </a:solidFill>
              <a:latin typeface="Coco Gothic"/>
              <a:ea typeface="Coco Gothic"/>
              <a:cs typeface="Coco Gothic"/>
              <a:sym typeface="Coco Gothic"/>
            </a:endParaRPr>
          </a:p>
          <a:p>
            <a:pPr marL="582930" lvl="1" indent="-291465" algn="l">
              <a:lnSpc>
                <a:spcPts val="5265"/>
              </a:lnSpc>
              <a:buFont typeface="Arial"/>
              <a:buChar char="•"/>
            </a:pPr>
            <a:r>
              <a:rPr lang="en-US" sz="2700" i="1" spc="81" dirty="0">
                <a:solidFill>
                  <a:srgbClr val="000000"/>
                </a:solidFill>
                <a:latin typeface="Coco Gothic Italics"/>
                <a:ea typeface="Coco Gothic Italics"/>
                <a:cs typeface="Coco Gothic Italics"/>
                <a:sym typeface="Coco Gothic Italics"/>
              </a:rPr>
              <a:t>Output:</a:t>
            </a:r>
            <a:r>
              <a:rPr lang="en-US" sz="2700" spc="81" dirty="0">
                <a:solidFill>
                  <a:srgbClr val="000000"/>
                </a:solidFill>
                <a:latin typeface="Coco Gothic"/>
                <a:ea typeface="Coco Gothic"/>
                <a:cs typeface="Coco Gothic"/>
                <a:sym typeface="Coco Gothic"/>
              </a:rPr>
              <a:t> The system presents the solution path or final solved puzzle, along with performance metrics</a:t>
            </a:r>
          </a:p>
        </p:txBody>
      </p:sp>
      <p:sp>
        <p:nvSpPr>
          <p:cNvPr id="6" name="TextBox 6"/>
          <p:cNvSpPr txBox="1"/>
          <p:nvPr/>
        </p:nvSpPr>
        <p:spPr>
          <a:xfrm>
            <a:off x="11668060" y="8455503"/>
            <a:ext cx="5591240" cy="1342976"/>
          </a:xfrm>
          <a:prstGeom prst="rect">
            <a:avLst/>
          </a:prstGeom>
        </p:spPr>
        <p:txBody>
          <a:bodyPr lIns="0" tIns="0" rIns="0" bIns="0" rtlCol="0" anchor="t">
            <a:spAutoFit/>
          </a:bodyPr>
          <a:lstStyle/>
          <a:p>
            <a:pPr algn="ctr">
              <a:lnSpc>
                <a:spcPts val="2629"/>
              </a:lnSpc>
            </a:pPr>
            <a:r>
              <a:rPr lang="en-US" sz="1878" b="1" u="sng" spc="584">
                <a:solidFill>
                  <a:srgbClr val="8C52FF"/>
                </a:solidFill>
                <a:latin typeface="Coco Gothic Bold"/>
                <a:ea typeface="Coco Gothic Bold"/>
                <a:cs typeface="Coco Gothic Bold"/>
                <a:sym typeface="Coco Gothic Bold"/>
              </a:rPr>
              <a:t>GROUP 4</a:t>
            </a:r>
          </a:p>
          <a:p>
            <a:pPr algn="ctr">
              <a:lnSpc>
                <a:spcPts val="2629"/>
              </a:lnSpc>
            </a:pPr>
            <a:r>
              <a:rPr lang="en-US" sz="1878" b="1" spc="584">
                <a:solidFill>
                  <a:srgbClr val="8C52FF"/>
                </a:solidFill>
                <a:latin typeface="Coco Gothic Bold"/>
                <a:ea typeface="Coco Gothic Bold"/>
                <a:cs typeface="Coco Gothic Bold"/>
                <a:sym typeface="Coco Gothic Bold"/>
              </a:rPr>
              <a:t>SUAIBA BINTE SALAM</a:t>
            </a:r>
          </a:p>
          <a:p>
            <a:pPr algn="ctr">
              <a:lnSpc>
                <a:spcPts val="2629"/>
              </a:lnSpc>
            </a:pPr>
            <a:r>
              <a:rPr lang="en-US" sz="1878" b="1" spc="584">
                <a:solidFill>
                  <a:srgbClr val="8C52FF"/>
                </a:solidFill>
                <a:latin typeface="Coco Gothic Bold"/>
                <a:ea typeface="Coco Gothic Bold"/>
                <a:cs typeface="Coco Gothic Bold"/>
                <a:sym typeface="Coco Gothic Bold"/>
              </a:rPr>
              <a:t>MD MARUF RAHMAN</a:t>
            </a:r>
          </a:p>
          <a:p>
            <a:pPr algn="ctr">
              <a:lnSpc>
                <a:spcPts val="2629"/>
              </a:lnSpc>
            </a:pPr>
            <a:r>
              <a:rPr lang="en-US" sz="1878" b="1"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AutoShape 2"/>
          <p:cNvSpPr/>
          <p:nvPr/>
        </p:nvSpPr>
        <p:spPr>
          <a:xfrm>
            <a:off x="815153" y="1911024"/>
            <a:ext cx="7686104" cy="0"/>
          </a:xfrm>
          <a:prstGeom prst="line">
            <a:avLst/>
          </a:prstGeom>
          <a:ln w="28575" cap="rnd">
            <a:solidFill>
              <a:srgbClr val="000000"/>
            </a:solidFill>
            <a:prstDash val="solid"/>
            <a:headEnd type="none" w="sm" len="sm"/>
            <a:tailEnd type="none" w="sm" len="sm"/>
          </a:ln>
        </p:spPr>
      </p:sp>
      <p:sp>
        <p:nvSpPr>
          <p:cNvPr id="3" name="Freeform 3"/>
          <p:cNvSpPr/>
          <p:nvPr/>
        </p:nvSpPr>
        <p:spPr>
          <a:xfrm>
            <a:off x="8468725" y="1587674"/>
            <a:ext cx="675275" cy="675275"/>
          </a:xfrm>
          <a:custGeom>
            <a:avLst/>
            <a:gdLst/>
            <a:ahLst/>
            <a:cxnLst/>
            <a:rect l="l" t="t" r="r" b="b"/>
            <a:pathLst>
              <a:path w="675275" h="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876928" y="3033556"/>
            <a:ext cx="15858869" cy="4718014"/>
          </a:xfrm>
          <a:custGeom>
            <a:avLst/>
            <a:gdLst/>
            <a:ahLst/>
            <a:cxnLst/>
            <a:rect l="l" t="t" r="r" b="b"/>
            <a:pathLst>
              <a:path w="15858869" h="4718014">
                <a:moveTo>
                  <a:pt x="0" y="0"/>
                </a:moveTo>
                <a:lnTo>
                  <a:pt x="15858869" y="0"/>
                </a:lnTo>
                <a:lnTo>
                  <a:pt x="15858869" y="4718014"/>
                </a:lnTo>
                <a:lnTo>
                  <a:pt x="0" y="4718014"/>
                </a:lnTo>
                <a:lnTo>
                  <a:pt x="0" y="0"/>
                </a:lnTo>
                <a:close/>
              </a:path>
            </a:pathLst>
          </a:custGeom>
          <a:blipFill>
            <a:blip r:embed="rId4"/>
            <a:stretch>
              <a:fillRect/>
            </a:stretch>
          </a:blipFill>
        </p:spPr>
      </p:sp>
      <p:sp>
        <p:nvSpPr>
          <p:cNvPr id="5" name="TextBox 5"/>
          <p:cNvSpPr txBox="1"/>
          <p:nvPr/>
        </p:nvSpPr>
        <p:spPr>
          <a:xfrm>
            <a:off x="815153" y="1311901"/>
            <a:ext cx="4728203" cy="613410"/>
          </a:xfrm>
          <a:prstGeom prst="rect">
            <a:avLst/>
          </a:prstGeom>
        </p:spPr>
        <p:txBody>
          <a:bodyPr lIns="0" tIns="0" rIns="0" bIns="0" rtlCol="0" anchor="t">
            <a:spAutoFit/>
          </a:bodyPr>
          <a:lstStyle/>
          <a:p>
            <a:pPr algn="ctr">
              <a:lnSpc>
                <a:spcPts val="5040"/>
              </a:lnSpc>
              <a:spcBef>
                <a:spcPct val="0"/>
              </a:spcBef>
            </a:pPr>
            <a:r>
              <a:rPr lang="en-US" sz="3600" b="1" spc="1119">
                <a:solidFill>
                  <a:srgbClr val="000000"/>
                </a:solidFill>
                <a:latin typeface="Sukar Bold"/>
                <a:ea typeface="Sukar Bold"/>
                <a:cs typeface="Sukar Bold"/>
                <a:sym typeface="Sukar Bold"/>
              </a:rPr>
              <a:t>PERFORMANCE </a:t>
            </a:r>
          </a:p>
        </p:txBody>
      </p:sp>
      <p:sp>
        <p:nvSpPr>
          <p:cNvPr id="6" name="TextBox 6"/>
          <p:cNvSpPr txBox="1"/>
          <p:nvPr/>
        </p:nvSpPr>
        <p:spPr>
          <a:xfrm>
            <a:off x="819960" y="2189616"/>
            <a:ext cx="13643721" cy="552450"/>
          </a:xfrm>
          <a:prstGeom prst="rect">
            <a:avLst/>
          </a:prstGeom>
        </p:spPr>
        <p:txBody>
          <a:bodyPr lIns="0" tIns="0" rIns="0" bIns="0" rtlCol="0" anchor="t">
            <a:spAutoFit/>
          </a:bodyPr>
          <a:lstStyle/>
          <a:p>
            <a:pPr marL="518160" lvl="1" indent="-259080" algn="l">
              <a:lnSpc>
                <a:spcPts val="4680"/>
              </a:lnSpc>
              <a:buFont typeface="Arial"/>
              <a:buChar char="•"/>
            </a:pPr>
            <a:r>
              <a:rPr lang="en-US" sz="2400" b="1" spc="72">
                <a:solidFill>
                  <a:srgbClr val="000000"/>
                </a:solidFill>
                <a:latin typeface="Coco Gothic Bold"/>
                <a:ea typeface="Coco Gothic Bold"/>
                <a:cs typeface="Coco Gothic Bold"/>
                <a:sym typeface="Coco Gothic Bold"/>
              </a:rPr>
              <a:t>8 PUZZLE</a:t>
            </a:r>
          </a:p>
        </p:txBody>
      </p:sp>
      <p:sp>
        <p:nvSpPr>
          <p:cNvPr id="7" name="TextBox 7"/>
          <p:cNvSpPr txBox="1"/>
          <p:nvPr/>
        </p:nvSpPr>
        <p:spPr>
          <a:xfrm>
            <a:off x="11668060" y="8455503"/>
            <a:ext cx="5591240" cy="1342976"/>
          </a:xfrm>
          <a:prstGeom prst="rect">
            <a:avLst/>
          </a:prstGeom>
        </p:spPr>
        <p:txBody>
          <a:bodyPr lIns="0" tIns="0" rIns="0" bIns="0" rtlCol="0" anchor="t">
            <a:spAutoFit/>
          </a:bodyPr>
          <a:lstStyle/>
          <a:p>
            <a:pPr algn="ctr">
              <a:lnSpc>
                <a:spcPts val="2629"/>
              </a:lnSpc>
            </a:pPr>
            <a:r>
              <a:rPr lang="en-US" sz="1878" b="1" u="sng" spc="584">
                <a:solidFill>
                  <a:srgbClr val="8C52FF"/>
                </a:solidFill>
                <a:latin typeface="Coco Gothic Bold"/>
                <a:ea typeface="Coco Gothic Bold"/>
                <a:cs typeface="Coco Gothic Bold"/>
                <a:sym typeface="Coco Gothic Bold"/>
              </a:rPr>
              <a:t>GROUP 4</a:t>
            </a:r>
          </a:p>
          <a:p>
            <a:pPr algn="ctr">
              <a:lnSpc>
                <a:spcPts val="2629"/>
              </a:lnSpc>
            </a:pPr>
            <a:r>
              <a:rPr lang="en-US" sz="1878" b="1" spc="584">
                <a:solidFill>
                  <a:srgbClr val="8C52FF"/>
                </a:solidFill>
                <a:latin typeface="Coco Gothic Bold"/>
                <a:ea typeface="Coco Gothic Bold"/>
                <a:cs typeface="Coco Gothic Bold"/>
                <a:sym typeface="Coco Gothic Bold"/>
              </a:rPr>
              <a:t>SUAIBA BINTE SALAM</a:t>
            </a:r>
          </a:p>
          <a:p>
            <a:pPr algn="ctr">
              <a:lnSpc>
                <a:spcPts val="2629"/>
              </a:lnSpc>
            </a:pPr>
            <a:r>
              <a:rPr lang="en-US" sz="1878" b="1" spc="584">
                <a:solidFill>
                  <a:srgbClr val="8C52FF"/>
                </a:solidFill>
                <a:latin typeface="Coco Gothic Bold"/>
                <a:ea typeface="Coco Gothic Bold"/>
                <a:cs typeface="Coco Gothic Bold"/>
                <a:sym typeface="Coco Gothic Bold"/>
              </a:rPr>
              <a:t>MD MARUF RAHMAN</a:t>
            </a:r>
          </a:p>
          <a:p>
            <a:pPr algn="ctr">
              <a:lnSpc>
                <a:spcPts val="2629"/>
              </a:lnSpc>
            </a:pPr>
            <a:r>
              <a:rPr lang="en-US" sz="1878" b="1"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AutoShape 2"/>
          <p:cNvSpPr/>
          <p:nvPr/>
        </p:nvSpPr>
        <p:spPr>
          <a:xfrm>
            <a:off x="815153" y="1911024"/>
            <a:ext cx="7686104" cy="0"/>
          </a:xfrm>
          <a:prstGeom prst="line">
            <a:avLst/>
          </a:prstGeom>
          <a:ln w="28575" cap="rnd">
            <a:solidFill>
              <a:srgbClr val="000000"/>
            </a:solidFill>
            <a:prstDash val="solid"/>
            <a:headEnd type="none" w="sm" len="sm"/>
            <a:tailEnd type="none" w="sm" len="sm"/>
          </a:ln>
        </p:spPr>
      </p:sp>
      <p:sp>
        <p:nvSpPr>
          <p:cNvPr id="3" name="Freeform 3"/>
          <p:cNvSpPr/>
          <p:nvPr/>
        </p:nvSpPr>
        <p:spPr>
          <a:xfrm>
            <a:off x="8468725" y="1587674"/>
            <a:ext cx="675275" cy="675275"/>
          </a:xfrm>
          <a:custGeom>
            <a:avLst/>
            <a:gdLst/>
            <a:ahLst/>
            <a:cxnLst/>
            <a:rect l="l" t="t" r="r" b="b"/>
            <a:pathLst>
              <a:path w="675275" h="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3199266"/>
            <a:ext cx="7143131" cy="4727827"/>
          </a:xfrm>
          <a:custGeom>
            <a:avLst/>
            <a:gdLst/>
            <a:ahLst/>
            <a:cxnLst/>
            <a:rect l="l" t="t" r="r" b="b"/>
            <a:pathLst>
              <a:path w="7143131" h="4727827">
                <a:moveTo>
                  <a:pt x="0" y="0"/>
                </a:moveTo>
                <a:lnTo>
                  <a:pt x="7143131" y="0"/>
                </a:lnTo>
                <a:lnTo>
                  <a:pt x="7143131" y="4727828"/>
                </a:lnTo>
                <a:lnTo>
                  <a:pt x="0" y="4727828"/>
                </a:lnTo>
                <a:lnTo>
                  <a:pt x="0" y="0"/>
                </a:lnTo>
                <a:close/>
              </a:path>
            </a:pathLst>
          </a:custGeom>
          <a:blipFill>
            <a:blip r:embed="rId4"/>
            <a:stretch>
              <a:fillRect/>
            </a:stretch>
          </a:blipFill>
        </p:spPr>
      </p:sp>
      <p:sp>
        <p:nvSpPr>
          <p:cNvPr id="5" name="Freeform 5"/>
          <p:cNvSpPr/>
          <p:nvPr/>
        </p:nvSpPr>
        <p:spPr>
          <a:xfrm>
            <a:off x="9437914" y="3199266"/>
            <a:ext cx="6725501" cy="4727827"/>
          </a:xfrm>
          <a:custGeom>
            <a:avLst/>
            <a:gdLst/>
            <a:ahLst/>
            <a:cxnLst/>
            <a:rect l="l" t="t" r="r" b="b"/>
            <a:pathLst>
              <a:path w="6725501" h="4727827">
                <a:moveTo>
                  <a:pt x="0" y="0"/>
                </a:moveTo>
                <a:lnTo>
                  <a:pt x="6725501" y="0"/>
                </a:lnTo>
                <a:lnTo>
                  <a:pt x="6725501" y="4727828"/>
                </a:lnTo>
                <a:lnTo>
                  <a:pt x="0" y="4727828"/>
                </a:lnTo>
                <a:lnTo>
                  <a:pt x="0" y="0"/>
                </a:lnTo>
                <a:close/>
              </a:path>
            </a:pathLst>
          </a:custGeom>
          <a:blipFill>
            <a:blip r:embed="rId5"/>
            <a:stretch>
              <a:fillRect/>
            </a:stretch>
          </a:blipFill>
        </p:spPr>
      </p:sp>
      <p:sp>
        <p:nvSpPr>
          <p:cNvPr id="6" name="TextBox 6"/>
          <p:cNvSpPr txBox="1"/>
          <p:nvPr/>
        </p:nvSpPr>
        <p:spPr>
          <a:xfrm>
            <a:off x="815153" y="1311901"/>
            <a:ext cx="4728203" cy="613410"/>
          </a:xfrm>
          <a:prstGeom prst="rect">
            <a:avLst/>
          </a:prstGeom>
        </p:spPr>
        <p:txBody>
          <a:bodyPr lIns="0" tIns="0" rIns="0" bIns="0" rtlCol="0" anchor="t">
            <a:spAutoFit/>
          </a:bodyPr>
          <a:lstStyle/>
          <a:p>
            <a:pPr algn="ctr">
              <a:lnSpc>
                <a:spcPts val="5040"/>
              </a:lnSpc>
              <a:spcBef>
                <a:spcPct val="0"/>
              </a:spcBef>
            </a:pPr>
            <a:r>
              <a:rPr lang="en-US" sz="3600" b="1" spc="1119">
                <a:solidFill>
                  <a:srgbClr val="000000"/>
                </a:solidFill>
                <a:latin typeface="Sukar Bold"/>
                <a:ea typeface="Sukar Bold"/>
                <a:cs typeface="Sukar Bold"/>
                <a:sym typeface="Sukar Bold"/>
              </a:rPr>
              <a:t>PERFORMANCE </a:t>
            </a:r>
          </a:p>
        </p:txBody>
      </p:sp>
      <p:sp>
        <p:nvSpPr>
          <p:cNvPr id="7" name="TextBox 7"/>
          <p:cNvSpPr txBox="1"/>
          <p:nvPr/>
        </p:nvSpPr>
        <p:spPr>
          <a:xfrm>
            <a:off x="819960" y="2189616"/>
            <a:ext cx="13643721" cy="552450"/>
          </a:xfrm>
          <a:prstGeom prst="rect">
            <a:avLst/>
          </a:prstGeom>
        </p:spPr>
        <p:txBody>
          <a:bodyPr lIns="0" tIns="0" rIns="0" bIns="0" rtlCol="0" anchor="t">
            <a:spAutoFit/>
          </a:bodyPr>
          <a:lstStyle/>
          <a:p>
            <a:pPr marL="518160" lvl="1" indent="-259080" algn="l">
              <a:lnSpc>
                <a:spcPts val="4680"/>
              </a:lnSpc>
              <a:buFont typeface="Arial"/>
              <a:buChar char="•"/>
            </a:pPr>
            <a:r>
              <a:rPr lang="en-US" sz="2400" b="1" spc="72">
                <a:solidFill>
                  <a:srgbClr val="000000"/>
                </a:solidFill>
                <a:latin typeface="Coco Gothic Bold"/>
                <a:ea typeface="Coco Gothic Bold"/>
                <a:cs typeface="Coco Gothic Bold"/>
                <a:sym typeface="Coco Gothic Bold"/>
              </a:rPr>
              <a:t>8 PUZZLE</a:t>
            </a:r>
          </a:p>
        </p:txBody>
      </p:sp>
      <p:sp>
        <p:nvSpPr>
          <p:cNvPr id="8" name="TextBox 8"/>
          <p:cNvSpPr txBox="1"/>
          <p:nvPr/>
        </p:nvSpPr>
        <p:spPr>
          <a:xfrm>
            <a:off x="11668060" y="8455503"/>
            <a:ext cx="5591240" cy="1342976"/>
          </a:xfrm>
          <a:prstGeom prst="rect">
            <a:avLst/>
          </a:prstGeom>
        </p:spPr>
        <p:txBody>
          <a:bodyPr lIns="0" tIns="0" rIns="0" bIns="0" rtlCol="0" anchor="t">
            <a:spAutoFit/>
          </a:bodyPr>
          <a:lstStyle/>
          <a:p>
            <a:pPr algn="ctr">
              <a:lnSpc>
                <a:spcPts val="2629"/>
              </a:lnSpc>
            </a:pPr>
            <a:r>
              <a:rPr lang="en-US" sz="1878" b="1" u="sng" spc="584">
                <a:solidFill>
                  <a:srgbClr val="8C52FF"/>
                </a:solidFill>
                <a:latin typeface="Coco Gothic Bold"/>
                <a:ea typeface="Coco Gothic Bold"/>
                <a:cs typeface="Coco Gothic Bold"/>
                <a:sym typeface="Coco Gothic Bold"/>
              </a:rPr>
              <a:t>GROUP 4</a:t>
            </a:r>
          </a:p>
          <a:p>
            <a:pPr algn="ctr">
              <a:lnSpc>
                <a:spcPts val="2629"/>
              </a:lnSpc>
            </a:pPr>
            <a:r>
              <a:rPr lang="en-US" sz="1878" b="1" spc="584">
                <a:solidFill>
                  <a:srgbClr val="8C52FF"/>
                </a:solidFill>
                <a:latin typeface="Coco Gothic Bold"/>
                <a:ea typeface="Coco Gothic Bold"/>
                <a:cs typeface="Coco Gothic Bold"/>
                <a:sym typeface="Coco Gothic Bold"/>
              </a:rPr>
              <a:t>SUAIBA BINTE SALAM</a:t>
            </a:r>
          </a:p>
          <a:p>
            <a:pPr algn="ctr">
              <a:lnSpc>
                <a:spcPts val="2629"/>
              </a:lnSpc>
            </a:pPr>
            <a:r>
              <a:rPr lang="en-US" sz="1878" b="1" spc="584">
                <a:solidFill>
                  <a:srgbClr val="8C52FF"/>
                </a:solidFill>
                <a:latin typeface="Coco Gothic Bold"/>
                <a:ea typeface="Coco Gothic Bold"/>
                <a:cs typeface="Coco Gothic Bold"/>
                <a:sym typeface="Coco Gothic Bold"/>
              </a:rPr>
              <a:t>MD MARUF RAHMAN</a:t>
            </a:r>
          </a:p>
          <a:p>
            <a:pPr algn="ctr">
              <a:lnSpc>
                <a:spcPts val="2629"/>
              </a:lnSpc>
            </a:pPr>
            <a:r>
              <a:rPr lang="en-US" sz="1878" b="1"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CED"/>
        </a:solidFill>
        <a:effectLst/>
      </p:bgPr>
    </p:bg>
    <p:spTree>
      <p:nvGrpSpPr>
        <p:cNvPr id="1" name=""/>
        <p:cNvGrpSpPr/>
        <p:nvPr/>
      </p:nvGrpSpPr>
      <p:grpSpPr>
        <a:xfrm>
          <a:off x="0" y="0"/>
          <a:ext cx="0" cy="0"/>
          <a:chOff x="0" y="0"/>
          <a:chExt cx="0" cy="0"/>
        </a:xfrm>
      </p:grpSpPr>
      <p:sp>
        <p:nvSpPr>
          <p:cNvPr id="2" name="AutoShape 2"/>
          <p:cNvSpPr/>
          <p:nvPr/>
        </p:nvSpPr>
        <p:spPr>
          <a:xfrm>
            <a:off x="815153" y="1911024"/>
            <a:ext cx="7686104" cy="0"/>
          </a:xfrm>
          <a:prstGeom prst="line">
            <a:avLst/>
          </a:prstGeom>
          <a:ln w="28575" cap="rnd">
            <a:solidFill>
              <a:srgbClr val="000000"/>
            </a:solidFill>
            <a:prstDash val="solid"/>
            <a:headEnd type="none" w="sm" len="sm"/>
            <a:tailEnd type="none" w="sm" len="sm"/>
          </a:ln>
        </p:spPr>
      </p:sp>
      <p:sp>
        <p:nvSpPr>
          <p:cNvPr id="3" name="Freeform 3"/>
          <p:cNvSpPr/>
          <p:nvPr/>
        </p:nvSpPr>
        <p:spPr>
          <a:xfrm>
            <a:off x="8468725" y="1587674"/>
            <a:ext cx="675275" cy="675275"/>
          </a:xfrm>
          <a:custGeom>
            <a:avLst/>
            <a:gdLst/>
            <a:ahLst/>
            <a:cxnLst/>
            <a:rect l="l" t="t" r="r" b="b"/>
            <a:pathLst>
              <a:path w="675275" h="675275">
                <a:moveTo>
                  <a:pt x="0" y="0"/>
                </a:moveTo>
                <a:lnTo>
                  <a:pt x="675275" y="0"/>
                </a:lnTo>
                <a:lnTo>
                  <a:pt x="675275" y="675275"/>
                </a:lnTo>
                <a:lnTo>
                  <a:pt x="0" y="6752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14500" y="3014199"/>
            <a:ext cx="6094535" cy="5291788"/>
          </a:xfrm>
          <a:custGeom>
            <a:avLst/>
            <a:gdLst/>
            <a:ahLst/>
            <a:cxnLst/>
            <a:rect l="l" t="t" r="r" b="b"/>
            <a:pathLst>
              <a:path w="6094535" h="5291788">
                <a:moveTo>
                  <a:pt x="0" y="0"/>
                </a:moveTo>
                <a:lnTo>
                  <a:pt x="6094535" y="0"/>
                </a:lnTo>
                <a:lnTo>
                  <a:pt x="6094535" y="5291789"/>
                </a:lnTo>
                <a:lnTo>
                  <a:pt x="0" y="5291789"/>
                </a:lnTo>
                <a:lnTo>
                  <a:pt x="0" y="0"/>
                </a:lnTo>
                <a:close/>
              </a:path>
            </a:pathLst>
          </a:custGeom>
          <a:blipFill>
            <a:blip r:embed="rId4"/>
            <a:stretch>
              <a:fillRect/>
            </a:stretch>
          </a:blipFill>
        </p:spPr>
      </p:sp>
      <p:sp>
        <p:nvSpPr>
          <p:cNvPr id="5" name="Freeform 5"/>
          <p:cNvSpPr/>
          <p:nvPr/>
        </p:nvSpPr>
        <p:spPr>
          <a:xfrm>
            <a:off x="9144000" y="2957146"/>
            <a:ext cx="5997666" cy="5348842"/>
          </a:xfrm>
          <a:custGeom>
            <a:avLst/>
            <a:gdLst/>
            <a:ahLst/>
            <a:cxnLst/>
            <a:rect l="l" t="t" r="r" b="b"/>
            <a:pathLst>
              <a:path w="5997666" h="5348842">
                <a:moveTo>
                  <a:pt x="0" y="0"/>
                </a:moveTo>
                <a:lnTo>
                  <a:pt x="5997666" y="0"/>
                </a:lnTo>
                <a:lnTo>
                  <a:pt x="5997666" y="5348842"/>
                </a:lnTo>
                <a:lnTo>
                  <a:pt x="0" y="5348842"/>
                </a:lnTo>
                <a:lnTo>
                  <a:pt x="0" y="0"/>
                </a:lnTo>
                <a:close/>
              </a:path>
            </a:pathLst>
          </a:custGeom>
          <a:blipFill>
            <a:blip r:embed="rId5"/>
            <a:stretch>
              <a:fillRect/>
            </a:stretch>
          </a:blipFill>
        </p:spPr>
      </p:sp>
      <p:sp>
        <p:nvSpPr>
          <p:cNvPr id="6" name="TextBox 6"/>
          <p:cNvSpPr txBox="1"/>
          <p:nvPr/>
        </p:nvSpPr>
        <p:spPr>
          <a:xfrm>
            <a:off x="815153" y="1311901"/>
            <a:ext cx="4728203" cy="613410"/>
          </a:xfrm>
          <a:prstGeom prst="rect">
            <a:avLst/>
          </a:prstGeom>
        </p:spPr>
        <p:txBody>
          <a:bodyPr lIns="0" tIns="0" rIns="0" bIns="0" rtlCol="0" anchor="t">
            <a:spAutoFit/>
          </a:bodyPr>
          <a:lstStyle/>
          <a:p>
            <a:pPr algn="ctr">
              <a:lnSpc>
                <a:spcPts val="5040"/>
              </a:lnSpc>
              <a:spcBef>
                <a:spcPct val="0"/>
              </a:spcBef>
            </a:pPr>
            <a:r>
              <a:rPr lang="en-US" sz="3600" b="1" spc="1119">
                <a:solidFill>
                  <a:srgbClr val="000000"/>
                </a:solidFill>
                <a:latin typeface="Sukar Bold"/>
                <a:ea typeface="Sukar Bold"/>
                <a:cs typeface="Sukar Bold"/>
                <a:sym typeface="Sukar Bold"/>
              </a:rPr>
              <a:t>PERFORMANCE </a:t>
            </a:r>
          </a:p>
        </p:txBody>
      </p:sp>
      <p:sp>
        <p:nvSpPr>
          <p:cNvPr id="7" name="TextBox 7"/>
          <p:cNvSpPr txBox="1"/>
          <p:nvPr/>
        </p:nvSpPr>
        <p:spPr>
          <a:xfrm>
            <a:off x="819960" y="2072449"/>
            <a:ext cx="13643721" cy="552450"/>
          </a:xfrm>
          <a:prstGeom prst="rect">
            <a:avLst/>
          </a:prstGeom>
        </p:spPr>
        <p:txBody>
          <a:bodyPr lIns="0" tIns="0" rIns="0" bIns="0" rtlCol="0" anchor="t">
            <a:spAutoFit/>
          </a:bodyPr>
          <a:lstStyle/>
          <a:p>
            <a:pPr marL="518160" lvl="1" indent="-259080" algn="l">
              <a:lnSpc>
                <a:spcPts val="4680"/>
              </a:lnSpc>
              <a:buFont typeface="Arial"/>
              <a:buChar char="•"/>
            </a:pPr>
            <a:r>
              <a:rPr lang="en-US" sz="2400" b="1" spc="72">
                <a:solidFill>
                  <a:srgbClr val="000000"/>
                </a:solidFill>
                <a:latin typeface="Coco Gothic Bold"/>
                <a:ea typeface="Coco Gothic Bold"/>
                <a:cs typeface="Coco Gothic Bold"/>
                <a:sym typeface="Coco Gothic Bold"/>
              </a:rPr>
              <a:t>SUDOKU</a:t>
            </a:r>
          </a:p>
        </p:txBody>
      </p:sp>
      <p:sp>
        <p:nvSpPr>
          <p:cNvPr id="8" name="TextBox 8"/>
          <p:cNvSpPr txBox="1"/>
          <p:nvPr/>
        </p:nvSpPr>
        <p:spPr>
          <a:xfrm>
            <a:off x="11668060" y="8455503"/>
            <a:ext cx="5591240" cy="1342976"/>
          </a:xfrm>
          <a:prstGeom prst="rect">
            <a:avLst/>
          </a:prstGeom>
        </p:spPr>
        <p:txBody>
          <a:bodyPr lIns="0" tIns="0" rIns="0" bIns="0" rtlCol="0" anchor="t">
            <a:spAutoFit/>
          </a:bodyPr>
          <a:lstStyle/>
          <a:p>
            <a:pPr algn="ctr">
              <a:lnSpc>
                <a:spcPts val="2629"/>
              </a:lnSpc>
            </a:pPr>
            <a:r>
              <a:rPr lang="en-US" sz="1878" b="1" u="sng" spc="584">
                <a:solidFill>
                  <a:srgbClr val="8C52FF"/>
                </a:solidFill>
                <a:latin typeface="Coco Gothic Bold"/>
                <a:ea typeface="Coco Gothic Bold"/>
                <a:cs typeface="Coco Gothic Bold"/>
                <a:sym typeface="Coco Gothic Bold"/>
              </a:rPr>
              <a:t>GROUP 4</a:t>
            </a:r>
          </a:p>
          <a:p>
            <a:pPr algn="ctr">
              <a:lnSpc>
                <a:spcPts val="2629"/>
              </a:lnSpc>
            </a:pPr>
            <a:r>
              <a:rPr lang="en-US" sz="1878" b="1" spc="584">
                <a:solidFill>
                  <a:srgbClr val="8C52FF"/>
                </a:solidFill>
                <a:latin typeface="Coco Gothic Bold"/>
                <a:ea typeface="Coco Gothic Bold"/>
                <a:cs typeface="Coco Gothic Bold"/>
                <a:sym typeface="Coco Gothic Bold"/>
              </a:rPr>
              <a:t>SUAIBA BINTE SALAM</a:t>
            </a:r>
          </a:p>
          <a:p>
            <a:pPr algn="ctr">
              <a:lnSpc>
                <a:spcPts val="2629"/>
              </a:lnSpc>
            </a:pPr>
            <a:r>
              <a:rPr lang="en-US" sz="1878" b="1" spc="584">
                <a:solidFill>
                  <a:srgbClr val="8C52FF"/>
                </a:solidFill>
                <a:latin typeface="Coco Gothic Bold"/>
                <a:ea typeface="Coco Gothic Bold"/>
                <a:cs typeface="Coco Gothic Bold"/>
                <a:sym typeface="Coco Gothic Bold"/>
              </a:rPr>
              <a:t>MD MARUF RAHMAN</a:t>
            </a:r>
          </a:p>
          <a:p>
            <a:pPr algn="ctr">
              <a:lnSpc>
                <a:spcPts val="2629"/>
              </a:lnSpc>
            </a:pPr>
            <a:r>
              <a:rPr lang="en-US" sz="1878" b="1" spc="584">
                <a:solidFill>
                  <a:srgbClr val="8C52FF"/>
                </a:solidFill>
                <a:latin typeface="Coco Gothic Bold"/>
                <a:ea typeface="Coco Gothic Bold"/>
                <a:cs typeface="Coco Gothic Bold"/>
                <a:sym typeface="Coco Gothic Bold"/>
              </a:rPr>
              <a:t>AK FAIZUL HAQUE KONOK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599</Words>
  <Application>Microsoft Office PowerPoint</Application>
  <PresentationFormat>Custom</PresentationFormat>
  <Paragraphs>112</Paragraphs>
  <Slides>14</Slides>
  <Notes>0</Notes>
  <HiddenSlides>0</HiddenSlides>
  <MMClips>2</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Sukar Bold</vt:lpstr>
      <vt:lpstr>Sukar</vt:lpstr>
      <vt:lpstr>Coco Gothic</vt:lpstr>
      <vt:lpstr>Hitchcut</vt:lpstr>
      <vt:lpstr>Arial</vt:lpstr>
      <vt:lpstr>Coco Gothic Italics</vt:lpstr>
      <vt:lpstr>Calibri</vt:lpstr>
      <vt:lpstr>Coco Gothic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Puzzle Solver with Customized Heuristics for Informed Searches</dc:title>
  <cp:lastModifiedBy>Suaiba Salam</cp:lastModifiedBy>
  <cp:revision>2</cp:revision>
  <dcterms:created xsi:type="dcterms:W3CDTF">2006-08-16T00:00:00Z</dcterms:created>
  <dcterms:modified xsi:type="dcterms:W3CDTF">2025-04-12T21:19:06Z</dcterms:modified>
  <dc:identifier>DAGgBtVzBJQ</dc:identifier>
</cp:coreProperties>
</file>