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itchcut" charset="1" panose="00000500000000000000"/>
      <p:regular r:id="rId20"/>
    </p:embeddedFont>
    <p:embeddedFont>
      <p:font typeface="Coco Gothic Bold" charset="1" panose="00000000000000000000"/>
      <p:regular r:id="rId21"/>
    </p:embeddedFont>
    <p:embeddedFont>
      <p:font typeface="Sukar Bold" charset="1" panose="02000500000000000000"/>
      <p:regular r:id="rId22"/>
    </p:embeddedFont>
    <p:embeddedFont>
      <p:font typeface="Coco Gothic" charset="1" panose="00000000000000000000"/>
      <p:regular r:id="rId23"/>
    </p:embeddedFont>
    <p:embeddedFont>
      <p:font typeface="Coco Gothic Italics" charset="1" panose="00000000000000000000"/>
      <p:regular r:id="rId24"/>
    </p:embeddedFont>
    <p:embeddedFont>
      <p:font typeface="Sukar" charset="1" panose="02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wqNfLGis.mp4" Type="http://schemas.openxmlformats.org/officeDocument/2006/relationships/video"/><Relationship Id="rId4" Target="../media/VAEwqNfLGis.mp4" Type="http://schemas.microsoft.com/office/2007/relationships/media"/></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EwqNfLGis.mp4" Type="http://schemas.openxmlformats.org/officeDocument/2006/relationships/video"/><Relationship Id="rId4" Target="../media/VAEwqNfLGis.mp4" Type="http://schemas.microsoft.com/office/2007/relationships/media"/></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14:trim st="0.0000" end="1958.3350"/>
                </p14:media>
              </p:ext>
            </p:extLst>
          </p:nvPr>
        </p:nvPicPr>
        <p:blipFill>
          <a:blip r:embed="rId2"/>
          <a:srcRect l="0" t="657" r="0" b="657"/>
          <a:stretch>
            <a:fillRect/>
          </a:stretch>
        </p:blipFill>
        <p:spPr>
          <a:xfrm flipH="false" flipV="false">
            <a:off x="0" y="0"/>
            <a:ext cx="18288000" cy="10287000"/>
          </a:xfrm>
          <a:prstGeom prst="rect">
            <a:avLst/>
          </a:prstGeom>
        </p:spPr>
      </p:pic>
      <p:sp>
        <p:nvSpPr>
          <p:cNvPr name="TextBox 3" id="3"/>
          <p:cNvSpPr txBox="true"/>
          <p:nvPr/>
        </p:nvSpPr>
        <p:spPr>
          <a:xfrm rot="0">
            <a:off x="2757160" y="3269828"/>
            <a:ext cx="12773679" cy="1873672"/>
          </a:xfrm>
          <a:prstGeom prst="rect">
            <a:avLst/>
          </a:prstGeom>
        </p:spPr>
        <p:txBody>
          <a:bodyPr anchor="t" rtlCol="false" tIns="0" lIns="0" bIns="0" rIns="0">
            <a:spAutoFit/>
          </a:bodyPr>
          <a:lstStyle/>
          <a:p>
            <a:pPr algn="ctr">
              <a:lnSpc>
                <a:spcPts val="15329"/>
              </a:lnSpc>
            </a:pPr>
            <a:r>
              <a:rPr lang="en-US" sz="10949">
                <a:solidFill>
                  <a:srgbClr val="FF66C4"/>
                </a:solidFill>
                <a:latin typeface="Hitchcut"/>
                <a:ea typeface="Hitchcut"/>
                <a:cs typeface="Hitchcut"/>
                <a:sym typeface="Hitchcut"/>
              </a:rPr>
              <a:t>PUZZLE SOLVER</a:t>
            </a:r>
          </a:p>
        </p:txBody>
      </p:sp>
      <p:sp>
        <p:nvSpPr>
          <p:cNvPr name="TextBox 4" id="4"/>
          <p:cNvSpPr txBox="true"/>
          <p:nvPr/>
        </p:nvSpPr>
        <p:spPr>
          <a:xfrm rot="0">
            <a:off x="5014496" y="6027120"/>
            <a:ext cx="7859158" cy="717550"/>
          </a:xfrm>
          <a:prstGeom prst="rect">
            <a:avLst/>
          </a:prstGeom>
        </p:spPr>
        <p:txBody>
          <a:bodyPr anchor="t" rtlCol="false" tIns="0" lIns="0" bIns="0" rIns="0">
            <a:spAutoFit/>
          </a:bodyPr>
          <a:lstStyle/>
          <a:p>
            <a:pPr algn="ctr">
              <a:lnSpc>
                <a:spcPts val="5599"/>
              </a:lnSpc>
            </a:pPr>
            <a:r>
              <a:rPr lang="en-US" b="true" sz="3999" spc="399">
                <a:solidFill>
                  <a:srgbClr val="FFFFFF"/>
                </a:solidFill>
                <a:latin typeface="Coco Gothic Bold"/>
                <a:ea typeface="Coco Gothic Bold"/>
                <a:cs typeface="Coco Gothic Bold"/>
                <a:sym typeface="Coco Gothic Bold"/>
              </a:rPr>
              <a:t>GROUP 4</a:t>
            </a:r>
          </a:p>
        </p:txBody>
      </p:sp>
      <p:sp>
        <p:nvSpPr>
          <p:cNvPr name="TextBox 5" id="5"/>
          <p:cNvSpPr txBox="true"/>
          <p:nvPr/>
        </p:nvSpPr>
        <p:spPr>
          <a:xfrm rot="0">
            <a:off x="6167456" y="7666390"/>
            <a:ext cx="5953089" cy="1073150"/>
          </a:xfrm>
          <a:prstGeom prst="rect">
            <a:avLst/>
          </a:prstGeom>
        </p:spPr>
        <p:txBody>
          <a:bodyPr anchor="t" rtlCol="false" tIns="0" lIns="0" bIns="0" rIns="0">
            <a:spAutoFit/>
          </a:bodyPr>
          <a:lstStyle/>
          <a:p>
            <a:pPr algn="ctr">
              <a:lnSpc>
                <a:spcPts val="2800"/>
              </a:lnSpc>
            </a:pPr>
            <a:r>
              <a:rPr lang="en-US" b="true" sz="2000" spc="622">
                <a:solidFill>
                  <a:srgbClr val="FFFFFF"/>
                </a:solidFill>
                <a:latin typeface="Coco Gothic Bold"/>
                <a:ea typeface="Coco Gothic Bold"/>
                <a:cs typeface="Coco Gothic Bold"/>
                <a:sym typeface="Coco Gothic Bold"/>
              </a:rPr>
              <a:t>SUAIBA BINTE SALAM</a:t>
            </a:r>
          </a:p>
          <a:p>
            <a:pPr algn="ctr">
              <a:lnSpc>
                <a:spcPts val="2800"/>
              </a:lnSpc>
            </a:pPr>
            <a:r>
              <a:rPr lang="en-US" b="true" sz="2000" spc="622">
                <a:solidFill>
                  <a:srgbClr val="FFFFFF"/>
                </a:solidFill>
                <a:latin typeface="Coco Gothic Bold"/>
                <a:ea typeface="Coco Gothic Bold"/>
                <a:cs typeface="Coco Gothic Bold"/>
                <a:sym typeface="Coco Gothic Bold"/>
              </a:rPr>
              <a:t>MD MARUF RAHMAN</a:t>
            </a:r>
          </a:p>
          <a:p>
            <a:pPr algn="ctr">
              <a:lnSpc>
                <a:spcPts val="2800"/>
              </a:lnSpc>
            </a:pPr>
            <a:r>
              <a:rPr lang="en-US" b="true" sz="2000" spc="622">
                <a:solidFill>
                  <a:srgbClr val="FFFFFF"/>
                </a:solidFill>
                <a:latin typeface="Coco Gothic Bold"/>
                <a:ea typeface="Coco Gothic Bold"/>
                <a:cs typeface="Coco Gothic Bold"/>
                <a:sym typeface="Coco Gothic Bold"/>
              </a:rPr>
              <a:t>AK FAIZUL HAQUE KONOK</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66091" y="2948749"/>
            <a:ext cx="6204440" cy="5360807"/>
          </a:xfrm>
          <a:custGeom>
            <a:avLst/>
            <a:gdLst/>
            <a:ahLst/>
            <a:cxnLst/>
            <a:rect r="r" b="b" t="t" l="l"/>
            <a:pathLst>
              <a:path h="5360807" w="6204440">
                <a:moveTo>
                  <a:pt x="0" y="0"/>
                </a:moveTo>
                <a:lnTo>
                  <a:pt x="6204440" y="0"/>
                </a:lnTo>
                <a:lnTo>
                  <a:pt x="6204440" y="5360807"/>
                </a:lnTo>
                <a:lnTo>
                  <a:pt x="0" y="5360807"/>
                </a:lnTo>
                <a:lnTo>
                  <a:pt x="0" y="0"/>
                </a:lnTo>
                <a:close/>
              </a:path>
            </a:pathLst>
          </a:custGeom>
          <a:blipFill>
            <a:blip r:embed="rId4"/>
            <a:stretch>
              <a:fillRect l="0" t="0" r="0" b="0"/>
            </a:stretch>
          </a:blipFill>
        </p:spPr>
      </p:sp>
      <p:sp>
        <p:nvSpPr>
          <p:cNvPr name="Freeform 5" id="5"/>
          <p:cNvSpPr/>
          <p:nvPr/>
        </p:nvSpPr>
        <p:spPr>
          <a:xfrm flipH="false" flipV="false" rot="0">
            <a:off x="9144000" y="2955372"/>
            <a:ext cx="6472263" cy="5354183"/>
          </a:xfrm>
          <a:custGeom>
            <a:avLst/>
            <a:gdLst/>
            <a:ahLst/>
            <a:cxnLst/>
            <a:rect r="r" b="b" t="t" l="l"/>
            <a:pathLst>
              <a:path h="5354183" w="6472263">
                <a:moveTo>
                  <a:pt x="0" y="0"/>
                </a:moveTo>
                <a:lnTo>
                  <a:pt x="6472263" y="0"/>
                </a:lnTo>
                <a:lnTo>
                  <a:pt x="6472263" y="5354184"/>
                </a:lnTo>
                <a:lnTo>
                  <a:pt x="0" y="5354184"/>
                </a:lnTo>
                <a:lnTo>
                  <a:pt x="0" y="0"/>
                </a:lnTo>
                <a:close/>
              </a:path>
            </a:pathLst>
          </a:custGeom>
          <a:blipFill>
            <a:blip r:embed="rId5"/>
            <a:stretch>
              <a:fillRect l="0" t="0" r="0" b="0"/>
            </a:stretch>
          </a:blipFill>
        </p:spPr>
      </p:sp>
      <p:sp>
        <p:nvSpPr>
          <p:cNvPr name="TextBox 6" id="6"/>
          <p:cNvSpPr txBox="true"/>
          <p:nvPr/>
        </p:nvSpPr>
        <p:spPr>
          <a:xfrm rot="0">
            <a:off x="815153" y="1311901"/>
            <a:ext cx="4728203"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PERFORMANCE </a:t>
            </a:r>
          </a:p>
        </p:txBody>
      </p:sp>
      <p:sp>
        <p:nvSpPr>
          <p:cNvPr name="TextBox 7" id="7"/>
          <p:cNvSpPr txBox="true"/>
          <p:nvPr/>
        </p:nvSpPr>
        <p:spPr>
          <a:xfrm rot="0">
            <a:off x="819960" y="2072449"/>
            <a:ext cx="13643721" cy="552450"/>
          </a:xfrm>
          <a:prstGeom prst="rect">
            <a:avLst/>
          </a:prstGeom>
        </p:spPr>
        <p:txBody>
          <a:bodyPr anchor="t" rtlCol="false" tIns="0" lIns="0" bIns="0" rIns="0">
            <a:spAutoFit/>
          </a:bodyPr>
          <a:lstStyle/>
          <a:p>
            <a:pPr algn="l" marL="518160" indent="-259080" lvl="1">
              <a:lnSpc>
                <a:spcPts val="4680"/>
              </a:lnSpc>
              <a:buFont typeface="Arial"/>
              <a:buChar char="•"/>
            </a:pPr>
            <a:r>
              <a:rPr lang="en-US" b="true" sz="2400" spc="72">
                <a:solidFill>
                  <a:srgbClr val="000000"/>
                </a:solidFill>
                <a:latin typeface="Coco Gothic Bold"/>
                <a:ea typeface="Coco Gothic Bold"/>
                <a:cs typeface="Coco Gothic Bold"/>
                <a:sym typeface="Coco Gothic Bold"/>
              </a:rPr>
              <a:t>SUDOKU</a:t>
            </a:r>
          </a:p>
        </p:txBody>
      </p:sp>
      <p:sp>
        <p:nvSpPr>
          <p:cNvPr name="TextBox 8" id="8"/>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53896" y="1311901"/>
            <a:ext cx="4124046"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CHALLENGES</a:t>
            </a:r>
          </a:p>
        </p:txBody>
      </p:sp>
      <p:sp>
        <p:nvSpPr>
          <p:cNvPr name="TextBox 5" id="5"/>
          <p:cNvSpPr txBox="true"/>
          <p:nvPr/>
        </p:nvSpPr>
        <p:spPr>
          <a:xfrm rot="0">
            <a:off x="929453" y="2910795"/>
            <a:ext cx="12451735" cy="3630168"/>
          </a:xfrm>
          <a:prstGeom prst="rect">
            <a:avLst/>
          </a:prstGeom>
        </p:spPr>
        <p:txBody>
          <a:bodyPr anchor="t" rtlCol="false" tIns="0" lIns="0" bIns="0" rIns="0">
            <a:spAutoFit/>
          </a:bodyPr>
          <a:lstStyle/>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THE PROJECT NEEDED TO SUPPORT BOTH THE 8-PUZZLE AND SUDOKU PUZZLES IN ONE CODEBASE</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MUST TAKE USER INPUTS AND ALLOW USERS TO SELECT AN ALGORITHM</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ROBUST USER INPUT HANDLING</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MANAGING SEARCH LIMITS IN DFS </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51867" y="1311901"/>
            <a:ext cx="3715831"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SOLUTIONS</a:t>
            </a:r>
          </a:p>
        </p:txBody>
      </p:sp>
      <p:sp>
        <p:nvSpPr>
          <p:cNvPr name="TextBox 5" id="5"/>
          <p:cNvSpPr txBox="true"/>
          <p:nvPr/>
        </p:nvSpPr>
        <p:spPr>
          <a:xfrm rot="0">
            <a:off x="651867" y="2371614"/>
            <a:ext cx="16444147" cy="6068568"/>
          </a:xfrm>
          <a:prstGeom prst="rect">
            <a:avLst/>
          </a:prstGeom>
        </p:spPr>
        <p:txBody>
          <a:bodyPr anchor="t" rtlCol="false" tIns="0" lIns="0" bIns="0" rIns="0">
            <a:spAutoFit/>
          </a:bodyPr>
          <a:lstStyle/>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A MODULAR DESIGN WAS ADOPTED—SEPARATING THE 8-PUZZLE AND SUDOKU FUNCTIONALITIES INTO DISTINCT MODULES</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THREE SEARCH ALGORITHMS WERE IMPLEMENTED TO SOLVE THE 8-PUZZLE, AND TWO OTHER ALGORITHMS WERE IMPLEMENTED TO SOLVE THE SUDOKU</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TIME FUNCTIONS AND COUNTERS WERE INTEGRATED FOR THE USER TO COMPARE PERFORMANCES</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TRY-EXCEPT BLOCKS AND VALIDATION LOGIC ENSURED THAT THE USER PROVIDED THE EXPECTED DATA FORMAT</a:t>
            </a:r>
          </a:p>
          <a:p>
            <a:pPr algn="l" marL="582930" indent="-291465" lvl="1">
              <a:lnSpc>
                <a:spcPts val="4806"/>
              </a:lnSpc>
              <a:buFont typeface="Arial"/>
              <a:buChar char="•"/>
            </a:pPr>
            <a:r>
              <a:rPr lang="en-US" sz="2700" spc="81">
                <a:solidFill>
                  <a:srgbClr val="000000"/>
                </a:solidFill>
                <a:latin typeface="Coco Gothic"/>
                <a:ea typeface="Coco Gothic"/>
                <a:cs typeface="Coco Gothic"/>
                <a:sym typeface="Coco Gothic"/>
              </a:rPr>
              <a:t>ERROR MESSAGES WERE PROVIDED WHEN THE INPUT WAS INVALID, ALLOWING THE USER TO RETRY.</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8196" y="1311901"/>
            <a:ext cx="4124046"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CONCLUSION</a:t>
            </a:r>
          </a:p>
        </p:txBody>
      </p:sp>
      <p:sp>
        <p:nvSpPr>
          <p:cNvPr name="TextBox 5" id="5"/>
          <p:cNvSpPr txBox="true"/>
          <p:nvPr/>
        </p:nvSpPr>
        <p:spPr>
          <a:xfrm rot="0">
            <a:off x="2400881" y="2947416"/>
            <a:ext cx="12810963" cy="4230243"/>
          </a:xfrm>
          <a:prstGeom prst="rect">
            <a:avLst/>
          </a:prstGeom>
        </p:spPr>
        <p:txBody>
          <a:bodyPr anchor="t" rtlCol="false" tIns="0" lIns="0" bIns="0" rIns="0">
            <a:spAutoFit/>
          </a:bodyPr>
          <a:lstStyle/>
          <a:p>
            <a:pPr algn="l">
              <a:lnSpc>
                <a:spcPts val="4806"/>
              </a:lnSpc>
            </a:pPr>
            <a:r>
              <a:rPr lang="en-US" sz="2700" spc="81">
                <a:solidFill>
                  <a:srgbClr val="000000"/>
                </a:solidFill>
                <a:latin typeface="Sukar"/>
                <a:ea typeface="Sukar"/>
                <a:cs typeface="Sukar"/>
                <a:sym typeface="Sukar"/>
              </a:rPr>
              <a:t>WE SUCCESSFULLY DEVELOPED A PUZZLE SOLVER THAT IS CAPABLE OF TACKLING BOTH THE 8-PUZZLE AND SUDOKU CHALLENGES. BY IMPLEMENTING A VARIETY OF ALGORITHMS AND HEURISTICS, WE PROVIDED USERS WITH FLEXIBLE AND EFFICIENT SOLUTIONS. THE MODULAR DESIGN ENSURES THAT THE CODE IS EASY TO MAINTAIN AND EXPAND IN THE FUTURE. THIS PROJECT NOT ONLY ACHIEVED ITS OBJECTIVES BUT ALSO ESTABLISHED A STRONG FOUNDATION FOR FURTHER EXPLORATION OF PUZZLE-SOLVING ALGORITHMS AND THEIR APPLICATIONS</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14:trim st="0.0000" end="1958.3350"/>
                </p14:media>
              </p:ext>
            </p:extLst>
          </p:nvPr>
        </p:nvPicPr>
        <p:blipFill>
          <a:blip r:embed="rId2"/>
          <a:srcRect l="0" t="657" r="0" b="657"/>
          <a:stretch>
            <a:fillRect/>
          </a:stretch>
        </p:blipFill>
        <p:spPr>
          <a:xfrm flipH="false" flipV="false">
            <a:off x="0" y="0"/>
            <a:ext cx="18288000" cy="10287000"/>
          </a:xfrm>
          <a:prstGeom prst="rect">
            <a:avLst/>
          </a:prstGeom>
        </p:spPr>
      </p:pic>
      <p:sp>
        <p:nvSpPr>
          <p:cNvPr name="TextBox 3" id="3"/>
          <p:cNvSpPr txBox="true"/>
          <p:nvPr/>
        </p:nvSpPr>
        <p:spPr>
          <a:xfrm rot="0">
            <a:off x="2904118" y="2680607"/>
            <a:ext cx="12773679" cy="3815907"/>
          </a:xfrm>
          <a:prstGeom prst="rect">
            <a:avLst/>
          </a:prstGeom>
        </p:spPr>
        <p:txBody>
          <a:bodyPr anchor="t" rtlCol="false" tIns="0" lIns="0" bIns="0" rIns="0">
            <a:spAutoFit/>
          </a:bodyPr>
          <a:lstStyle/>
          <a:p>
            <a:pPr algn="ctr">
              <a:lnSpc>
                <a:spcPts val="15329"/>
              </a:lnSpc>
            </a:pPr>
            <a:r>
              <a:rPr lang="en-US" sz="10949">
                <a:solidFill>
                  <a:srgbClr val="FF66C4"/>
                </a:solidFill>
                <a:latin typeface="Hitchcut"/>
                <a:ea typeface="Hitchcut"/>
                <a:cs typeface="Hitchcut"/>
                <a:sym typeface="Hitchcut"/>
              </a:rPr>
              <a:t>THANK YOU FOR LISTENING</a:t>
            </a:r>
          </a:p>
        </p:txBody>
      </p:sp>
      <p:sp>
        <p:nvSpPr>
          <p:cNvPr name="TextBox 4" id="4"/>
          <p:cNvSpPr txBox="true"/>
          <p:nvPr/>
        </p:nvSpPr>
        <p:spPr>
          <a:xfrm rot="0">
            <a:off x="12608460" y="7345255"/>
            <a:ext cx="3782622" cy="717550"/>
          </a:xfrm>
          <a:prstGeom prst="rect">
            <a:avLst/>
          </a:prstGeom>
        </p:spPr>
        <p:txBody>
          <a:bodyPr anchor="t" rtlCol="false" tIns="0" lIns="0" bIns="0" rIns="0">
            <a:spAutoFit/>
          </a:bodyPr>
          <a:lstStyle/>
          <a:p>
            <a:pPr algn="ctr">
              <a:lnSpc>
                <a:spcPts val="5599"/>
              </a:lnSpc>
            </a:pPr>
            <a:r>
              <a:rPr lang="en-US" b="true" sz="3999" spc="399">
                <a:solidFill>
                  <a:srgbClr val="FFFFFF"/>
                </a:solidFill>
                <a:latin typeface="Coco Gothic Bold"/>
                <a:ea typeface="Coco Gothic Bold"/>
                <a:cs typeface="Coco Gothic Bold"/>
                <a:sym typeface="Coco Gothic Bold"/>
              </a:rPr>
              <a:t>GROUP 4</a:t>
            </a:r>
          </a:p>
        </p:txBody>
      </p:sp>
      <p:sp>
        <p:nvSpPr>
          <p:cNvPr name="TextBox 5" id="5"/>
          <p:cNvSpPr txBox="true"/>
          <p:nvPr/>
        </p:nvSpPr>
        <p:spPr>
          <a:xfrm rot="0">
            <a:off x="11523227" y="8315779"/>
            <a:ext cx="5953089" cy="1073150"/>
          </a:xfrm>
          <a:prstGeom prst="rect">
            <a:avLst/>
          </a:prstGeom>
        </p:spPr>
        <p:txBody>
          <a:bodyPr anchor="t" rtlCol="false" tIns="0" lIns="0" bIns="0" rIns="0">
            <a:spAutoFit/>
          </a:bodyPr>
          <a:lstStyle/>
          <a:p>
            <a:pPr algn="ctr">
              <a:lnSpc>
                <a:spcPts val="2800"/>
              </a:lnSpc>
            </a:pPr>
            <a:r>
              <a:rPr lang="en-US" b="true" sz="2000" spc="622">
                <a:solidFill>
                  <a:srgbClr val="FFFFFF"/>
                </a:solidFill>
                <a:latin typeface="Coco Gothic Bold"/>
                <a:ea typeface="Coco Gothic Bold"/>
                <a:cs typeface="Coco Gothic Bold"/>
                <a:sym typeface="Coco Gothic Bold"/>
              </a:rPr>
              <a:t>SUAIBA BINTE SALAM</a:t>
            </a:r>
          </a:p>
          <a:p>
            <a:pPr algn="ctr">
              <a:lnSpc>
                <a:spcPts val="2800"/>
              </a:lnSpc>
            </a:pPr>
            <a:r>
              <a:rPr lang="en-US" b="true" sz="2000" spc="622">
                <a:solidFill>
                  <a:srgbClr val="FFFFFF"/>
                </a:solidFill>
                <a:latin typeface="Coco Gothic Bold"/>
                <a:ea typeface="Coco Gothic Bold"/>
                <a:cs typeface="Coco Gothic Bold"/>
                <a:sym typeface="Coco Gothic Bold"/>
              </a:rPr>
              <a:t>MD MARUF RAHMAN</a:t>
            </a:r>
          </a:p>
          <a:p>
            <a:pPr algn="ctr">
              <a:lnSpc>
                <a:spcPts val="2800"/>
              </a:lnSpc>
            </a:pPr>
            <a:r>
              <a:rPr lang="en-US" b="true" sz="2000" spc="622">
                <a:solidFill>
                  <a:srgbClr val="FFFFFF"/>
                </a:solidFill>
                <a:latin typeface="Coco Gothic Bold"/>
                <a:ea typeface="Coco Gothic Bold"/>
                <a:cs typeface="Coco Gothic Bold"/>
                <a:sym typeface="Coco Gothic Bold"/>
              </a:rPr>
              <a:t>AK FAIZUL HAQUE KONOK</a:t>
            </a:r>
          </a:p>
        </p:txBody>
      </p:sp>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15153" y="1311901"/>
            <a:ext cx="4702522"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INTRODUCTION</a:t>
            </a:r>
          </a:p>
        </p:txBody>
      </p:sp>
      <p:sp>
        <p:nvSpPr>
          <p:cNvPr name="TextBox 5" id="5"/>
          <p:cNvSpPr txBox="true"/>
          <p:nvPr/>
        </p:nvSpPr>
        <p:spPr>
          <a:xfrm rot="0">
            <a:off x="815153" y="3025095"/>
            <a:ext cx="16630027" cy="3623080"/>
          </a:xfrm>
          <a:prstGeom prst="rect">
            <a:avLst/>
          </a:prstGeom>
        </p:spPr>
        <p:txBody>
          <a:bodyPr anchor="t" rtlCol="false" tIns="0" lIns="0" bIns="0" rIns="0">
            <a:spAutoFit/>
          </a:bodyPr>
          <a:lstStyle/>
          <a:p>
            <a:pPr algn="l" marL="583583" indent="-291791" lvl="1">
              <a:lnSpc>
                <a:spcPts val="4865"/>
              </a:lnSpc>
              <a:buFont typeface="Arial"/>
              <a:buChar char="•"/>
            </a:pPr>
            <a:r>
              <a:rPr lang="en-US" sz="2703" spc="100">
                <a:solidFill>
                  <a:srgbClr val="000000"/>
                </a:solidFill>
                <a:latin typeface="Coco Gothic"/>
                <a:ea typeface="Coco Gothic"/>
                <a:cs typeface="Coco Gothic"/>
                <a:sym typeface="Coco Gothic"/>
              </a:rPr>
              <a:t>OUR PUZZLE SOLVER IS A PYTHON-BASED PROJECT</a:t>
            </a:r>
          </a:p>
          <a:p>
            <a:pPr algn="l" marL="583583" indent="-291791" lvl="1">
              <a:lnSpc>
                <a:spcPts val="4865"/>
              </a:lnSpc>
              <a:buFont typeface="Arial"/>
              <a:buChar char="•"/>
            </a:pPr>
            <a:r>
              <a:rPr lang="en-US" sz="2703" spc="100">
                <a:solidFill>
                  <a:srgbClr val="000000"/>
                </a:solidFill>
                <a:latin typeface="Coco Gothic"/>
                <a:ea typeface="Coco Gothic"/>
                <a:cs typeface="Coco Gothic"/>
                <a:sym typeface="Coco Gothic"/>
              </a:rPr>
              <a:t>IT SOLVES TWO CLASSIC PUZZLES: </a:t>
            </a:r>
            <a:r>
              <a:rPr lang="en-US" b="true" sz="2703" spc="100">
                <a:solidFill>
                  <a:srgbClr val="000000"/>
                </a:solidFill>
                <a:latin typeface="Coco Gothic Bold"/>
                <a:ea typeface="Coco Gothic Bold"/>
                <a:cs typeface="Coco Gothic Bold"/>
                <a:sym typeface="Coco Gothic Bold"/>
              </a:rPr>
              <a:t>8-PUZZLE AND SUDOKU </a:t>
            </a:r>
          </a:p>
          <a:p>
            <a:pPr algn="l" marL="583583" indent="-291791" lvl="1">
              <a:lnSpc>
                <a:spcPts val="4865"/>
              </a:lnSpc>
              <a:buFont typeface="Arial"/>
              <a:buChar char="•"/>
            </a:pPr>
            <a:r>
              <a:rPr lang="en-US" sz="2703" spc="100">
                <a:solidFill>
                  <a:srgbClr val="000000"/>
                </a:solidFill>
                <a:latin typeface="Coco Gothic"/>
                <a:ea typeface="Coco Gothic"/>
                <a:cs typeface="Coco Gothic"/>
                <a:sym typeface="Coco Gothic"/>
              </a:rPr>
              <a:t>USER-FRIENDLY SETUP</a:t>
            </a:r>
          </a:p>
          <a:p>
            <a:pPr algn="l" marL="583583" indent="-291791" lvl="1">
              <a:lnSpc>
                <a:spcPts val="4865"/>
              </a:lnSpc>
              <a:buFont typeface="Arial"/>
              <a:buChar char="•"/>
            </a:pPr>
            <a:r>
              <a:rPr lang="en-US" sz="2703" spc="100">
                <a:solidFill>
                  <a:srgbClr val="000000"/>
                </a:solidFill>
                <a:latin typeface="Coco Gothic"/>
                <a:ea typeface="Coco Gothic"/>
                <a:cs typeface="Coco Gothic"/>
                <a:sym typeface="Coco Gothic"/>
              </a:rPr>
              <a:t>CUSTOM INPUT AND ALGORITHM SELECTION</a:t>
            </a:r>
          </a:p>
          <a:p>
            <a:pPr algn="l" marL="583583" indent="-291791" lvl="1">
              <a:lnSpc>
                <a:spcPts val="4865"/>
              </a:lnSpc>
              <a:buFont typeface="Arial"/>
              <a:buChar char="•"/>
            </a:pPr>
            <a:r>
              <a:rPr lang="en-US" sz="2703" spc="100">
                <a:solidFill>
                  <a:srgbClr val="000000"/>
                </a:solidFill>
                <a:latin typeface="Coco Gothic"/>
                <a:ea typeface="Coco Gothic"/>
                <a:cs typeface="Coco Gothic"/>
                <a:sym typeface="Coco Gothic"/>
              </a:rPr>
              <a:t>DISPLAYS THE TOTAL TIME TAKEN TO SOLVE THE PUZZLE</a:t>
            </a:r>
          </a:p>
          <a:p>
            <a:pPr algn="l" marL="583583" indent="-291791" lvl="1">
              <a:lnSpc>
                <a:spcPts val="4865"/>
              </a:lnSpc>
              <a:buFont typeface="Arial"/>
              <a:buChar char="•"/>
            </a:pPr>
            <a:r>
              <a:rPr lang="en-US" sz="2703" spc="100">
                <a:solidFill>
                  <a:srgbClr val="000000"/>
                </a:solidFill>
                <a:latin typeface="Coco Gothic"/>
                <a:ea typeface="Coco Gothic"/>
                <a:cs typeface="Coco Gothic"/>
                <a:sym typeface="Coco Gothic"/>
              </a:rPr>
              <a:t>HELPS THE USER TO COMPARE PERFORMANCE </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84524" y="1311901"/>
            <a:ext cx="7301166"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PROBLEM DESCRIPTION</a:t>
            </a:r>
          </a:p>
        </p:txBody>
      </p:sp>
      <p:sp>
        <p:nvSpPr>
          <p:cNvPr name="TextBox 5" id="5"/>
          <p:cNvSpPr txBox="true"/>
          <p:nvPr/>
        </p:nvSpPr>
        <p:spPr>
          <a:xfrm rot="0">
            <a:off x="684524" y="3116263"/>
            <a:ext cx="10300068" cy="4173855"/>
          </a:xfrm>
          <a:prstGeom prst="rect">
            <a:avLst/>
          </a:prstGeom>
        </p:spPr>
        <p:txBody>
          <a:bodyPr anchor="t" rtlCol="false" tIns="0" lIns="0" bIns="0" rIns="0">
            <a:spAutoFit/>
          </a:bodyPr>
          <a:lstStyle/>
          <a:p>
            <a:pPr algn="l" marL="582930" indent="-291465" lvl="1">
              <a:lnSpc>
                <a:spcPts val="4725"/>
              </a:lnSpc>
              <a:buFont typeface="Arial"/>
              <a:buChar char="•"/>
            </a:pPr>
            <a:r>
              <a:rPr lang="en-US" sz="2700" spc="116">
                <a:solidFill>
                  <a:srgbClr val="000000"/>
                </a:solidFill>
                <a:latin typeface="Coco Gothic"/>
                <a:ea typeface="Coco Gothic"/>
                <a:cs typeface="Coco Gothic"/>
                <a:sym typeface="Coco Gothic"/>
              </a:rPr>
              <a:t>A PUZZLE SOLVER THAT EFFICIENTLY TACKLES DIVERSE PUZZLES</a:t>
            </a:r>
          </a:p>
          <a:p>
            <a:pPr algn="l" marL="582930" indent="-291465" lvl="1">
              <a:lnSpc>
                <a:spcPts val="4725"/>
              </a:lnSpc>
              <a:buFont typeface="Arial"/>
              <a:buChar char="•"/>
            </a:pPr>
            <a:r>
              <a:rPr lang="en-US" sz="2700" spc="116">
                <a:solidFill>
                  <a:srgbClr val="000000"/>
                </a:solidFill>
                <a:latin typeface="Coco Gothic"/>
                <a:ea typeface="Coco Gothic"/>
                <a:cs typeface="Coco Gothic"/>
                <a:sym typeface="Coco Gothic"/>
              </a:rPr>
              <a:t>USES MULTIPLE SEARCH ALGORITHMS</a:t>
            </a:r>
          </a:p>
          <a:p>
            <a:pPr algn="l" marL="582930" indent="-291465" lvl="1">
              <a:lnSpc>
                <a:spcPts val="4725"/>
              </a:lnSpc>
              <a:buFont typeface="Arial"/>
              <a:buChar char="•"/>
            </a:pPr>
            <a:r>
              <a:rPr lang="en-US" sz="2700" spc="116">
                <a:solidFill>
                  <a:srgbClr val="000000"/>
                </a:solidFill>
                <a:latin typeface="Coco Gothic"/>
                <a:ea typeface="Coco Gothic"/>
                <a:cs typeface="Coco Gothic"/>
                <a:sym typeface="Coco Gothic"/>
              </a:rPr>
              <a:t>CUSTOMIZED HEURISTICS FOR INFORMED SEARCHES</a:t>
            </a:r>
          </a:p>
          <a:p>
            <a:pPr algn="l" marL="582930" indent="-291465" lvl="1">
              <a:lnSpc>
                <a:spcPts val="4725"/>
              </a:lnSpc>
              <a:buFont typeface="Arial"/>
              <a:buChar char="•"/>
            </a:pPr>
            <a:r>
              <a:rPr lang="en-US" sz="2700" spc="116">
                <a:solidFill>
                  <a:srgbClr val="000000"/>
                </a:solidFill>
                <a:latin typeface="Coco Gothic"/>
                <a:ea typeface="Coco Gothic"/>
                <a:cs typeface="Coco Gothic"/>
                <a:sym typeface="Coco Gothic"/>
              </a:rPr>
              <a:t>CUSTOM USER INPUT AND ALGORITHM SELECTION</a:t>
            </a:r>
          </a:p>
          <a:p>
            <a:pPr algn="l" marL="582930" indent="-291465" lvl="1">
              <a:lnSpc>
                <a:spcPts val="4725"/>
              </a:lnSpc>
              <a:buFont typeface="Arial"/>
              <a:buChar char="•"/>
            </a:pPr>
            <a:r>
              <a:rPr lang="en-US" sz="2700" spc="116">
                <a:solidFill>
                  <a:srgbClr val="000000"/>
                </a:solidFill>
                <a:latin typeface="Coco Gothic"/>
                <a:ea typeface="Coco Gothic"/>
                <a:cs typeface="Coco Gothic"/>
                <a:sym typeface="Coco Gothic"/>
              </a:rPr>
              <a:t>PERFORMANCE COMPARISON</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51867" y="1402733"/>
            <a:ext cx="7178764"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TYPES OF ALGORITHMS</a:t>
            </a:r>
          </a:p>
        </p:txBody>
      </p:sp>
      <p:sp>
        <p:nvSpPr>
          <p:cNvPr name="TextBox 5" id="5"/>
          <p:cNvSpPr txBox="true"/>
          <p:nvPr/>
        </p:nvSpPr>
        <p:spPr>
          <a:xfrm rot="0">
            <a:off x="996140" y="2674030"/>
            <a:ext cx="14264206" cy="4866894"/>
          </a:xfrm>
          <a:prstGeom prst="rect">
            <a:avLst/>
          </a:prstGeom>
        </p:spPr>
        <p:txBody>
          <a:bodyPr anchor="t" rtlCol="false" tIns="0" lIns="0" bIns="0" rIns="0">
            <a:spAutoFit/>
          </a:bodyPr>
          <a:lstStyle/>
          <a:p>
            <a:pPr algn="l">
              <a:lnSpc>
                <a:spcPts val="4293"/>
              </a:lnSpc>
            </a:pPr>
            <a:r>
              <a:rPr lang="en-US" b="true" sz="2700" spc="367">
                <a:solidFill>
                  <a:srgbClr val="000000"/>
                </a:solidFill>
                <a:latin typeface="Coco Gothic Bold"/>
                <a:ea typeface="Coco Gothic Bold"/>
                <a:cs typeface="Coco Gothic Bold"/>
                <a:sym typeface="Coco Gothic Bold"/>
              </a:rPr>
              <a:t>8-PUZZLE:</a:t>
            </a:r>
          </a:p>
          <a:p>
            <a:pPr algn="l" marL="582930" indent="-291465" lvl="1">
              <a:lnSpc>
                <a:spcPts val="4293"/>
              </a:lnSpc>
              <a:buFont typeface="Arial"/>
              <a:buChar char="•"/>
            </a:pPr>
            <a:r>
              <a:rPr lang="en-US" sz="2700" spc="367">
                <a:solidFill>
                  <a:srgbClr val="000000"/>
                </a:solidFill>
                <a:latin typeface="Coco Gothic"/>
                <a:ea typeface="Coco Gothic"/>
                <a:cs typeface="Coco Gothic"/>
                <a:sym typeface="Coco Gothic"/>
              </a:rPr>
              <a:t>BFS (BREADTH FIRST SEARCH)</a:t>
            </a:r>
          </a:p>
          <a:p>
            <a:pPr algn="l" marL="582930" indent="-291465" lvl="1">
              <a:lnSpc>
                <a:spcPts val="4293"/>
              </a:lnSpc>
              <a:buFont typeface="Arial"/>
              <a:buChar char="•"/>
            </a:pPr>
            <a:r>
              <a:rPr lang="en-US" sz="2700" spc="367">
                <a:solidFill>
                  <a:srgbClr val="000000"/>
                </a:solidFill>
                <a:latin typeface="Coco Gothic"/>
                <a:ea typeface="Coco Gothic"/>
                <a:cs typeface="Coco Gothic"/>
                <a:sym typeface="Coco Gothic"/>
              </a:rPr>
              <a:t>DFS (DEPTH-FIRST SEARCH)</a:t>
            </a:r>
          </a:p>
          <a:p>
            <a:pPr algn="l" marL="582930" indent="-291465" lvl="1">
              <a:lnSpc>
                <a:spcPts val="4293"/>
              </a:lnSpc>
              <a:buFont typeface="Arial"/>
              <a:buChar char="•"/>
            </a:pPr>
            <a:r>
              <a:rPr lang="en-US" sz="2700" spc="367">
                <a:solidFill>
                  <a:srgbClr val="000000"/>
                </a:solidFill>
                <a:latin typeface="Coco Gothic"/>
                <a:ea typeface="Coco Gothic"/>
                <a:cs typeface="Coco Gothic"/>
                <a:sym typeface="Coco Gothic"/>
              </a:rPr>
              <a:t>A* (WITH A MANHATTAN DISTANCE HEURISTIC)</a:t>
            </a:r>
          </a:p>
          <a:p>
            <a:pPr algn="l">
              <a:lnSpc>
                <a:spcPts val="4293"/>
              </a:lnSpc>
            </a:pPr>
          </a:p>
          <a:p>
            <a:pPr algn="l">
              <a:lnSpc>
                <a:spcPts val="4293"/>
              </a:lnSpc>
            </a:pPr>
            <a:r>
              <a:rPr lang="en-US" b="true" sz="2700" spc="367">
                <a:solidFill>
                  <a:srgbClr val="000000"/>
                </a:solidFill>
                <a:latin typeface="Coco Gothic Bold"/>
                <a:ea typeface="Coco Gothic Bold"/>
                <a:cs typeface="Coco Gothic Bold"/>
                <a:sym typeface="Coco Gothic Bold"/>
              </a:rPr>
              <a:t>S</a:t>
            </a:r>
            <a:r>
              <a:rPr lang="en-US" b="true" sz="2700" spc="367">
                <a:solidFill>
                  <a:srgbClr val="000000"/>
                </a:solidFill>
                <a:latin typeface="Coco Gothic Bold"/>
                <a:ea typeface="Coco Gothic Bold"/>
                <a:cs typeface="Coco Gothic Bold"/>
                <a:sym typeface="Coco Gothic Bold"/>
              </a:rPr>
              <a:t>UDOKU:</a:t>
            </a:r>
          </a:p>
          <a:p>
            <a:pPr algn="l" marL="582930" indent="-291465" lvl="1">
              <a:lnSpc>
                <a:spcPts val="4293"/>
              </a:lnSpc>
              <a:buFont typeface="Arial"/>
              <a:buChar char="•"/>
            </a:pPr>
            <a:r>
              <a:rPr lang="en-US" sz="2700" spc="367">
                <a:solidFill>
                  <a:srgbClr val="000000"/>
                </a:solidFill>
                <a:latin typeface="Coco Gothic"/>
                <a:ea typeface="Coco Gothic"/>
                <a:cs typeface="Coco Gothic"/>
                <a:sym typeface="Coco Gothic"/>
              </a:rPr>
              <a:t>BASIC BACKTRACKING</a:t>
            </a:r>
          </a:p>
          <a:p>
            <a:pPr algn="l" marL="582930" indent="-291465" lvl="1">
              <a:lnSpc>
                <a:spcPts val="4293"/>
              </a:lnSpc>
              <a:buFont typeface="Arial"/>
              <a:buChar char="•"/>
            </a:pPr>
            <a:r>
              <a:rPr lang="en-US" sz="2700" spc="367">
                <a:solidFill>
                  <a:srgbClr val="000000"/>
                </a:solidFill>
                <a:latin typeface="Coco Gothic"/>
                <a:ea typeface="Coco Gothic"/>
                <a:cs typeface="Coco Gothic"/>
                <a:sym typeface="Coco Gothic"/>
              </a:rPr>
              <a:t>ADVANCED BACKTRACKING (WITH THE MINIMUM REMAINING VALUE HEURISTIC)</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84524" y="1419062"/>
            <a:ext cx="5790836"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DESIGN OVERVIEW</a:t>
            </a:r>
          </a:p>
        </p:txBody>
      </p:sp>
      <p:sp>
        <p:nvSpPr>
          <p:cNvPr name="TextBox 5" id="5"/>
          <p:cNvSpPr txBox="true"/>
          <p:nvPr/>
        </p:nvSpPr>
        <p:spPr>
          <a:xfrm rot="0">
            <a:off x="1159329" y="2395538"/>
            <a:ext cx="14966335" cy="5286375"/>
          </a:xfrm>
          <a:prstGeom prst="rect">
            <a:avLst/>
          </a:prstGeom>
        </p:spPr>
        <p:txBody>
          <a:bodyPr anchor="t" rtlCol="false" tIns="0" lIns="0" bIns="0" rIns="0">
            <a:spAutoFit/>
          </a:bodyPr>
          <a:lstStyle/>
          <a:p>
            <a:pPr algn="l">
              <a:lnSpc>
                <a:spcPts val="5265"/>
              </a:lnSpc>
            </a:pPr>
            <a:r>
              <a:rPr lang="en-US" b="true" sz="2700" spc="81">
                <a:solidFill>
                  <a:srgbClr val="000000"/>
                </a:solidFill>
                <a:latin typeface="Coco Gothic Bold"/>
                <a:ea typeface="Coco Gothic Bold"/>
                <a:cs typeface="Coco Gothic Bold"/>
                <a:sym typeface="Coco Gothic Bold"/>
              </a:rPr>
              <a:t>MODULAR STRUCTURE:</a:t>
            </a:r>
          </a:p>
          <a:p>
            <a:pPr algn="l">
              <a:lnSpc>
                <a:spcPts val="5265"/>
              </a:lnSpc>
            </a:pPr>
          </a:p>
          <a:p>
            <a:pPr algn="l" marL="582930" indent="-291465" lvl="1">
              <a:lnSpc>
                <a:spcPts val="5265"/>
              </a:lnSpc>
              <a:buFont typeface="Arial"/>
              <a:buChar char="•"/>
            </a:pPr>
            <a:r>
              <a:rPr lang="en-US" sz="2700" i="true" spc="81">
                <a:solidFill>
                  <a:srgbClr val="000000"/>
                </a:solidFill>
                <a:latin typeface="Coco Gothic Italics"/>
                <a:ea typeface="Coco Gothic Italics"/>
                <a:cs typeface="Coco Gothic Italics"/>
                <a:sym typeface="Coco Gothic Italics"/>
              </a:rPr>
              <a:t>8-Puzzle Module:</a:t>
            </a:r>
            <a:r>
              <a:rPr lang="en-US" sz="2700" spc="81">
                <a:solidFill>
                  <a:srgbClr val="000000"/>
                </a:solidFill>
                <a:latin typeface="Coco Gothic"/>
                <a:ea typeface="Coco Gothic"/>
                <a:cs typeface="Coco Gothic"/>
                <a:sym typeface="Coco Gothic"/>
              </a:rPr>
              <a:t> Contains the EightPuzzle class, methods for generating new states, and implementations of three search algorithms</a:t>
            </a:r>
          </a:p>
          <a:p>
            <a:pPr algn="l">
              <a:lnSpc>
                <a:spcPts val="5265"/>
              </a:lnSpc>
            </a:pPr>
          </a:p>
          <a:p>
            <a:pPr algn="l" marL="582930" indent="-291465" lvl="1">
              <a:lnSpc>
                <a:spcPts val="5265"/>
              </a:lnSpc>
              <a:buFont typeface="Arial"/>
              <a:buChar char="•"/>
            </a:pPr>
            <a:r>
              <a:rPr lang="en-US" sz="2700" i="true" spc="81">
                <a:solidFill>
                  <a:srgbClr val="000000"/>
                </a:solidFill>
                <a:latin typeface="Coco Gothic Italics"/>
                <a:ea typeface="Coco Gothic Italics"/>
                <a:cs typeface="Coco Gothic Italics"/>
                <a:sym typeface="Coco Gothic Italics"/>
              </a:rPr>
              <a:t>Sudoku Module:</a:t>
            </a:r>
            <a:r>
              <a:rPr lang="en-US" sz="2700" spc="81">
                <a:solidFill>
                  <a:srgbClr val="000000"/>
                </a:solidFill>
                <a:latin typeface="Coco Gothic"/>
                <a:ea typeface="Coco Gothic"/>
                <a:cs typeface="Coco Gothic"/>
                <a:sym typeface="Coco Gothic"/>
              </a:rPr>
              <a:t> Implements recursive backtracking with two algorithm variants</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84524" y="1419062"/>
            <a:ext cx="5790836"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DESIGN OVERVIEW</a:t>
            </a:r>
          </a:p>
        </p:txBody>
      </p:sp>
      <p:sp>
        <p:nvSpPr>
          <p:cNvPr name="TextBox 5" id="5"/>
          <p:cNvSpPr txBox="true"/>
          <p:nvPr/>
        </p:nvSpPr>
        <p:spPr>
          <a:xfrm rot="0">
            <a:off x="1028700" y="2311226"/>
            <a:ext cx="15619478" cy="5286375"/>
          </a:xfrm>
          <a:prstGeom prst="rect">
            <a:avLst/>
          </a:prstGeom>
        </p:spPr>
        <p:txBody>
          <a:bodyPr anchor="t" rtlCol="false" tIns="0" lIns="0" bIns="0" rIns="0">
            <a:spAutoFit/>
          </a:bodyPr>
          <a:lstStyle/>
          <a:p>
            <a:pPr algn="l">
              <a:lnSpc>
                <a:spcPts val="5265"/>
              </a:lnSpc>
            </a:pPr>
            <a:r>
              <a:rPr lang="en-US" b="true" sz="2700" spc="81">
                <a:solidFill>
                  <a:srgbClr val="000000"/>
                </a:solidFill>
                <a:latin typeface="Coco Gothic Bold"/>
                <a:ea typeface="Coco Gothic Bold"/>
                <a:cs typeface="Coco Gothic Bold"/>
                <a:sym typeface="Coco Gothic Bold"/>
              </a:rPr>
              <a:t>USER INPUT/OUTPUT MECHANISMS:</a:t>
            </a:r>
          </a:p>
          <a:p>
            <a:pPr algn="l" marL="582930" indent="-291465" lvl="1">
              <a:lnSpc>
                <a:spcPts val="5265"/>
              </a:lnSpc>
              <a:buFont typeface="Arial"/>
              <a:buChar char="•"/>
            </a:pPr>
            <a:r>
              <a:rPr lang="en-US" sz="2700" i="true" spc="81">
                <a:solidFill>
                  <a:srgbClr val="000000"/>
                </a:solidFill>
                <a:latin typeface="Coco Gothic Italics"/>
                <a:ea typeface="Coco Gothic Italics"/>
                <a:cs typeface="Coco Gothic Italics"/>
                <a:sym typeface="Coco Gothic Italics"/>
              </a:rPr>
              <a:t>INPUT:</a:t>
            </a:r>
            <a:r>
              <a:rPr lang="en-US" sz="2700" spc="81">
                <a:solidFill>
                  <a:srgbClr val="000000"/>
                </a:solidFill>
                <a:latin typeface="Coco Gothic"/>
                <a:ea typeface="Coco Gothic"/>
                <a:cs typeface="Coco Gothic"/>
                <a:sym typeface="Coco Gothic"/>
              </a:rPr>
              <a:t> THE PROGRAM INTERACTS WITH THE USER VIA THE COMMAND </a:t>
            </a:r>
            <a:r>
              <a:rPr lang="en-US" sz="2700" spc="81">
                <a:solidFill>
                  <a:srgbClr val="000000"/>
                </a:solidFill>
                <a:latin typeface="Coco Gothic"/>
                <a:ea typeface="Coco Gothic"/>
                <a:cs typeface="Coco Gothic"/>
                <a:sym typeface="Coco Gothic"/>
              </a:rPr>
              <a:t>l</a:t>
            </a:r>
            <a:r>
              <a:rPr lang="en-US" sz="2700" spc="81">
                <a:solidFill>
                  <a:srgbClr val="000000"/>
                </a:solidFill>
                <a:latin typeface="Coco Gothic"/>
                <a:ea typeface="Coco Gothic"/>
                <a:cs typeface="Coco Gothic"/>
                <a:sym typeface="Coco Gothic"/>
              </a:rPr>
              <a:t>in</a:t>
            </a:r>
            <a:r>
              <a:rPr lang="en-US" sz="2700" spc="81">
                <a:solidFill>
                  <a:srgbClr val="000000"/>
                </a:solidFill>
                <a:latin typeface="Coco Gothic"/>
                <a:ea typeface="Coco Gothic"/>
                <a:cs typeface="Coco Gothic"/>
                <a:sym typeface="Coco Gothic"/>
              </a:rPr>
              <a:t>e. </a:t>
            </a:r>
            <a:r>
              <a:rPr lang="en-US" sz="2700" spc="81">
                <a:solidFill>
                  <a:srgbClr val="000000"/>
                </a:solidFill>
                <a:latin typeface="Coco Gothic"/>
                <a:ea typeface="Coco Gothic"/>
                <a:cs typeface="Coco Gothic"/>
                <a:sym typeface="Coco Gothic"/>
              </a:rPr>
              <a:t>For the 8-puzzle, the user inputs a flat sequence of 9 numbers representing the grid, while for Sudoku, the user enters 9 rows with 9 numbers each. The number zero (0) represents blaNK SPACE</a:t>
            </a:r>
          </a:p>
          <a:p>
            <a:pPr algn="l" marL="582930" indent="-291465" lvl="1">
              <a:lnSpc>
                <a:spcPts val="5265"/>
              </a:lnSpc>
              <a:buFont typeface="Arial"/>
              <a:buChar char="•"/>
            </a:pPr>
            <a:r>
              <a:rPr lang="en-US" sz="2700" i="true" spc="81">
                <a:solidFill>
                  <a:srgbClr val="000000"/>
                </a:solidFill>
                <a:latin typeface="Coco Gothic Italics"/>
                <a:ea typeface="Coco Gothic Italics"/>
                <a:cs typeface="Coco Gothic Italics"/>
                <a:sym typeface="Coco Gothic Italics"/>
              </a:rPr>
              <a:t>Algorithm Selection: </a:t>
            </a:r>
            <a:r>
              <a:rPr lang="en-US" sz="2700" spc="81">
                <a:solidFill>
                  <a:srgbClr val="000000"/>
                </a:solidFill>
                <a:latin typeface="Coco Gothic"/>
                <a:ea typeface="Coco Gothic"/>
                <a:cs typeface="Coco Gothic"/>
                <a:sym typeface="Coco Gothic"/>
              </a:rPr>
              <a:t>USER SELECTS ALGORITHM TO SOLVE</a:t>
            </a:r>
          </a:p>
          <a:p>
            <a:pPr algn="l" marL="582930" indent="-291465" lvl="1">
              <a:lnSpc>
                <a:spcPts val="5265"/>
              </a:lnSpc>
              <a:buFont typeface="Arial"/>
              <a:buChar char="•"/>
            </a:pPr>
            <a:r>
              <a:rPr lang="en-US" sz="2700" i="true" spc="81">
                <a:solidFill>
                  <a:srgbClr val="000000"/>
                </a:solidFill>
                <a:latin typeface="Coco Gothic Italics"/>
                <a:ea typeface="Coco Gothic Italics"/>
                <a:cs typeface="Coco Gothic Italics"/>
                <a:sym typeface="Coco Gothic Italics"/>
              </a:rPr>
              <a:t>Output:</a:t>
            </a:r>
            <a:r>
              <a:rPr lang="en-US" sz="2700" spc="81">
                <a:solidFill>
                  <a:srgbClr val="000000"/>
                </a:solidFill>
                <a:latin typeface="Coco Gothic"/>
                <a:ea typeface="Coco Gothic"/>
                <a:cs typeface="Coco Gothic"/>
                <a:sym typeface="Coco Gothic"/>
              </a:rPr>
              <a:t> the system presents the solution path or final solved puzzle, along with performance metrics</a:t>
            </a:r>
          </a:p>
        </p:txBody>
      </p:sp>
      <p:sp>
        <p:nvSpPr>
          <p:cNvPr name="TextBox 6" id="6"/>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76928" y="3033556"/>
            <a:ext cx="15858869" cy="4718014"/>
          </a:xfrm>
          <a:custGeom>
            <a:avLst/>
            <a:gdLst/>
            <a:ahLst/>
            <a:cxnLst/>
            <a:rect r="r" b="b" t="t" l="l"/>
            <a:pathLst>
              <a:path h="4718014" w="15858869">
                <a:moveTo>
                  <a:pt x="0" y="0"/>
                </a:moveTo>
                <a:lnTo>
                  <a:pt x="15858869" y="0"/>
                </a:lnTo>
                <a:lnTo>
                  <a:pt x="15858869" y="4718014"/>
                </a:lnTo>
                <a:lnTo>
                  <a:pt x="0" y="4718014"/>
                </a:lnTo>
                <a:lnTo>
                  <a:pt x="0" y="0"/>
                </a:lnTo>
                <a:close/>
              </a:path>
            </a:pathLst>
          </a:custGeom>
          <a:blipFill>
            <a:blip r:embed="rId4"/>
            <a:stretch>
              <a:fillRect l="0" t="0" r="0" b="0"/>
            </a:stretch>
          </a:blipFill>
        </p:spPr>
      </p:sp>
      <p:sp>
        <p:nvSpPr>
          <p:cNvPr name="TextBox 5" id="5"/>
          <p:cNvSpPr txBox="true"/>
          <p:nvPr/>
        </p:nvSpPr>
        <p:spPr>
          <a:xfrm rot="0">
            <a:off x="815153" y="1311901"/>
            <a:ext cx="4728203"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PERFORMANCE </a:t>
            </a:r>
          </a:p>
        </p:txBody>
      </p:sp>
      <p:sp>
        <p:nvSpPr>
          <p:cNvPr name="TextBox 6" id="6"/>
          <p:cNvSpPr txBox="true"/>
          <p:nvPr/>
        </p:nvSpPr>
        <p:spPr>
          <a:xfrm rot="0">
            <a:off x="819960" y="2189616"/>
            <a:ext cx="13643721" cy="552450"/>
          </a:xfrm>
          <a:prstGeom prst="rect">
            <a:avLst/>
          </a:prstGeom>
        </p:spPr>
        <p:txBody>
          <a:bodyPr anchor="t" rtlCol="false" tIns="0" lIns="0" bIns="0" rIns="0">
            <a:spAutoFit/>
          </a:bodyPr>
          <a:lstStyle/>
          <a:p>
            <a:pPr algn="l" marL="518160" indent="-259080" lvl="1">
              <a:lnSpc>
                <a:spcPts val="4680"/>
              </a:lnSpc>
              <a:buFont typeface="Arial"/>
              <a:buChar char="•"/>
            </a:pPr>
            <a:r>
              <a:rPr lang="en-US" b="true" sz="2400" spc="72">
                <a:solidFill>
                  <a:srgbClr val="000000"/>
                </a:solidFill>
                <a:latin typeface="Coco Gothic Bold"/>
                <a:ea typeface="Coco Gothic Bold"/>
                <a:cs typeface="Coco Gothic Bold"/>
                <a:sym typeface="Coco Gothic Bold"/>
              </a:rPr>
              <a:t>8 PUZZLE</a:t>
            </a:r>
          </a:p>
        </p:txBody>
      </p:sp>
      <p:sp>
        <p:nvSpPr>
          <p:cNvPr name="TextBox 7" id="7"/>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3199266"/>
            <a:ext cx="7143131" cy="4727827"/>
          </a:xfrm>
          <a:custGeom>
            <a:avLst/>
            <a:gdLst/>
            <a:ahLst/>
            <a:cxnLst/>
            <a:rect r="r" b="b" t="t" l="l"/>
            <a:pathLst>
              <a:path h="4727827" w="7143131">
                <a:moveTo>
                  <a:pt x="0" y="0"/>
                </a:moveTo>
                <a:lnTo>
                  <a:pt x="7143131" y="0"/>
                </a:lnTo>
                <a:lnTo>
                  <a:pt x="7143131" y="4727828"/>
                </a:lnTo>
                <a:lnTo>
                  <a:pt x="0" y="4727828"/>
                </a:lnTo>
                <a:lnTo>
                  <a:pt x="0" y="0"/>
                </a:lnTo>
                <a:close/>
              </a:path>
            </a:pathLst>
          </a:custGeom>
          <a:blipFill>
            <a:blip r:embed="rId4"/>
            <a:stretch>
              <a:fillRect l="0" t="0" r="0" b="0"/>
            </a:stretch>
          </a:blipFill>
        </p:spPr>
      </p:sp>
      <p:sp>
        <p:nvSpPr>
          <p:cNvPr name="Freeform 5" id="5"/>
          <p:cNvSpPr/>
          <p:nvPr/>
        </p:nvSpPr>
        <p:spPr>
          <a:xfrm flipH="false" flipV="false" rot="0">
            <a:off x="9437914" y="3199266"/>
            <a:ext cx="6725501" cy="4727827"/>
          </a:xfrm>
          <a:custGeom>
            <a:avLst/>
            <a:gdLst/>
            <a:ahLst/>
            <a:cxnLst/>
            <a:rect r="r" b="b" t="t" l="l"/>
            <a:pathLst>
              <a:path h="4727827" w="6725501">
                <a:moveTo>
                  <a:pt x="0" y="0"/>
                </a:moveTo>
                <a:lnTo>
                  <a:pt x="6725501" y="0"/>
                </a:lnTo>
                <a:lnTo>
                  <a:pt x="6725501" y="4727828"/>
                </a:lnTo>
                <a:lnTo>
                  <a:pt x="0" y="4727828"/>
                </a:lnTo>
                <a:lnTo>
                  <a:pt x="0" y="0"/>
                </a:lnTo>
                <a:close/>
              </a:path>
            </a:pathLst>
          </a:custGeom>
          <a:blipFill>
            <a:blip r:embed="rId5"/>
            <a:stretch>
              <a:fillRect l="0" t="0" r="0" b="0"/>
            </a:stretch>
          </a:blipFill>
        </p:spPr>
      </p:sp>
      <p:sp>
        <p:nvSpPr>
          <p:cNvPr name="TextBox 6" id="6"/>
          <p:cNvSpPr txBox="true"/>
          <p:nvPr/>
        </p:nvSpPr>
        <p:spPr>
          <a:xfrm rot="0">
            <a:off x="815153" y="1311901"/>
            <a:ext cx="4728203"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PERFORMANCE </a:t>
            </a:r>
          </a:p>
        </p:txBody>
      </p:sp>
      <p:sp>
        <p:nvSpPr>
          <p:cNvPr name="TextBox 7" id="7"/>
          <p:cNvSpPr txBox="true"/>
          <p:nvPr/>
        </p:nvSpPr>
        <p:spPr>
          <a:xfrm rot="0">
            <a:off x="819960" y="2189616"/>
            <a:ext cx="13643721" cy="552450"/>
          </a:xfrm>
          <a:prstGeom prst="rect">
            <a:avLst/>
          </a:prstGeom>
        </p:spPr>
        <p:txBody>
          <a:bodyPr anchor="t" rtlCol="false" tIns="0" lIns="0" bIns="0" rIns="0">
            <a:spAutoFit/>
          </a:bodyPr>
          <a:lstStyle/>
          <a:p>
            <a:pPr algn="l" marL="518160" indent="-259080" lvl="1">
              <a:lnSpc>
                <a:spcPts val="4680"/>
              </a:lnSpc>
              <a:buFont typeface="Arial"/>
              <a:buChar char="•"/>
            </a:pPr>
            <a:r>
              <a:rPr lang="en-US" b="true" sz="2400" spc="72">
                <a:solidFill>
                  <a:srgbClr val="000000"/>
                </a:solidFill>
                <a:latin typeface="Coco Gothic Bold"/>
                <a:ea typeface="Coco Gothic Bold"/>
                <a:cs typeface="Coco Gothic Bold"/>
                <a:sym typeface="Coco Gothic Bold"/>
              </a:rPr>
              <a:t>8 PUZZLE</a:t>
            </a:r>
          </a:p>
        </p:txBody>
      </p:sp>
      <p:sp>
        <p:nvSpPr>
          <p:cNvPr name="TextBox 8" id="8"/>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sp>
        <p:nvSpPr>
          <p:cNvPr name="AutoShape 2" id="2"/>
          <p:cNvSpPr/>
          <p:nvPr/>
        </p:nvSpPr>
        <p:spPr>
          <a:xfrm rot="0">
            <a:off x="815153" y="1911024"/>
            <a:ext cx="7686104" cy="0"/>
          </a:xfrm>
          <a:prstGeom prst="line">
            <a:avLst/>
          </a:prstGeom>
          <a:ln cap="rnd" w="28575">
            <a:solidFill>
              <a:srgbClr val="000000"/>
            </a:solidFill>
            <a:prstDash val="solid"/>
            <a:headEnd type="none" len="sm" w="sm"/>
            <a:tailEnd type="none" len="sm" w="sm"/>
          </a:ln>
        </p:spPr>
      </p:sp>
      <p:sp>
        <p:nvSpPr>
          <p:cNvPr name="Freeform 3" id="3"/>
          <p:cNvSpPr/>
          <p:nvPr/>
        </p:nvSpPr>
        <p:spPr>
          <a:xfrm flipH="false" flipV="false" rot="0">
            <a:off x="8468725" y="1587674"/>
            <a:ext cx="675275" cy="675275"/>
          </a:xfrm>
          <a:custGeom>
            <a:avLst/>
            <a:gdLst/>
            <a:ahLst/>
            <a:cxnLst/>
            <a:rect r="r" b="b" t="t" l="l"/>
            <a:pathLst>
              <a:path h="675275" w="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14500" y="3014199"/>
            <a:ext cx="6094535" cy="5291788"/>
          </a:xfrm>
          <a:custGeom>
            <a:avLst/>
            <a:gdLst/>
            <a:ahLst/>
            <a:cxnLst/>
            <a:rect r="r" b="b" t="t" l="l"/>
            <a:pathLst>
              <a:path h="5291788" w="6094535">
                <a:moveTo>
                  <a:pt x="0" y="0"/>
                </a:moveTo>
                <a:lnTo>
                  <a:pt x="6094535" y="0"/>
                </a:lnTo>
                <a:lnTo>
                  <a:pt x="6094535" y="5291789"/>
                </a:lnTo>
                <a:lnTo>
                  <a:pt x="0" y="5291789"/>
                </a:lnTo>
                <a:lnTo>
                  <a:pt x="0" y="0"/>
                </a:lnTo>
                <a:close/>
              </a:path>
            </a:pathLst>
          </a:custGeom>
          <a:blipFill>
            <a:blip r:embed="rId4"/>
            <a:stretch>
              <a:fillRect l="0" t="0" r="0" b="0"/>
            </a:stretch>
          </a:blipFill>
        </p:spPr>
      </p:sp>
      <p:sp>
        <p:nvSpPr>
          <p:cNvPr name="Freeform 5" id="5"/>
          <p:cNvSpPr/>
          <p:nvPr/>
        </p:nvSpPr>
        <p:spPr>
          <a:xfrm flipH="false" flipV="false" rot="0">
            <a:off x="9144000" y="2957146"/>
            <a:ext cx="5997666" cy="5348842"/>
          </a:xfrm>
          <a:custGeom>
            <a:avLst/>
            <a:gdLst/>
            <a:ahLst/>
            <a:cxnLst/>
            <a:rect r="r" b="b" t="t" l="l"/>
            <a:pathLst>
              <a:path h="5348842" w="5997666">
                <a:moveTo>
                  <a:pt x="0" y="0"/>
                </a:moveTo>
                <a:lnTo>
                  <a:pt x="5997666" y="0"/>
                </a:lnTo>
                <a:lnTo>
                  <a:pt x="5997666" y="5348842"/>
                </a:lnTo>
                <a:lnTo>
                  <a:pt x="0" y="5348842"/>
                </a:lnTo>
                <a:lnTo>
                  <a:pt x="0" y="0"/>
                </a:lnTo>
                <a:close/>
              </a:path>
            </a:pathLst>
          </a:custGeom>
          <a:blipFill>
            <a:blip r:embed="rId5"/>
            <a:stretch>
              <a:fillRect l="0" t="0" r="0" b="0"/>
            </a:stretch>
          </a:blipFill>
        </p:spPr>
      </p:sp>
      <p:sp>
        <p:nvSpPr>
          <p:cNvPr name="TextBox 6" id="6"/>
          <p:cNvSpPr txBox="true"/>
          <p:nvPr/>
        </p:nvSpPr>
        <p:spPr>
          <a:xfrm rot="0">
            <a:off x="815153" y="1311901"/>
            <a:ext cx="4728203" cy="613410"/>
          </a:xfrm>
          <a:prstGeom prst="rect">
            <a:avLst/>
          </a:prstGeom>
        </p:spPr>
        <p:txBody>
          <a:bodyPr anchor="t" rtlCol="false" tIns="0" lIns="0" bIns="0" rIns="0">
            <a:spAutoFit/>
          </a:bodyPr>
          <a:lstStyle/>
          <a:p>
            <a:pPr algn="ctr">
              <a:lnSpc>
                <a:spcPts val="5040"/>
              </a:lnSpc>
              <a:spcBef>
                <a:spcPct val="0"/>
              </a:spcBef>
            </a:pPr>
            <a:r>
              <a:rPr lang="en-US" b="true" sz="3600" spc="1119">
                <a:solidFill>
                  <a:srgbClr val="000000"/>
                </a:solidFill>
                <a:latin typeface="Sukar Bold"/>
                <a:ea typeface="Sukar Bold"/>
                <a:cs typeface="Sukar Bold"/>
                <a:sym typeface="Sukar Bold"/>
              </a:rPr>
              <a:t>PERFORMANCE </a:t>
            </a:r>
          </a:p>
        </p:txBody>
      </p:sp>
      <p:sp>
        <p:nvSpPr>
          <p:cNvPr name="TextBox 7" id="7"/>
          <p:cNvSpPr txBox="true"/>
          <p:nvPr/>
        </p:nvSpPr>
        <p:spPr>
          <a:xfrm rot="0">
            <a:off x="819960" y="2072449"/>
            <a:ext cx="13643721" cy="552450"/>
          </a:xfrm>
          <a:prstGeom prst="rect">
            <a:avLst/>
          </a:prstGeom>
        </p:spPr>
        <p:txBody>
          <a:bodyPr anchor="t" rtlCol="false" tIns="0" lIns="0" bIns="0" rIns="0">
            <a:spAutoFit/>
          </a:bodyPr>
          <a:lstStyle/>
          <a:p>
            <a:pPr algn="l" marL="518160" indent="-259080" lvl="1">
              <a:lnSpc>
                <a:spcPts val="4680"/>
              </a:lnSpc>
              <a:buFont typeface="Arial"/>
              <a:buChar char="•"/>
            </a:pPr>
            <a:r>
              <a:rPr lang="en-US" b="true" sz="2400" spc="72">
                <a:solidFill>
                  <a:srgbClr val="000000"/>
                </a:solidFill>
                <a:latin typeface="Coco Gothic Bold"/>
                <a:ea typeface="Coco Gothic Bold"/>
                <a:cs typeface="Coco Gothic Bold"/>
                <a:sym typeface="Coco Gothic Bold"/>
              </a:rPr>
              <a:t>SUDOKU</a:t>
            </a:r>
          </a:p>
        </p:txBody>
      </p:sp>
      <p:sp>
        <p:nvSpPr>
          <p:cNvPr name="TextBox 8" id="8"/>
          <p:cNvSpPr txBox="true"/>
          <p:nvPr/>
        </p:nvSpPr>
        <p:spPr>
          <a:xfrm rot="0">
            <a:off x="11668060" y="8455503"/>
            <a:ext cx="5591240" cy="1342976"/>
          </a:xfrm>
          <a:prstGeom prst="rect">
            <a:avLst/>
          </a:prstGeom>
        </p:spPr>
        <p:txBody>
          <a:bodyPr anchor="t" rtlCol="false" tIns="0" lIns="0" bIns="0" rIns="0">
            <a:spAutoFit/>
          </a:bodyPr>
          <a:lstStyle/>
          <a:p>
            <a:pPr algn="ctr">
              <a:lnSpc>
                <a:spcPts val="2629"/>
              </a:lnSpc>
            </a:pPr>
            <a:r>
              <a:rPr lang="en-US" b="true" sz="1878" spc="584" u="sng">
                <a:solidFill>
                  <a:srgbClr val="8C52FF"/>
                </a:solidFill>
                <a:latin typeface="Coco Gothic Bold"/>
                <a:ea typeface="Coco Gothic Bold"/>
                <a:cs typeface="Coco Gothic Bold"/>
                <a:sym typeface="Coco Gothic Bold"/>
              </a:rPr>
              <a:t>GROUP 4</a:t>
            </a:r>
          </a:p>
          <a:p>
            <a:pPr algn="ctr">
              <a:lnSpc>
                <a:spcPts val="2629"/>
              </a:lnSpc>
            </a:pPr>
            <a:r>
              <a:rPr lang="en-US" b="true" sz="1878" spc="584">
                <a:solidFill>
                  <a:srgbClr val="8C52FF"/>
                </a:solidFill>
                <a:latin typeface="Coco Gothic Bold"/>
                <a:ea typeface="Coco Gothic Bold"/>
                <a:cs typeface="Coco Gothic Bold"/>
                <a:sym typeface="Coco Gothic Bold"/>
              </a:rPr>
              <a:t>SUAIBA BINTE SALAM</a:t>
            </a:r>
          </a:p>
          <a:p>
            <a:pPr algn="ctr">
              <a:lnSpc>
                <a:spcPts val="2629"/>
              </a:lnSpc>
            </a:pPr>
            <a:r>
              <a:rPr lang="en-US" b="true" sz="1878" spc="584">
                <a:solidFill>
                  <a:srgbClr val="8C52FF"/>
                </a:solidFill>
                <a:latin typeface="Coco Gothic Bold"/>
                <a:ea typeface="Coco Gothic Bold"/>
                <a:cs typeface="Coco Gothic Bold"/>
                <a:sym typeface="Coco Gothic Bold"/>
              </a:rPr>
              <a:t>MD MARUF RAHMAN</a:t>
            </a:r>
          </a:p>
          <a:p>
            <a:pPr algn="ctr">
              <a:lnSpc>
                <a:spcPts val="2629"/>
              </a:lnSpc>
            </a:pPr>
            <a:r>
              <a:rPr lang="en-US" b="true" sz="1878"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DAGgBtVzBJQ</dc:identifier>
  <dcterms:modified xsi:type="dcterms:W3CDTF">2011-08-01T06:04:30Z</dcterms:modified>
  <cp:revision>1</cp:revision>
  <dc:title>Puzzle Solver with Customized Heuristics for Informed Searches</dc:title>
</cp:coreProperties>
</file>