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10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‹#›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‹#›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‹#›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‹#›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‹#›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254" y="9740900"/>
            <a:ext cx="5564882" cy="1335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9559" y="9740900"/>
            <a:ext cx="179139" cy="1335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‹#›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9"/>
            <a:ext cx="0" cy="9334499"/>
          </a:xfrm>
          <a:custGeom>
            <a:avLst/>
            <a:gdLst/>
            <a:ahLst/>
            <a:cxnLst/>
            <a:rect l="l" t="t" r="r" b="b"/>
            <a:pathLst>
              <a:path h="9334499">
                <a:moveTo>
                  <a:pt x="0" y="0"/>
                </a:moveTo>
                <a:lnTo>
                  <a:pt x="0" y="93344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300" y="368300"/>
            <a:ext cx="7048499" cy="9334499"/>
          </a:xfrm>
          <a:custGeom>
            <a:avLst/>
            <a:gdLst/>
            <a:ahLst/>
            <a:cxnLst/>
            <a:rect l="l" t="t" r="r" b="b"/>
            <a:pathLst>
              <a:path w="7048499" h="9334499">
                <a:moveTo>
                  <a:pt x="0" y="0"/>
                </a:moveTo>
                <a:lnTo>
                  <a:pt x="7048499" y="0"/>
                </a:lnTo>
                <a:lnTo>
                  <a:pt x="7048499" y="9334499"/>
                </a:lnTo>
                <a:lnTo>
                  <a:pt x="0" y="93344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49" y="12922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211137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298767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416877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5168899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49" y="6349999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49" y="7226299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9" y="82264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9" y="904557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50" y="530225"/>
            <a:ext cx="6838949" cy="761999"/>
          </a:xfrm>
          <a:custGeom>
            <a:avLst/>
            <a:gdLst/>
            <a:ahLst/>
            <a:cxnLst/>
            <a:rect l="l" t="t" r="r" b="b"/>
            <a:pathLst>
              <a:path w="6838949" h="761999">
                <a:moveTo>
                  <a:pt x="0" y="0"/>
                </a:moveTo>
                <a:lnTo>
                  <a:pt x="6838949" y="0"/>
                </a:lnTo>
                <a:lnTo>
                  <a:pt x="683894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950" y="117316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950" y="118268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31074" y="11683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5949" y="11683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3250" y="682625"/>
            <a:ext cx="5050155" cy="312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D5D5D5"/>
                </a:solidFill>
                <a:latin typeface="Arial"/>
                <a:cs typeface="Arial"/>
              </a:rPr>
              <a:t>My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45" dirty="0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sz="1950" b="1" spc="-85" dirty="0">
                <a:solidFill>
                  <a:srgbClr val="D5D5D5"/>
                </a:solidFill>
                <a:latin typeface="Arial"/>
                <a:cs typeface="Arial"/>
              </a:rPr>
              <a:t>ython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First </a:t>
            </a:r>
            <a:r>
              <a:rPr sz="1950" b="1" spc="-65" dirty="0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sz="1950" b="1" spc="-75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950" b="1" spc="-85" dirty="0">
                <a:solidFill>
                  <a:srgbClr val="D5D5D5"/>
                </a:solidFill>
                <a:latin typeface="Arial"/>
                <a:cs typeface="Arial"/>
              </a:rPr>
              <a:t>ogr</a:t>
            </a:r>
            <a:r>
              <a:rPr sz="1950" b="1" spc="-45" dirty="0">
                <a:solidFill>
                  <a:srgbClr val="D5D5D5"/>
                </a:solidFill>
                <a:latin typeface="Arial"/>
                <a:cs typeface="Arial"/>
              </a:rPr>
              <a:t>am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90" dirty="0">
                <a:solidFill>
                  <a:srgbClr val="D5D5D5"/>
                </a:solidFill>
                <a:latin typeface="Arial"/>
                <a:cs typeface="Arial"/>
              </a:rPr>
              <a:t>"Print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85" dirty="0">
                <a:solidFill>
                  <a:srgbClr val="D5D5D5"/>
                </a:solidFill>
                <a:latin typeface="Arial"/>
                <a:cs typeface="Arial"/>
              </a:rPr>
              <a:t>HeLLo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180" dirty="0">
                <a:solidFill>
                  <a:srgbClr val="D5D5D5"/>
                </a:solidFill>
                <a:latin typeface="Arial"/>
                <a:cs typeface="Arial"/>
              </a:rPr>
              <a:t>W</a:t>
            </a:r>
            <a:r>
              <a:rPr sz="1950" b="1" spc="-114" dirty="0">
                <a:solidFill>
                  <a:srgbClr val="D5D5D5"/>
                </a:solidFill>
                <a:latin typeface="Arial"/>
                <a:cs typeface="Arial"/>
              </a:rPr>
              <a:t>orld"</a:t>
            </a:r>
            <a:endParaRPr sz="1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2431" y="842962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749" y="177799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750" y="14065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750" y="1787524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750" y="15017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062" y="19351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862" y="191119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006" y="191071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862" y="20067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750" y="2225674"/>
            <a:ext cx="6838949" cy="761999"/>
          </a:xfrm>
          <a:custGeom>
            <a:avLst/>
            <a:gdLst/>
            <a:ahLst/>
            <a:cxnLst/>
            <a:rect l="l" t="t" r="r" b="b"/>
            <a:pathLst>
              <a:path w="6838949" h="761999">
                <a:moveTo>
                  <a:pt x="0" y="0"/>
                </a:moveTo>
                <a:lnTo>
                  <a:pt x="6838949" y="0"/>
                </a:lnTo>
                <a:lnTo>
                  <a:pt x="683894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950" y="286861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950" y="287813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1074" y="28638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949" y="28638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4200" y="1501775"/>
            <a:ext cx="4306570" cy="1188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"Hello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World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R="2731135" algn="ctr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Hello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World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950" b="1" spc="-75" dirty="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ariables </a:t>
            </a:r>
            <a:r>
              <a:rPr sz="1950" b="1" spc="-85" dirty="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70" dirty="0">
                <a:solidFill>
                  <a:srgbClr val="D5D5D5"/>
                </a:solidFill>
                <a:latin typeface="Arial"/>
                <a:cs typeface="Arial"/>
              </a:rPr>
              <a:t>Assignment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45" dirty="0">
                <a:solidFill>
                  <a:srgbClr val="D5D5D5"/>
                </a:solidFill>
                <a:latin typeface="Arial"/>
                <a:cs typeface="Arial"/>
              </a:rPr>
              <a:t>Statements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2431" y="2538412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749" y="383539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750" y="3101974"/>
            <a:ext cx="6838949" cy="733424"/>
          </a:xfrm>
          <a:custGeom>
            <a:avLst/>
            <a:gdLst/>
            <a:ahLst/>
            <a:cxnLst/>
            <a:rect l="l" t="t" r="r" b="b"/>
            <a:pathLst>
              <a:path w="6838949" h="733424">
                <a:moveTo>
                  <a:pt x="0" y="0"/>
                </a:moveTo>
                <a:lnTo>
                  <a:pt x="6838949" y="0"/>
                </a:lnTo>
                <a:lnTo>
                  <a:pt x="6838949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0750" y="3844925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" y="3197224"/>
            <a:ext cx="6762749" cy="638174"/>
          </a:xfrm>
          <a:custGeom>
            <a:avLst/>
            <a:gdLst/>
            <a:ahLst/>
            <a:cxnLst/>
            <a:rect l="l" t="t" r="r" b="b"/>
            <a:pathLst>
              <a:path w="6762749" h="638174">
                <a:moveTo>
                  <a:pt x="0" y="0"/>
                </a:moveTo>
                <a:lnTo>
                  <a:pt x="6762749" y="0"/>
                </a:lnTo>
                <a:lnTo>
                  <a:pt x="6762749" y="638174"/>
                </a:lnTo>
                <a:lnTo>
                  <a:pt x="0" y="6381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062" y="39925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862" y="39685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006" y="396811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862" y="40641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749" y="4835524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750" y="428307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0750" y="4845050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50" y="4378324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4062" y="499268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862" y="496871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5006" y="496823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7862" y="506428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749" y="6016624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750" y="5283199"/>
            <a:ext cx="6838949" cy="733424"/>
          </a:xfrm>
          <a:custGeom>
            <a:avLst/>
            <a:gdLst/>
            <a:ahLst/>
            <a:cxnLst/>
            <a:rect l="l" t="t" r="r" b="b"/>
            <a:pathLst>
              <a:path w="6838949" h="733424">
                <a:moveTo>
                  <a:pt x="0" y="0"/>
                </a:moveTo>
                <a:lnTo>
                  <a:pt x="6838949" y="0"/>
                </a:lnTo>
                <a:lnTo>
                  <a:pt x="6838949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0750" y="6026150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750" y="5378449"/>
            <a:ext cx="6762749" cy="638174"/>
          </a:xfrm>
          <a:custGeom>
            <a:avLst/>
            <a:gdLst/>
            <a:ahLst/>
            <a:cxnLst/>
            <a:rect l="l" t="t" r="r" b="b"/>
            <a:pathLst>
              <a:path w="6762749" h="638174">
                <a:moveTo>
                  <a:pt x="0" y="0"/>
                </a:moveTo>
                <a:lnTo>
                  <a:pt x="6762749" y="0"/>
                </a:lnTo>
                <a:lnTo>
                  <a:pt x="6762749" y="638174"/>
                </a:lnTo>
                <a:lnTo>
                  <a:pt x="0" y="6381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4062" y="617378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7862" y="614981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006" y="614933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7862" y="624538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9750" y="6464299"/>
            <a:ext cx="6838949" cy="761999"/>
          </a:xfrm>
          <a:custGeom>
            <a:avLst/>
            <a:gdLst/>
            <a:ahLst/>
            <a:cxnLst/>
            <a:rect l="l" t="t" r="r" b="b"/>
            <a:pathLst>
              <a:path w="6838949" h="761999">
                <a:moveTo>
                  <a:pt x="0" y="0"/>
                </a:moveTo>
                <a:lnTo>
                  <a:pt x="6838949" y="0"/>
                </a:lnTo>
                <a:lnTo>
                  <a:pt x="683894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5950" y="710723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5950" y="711676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31074" y="7102474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5949" y="7102474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84200" y="3176262"/>
            <a:ext cx="1418590" cy="375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18491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7 y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x+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y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R="502920" algn="ctr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52514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total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x+y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tota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l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R="502920" algn="ctr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45212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"Adam" name2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"Eva"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name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Adam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Eva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950" b="1" spc="-70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950" b="1" spc="-80" dirty="0">
                <a:solidFill>
                  <a:srgbClr val="D5D5D5"/>
                </a:solidFill>
                <a:latin typeface="Arial"/>
                <a:cs typeface="Arial"/>
              </a:rPr>
              <a:t>ypes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2431" y="6777037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9749" y="789304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9750" y="7340599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0750" y="7902574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9750" y="7435849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4062" y="805021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7862" y="802624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5006" y="802576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7862" y="812180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9749" y="871219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9750" y="83407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0750" y="8721724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9750" y="84359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4062" y="886936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7862" y="88453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5006" y="884491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7862" y="89409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9749" y="9531349"/>
            <a:ext cx="6838949" cy="171450"/>
          </a:xfrm>
          <a:custGeom>
            <a:avLst/>
            <a:gdLst/>
            <a:ahLst/>
            <a:cxnLst/>
            <a:rect l="l" t="t" r="r" b="b"/>
            <a:pathLst>
              <a:path w="6838949" h="171450">
                <a:moveTo>
                  <a:pt x="0" y="0"/>
                </a:moveTo>
                <a:lnTo>
                  <a:pt x="6838949" y="0"/>
                </a:lnTo>
                <a:lnTo>
                  <a:pt x="6838949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9750" y="915987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9750" y="925512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84200" y="7435850"/>
            <a:ext cx="763905" cy="2000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typ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e(x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int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typ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10.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5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float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typ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1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9"/>
            <a:ext cx="0" cy="9334500"/>
          </a:xfrm>
          <a:custGeom>
            <a:avLst/>
            <a:gdLst/>
            <a:ahLst/>
            <a:cxnLst/>
            <a:rect l="l" t="t" r="r" b="b"/>
            <a:pathLst>
              <a:path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8699" y="368299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00" y="368299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530225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1406525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2406650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3406775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49" y="4406899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49" y="54070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9" y="5930899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9" y="693102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49" y="7931149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49" y="8931274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69174" y="368299"/>
            <a:ext cx="9524" cy="161924"/>
          </a:xfrm>
          <a:custGeom>
            <a:avLst/>
            <a:gdLst/>
            <a:ahLst/>
            <a:cxnLst/>
            <a:rect l="l" t="t" r="r" b="b"/>
            <a:pathLst>
              <a:path w="9524" h="161924">
                <a:moveTo>
                  <a:pt x="0" y="0"/>
                </a:moveTo>
                <a:lnTo>
                  <a:pt x="9524" y="0"/>
                </a:lnTo>
                <a:lnTo>
                  <a:pt x="95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49" y="368299"/>
            <a:ext cx="381000" cy="161924"/>
          </a:xfrm>
          <a:custGeom>
            <a:avLst/>
            <a:gdLst/>
            <a:ahLst/>
            <a:cxnLst/>
            <a:rect l="l" t="t" r="r" b="b"/>
            <a:pathLst>
              <a:path w="381000" h="161924">
                <a:moveTo>
                  <a:pt x="0" y="0"/>
                </a:moveTo>
                <a:lnTo>
                  <a:pt x="381000" y="0"/>
                </a:lnTo>
                <a:lnTo>
                  <a:pt x="381000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750" y="368299"/>
            <a:ext cx="6448424" cy="276224"/>
          </a:xfrm>
          <a:custGeom>
            <a:avLst/>
            <a:gdLst/>
            <a:ahLst/>
            <a:cxnLst/>
            <a:rect l="l" t="t" r="r" b="b"/>
            <a:pathLst>
              <a:path w="6448424" h="276224">
                <a:moveTo>
                  <a:pt x="0" y="0"/>
                </a:moveTo>
                <a:lnTo>
                  <a:pt x="6448424" y="0"/>
                </a:lnTo>
                <a:lnTo>
                  <a:pt x="644842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062" y="47783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862" y="453865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006" y="45338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862" y="54943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750" y="644524"/>
            <a:ext cx="6838949" cy="761999"/>
          </a:xfrm>
          <a:custGeom>
            <a:avLst/>
            <a:gdLst/>
            <a:ahLst/>
            <a:cxnLst/>
            <a:rect l="l" t="t" r="r" b="b"/>
            <a:pathLst>
              <a:path w="6838949" h="761999">
                <a:moveTo>
                  <a:pt x="0" y="0"/>
                </a:moveTo>
                <a:lnTo>
                  <a:pt x="6838949" y="0"/>
                </a:lnTo>
                <a:lnTo>
                  <a:pt x="683894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5950" y="128746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950" y="129698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31074" y="12826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949" y="12826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3250" y="425450"/>
            <a:ext cx="2329815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512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str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650"/>
              </a:lnSpc>
              <a:spcBef>
                <a:spcPts val="14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950" b="1" spc="-50" dirty="0">
                <a:solidFill>
                  <a:srgbClr val="D5D5D5"/>
                </a:solidFill>
                <a:latin typeface="Arial"/>
                <a:cs typeface="Arial"/>
              </a:rPr>
              <a:t>Arithmetic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85" dirty="0">
                <a:solidFill>
                  <a:srgbClr val="D5D5D5"/>
                </a:solidFill>
                <a:latin typeface="Arial"/>
                <a:cs typeface="Arial"/>
              </a:rPr>
              <a:t>oper</a:t>
            </a:r>
            <a:r>
              <a:rPr sz="1950" b="1" spc="-25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950" b="1" spc="-45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950" b="1" spc="-85" dirty="0">
                <a:solidFill>
                  <a:srgbClr val="D5D5D5"/>
                </a:solidFill>
                <a:latin typeface="Arial"/>
                <a:cs typeface="Arial"/>
              </a:rPr>
              <a:t>ors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2431" y="957262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749" y="2073274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750" y="152082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750" y="2082799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750" y="1616074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4062" y="223043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862" y="2206465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006" y="220598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7862" y="230203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749" y="307339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" y="2520949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0750" y="3082924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750" y="2616199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062" y="32305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862" y="320659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006" y="320611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7862" y="33021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49" y="4073524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50" y="352107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0750" y="4083049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750" y="3616324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062" y="423068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7862" y="4206715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006" y="420623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862" y="430228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49" y="507364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750" y="4521199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0750" y="5083174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9750" y="4616449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4062" y="523081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7862" y="520684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006" y="520636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7862" y="530240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9750" y="5521324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9749" y="659764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9750" y="6045199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0750" y="6607175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9750" y="6140449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4062" y="675481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862" y="673084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006" y="673036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7862" y="682640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749" y="7597774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9750" y="704532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0750" y="7607299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9750" y="7140574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4062" y="775493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7862" y="773096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5006" y="773048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7862" y="782653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9749" y="8597899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9750" y="8045449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0750" y="8607424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9750" y="8140699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4062" y="875506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7862" y="87310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5006" y="8730614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7862" y="88266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9750" y="9045574"/>
            <a:ext cx="6838949" cy="657225"/>
          </a:xfrm>
          <a:custGeom>
            <a:avLst/>
            <a:gdLst/>
            <a:ahLst/>
            <a:cxnLst/>
            <a:rect l="l" t="t" r="r" b="b"/>
            <a:pathLst>
              <a:path w="6838949" h="657225">
                <a:moveTo>
                  <a:pt x="0" y="0"/>
                </a:moveTo>
                <a:lnTo>
                  <a:pt x="6838949" y="0"/>
                </a:lnTo>
                <a:lnTo>
                  <a:pt x="6838949" y="657225"/>
                </a:lnTo>
                <a:lnTo>
                  <a:pt x="0" y="657225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5950" y="9688511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5950" y="9698036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31074" y="9683748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5949" y="9683748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84200" y="1595112"/>
            <a:ext cx="2562225" cy="791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725" marR="936625" indent="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multiplication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7*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4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multiplicatio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n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28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174307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add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0+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15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ad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d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25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181610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sub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40-8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b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32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93662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Exponentiation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*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*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10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Exponentiatio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n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1024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-70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rue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Division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D5D5D5"/>
                </a:solidFill>
                <a:latin typeface="Arial"/>
                <a:cs typeface="Arial"/>
              </a:rPr>
              <a:t>(/)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vs.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Floor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Division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(</a:t>
            </a:r>
            <a:r>
              <a:rPr sz="1200" spc="25" dirty="0">
                <a:solidFill>
                  <a:srgbClr val="D5D5D5"/>
                </a:solidFill>
                <a:latin typeface="Arial"/>
                <a:cs typeface="Arial"/>
              </a:rPr>
              <a:t>/</a:t>
            </a:r>
            <a:r>
              <a:rPr sz="1200" spc="85" dirty="0">
                <a:solidFill>
                  <a:srgbClr val="D5D5D5"/>
                </a:solidFill>
                <a:latin typeface="Arial"/>
                <a:cs typeface="Arial"/>
              </a:rPr>
              <a:t>/)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108267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True_Division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7/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4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True_Divisio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n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1.75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100965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Floor_Division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7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/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/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4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Floor_Divisio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n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137604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remainder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5%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7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remainde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r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Relational </a:t>
            </a:r>
            <a:r>
              <a:rPr sz="1950" b="1" spc="-105" dirty="0">
                <a:solidFill>
                  <a:srgbClr val="D5D5D5"/>
                </a:solidFill>
                <a:latin typeface="Arial"/>
                <a:cs typeface="Arial"/>
              </a:rPr>
              <a:t>Ope</a:t>
            </a:r>
            <a:r>
              <a:rPr sz="1950" b="1" spc="-95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950" b="1" spc="-25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950" b="1" spc="-45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950" b="1" spc="-85" dirty="0">
                <a:solidFill>
                  <a:srgbClr val="D5D5D5"/>
                </a:solidFill>
                <a:latin typeface="Arial"/>
                <a:cs typeface="Arial"/>
              </a:rPr>
              <a:t>ors</a:t>
            </a:r>
            <a:endParaRPr sz="19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2431" y="9358311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2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302"/>
            <a:ext cx="0" cy="9334500"/>
          </a:xfrm>
          <a:custGeom>
            <a:avLst/>
            <a:gdLst/>
            <a:ahLst/>
            <a:cxnLst/>
            <a:rect l="l" t="t" r="r" b="b"/>
            <a:pathLst>
              <a:path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8699" y="368302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00" y="368302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473077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1139827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1958977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2778127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49" y="359727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49" y="441642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9" y="523557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9" y="6054726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49" y="6578601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49" y="7245351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749" y="8064501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49" y="8883651"/>
            <a:ext cx="6838949" cy="114298"/>
          </a:xfrm>
          <a:custGeom>
            <a:avLst/>
            <a:gdLst/>
            <a:ahLst/>
            <a:cxnLst/>
            <a:rect l="l" t="t" r="r" b="b"/>
            <a:pathLst>
              <a:path w="6838949" h="114298">
                <a:moveTo>
                  <a:pt x="0" y="0"/>
                </a:moveTo>
                <a:lnTo>
                  <a:pt x="6838949" y="0"/>
                </a:lnTo>
                <a:lnTo>
                  <a:pt x="6838949" y="114298"/>
                </a:lnTo>
                <a:lnTo>
                  <a:pt x="0" y="11429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50" y="368301"/>
            <a:ext cx="6838949" cy="104773"/>
          </a:xfrm>
          <a:custGeom>
            <a:avLst/>
            <a:gdLst/>
            <a:ahLst/>
            <a:cxnLst/>
            <a:rect l="l" t="t" r="r" b="b"/>
            <a:pathLst>
              <a:path w="6838949" h="104773">
                <a:moveTo>
                  <a:pt x="6838949" y="0"/>
                </a:moveTo>
                <a:lnTo>
                  <a:pt x="6838949" y="104773"/>
                </a:lnTo>
                <a:lnTo>
                  <a:pt x="0" y="104773"/>
                </a:lnTo>
                <a:lnTo>
                  <a:pt x="0" y="0"/>
                </a:lnTo>
                <a:lnTo>
                  <a:pt x="683894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750" y="58737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750" y="682624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749" y="1625600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750" y="12541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750" y="1635125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750" y="13493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062" y="17827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862" y="17587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006" y="175831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862" y="18543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749" y="2444750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750" y="207327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750" y="2454275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750" y="216852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062" y="260191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862" y="257794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006" y="257746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7862" y="267350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749" y="3263900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750" y="28924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0750" y="3273425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750" y="29876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062" y="34210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7862" y="33970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006" y="339661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7862" y="349265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749" y="4083050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50" y="371157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0750" y="4092575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750" y="380682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4062" y="424021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7862" y="421624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006" y="421576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862" y="431180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749" y="4902200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50" y="45307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0750" y="4911725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750" y="46259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4062" y="505936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7862" y="503539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5006" y="503491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7862" y="513095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749" y="5721350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9750" y="534987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0750" y="5730875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9750" y="544512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4062" y="5878512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7862" y="585454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5006" y="585406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862" y="595010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9750" y="6169024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9750" y="6692899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750" y="6788149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9749" y="7731125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9750" y="7359649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0750" y="7740650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9750" y="7454899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4062" y="788828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62" y="786431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5006" y="786384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7862" y="795988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9749" y="8550275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9750" y="8178799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20750" y="8559800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9750" y="8274049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4062" y="8707437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7862" y="868346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5006" y="868299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7862" y="877903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9750" y="8997949"/>
            <a:ext cx="6838949" cy="704852"/>
          </a:xfrm>
          <a:custGeom>
            <a:avLst/>
            <a:gdLst/>
            <a:ahLst/>
            <a:cxnLst/>
            <a:rect l="l" t="t" r="r" b="b"/>
            <a:pathLst>
              <a:path w="6838949" h="704852">
                <a:moveTo>
                  <a:pt x="0" y="0"/>
                </a:moveTo>
                <a:lnTo>
                  <a:pt x="6838949" y="0"/>
                </a:lnTo>
                <a:lnTo>
                  <a:pt x="6838949" y="704852"/>
                </a:lnTo>
                <a:lnTo>
                  <a:pt x="0" y="704852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5950" y="9640887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5950" y="9650412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1"/>
                </a:moveTo>
                <a:lnTo>
                  <a:pt x="6724649" y="-1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31074" y="9636124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5949" y="9636124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84200" y="682625"/>
            <a:ext cx="1612265" cy="8780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105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100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4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x&gt;y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x&lt;y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x==y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x!=y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x&gt;=y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x&lt;=y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Chaining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Comparisons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&lt;=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x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&lt;=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&lt;=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&lt;=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950" b="1" spc="-45" dirty="0">
                <a:solidFill>
                  <a:srgbClr val="D5D5D5"/>
                </a:solidFill>
                <a:latin typeface="Arial"/>
                <a:cs typeface="Arial"/>
              </a:rPr>
              <a:t>Print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160" dirty="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sz="1950" b="1" spc="-75" dirty="0">
                <a:solidFill>
                  <a:srgbClr val="D5D5D5"/>
                </a:solidFill>
                <a:latin typeface="Arial"/>
                <a:cs typeface="Arial"/>
              </a:rPr>
              <a:t>unction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02431" y="9310687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3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8"/>
            <a:ext cx="0" cy="9334500"/>
          </a:xfrm>
          <a:custGeom>
            <a:avLst/>
            <a:gdLst/>
            <a:ahLst/>
            <a:cxnLst/>
            <a:rect l="l" t="t" r="r" b="b"/>
            <a:pathLst>
              <a:path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8699" y="368298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00" y="368298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368298"/>
            <a:ext cx="6838949" cy="171449"/>
          </a:xfrm>
          <a:custGeom>
            <a:avLst/>
            <a:gdLst/>
            <a:ahLst/>
            <a:cxnLst/>
            <a:rect l="l" t="t" r="r" b="b"/>
            <a:pathLst>
              <a:path w="6838949" h="171449">
                <a:moveTo>
                  <a:pt x="0" y="0"/>
                </a:moveTo>
                <a:lnTo>
                  <a:pt x="6838949" y="0"/>
                </a:lnTo>
                <a:lnTo>
                  <a:pt x="68389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9493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17684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22923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49" y="35972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49" y="659764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9" y="712152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9" y="812164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49" y="864552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49" y="946467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750" y="367664"/>
            <a:ext cx="6838949" cy="58419"/>
          </a:xfrm>
          <a:custGeom>
            <a:avLst/>
            <a:gdLst/>
            <a:ahLst/>
            <a:cxnLst/>
            <a:rect l="l" t="t" r="r" b="b"/>
            <a:pathLst>
              <a:path w="6838949" h="58419">
                <a:moveTo>
                  <a:pt x="0" y="-1"/>
                </a:moveTo>
                <a:lnTo>
                  <a:pt x="6838949" y="-1"/>
                </a:lnTo>
                <a:lnTo>
                  <a:pt x="6838949" y="58418"/>
                </a:lnTo>
                <a:lnTo>
                  <a:pt x="0" y="58418"/>
                </a:lnTo>
                <a:lnTo>
                  <a:pt x="0" y="-1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50" y="539747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49" y="143509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750" y="1063622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0750" y="1444623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750" y="1158872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062" y="159226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7862" y="156828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006" y="156781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862" y="166385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750" y="1882772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749" y="2778122"/>
            <a:ext cx="6838949" cy="819149"/>
          </a:xfrm>
          <a:custGeom>
            <a:avLst/>
            <a:gdLst/>
            <a:ahLst/>
            <a:cxnLst/>
            <a:rect l="l" t="t" r="r" b="b"/>
            <a:pathLst>
              <a:path w="6838949" h="819149">
                <a:moveTo>
                  <a:pt x="0" y="0"/>
                </a:moveTo>
                <a:lnTo>
                  <a:pt x="6838949" y="0"/>
                </a:lnTo>
                <a:lnTo>
                  <a:pt x="6838949" y="819149"/>
                </a:lnTo>
                <a:lnTo>
                  <a:pt x="0" y="81914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750" y="2406647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0750" y="2787648"/>
            <a:ext cx="6038849" cy="809624"/>
          </a:xfrm>
          <a:custGeom>
            <a:avLst/>
            <a:gdLst/>
            <a:ahLst/>
            <a:cxnLst/>
            <a:rect l="l" t="t" r="r" b="b"/>
            <a:pathLst>
              <a:path w="6038849" h="809624">
                <a:moveTo>
                  <a:pt x="0" y="0"/>
                </a:moveTo>
                <a:lnTo>
                  <a:pt x="6038849" y="0"/>
                </a:lnTo>
                <a:lnTo>
                  <a:pt x="6038849" y="809624"/>
                </a:lnTo>
                <a:lnTo>
                  <a:pt x="0" y="809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750" y="2501897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4062" y="293528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7862" y="291131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006" y="291083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862" y="300688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750" y="3711572"/>
            <a:ext cx="6838949" cy="2886074"/>
          </a:xfrm>
          <a:custGeom>
            <a:avLst/>
            <a:gdLst/>
            <a:ahLst/>
            <a:cxnLst/>
            <a:rect l="l" t="t" r="r" b="b"/>
            <a:pathLst>
              <a:path w="6838949" h="2886074">
                <a:moveTo>
                  <a:pt x="0" y="0"/>
                </a:moveTo>
                <a:lnTo>
                  <a:pt x="6838949" y="0"/>
                </a:lnTo>
                <a:lnTo>
                  <a:pt x="6838949" y="2886074"/>
                </a:lnTo>
                <a:lnTo>
                  <a:pt x="0" y="28860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4200" y="634999"/>
            <a:ext cx="4211320" cy="3368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">
              <a:lnSpc>
                <a:spcPct val="100000"/>
              </a:lnSpc>
            </a:pP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Printing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Comma-Sepa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ated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List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Items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'Welcome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'to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'Python!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Welcome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to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Python!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Printing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Many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Lines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ext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D5D5D5"/>
                </a:solidFill>
                <a:latin typeface="Arial"/>
                <a:cs typeface="Arial"/>
              </a:rPr>
              <a:t>with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D5D5D5"/>
                </a:solidFill>
                <a:latin typeface="Arial"/>
                <a:cs typeface="Arial"/>
              </a:rPr>
              <a:t>One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4175" indent="-371475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'Welcome\nto\n\nPython!')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24"/>
              </a:spcBef>
            </a:pPr>
            <a:endParaRPr sz="1400"/>
          </a:p>
          <a:p>
            <a:pPr marL="384175" marR="3313429">
              <a:lnSpc>
                <a:spcPct val="1012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Welcome to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200"/>
              </a:lnSpc>
              <a:spcBef>
                <a:spcPts val="89"/>
              </a:spcBef>
            </a:pPr>
            <a:endParaRPr sz="12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Python!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D5D5D5"/>
                </a:solidFill>
                <a:latin typeface="Arial"/>
                <a:cs typeface="Arial"/>
              </a:rPr>
              <a:t>following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table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D5D5D5"/>
                </a:solidFill>
                <a:latin typeface="Arial"/>
                <a:cs typeface="Arial"/>
              </a:rPr>
              <a:t>shows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some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D5D5D5"/>
                </a:solidFill>
                <a:latin typeface="Arial"/>
                <a:cs typeface="Arial"/>
              </a:rPr>
              <a:t>common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escape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sequences.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5950" y="4025898"/>
            <a:ext cx="6724649" cy="240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750" y="6711947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49" y="778827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750" y="7235822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0750" y="7797798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9750" y="7331072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062" y="7945435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7862" y="792146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006" y="792098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7862" y="801703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50" y="8235946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749" y="913129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750" y="8759821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0750" y="9140823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9750" y="8855073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4200" y="6807198"/>
            <a:ext cx="4429760" cy="2571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">
              <a:lnSpc>
                <a:spcPct val="100000"/>
              </a:lnSpc>
            </a:pPr>
            <a:r>
              <a:rPr sz="1200" dirty="0">
                <a:solidFill>
                  <a:srgbClr val="D5D5D5"/>
                </a:solidFill>
                <a:latin typeface="Arial"/>
                <a:cs typeface="Arial"/>
              </a:rPr>
              <a:t>Ignoring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Line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D5D5D5"/>
                </a:solidFill>
                <a:latin typeface="Arial"/>
                <a:cs typeface="Arial"/>
              </a:rPr>
              <a:t>Br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eak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Long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String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85725" marR="1557020" indent="-7366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'this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longer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string,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we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\ split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over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two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lines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  <a:tabLst>
                <a:tab pos="2729865" algn="l"/>
              </a:tabLst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longer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string,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so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we	split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it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over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two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lines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Printing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alue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an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D5D5D5"/>
                </a:solidFill>
                <a:latin typeface="Arial"/>
                <a:cs typeface="Arial"/>
              </a:rPr>
              <a:t>Expr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ession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'Sum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is',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7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+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3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Sum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4062" y="9288460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7862" y="926448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5006" y="926401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862" y="936005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9750" y="9578971"/>
            <a:ext cx="6838949" cy="123826"/>
          </a:xfrm>
          <a:custGeom>
            <a:avLst/>
            <a:gdLst/>
            <a:ahLst/>
            <a:cxnLst/>
            <a:rect l="l" t="t" r="r" b="b"/>
            <a:pathLst>
              <a:path w="6838949" h="123826">
                <a:moveTo>
                  <a:pt x="0" y="0"/>
                </a:moveTo>
                <a:lnTo>
                  <a:pt x="6838949" y="0"/>
                </a:lnTo>
                <a:lnTo>
                  <a:pt x="6838949" y="123826"/>
                </a:lnTo>
                <a:lnTo>
                  <a:pt x="0" y="123826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4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9"/>
            <a:ext cx="0" cy="9334500"/>
          </a:xfrm>
          <a:custGeom>
            <a:avLst/>
            <a:gdLst/>
            <a:ahLst/>
            <a:cxnLst/>
            <a:rect l="l" t="t" r="r" b="b"/>
            <a:pathLst>
              <a:path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8699" y="368299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00" y="368299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11779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19970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25209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334009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49" y="41592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49" y="497839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9" y="57975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9" y="63214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49" y="71405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49" y="766444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749" y="8331197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49" y="9312272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50" y="368299"/>
            <a:ext cx="6838949" cy="809623"/>
          </a:xfrm>
          <a:custGeom>
            <a:avLst/>
            <a:gdLst/>
            <a:ahLst/>
            <a:cxnLst/>
            <a:rect l="l" t="t" r="r" b="b"/>
            <a:pathLst>
              <a:path w="6838949" h="809623">
                <a:moveTo>
                  <a:pt x="6838949" y="0"/>
                </a:moveTo>
                <a:lnTo>
                  <a:pt x="6838949" y="809623"/>
                </a:lnTo>
                <a:lnTo>
                  <a:pt x="0" y="809623"/>
                </a:lnTo>
                <a:lnTo>
                  <a:pt x="0" y="0"/>
                </a:lnTo>
                <a:lnTo>
                  <a:pt x="6838949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3250" y="387349"/>
            <a:ext cx="3319779" cy="511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What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does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D5D5D5"/>
                </a:solidFill>
                <a:latin typeface="Arial"/>
                <a:cs typeface="Arial"/>
              </a:rPr>
              <a:t>following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D5D5D5"/>
                </a:solidFill>
                <a:latin typeface="Arial"/>
                <a:cs typeface="Arial"/>
              </a:rPr>
              <a:t>print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statement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displ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200" spc="-70" dirty="0">
                <a:solidFill>
                  <a:srgbClr val="D5D5D5"/>
                </a:solidFill>
                <a:latin typeface="Arial"/>
                <a:cs typeface="Arial"/>
              </a:rPr>
              <a:t>y?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D5D5D5"/>
                </a:solidFill>
                <a:latin typeface="Arial"/>
                <a:cs typeface="Arial"/>
              </a:rPr>
              <a:t>print('int(5.2)',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'truncates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D5D5D5"/>
                </a:solidFill>
                <a:latin typeface="Arial"/>
                <a:cs typeface="Arial"/>
              </a:rPr>
              <a:t>5.2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200" b="1" spc="-114" dirty="0">
                <a:solidFill>
                  <a:srgbClr val="D5D5D5"/>
                </a:solidFill>
                <a:latin typeface="Arial"/>
                <a:cs typeface="Arial"/>
              </a:rPr>
              <a:t>o</a:t>
            </a:r>
            <a:r>
              <a:rPr sz="1200" b="1" spc="-70" dirty="0">
                <a:solidFill>
                  <a:srgbClr val="D5D5D5"/>
                </a:solidFill>
                <a:latin typeface="Arial"/>
                <a:cs typeface="Arial"/>
              </a:rPr>
              <a:t>',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D5D5D5"/>
                </a:solidFill>
                <a:latin typeface="Arial"/>
                <a:cs typeface="Arial"/>
              </a:rPr>
              <a:t>int(5.2))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9749" y="1663698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750" y="1292222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0750" y="1673224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750" y="1387472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062" y="182086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862" y="179688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006" y="179641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862" y="189245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750" y="2111372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749" y="300672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750" y="2635247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750" y="3016248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750" y="2730497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4200" y="1387474"/>
            <a:ext cx="3470910" cy="1866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'int(5.2)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'truncates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5.2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5.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int(5.2)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truncates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5.2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to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Including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Quotes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'Display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"hi"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quotes')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Display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"hi"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quotes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4062" y="316388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862" y="313991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006" y="313943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7862" y="323548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749" y="382587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" y="3454397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0750" y="3835398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750" y="3549647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062" y="398303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862" y="395906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006" y="395858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7862" y="405463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49" y="464502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50" y="4273547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0750" y="4654548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750" y="4368797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062" y="480218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7862" y="477821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006" y="477773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7862" y="487378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49" y="546417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750" y="5092697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0750" y="5473698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9750" y="5187947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4062" y="5621336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7862" y="559736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006" y="559688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7862" y="569293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9750" y="5911847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9749" y="680719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9750" y="6435721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0750" y="6816723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9750" y="6530971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4062" y="6964360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862" y="694039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006" y="693991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7862" y="703595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750" y="7254871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9750" y="7778746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9750" y="7873996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9749" y="8816972"/>
            <a:ext cx="6838949" cy="495299"/>
          </a:xfrm>
          <a:custGeom>
            <a:avLst/>
            <a:gdLst/>
            <a:ahLst/>
            <a:cxnLst/>
            <a:rect l="l" t="t" r="r" b="b"/>
            <a:pathLst>
              <a:path w="6838949" h="495299">
                <a:moveTo>
                  <a:pt x="0" y="0"/>
                </a:moveTo>
                <a:lnTo>
                  <a:pt x="6838949" y="0"/>
                </a:lnTo>
                <a:lnTo>
                  <a:pt x="6838949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9750" y="8445496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0750" y="8826498"/>
            <a:ext cx="6038849" cy="485774"/>
          </a:xfrm>
          <a:custGeom>
            <a:avLst/>
            <a:gdLst/>
            <a:ahLst/>
            <a:cxnLst/>
            <a:rect l="l" t="t" r="r" b="b"/>
            <a:pathLst>
              <a:path w="6038849" h="485774">
                <a:moveTo>
                  <a:pt x="0" y="0"/>
                </a:moveTo>
                <a:lnTo>
                  <a:pt x="6038849" y="0"/>
                </a:lnTo>
                <a:lnTo>
                  <a:pt x="6038849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9750" y="8540746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4062" y="8974135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7862" y="895016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5006" y="894968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7862" y="904573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9749" y="9426572"/>
            <a:ext cx="0" cy="276227"/>
          </a:xfrm>
          <a:custGeom>
            <a:avLst/>
            <a:gdLst/>
            <a:ahLst/>
            <a:cxnLst/>
            <a:rect l="l" t="t" r="r" b="b"/>
            <a:pathLst>
              <a:path h="276227">
                <a:moveTo>
                  <a:pt x="0" y="0"/>
                </a:moveTo>
                <a:lnTo>
                  <a:pt x="0" y="276227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9750" y="9426571"/>
            <a:ext cx="6838949" cy="276227"/>
          </a:xfrm>
          <a:custGeom>
            <a:avLst/>
            <a:gdLst/>
            <a:ahLst/>
            <a:cxnLst/>
            <a:rect l="l" t="t" r="r" b="b"/>
            <a:pathLst>
              <a:path w="6838949" h="276227">
                <a:moveTo>
                  <a:pt x="0" y="0"/>
                </a:moveTo>
                <a:lnTo>
                  <a:pt x="6838949" y="0"/>
                </a:lnTo>
                <a:lnTo>
                  <a:pt x="6838949" y="276227"/>
                </a:lnTo>
                <a:lnTo>
                  <a:pt x="0" y="276227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9750" y="9521821"/>
            <a:ext cx="6762749" cy="180977"/>
          </a:xfrm>
          <a:custGeom>
            <a:avLst/>
            <a:gdLst/>
            <a:ahLst/>
            <a:cxnLst/>
            <a:rect l="l" t="t" r="r" b="b"/>
            <a:pathLst>
              <a:path w="6762749" h="180977">
                <a:moveTo>
                  <a:pt x="0" y="0"/>
                </a:moveTo>
                <a:lnTo>
                  <a:pt x="6762749" y="0"/>
                </a:lnTo>
                <a:lnTo>
                  <a:pt x="6762749" y="180977"/>
                </a:lnTo>
                <a:lnTo>
                  <a:pt x="0" y="180977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84200" y="3892548"/>
            <a:ext cx="5515610" cy="5810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Display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'hi'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quotes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84175" indent="-371475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"Display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O'Brien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Display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O'Brien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"Display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\"hi\"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quotes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Display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"hi"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quotes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-85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200" spc="10" dirty="0">
                <a:solidFill>
                  <a:srgbClr val="D5D5D5"/>
                </a:solidFill>
                <a:latin typeface="Arial"/>
                <a:cs typeface="Arial"/>
              </a:rPr>
              <a:t>o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oid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using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'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D5D5D5"/>
                </a:solidFill>
                <a:latin typeface="Arial"/>
                <a:cs typeface="Arial"/>
              </a:rPr>
              <a:t>"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inside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strings,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D5D5D5"/>
                </a:solidFill>
                <a:latin typeface="Arial"/>
                <a:cs typeface="Arial"/>
              </a:rPr>
              <a:t>y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ou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can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enclose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such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strings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D5D5D5"/>
                </a:solidFill>
                <a:latin typeface="Arial"/>
                <a:cs typeface="Arial"/>
              </a:rPr>
              <a:t>triple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quotes: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"""Display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"hi"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and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'bye'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quotes""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Display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"hi"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and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'bye'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quotes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10" dirty="0">
                <a:solidFill>
                  <a:srgbClr val="D5D5D5"/>
                </a:solidFill>
                <a:latin typeface="Arial"/>
                <a:cs typeface="Arial"/>
              </a:rPr>
              <a:t>Multiline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190944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triple_quoted_string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"""This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triple-quoted string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that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spans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two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lines"""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5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4175" indent="-371475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triple_quoted_strin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g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24"/>
              </a:spcBef>
            </a:pPr>
            <a:endParaRPr sz="1400"/>
          </a:p>
          <a:p>
            <a:pPr marL="384175" marR="3150870">
              <a:lnSpc>
                <a:spcPct val="1012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triple-quoted string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that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spans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two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lines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triple_quoted_string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5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4200" y="3549648"/>
            <a:ext cx="2444750" cy="180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'Display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\'hi\'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quotes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223220" y="3549648"/>
            <a:ext cx="2225040" cy="180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#using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\'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escape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sequence: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300"/>
            <a:ext cx="0" cy="9334500"/>
          </a:xfrm>
          <a:custGeom>
            <a:avLst/>
            <a:gdLst/>
            <a:ahLst/>
            <a:cxnLst/>
            <a:rect l="l" t="t" r="r" b="b"/>
            <a:pathLst>
              <a:path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8699" y="368300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00" y="368300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8064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24923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3016248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35020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49" y="46831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49" y="58642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9" y="69500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9" y="776922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49" y="8588373"/>
            <a:ext cx="6838949" cy="114299"/>
          </a:xfrm>
          <a:custGeom>
            <a:avLst/>
            <a:gdLst/>
            <a:ahLst/>
            <a:cxnLst/>
            <a:rect l="l" t="t" r="r" b="b"/>
            <a:pathLst>
              <a:path w="6838949" h="114299">
                <a:moveTo>
                  <a:pt x="0" y="0"/>
                </a:moveTo>
                <a:lnTo>
                  <a:pt x="6838949" y="0"/>
                </a:lnTo>
                <a:lnTo>
                  <a:pt x="683894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49" y="463548"/>
            <a:ext cx="6838949" cy="342899"/>
          </a:xfrm>
          <a:custGeom>
            <a:avLst/>
            <a:gdLst/>
            <a:ahLst/>
            <a:cxnLst/>
            <a:rect l="l" t="t" r="r" b="b"/>
            <a:pathLst>
              <a:path w="6838949" h="342899">
                <a:moveTo>
                  <a:pt x="0" y="0"/>
                </a:moveTo>
                <a:lnTo>
                  <a:pt x="6838949" y="0"/>
                </a:lnTo>
                <a:lnTo>
                  <a:pt x="6838949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2499" y="368300"/>
            <a:ext cx="76199" cy="95247"/>
          </a:xfrm>
          <a:custGeom>
            <a:avLst/>
            <a:gdLst/>
            <a:ahLst/>
            <a:cxnLst/>
            <a:rect l="l" t="t" r="r" b="b"/>
            <a:pathLst>
              <a:path w="76199" h="95247">
                <a:moveTo>
                  <a:pt x="0" y="0"/>
                </a:moveTo>
                <a:lnTo>
                  <a:pt x="76199" y="0"/>
                </a:lnTo>
                <a:lnTo>
                  <a:pt x="76199" y="95247"/>
                </a:lnTo>
                <a:lnTo>
                  <a:pt x="0" y="95247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750" y="473073"/>
            <a:ext cx="6038849" cy="333374"/>
          </a:xfrm>
          <a:custGeom>
            <a:avLst/>
            <a:gdLst/>
            <a:ahLst/>
            <a:cxnLst/>
            <a:rect l="l" t="t" r="r" b="b"/>
            <a:pathLst>
              <a:path w="6038849" h="333374">
                <a:moveTo>
                  <a:pt x="0" y="0"/>
                </a:moveTo>
                <a:lnTo>
                  <a:pt x="6038849" y="0"/>
                </a:lnTo>
                <a:lnTo>
                  <a:pt x="60388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50" y="368299"/>
            <a:ext cx="6762749" cy="95247"/>
          </a:xfrm>
          <a:custGeom>
            <a:avLst/>
            <a:gdLst/>
            <a:ahLst/>
            <a:cxnLst/>
            <a:rect l="l" t="t" r="r" b="b"/>
            <a:pathLst>
              <a:path w="6762749" h="95247">
                <a:moveTo>
                  <a:pt x="6762749" y="0"/>
                </a:moveTo>
                <a:lnTo>
                  <a:pt x="6762749" y="95247"/>
                </a:lnTo>
                <a:lnTo>
                  <a:pt x="0" y="95247"/>
                </a:lnTo>
                <a:lnTo>
                  <a:pt x="0" y="0"/>
                </a:lnTo>
                <a:lnTo>
                  <a:pt x="6762749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062" y="62071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862" y="59674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006" y="59626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862" y="6923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749" y="1835148"/>
            <a:ext cx="6838949" cy="657224"/>
          </a:xfrm>
          <a:custGeom>
            <a:avLst/>
            <a:gdLst/>
            <a:ahLst/>
            <a:cxnLst/>
            <a:rect l="l" t="t" r="r" b="b"/>
            <a:pathLst>
              <a:path w="6838949" h="657224">
                <a:moveTo>
                  <a:pt x="0" y="0"/>
                </a:moveTo>
                <a:lnTo>
                  <a:pt x="6838949" y="0"/>
                </a:lnTo>
                <a:lnTo>
                  <a:pt x="6838949" y="657224"/>
                </a:lnTo>
                <a:lnTo>
                  <a:pt x="0" y="6572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750" y="920747"/>
            <a:ext cx="6838949" cy="914399"/>
          </a:xfrm>
          <a:custGeom>
            <a:avLst/>
            <a:gdLst/>
            <a:ahLst/>
            <a:cxnLst/>
            <a:rect l="l" t="t" r="r" b="b"/>
            <a:pathLst>
              <a:path w="6838949" h="914399">
                <a:moveTo>
                  <a:pt x="0" y="0"/>
                </a:moveTo>
                <a:lnTo>
                  <a:pt x="6838949" y="0"/>
                </a:lnTo>
                <a:lnTo>
                  <a:pt x="6838949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0750" y="1844674"/>
            <a:ext cx="6038849" cy="647699"/>
          </a:xfrm>
          <a:custGeom>
            <a:avLst/>
            <a:gdLst/>
            <a:ahLst/>
            <a:cxnLst/>
            <a:rect l="l" t="t" r="r" b="b"/>
            <a:pathLst>
              <a:path w="6038849" h="647699">
                <a:moveTo>
                  <a:pt x="0" y="0"/>
                </a:moveTo>
                <a:lnTo>
                  <a:pt x="6038849" y="0"/>
                </a:lnTo>
                <a:lnTo>
                  <a:pt x="6038849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750" y="1015997"/>
            <a:ext cx="6762749" cy="819149"/>
          </a:xfrm>
          <a:custGeom>
            <a:avLst/>
            <a:gdLst/>
            <a:ahLst/>
            <a:cxnLst/>
            <a:rect l="l" t="t" r="r" b="b"/>
            <a:pathLst>
              <a:path w="6762749" h="819149">
                <a:moveTo>
                  <a:pt x="0" y="0"/>
                </a:moveTo>
                <a:lnTo>
                  <a:pt x="6762749" y="0"/>
                </a:lnTo>
                <a:lnTo>
                  <a:pt x="6762749" y="819149"/>
                </a:lnTo>
                <a:lnTo>
                  <a:pt x="0" y="8191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062" y="199231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862" y="196833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006" y="196786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862" y="20639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750" y="2606672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750" y="3130546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750" y="3225796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749" y="43497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750" y="3616321"/>
            <a:ext cx="6838949" cy="733424"/>
          </a:xfrm>
          <a:custGeom>
            <a:avLst/>
            <a:gdLst/>
            <a:ahLst/>
            <a:cxnLst/>
            <a:rect l="l" t="t" r="r" b="b"/>
            <a:pathLst>
              <a:path w="6838949" h="733424">
                <a:moveTo>
                  <a:pt x="0" y="0"/>
                </a:moveTo>
                <a:lnTo>
                  <a:pt x="6838949" y="0"/>
                </a:lnTo>
                <a:lnTo>
                  <a:pt x="6838949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0750" y="435927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750" y="3711571"/>
            <a:ext cx="6762749" cy="638174"/>
          </a:xfrm>
          <a:custGeom>
            <a:avLst/>
            <a:gdLst/>
            <a:ahLst/>
            <a:cxnLst/>
            <a:rect l="l" t="t" r="r" b="b"/>
            <a:pathLst>
              <a:path w="6762749" h="638174">
                <a:moveTo>
                  <a:pt x="0" y="0"/>
                </a:moveTo>
                <a:lnTo>
                  <a:pt x="6762749" y="0"/>
                </a:lnTo>
                <a:lnTo>
                  <a:pt x="6762749" y="638174"/>
                </a:lnTo>
                <a:lnTo>
                  <a:pt x="0" y="6381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4062" y="450691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7862" y="448293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006" y="448246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862" y="45785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9749" y="55308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9750" y="4797421"/>
            <a:ext cx="6838949" cy="733424"/>
          </a:xfrm>
          <a:custGeom>
            <a:avLst/>
            <a:gdLst/>
            <a:ahLst/>
            <a:cxnLst/>
            <a:rect l="l" t="t" r="r" b="b"/>
            <a:pathLst>
              <a:path w="6838949" h="733424">
                <a:moveTo>
                  <a:pt x="0" y="0"/>
                </a:moveTo>
                <a:lnTo>
                  <a:pt x="6838949" y="0"/>
                </a:lnTo>
                <a:lnTo>
                  <a:pt x="6838949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0750" y="554037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750" y="4892671"/>
            <a:ext cx="6762749" cy="638174"/>
          </a:xfrm>
          <a:custGeom>
            <a:avLst/>
            <a:gdLst/>
            <a:ahLst/>
            <a:cxnLst/>
            <a:rect l="l" t="t" r="r" b="b"/>
            <a:pathLst>
              <a:path w="6762749" h="638174">
                <a:moveTo>
                  <a:pt x="0" y="0"/>
                </a:moveTo>
                <a:lnTo>
                  <a:pt x="6762749" y="0"/>
                </a:lnTo>
                <a:lnTo>
                  <a:pt x="6762749" y="638174"/>
                </a:lnTo>
                <a:lnTo>
                  <a:pt x="0" y="6381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062" y="5688011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7862" y="566403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006" y="566356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862" y="57596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750" y="5978521"/>
            <a:ext cx="6838949" cy="971549"/>
          </a:xfrm>
          <a:custGeom>
            <a:avLst/>
            <a:gdLst/>
            <a:ahLst/>
            <a:cxnLst/>
            <a:rect l="l" t="t" r="r" b="b"/>
            <a:pathLst>
              <a:path w="6838949" h="971549">
                <a:moveTo>
                  <a:pt x="0" y="0"/>
                </a:moveTo>
                <a:lnTo>
                  <a:pt x="6838949" y="0"/>
                </a:lnTo>
                <a:lnTo>
                  <a:pt x="6838949" y="971549"/>
                </a:lnTo>
                <a:lnTo>
                  <a:pt x="0" y="97154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2431" y="6291261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749" y="74358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750" y="7064371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0750" y="744537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750" y="7159621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4062" y="7593010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7862" y="756904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006" y="756856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7862" y="766460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9749" y="825499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750" y="7883521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0750" y="8264523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9750" y="7978771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4062" y="8412160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7862" y="8388189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5006" y="8387713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7862" y="8483757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9749" y="9255122"/>
            <a:ext cx="6838949" cy="447678"/>
          </a:xfrm>
          <a:custGeom>
            <a:avLst/>
            <a:gdLst/>
            <a:ahLst/>
            <a:cxnLst/>
            <a:rect l="l" t="t" r="r" b="b"/>
            <a:pathLst>
              <a:path w="6838949" h="447678">
                <a:moveTo>
                  <a:pt x="0" y="0"/>
                </a:moveTo>
                <a:lnTo>
                  <a:pt x="6838949" y="0"/>
                </a:lnTo>
                <a:lnTo>
                  <a:pt x="6838949" y="447678"/>
                </a:lnTo>
                <a:lnTo>
                  <a:pt x="0" y="447678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9750" y="8702671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9750" y="8797921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84200" y="539749"/>
            <a:ext cx="5304155" cy="8620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84175">
              <a:lnSpc>
                <a:spcPct val="100000"/>
              </a:lnSpc>
            </a:pPr>
            <a:r>
              <a:rPr sz="1050" spc="-15" dirty="0">
                <a:solidFill>
                  <a:srgbClr val="818181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triple-quoted\nstring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that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spans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two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line</a:t>
            </a:r>
            <a:r>
              <a:rPr sz="1050" spc="-15" dirty="0">
                <a:solidFill>
                  <a:srgbClr val="818181"/>
                </a:solidFill>
                <a:latin typeface="Consolas"/>
                <a:cs typeface="Consolas"/>
              </a:rPr>
              <a:t>s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'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331089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"""This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lengthy multiline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string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containing a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few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lines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\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text""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lengthy</a:t>
            </a:r>
            <a:endParaRPr sz="1050">
              <a:latin typeface="Consolas"/>
              <a:cs typeface="Consolas"/>
            </a:endParaRPr>
          </a:p>
          <a:p>
            <a:pPr marL="384175" marR="2939415">
              <a:lnSpc>
                <a:spcPct val="1012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multiline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string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containing a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few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lines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text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-35" dirty="0">
                <a:solidFill>
                  <a:srgbClr val="D5D5D5"/>
                </a:solidFill>
                <a:latin typeface="Arial"/>
                <a:cs typeface="Arial"/>
              </a:rPr>
              <a:t>Pr</a:t>
            </a:r>
            <a:r>
              <a:rPr sz="1200" spc="10" dirty="0">
                <a:solidFill>
                  <a:srgbClr val="D5D5D5"/>
                </a:solidFill>
                <a:latin typeface="Arial"/>
                <a:cs typeface="Arial"/>
              </a:rPr>
              <a:t>ecision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Handling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ython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3.4536475856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14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#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using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"%"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till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decimal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places</a:t>
            </a:r>
            <a:endParaRPr sz="1050">
              <a:latin typeface="Consolas"/>
              <a:cs typeface="Consolas"/>
            </a:endParaRPr>
          </a:p>
          <a:p>
            <a:pPr marL="12700" marR="1270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"The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till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decimal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place(using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%)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",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 print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'%.2f'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%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number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till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decimal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place(using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%)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3.45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#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using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"%"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till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4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decimal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places</a:t>
            </a:r>
            <a:endParaRPr sz="1050">
              <a:latin typeface="Consolas"/>
              <a:cs typeface="Consolas"/>
            </a:endParaRPr>
          </a:p>
          <a:p>
            <a:pPr marL="12700" marR="12700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"The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till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decimal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place(using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%)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",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end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 print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'%.4f'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%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value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number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till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decimal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place(using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%)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3.4536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Getting Input </a:t>
            </a:r>
            <a:r>
              <a:rPr sz="1950" b="1" spc="0" dirty="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sz="1950" b="1" spc="-35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950" b="1" spc="-75" dirty="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50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950" b="1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b="1" spc="-80" dirty="0">
                <a:solidFill>
                  <a:srgbClr val="D5D5D5"/>
                </a:solidFill>
                <a:latin typeface="Arial"/>
                <a:cs typeface="Arial"/>
              </a:rPr>
              <a:t>User</a:t>
            </a:r>
            <a:endParaRPr sz="19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built-in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input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D5D5D5"/>
                </a:solidFill>
                <a:latin typeface="Arial"/>
                <a:cs typeface="Arial"/>
              </a:rPr>
              <a:t>function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equests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D5D5D5"/>
                </a:solidFill>
                <a:latin typeface="Arial"/>
                <a:cs typeface="Arial"/>
              </a:rPr>
              <a:t>obtains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user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input: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4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4175" indent="-371475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"What's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your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name?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"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What's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your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name?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shifat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nam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shifat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243141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value1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'Enter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first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 value2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'Enter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second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54062" y="9412285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7862" y="9388314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5006" y="938783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7862" y="948388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6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7"/>
            <a:ext cx="0" cy="9334500"/>
          </a:xfrm>
          <a:custGeom>
            <a:avLst/>
            <a:gdLst/>
            <a:ahLst/>
            <a:cxnLst/>
            <a:rect l="l" t="t" r="r" b="b"/>
            <a:pathLst>
              <a:path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8699" y="368297"/>
            <a:ext cx="38099" cy="9334500"/>
          </a:xfrm>
          <a:custGeom>
            <a:avLst/>
            <a:gdLst/>
            <a:ahLst/>
            <a:cxnLst/>
            <a:rect l="l" t="t" r="r" b="b"/>
            <a:pathLst>
              <a:path w="38099" h="9334500">
                <a:moveTo>
                  <a:pt x="0" y="0"/>
                </a:moveTo>
                <a:lnTo>
                  <a:pt x="38099" y="0"/>
                </a:lnTo>
                <a:lnTo>
                  <a:pt x="380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00" y="368297"/>
            <a:ext cx="171449" cy="9334500"/>
          </a:xfrm>
          <a:custGeom>
            <a:avLst/>
            <a:gdLst/>
            <a:ahLst/>
            <a:cxnLst/>
            <a:rect l="l" t="t" r="r" b="b"/>
            <a:pathLst>
              <a:path w="171449" h="9334500">
                <a:moveTo>
                  <a:pt x="0" y="0"/>
                </a:moveTo>
                <a:lnTo>
                  <a:pt x="171449" y="0"/>
                </a:lnTo>
                <a:lnTo>
                  <a:pt x="17144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368297"/>
            <a:ext cx="6838949" cy="161925"/>
          </a:xfrm>
          <a:custGeom>
            <a:avLst/>
            <a:gdLst/>
            <a:ahLst/>
            <a:cxnLst/>
            <a:rect l="l" t="t" r="r" b="b"/>
            <a:pathLst>
              <a:path w="6838949" h="161925">
                <a:moveTo>
                  <a:pt x="0" y="0"/>
                </a:moveTo>
                <a:lnTo>
                  <a:pt x="6838949" y="0"/>
                </a:lnTo>
                <a:lnTo>
                  <a:pt x="6838949" y="161925"/>
                </a:lnTo>
                <a:lnTo>
                  <a:pt x="0" y="161925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1416046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2235196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3235320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49" y="3759195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49" y="4578345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49" y="5397495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49" y="5921370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49" y="6740520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49" y="7559670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749" y="8378820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49" y="9559922"/>
            <a:ext cx="6838949" cy="142857"/>
          </a:xfrm>
          <a:custGeom>
            <a:avLst/>
            <a:gdLst/>
            <a:ahLst/>
            <a:cxnLst/>
            <a:rect l="l" t="t" r="r" b="b"/>
            <a:pathLst>
              <a:path w="6838949" h="142857">
                <a:moveTo>
                  <a:pt x="0" y="0"/>
                </a:moveTo>
                <a:lnTo>
                  <a:pt x="6838949" y="0"/>
                </a:lnTo>
                <a:lnTo>
                  <a:pt x="6838949" y="142857"/>
                </a:lnTo>
                <a:lnTo>
                  <a:pt x="0" y="142857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50" y="367666"/>
            <a:ext cx="6838949" cy="48895"/>
          </a:xfrm>
          <a:custGeom>
            <a:avLst/>
            <a:gdLst/>
            <a:ahLst/>
            <a:cxnLst/>
            <a:rect l="l" t="t" r="r" b="b"/>
            <a:pathLst>
              <a:path w="6838949" h="48895">
                <a:moveTo>
                  <a:pt x="0" y="-2"/>
                </a:moveTo>
                <a:lnTo>
                  <a:pt x="6838949" y="-2"/>
                </a:lnTo>
                <a:lnTo>
                  <a:pt x="6838949" y="48893"/>
                </a:lnTo>
                <a:lnTo>
                  <a:pt x="0" y="48893"/>
                </a:lnTo>
                <a:lnTo>
                  <a:pt x="0" y="-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0750" y="368301"/>
            <a:ext cx="6038849" cy="161922"/>
          </a:xfrm>
          <a:custGeom>
            <a:avLst/>
            <a:gdLst/>
            <a:ahLst/>
            <a:cxnLst/>
            <a:rect l="l" t="t" r="r" b="b"/>
            <a:pathLst>
              <a:path w="6038849" h="161922">
                <a:moveTo>
                  <a:pt x="0" y="0"/>
                </a:moveTo>
                <a:lnTo>
                  <a:pt x="6038849" y="0"/>
                </a:lnTo>
                <a:lnTo>
                  <a:pt x="6038849" y="161922"/>
                </a:lnTo>
                <a:lnTo>
                  <a:pt x="0" y="1619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749" y="108267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750" y="530224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0750" y="1092201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750" y="625476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062" y="1239839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862" y="121586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006" y="121539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862" y="131143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749" y="190182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750" y="1530349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0750" y="1911351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750" y="1625599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62" y="2058989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7862" y="203501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006" y="203454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862" y="2130586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749" y="29019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750" y="2349499"/>
            <a:ext cx="6838949" cy="552449"/>
          </a:xfrm>
          <a:custGeom>
            <a:avLst/>
            <a:gdLst/>
            <a:ahLst/>
            <a:cxnLst/>
            <a:rect l="l" t="t" r="r" b="b"/>
            <a:pathLst>
              <a:path w="6838949" h="552449">
                <a:moveTo>
                  <a:pt x="0" y="0"/>
                </a:moveTo>
                <a:lnTo>
                  <a:pt x="6838949" y="0"/>
                </a:lnTo>
                <a:lnTo>
                  <a:pt x="6838949" y="552449"/>
                </a:lnTo>
                <a:lnTo>
                  <a:pt x="0" y="55244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0750" y="2911476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" y="2444749"/>
            <a:ext cx="6762749" cy="457199"/>
          </a:xfrm>
          <a:custGeom>
            <a:avLst/>
            <a:gdLst/>
            <a:ahLst/>
            <a:cxnLst/>
            <a:rect l="l" t="t" r="r" b="b"/>
            <a:pathLst>
              <a:path w="6762749" h="457199">
                <a:moveTo>
                  <a:pt x="0" y="0"/>
                </a:moveTo>
                <a:lnTo>
                  <a:pt x="6762749" y="0"/>
                </a:lnTo>
                <a:lnTo>
                  <a:pt x="676274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062" y="3059114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862" y="303514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006" y="303466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862" y="313071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750" y="3349624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749" y="424497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50" y="3873499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0750" y="4254501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750" y="3968749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4062" y="4402139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7862" y="437816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006" y="437769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862" y="4473735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749" y="5064122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50" y="4692649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0750" y="5073651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750" y="4787899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4062" y="5221289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7862" y="5197318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5006" y="519684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7862" y="5292885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750" y="5511799"/>
            <a:ext cx="6838949" cy="409574"/>
          </a:xfrm>
          <a:custGeom>
            <a:avLst/>
            <a:gdLst/>
            <a:ahLst/>
            <a:cxnLst/>
            <a:rect l="l" t="t" r="r" b="b"/>
            <a:pathLst>
              <a:path w="6838949" h="409574">
                <a:moveTo>
                  <a:pt x="0" y="0"/>
                </a:moveTo>
                <a:lnTo>
                  <a:pt x="6838949" y="0"/>
                </a:lnTo>
                <a:lnTo>
                  <a:pt x="68389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9749" y="64071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9750" y="603567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0750" y="6416676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9750" y="613092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4062" y="6564314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7862" y="654034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5006" y="653986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7862" y="663591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9749" y="722629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750" y="68548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0750" y="7235826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9750" y="69500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4062" y="7383464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7862" y="735949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5006" y="735901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62" y="745506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9749" y="80454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9750" y="767397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0750" y="8054976"/>
            <a:ext cx="6448424" cy="323849"/>
          </a:xfrm>
          <a:custGeom>
            <a:avLst/>
            <a:gdLst/>
            <a:ahLst/>
            <a:cxnLst/>
            <a:rect l="l" t="t" r="r" b="b"/>
            <a:pathLst>
              <a:path w="6448424" h="323849">
                <a:moveTo>
                  <a:pt x="0" y="0"/>
                </a:moveTo>
                <a:lnTo>
                  <a:pt x="6448424" y="0"/>
                </a:lnTo>
                <a:lnTo>
                  <a:pt x="6448424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9750" y="776922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4062" y="8202614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7862" y="8178642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006" y="817816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7862" y="827421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9750" y="8493124"/>
            <a:ext cx="6838949" cy="1066799"/>
          </a:xfrm>
          <a:custGeom>
            <a:avLst/>
            <a:gdLst/>
            <a:ahLst/>
            <a:cxnLst/>
            <a:rect l="l" t="t" r="r" b="b"/>
            <a:pathLst>
              <a:path w="6838949" h="1066799">
                <a:moveTo>
                  <a:pt x="0" y="0"/>
                </a:moveTo>
                <a:lnTo>
                  <a:pt x="6838949" y="0"/>
                </a:lnTo>
                <a:lnTo>
                  <a:pt x="6838949" y="1066799"/>
                </a:lnTo>
                <a:lnTo>
                  <a:pt x="0" y="1066799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5950" y="9440864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2"/>
                </a:moveTo>
                <a:lnTo>
                  <a:pt x="6724649" y="-2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5950" y="9450389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2"/>
                </a:moveTo>
                <a:lnTo>
                  <a:pt x="6724649" y="-2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31074" y="94360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5949" y="943609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84200" y="395048"/>
            <a:ext cx="5450840" cy="8952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453129" indent="371475">
              <a:lnSpc>
                <a:spcPct val="119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Enter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first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number: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30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total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value1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+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value2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tota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l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3040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typ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tota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l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#python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takes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as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string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we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have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type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c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the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input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str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4"/>
              </a:spcBef>
            </a:pPr>
            <a:endParaRPr sz="1300"/>
          </a:p>
          <a:p>
            <a:pPr marL="12700" marR="96583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total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1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+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value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2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#type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casting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format 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tota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l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70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Getting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an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Integer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sz="1200" spc="30" dirty="0">
                <a:solidFill>
                  <a:srgbClr val="D5D5D5"/>
                </a:solidFill>
                <a:latin typeface="Arial"/>
                <a:cs typeface="Arial"/>
              </a:rPr>
              <a:t>rom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D5D5D5"/>
                </a:solidFill>
                <a:latin typeface="Arial"/>
                <a:cs typeface="Arial"/>
              </a:rPr>
              <a:t>User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D5D5D5"/>
                </a:solidFill>
                <a:latin typeface="Arial"/>
                <a:cs typeface="Arial"/>
              </a:rPr>
              <a:t>b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y 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casting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D5D5D5"/>
                </a:solidFill>
                <a:latin typeface="Arial"/>
                <a:cs typeface="Arial"/>
              </a:rPr>
              <a:t>input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D5D5D5"/>
                </a:solidFill>
                <a:latin typeface="Arial"/>
                <a:cs typeface="Arial"/>
              </a:rPr>
              <a:t>format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84175" indent="-371475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another_value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'Enter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Enter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another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another_valu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31750">
              <a:lnSpc>
                <a:spcPct val="100000"/>
              </a:lnSpc>
            </a:pPr>
            <a:r>
              <a:rPr sz="1200" b="1" spc="-95" dirty="0">
                <a:solidFill>
                  <a:srgbClr val="D5D5D5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aking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multiple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D5D5D5"/>
                </a:solidFill>
                <a:latin typeface="Arial"/>
                <a:cs typeface="Arial"/>
              </a:rPr>
              <a:t>input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sz="1200" b="1" spc="-25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200" b="1" spc="-45" dirty="0">
                <a:solidFill>
                  <a:srgbClr val="D5D5D5"/>
                </a:solidFill>
                <a:latin typeface="Arial"/>
                <a:cs typeface="Arial"/>
              </a:rPr>
              <a:t>om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D5D5D5"/>
                </a:solidFill>
                <a:latin typeface="Arial"/>
                <a:cs typeface="Arial"/>
              </a:rPr>
              <a:t>user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b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(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.spli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a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,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b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prin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typ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e(a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&lt;class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'str'&gt;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950" spc="-20" dirty="0">
                <a:solidFill>
                  <a:srgbClr val="D5D5D5"/>
                </a:solidFill>
                <a:latin typeface="Arial"/>
                <a:cs typeface="Arial"/>
              </a:rPr>
              <a:t>Solving</a:t>
            </a:r>
            <a:r>
              <a:rPr sz="1950" spc="-6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950" spc="-55" dirty="0">
                <a:solidFill>
                  <a:srgbClr val="D5D5D5"/>
                </a:solidFill>
                <a:latin typeface="Arial"/>
                <a:cs typeface="Arial"/>
              </a:rPr>
              <a:t>P</a:t>
            </a:r>
            <a:r>
              <a:rPr sz="1950" spc="-50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950" spc="20" dirty="0">
                <a:solidFill>
                  <a:srgbClr val="D5D5D5"/>
                </a:solidFill>
                <a:latin typeface="Arial"/>
                <a:cs typeface="Arial"/>
              </a:rPr>
              <a:t>oblem</a:t>
            </a:r>
            <a:endParaRPr sz="19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4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Determining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Minimum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D5D5D5"/>
                </a:solidFill>
                <a:latin typeface="Arial"/>
                <a:cs typeface="Arial"/>
              </a:rPr>
              <a:t>Maximum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with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Built-In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100" dirty="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sz="1200" b="1" spc="-45" dirty="0">
                <a:solidFill>
                  <a:srgbClr val="D5D5D5"/>
                </a:solidFill>
                <a:latin typeface="Arial"/>
                <a:cs typeface="Arial"/>
              </a:rPr>
              <a:t>unctions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min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max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39750" y="587377"/>
            <a:ext cx="6838950" cy="828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862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Enter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second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number: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40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2431" y="8805864"/>
            <a:ext cx="103187" cy="51593"/>
          </a:xfrm>
          <a:custGeom>
            <a:avLst/>
            <a:gdLst/>
            <a:ahLst/>
            <a:cxnLst/>
            <a:rect l="l" t="t" r="r" b="b"/>
            <a:pathLst>
              <a:path w="103187" h="51593">
                <a:moveTo>
                  <a:pt x="51593" y="51593"/>
                </a:moveTo>
                <a:lnTo>
                  <a:pt x="0" y="0"/>
                </a:lnTo>
                <a:lnTo>
                  <a:pt x="103187" y="0"/>
                </a:lnTo>
                <a:lnTo>
                  <a:pt x="51593" y="5159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9750" y="9673591"/>
            <a:ext cx="6838949" cy="29845"/>
          </a:xfrm>
          <a:custGeom>
            <a:avLst/>
            <a:gdLst/>
            <a:ahLst/>
            <a:cxnLst/>
            <a:rect l="l" t="t" r="r" b="b"/>
            <a:pathLst>
              <a:path w="6838949" h="29845">
                <a:moveTo>
                  <a:pt x="0" y="-2"/>
                </a:moveTo>
                <a:lnTo>
                  <a:pt x="6838949" y="-2"/>
                </a:lnTo>
                <a:lnTo>
                  <a:pt x="6838949" y="29843"/>
                </a:lnTo>
                <a:lnTo>
                  <a:pt x="0" y="29843"/>
                </a:lnTo>
                <a:lnTo>
                  <a:pt x="0" y="-2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9750" y="9673591"/>
            <a:ext cx="6838949" cy="29845"/>
          </a:xfrm>
          <a:custGeom>
            <a:avLst/>
            <a:gdLst/>
            <a:ahLst/>
            <a:cxnLst/>
            <a:rect l="l" t="t" r="r" b="b"/>
            <a:pathLst>
              <a:path w="6838949" h="29845">
                <a:moveTo>
                  <a:pt x="0" y="-2"/>
                </a:moveTo>
                <a:lnTo>
                  <a:pt x="6838949" y="-2"/>
                </a:lnTo>
                <a:lnTo>
                  <a:pt x="6838949" y="29843"/>
                </a:lnTo>
                <a:lnTo>
                  <a:pt x="0" y="29843"/>
                </a:lnTo>
                <a:lnTo>
                  <a:pt x="0" y="-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7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77800"/>
            <a:ext cx="477520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8/31/2020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520" y="177800"/>
            <a:ext cx="2695575" cy="13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eek_1_Introduction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_to_Python_Lab.ipynb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-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Colaboratory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368298"/>
            <a:ext cx="0" cy="9334500"/>
          </a:xfrm>
          <a:custGeom>
            <a:avLst/>
            <a:gdLst/>
            <a:ahLst/>
            <a:cxnLst/>
            <a:rect l="l" t="t" r="r" b="b"/>
            <a:pathLst>
              <a:path h="9334500">
                <a:moveTo>
                  <a:pt x="0" y="0"/>
                </a:move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300" y="368300"/>
            <a:ext cx="7048499" cy="9334500"/>
          </a:xfrm>
          <a:custGeom>
            <a:avLst/>
            <a:gdLst/>
            <a:ahLst/>
            <a:cxnLst/>
            <a:rect l="l" t="t" r="r" b="b"/>
            <a:pathLst>
              <a:path w="7048499" h="9334500">
                <a:moveTo>
                  <a:pt x="0" y="0"/>
                </a:moveTo>
                <a:lnTo>
                  <a:pt x="7048499" y="0"/>
                </a:lnTo>
                <a:lnTo>
                  <a:pt x="7048499" y="9334500"/>
                </a:lnTo>
                <a:lnTo>
                  <a:pt x="0" y="933450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49" y="1730371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49" y="2549521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49" y="3368671"/>
            <a:ext cx="6838949" cy="114301"/>
          </a:xfrm>
          <a:custGeom>
            <a:avLst/>
            <a:gdLst/>
            <a:ahLst/>
            <a:cxnLst/>
            <a:rect l="l" t="t" r="r" b="b"/>
            <a:pathLst>
              <a:path w="6838949" h="114301">
                <a:moveTo>
                  <a:pt x="0" y="0"/>
                </a:moveTo>
                <a:lnTo>
                  <a:pt x="6838949" y="0"/>
                </a:lnTo>
                <a:lnTo>
                  <a:pt x="6838949" y="114301"/>
                </a:lnTo>
                <a:lnTo>
                  <a:pt x="0" y="114301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49" y="5911847"/>
            <a:ext cx="6838949" cy="114295"/>
          </a:xfrm>
          <a:custGeom>
            <a:avLst/>
            <a:gdLst/>
            <a:ahLst/>
            <a:cxnLst/>
            <a:rect l="l" t="t" r="r" b="b"/>
            <a:pathLst>
              <a:path w="6838949" h="114295">
                <a:moveTo>
                  <a:pt x="0" y="0"/>
                </a:moveTo>
                <a:lnTo>
                  <a:pt x="6838949" y="0"/>
                </a:lnTo>
                <a:lnTo>
                  <a:pt x="6838949" y="114295"/>
                </a:lnTo>
                <a:lnTo>
                  <a:pt x="0" y="114295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49" y="1073148"/>
            <a:ext cx="6838949" cy="657224"/>
          </a:xfrm>
          <a:custGeom>
            <a:avLst/>
            <a:gdLst/>
            <a:ahLst/>
            <a:cxnLst/>
            <a:rect l="l" t="t" r="r" b="b"/>
            <a:pathLst>
              <a:path w="6838949" h="657224">
                <a:moveTo>
                  <a:pt x="0" y="0"/>
                </a:moveTo>
                <a:lnTo>
                  <a:pt x="6838949" y="0"/>
                </a:lnTo>
                <a:lnTo>
                  <a:pt x="6838949" y="657224"/>
                </a:lnTo>
                <a:lnTo>
                  <a:pt x="0" y="65722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" y="368300"/>
            <a:ext cx="6838949" cy="704849"/>
          </a:xfrm>
          <a:custGeom>
            <a:avLst/>
            <a:gdLst/>
            <a:ahLst/>
            <a:cxnLst/>
            <a:rect l="l" t="t" r="r" b="b"/>
            <a:pathLst>
              <a:path w="6838949" h="704849">
                <a:moveTo>
                  <a:pt x="6838949" y="0"/>
                </a:moveTo>
                <a:lnTo>
                  <a:pt x="6838949" y="704849"/>
                </a:lnTo>
                <a:lnTo>
                  <a:pt x="0" y="704849"/>
                </a:lnTo>
                <a:lnTo>
                  <a:pt x="0" y="0"/>
                </a:lnTo>
                <a:lnTo>
                  <a:pt x="6838949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0750" y="1082676"/>
            <a:ext cx="6038849" cy="647699"/>
          </a:xfrm>
          <a:custGeom>
            <a:avLst/>
            <a:gdLst/>
            <a:ahLst/>
            <a:cxnLst/>
            <a:rect l="l" t="t" r="r" b="b"/>
            <a:pathLst>
              <a:path w="6038849" h="647699">
                <a:moveTo>
                  <a:pt x="0" y="0"/>
                </a:moveTo>
                <a:lnTo>
                  <a:pt x="6038849" y="0"/>
                </a:lnTo>
                <a:lnTo>
                  <a:pt x="6038849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50" y="434974"/>
            <a:ext cx="6762749" cy="638174"/>
          </a:xfrm>
          <a:custGeom>
            <a:avLst/>
            <a:gdLst/>
            <a:ahLst/>
            <a:cxnLst/>
            <a:rect l="l" t="t" r="r" b="b"/>
            <a:pathLst>
              <a:path w="6762749" h="638174">
                <a:moveTo>
                  <a:pt x="0" y="0"/>
                </a:moveTo>
                <a:lnTo>
                  <a:pt x="6762749" y="0"/>
                </a:lnTo>
                <a:lnTo>
                  <a:pt x="6762749" y="638174"/>
                </a:lnTo>
                <a:lnTo>
                  <a:pt x="0" y="6381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062" y="1230314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862" y="120634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006" y="120586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862" y="130191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49" y="221614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50" y="184467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0750" y="2225676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750" y="193992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062" y="2373314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862" y="234934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006" y="234886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862" y="2444911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749" y="3035297"/>
            <a:ext cx="6838949" cy="333374"/>
          </a:xfrm>
          <a:custGeom>
            <a:avLst/>
            <a:gdLst/>
            <a:ahLst/>
            <a:cxnLst/>
            <a:rect l="l" t="t" r="r" b="b"/>
            <a:pathLst>
              <a:path w="6838949" h="333374">
                <a:moveTo>
                  <a:pt x="0" y="0"/>
                </a:moveTo>
                <a:lnTo>
                  <a:pt x="6838949" y="0"/>
                </a:lnTo>
                <a:lnTo>
                  <a:pt x="68389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750" y="2663824"/>
            <a:ext cx="6838949" cy="371474"/>
          </a:xfrm>
          <a:custGeom>
            <a:avLst/>
            <a:gdLst/>
            <a:ahLst/>
            <a:cxnLst/>
            <a:rect l="l" t="t" r="r" b="b"/>
            <a:pathLst>
              <a:path w="6838949" h="371474">
                <a:moveTo>
                  <a:pt x="0" y="0"/>
                </a:moveTo>
                <a:lnTo>
                  <a:pt x="6838949" y="0"/>
                </a:lnTo>
                <a:lnTo>
                  <a:pt x="6838949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0750" y="3044826"/>
            <a:ext cx="6038849" cy="323849"/>
          </a:xfrm>
          <a:custGeom>
            <a:avLst/>
            <a:gdLst/>
            <a:ahLst/>
            <a:cxnLst/>
            <a:rect l="l" t="t" r="r" b="b"/>
            <a:pathLst>
              <a:path w="6038849" h="323849">
                <a:moveTo>
                  <a:pt x="0" y="0"/>
                </a:moveTo>
                <a:lnTo>
                  <a:pt x="6038849" y="0"/>
                </a:lnTo>
                <a:lnTo>
                  <a:pt x="6038849" y="323849"/>
                </a:lnTo>
                <a:lnTo>
                  <a:pt x="0" y="323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750" y="2759074"/>
            <a:ext cx="6762749" cy="276224"/>
          </a:xfrm>
          <a:custGeom>
            <a:avLst/>
            <a:gdLst/>
            <a:ahLst/>
            <a:cxnLst/>
            <a:rect l="l" t="t" r="r" b="b"/>
            <a:pathLst>
              <a:path w="6762749" h="276224">
                <a:moveTo>
                  <a:pt x="0" y="0"/>
                </a:moveTo>
                <a:lnTo>
                  <a:pt x="6762749" y="0"/>
                </a:lnTo>
                <a:lnTo>
                  <a:pt x="67627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062" y="3192464"/>
            <a:ext cx="57149" cy="47624"/>
          </a:xfrm>
          <a:custGeom>
            <a:avLst/>
            <a:gdLst/>
            <a:ahLst/>
            <a:cxnLst/>
            <a:rect l="l" t="t" r="r" b="b"/>
            <a:pathLst>
              <a:path w="57149" h="47624">
                <a:moveTo>
                  <a:pt x="33337" y="47624"/>
                </a:moveTo>
                <a:lnTo>
                  <a:pt x="19049" y="47624"/>
                </a:lnTo>
                <a:lnTo>
                  <a:pt x="38099" y="28574"/>
                </a:lnTo>
                <a:lnTo>
                  <a:pt x="0" y="28574"/>
                </a:lnTo>
                <a:lnTo>
                  <a:pt x="0" y="19049"/>
                </a:lnTo>
                <a:lnTo>
                  <a:pt x="38099" y="19049"/>
                </a:lnTo>
                <a:lnTo>
                  <a:pt x="19049" y="0"/>
                </a:lnTo>
                <a:lnTo>
                  <a:pt x="33337" y="0"/>
                </a:lnTo>
                <a:lnTo>
                  <a:pt x="57149" y="23812"/>
                </a:lnTo>
                <a:lnTo>
                  <a:pt x="33337" y="4762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862" y="3168493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006" y="316801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5249"/>
                </a:moveTo>
                <a:lnTo>
                  <a:pt x="0" y="0"/>
                </a:lnTo>
              </a:path>
            </a:pathLst>
          </a:custGeom>
          <a:ln w="15557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7862" y="3264060"/>
            <a:ext cx="85724" cy="0"/>
          </a:xfrm>
          <a:custGeom>
            <a:avLst/>
            <a:gdLst/>
            <a:ahLst/>
            <a:cxnLst/>
            <a:rect l="l" t="t" r="r" b="b"/>
            <a:pathLst>
              <a:path w="85724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30162">
            <a:solidFill>
              <a:srgbClr val="D5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750" y="3482974"/>
            <a:ext cx="6838949" cy="2428874"/>
          </a:xfrm>
          <a:custGeom>
            <a:avLst/>
            <a:gdLst/>
            <a:ahLst/>
            <a:cxnLst/>
            <a:rect l="l" t="t" r="r" b="b"/>
            <a:pathLst>
              <a:path w="6838949" h="2428874">
                <a:moveTo>
                  <a:pt x="0" y="0"/>
                </a:moveTo>
                <a:lnTo>
                  <a:pt x="6838949" y="0"/>
                </a:lnTo>
                <a:lnTo>
                  <a:pt x="6838949" y="2428874"/>
                </a:lnTo>
                <a:lnTo>
                  <a:pt x="0" y="2428874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950" y="4125914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2"/>
                </a:moveTo>
                <a:lnTo>
                  <a:pt x="6724649" y="-2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950" y="4135439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2"/>
                </a:moveTo>
                <a:lnTo>
                  <a:pt x="6724649" y="-2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31074" y="41211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5949" y="4121149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5950" y="5792789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2"/>
                </a:moveTo>
                <a:lnTo>
                  <a:pt x="6724649" y="-2"/>
                </a:lnTo>
              </a:path>
            </a:pathLst>
          </a:custGeom>
          <a:ln w="10794">
            <a:solidFill>
              <a:srgbClr val="99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950" y="5802314"/>
            <a:ext cx="6724649" cy="0"/>
          </a:xfrm>
          <a:custGeom>
            <a:avLst/>
            <a:gdLst/>
            <a:ahLst/>
            <a:cxnLst/>
            <a:rect l="l" t="t" r="r" b="b"/>
            <a:pathLst>
              <a:path w="6724649">
                <a:moveTo>
                  <a:pt x="0" y="-2"/>
                </a:moveTo>
                <a:lnTo>
                  <a:pt x="6724649" y="-2"/>
                </a:lnTo>
              </a:path>
            </a:pathLst>
          </a:custGeom>
          <a:ln w="10794">
            <a:solidFill>
              <a:srgbClr val="EDED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31074" y="5788024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5949" y="5788024"/>
            <a:ext cx="9524" cy="19049"/>
          </a:xfrm>
          <a:custGeom>
            <a:avLst/>
            <a:gdLst/>
            <a:ahLst/>
            <a:cxnLst/>
            <a:rect l="l" t="t" r="r" b="b"/>
            <a:pathLst>
              <a:path w="9524" h="19049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5024" y="4864099"/>
            <a:ext cx="47624" cy="47620"/>
          </a:xfrm>
          <a:custGeom>
            <a:avLst/>
            <a:gdLst/>
            <a:ahLst/>
            <a:cxnLst/>
            <a:rect l="l" t="t" r="r" b="b"/>
            <a:pathLst>
              <a:path w="47624" h="47620">
                <a:moveTo>
                  <a:pt x="26970" y="47620"/>
                </a:moveTo>
                <a:lnTo>
                  <a:pt x="20654" y="47620"/>
                </a:lnTo>
                <a:lnTo>
                  <a:pt x="17617" y="47010"/>
                </a:lnTo>
                <a:lnTo>
                  <a:pt x="0" y="26961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61"/>
                </a:lnTo>
                <a:lnTo>
                  <a:pt x="26970" y="4762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5024" y="5102224"/>
            <a:ext cx="47624" cy="47620"/>
          </a:xfrm>
          <a:custGeom>
            <a:avLst/>
            <a:gdLst/>
            <a:ahLst/>
            <a:cxnLst/>
            <a:rect l="l" t="t" r="r" b="b"/>
            <a:pathLst>
              <a:path w="47624" h="47620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45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45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5024" y="5340349"/>
            <a:ext cx="47624" cy="47620"/>
          </a:xfrm>
          <a:custGeom>
            <a:avLst/>
            <a:gdLst/>
            <a:ahLst/>
            <a:cxnLst/>
            <a:rect l="l" t="t" r="r" b="b"/>
            <a:pathLst>
              <a:path w="47624" h="47620">
                <a:moveTo>
                  <a:pt x="26970" y="47620"/>
                </a:moveTo>
                <a:lnTo>
                  <a:pt x="20654" y="47620"/>
                </a:lnTo>
                <a:lnTo>
                  <a:pt x="17617" y="47010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024" y="5578474"/>
            <a:ext cx="47624" cy="47620"/>
          </a:xfrm>
          <a:custGeom>
            <a:avLst/>
            <a:gdLst/>
            <a:ahLst/>
            <a:cxnLst/>
            <a:rect l="l" t="t" r="r" b="b"/>
            <a:pathLst>
              <a:path w="47624" h="47620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1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0"/>
                </a:lnTo>
                <a:lnTo>
                  <a:pt x="47624" y="26961"/>
                </a:lnTo>
                <a:lnTo>
                  <a:pt x="26970" y="4762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4200" y="414014"/>
            <a:ext cx="6205855" cy="5285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820035">
              <a:lnSpc>
                <a:spcPct val="1131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number1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'Enter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first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)) number2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'Enter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second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')) number3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inpu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t(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'Enter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third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D5D5D5"/>
                </a:solidFill>
                <a:latin typeface="Consolas"/>
                <a:cs typeface="Consolas"/>
              </a:rPr>
              <a:t> 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'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24"/>
              </a:spcBef>
            </a:pPr>
            <a:endParaRPr sz="1400"/>
          </a:p>
          <a:p>
            <a:pPr marL="384175" marR="4061460">
              <a:lnSpc>
                <a:spcPct val="1012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Enter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first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20 Enter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second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50 Enter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third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integer:</a:t>
            </a:r>
            <a:r>
              <a:rPr sz="1050" spc="-5" dirty="0">
                <a:solidFill>
                  <a:srgbClr val="818181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mi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n(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1,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2,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3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20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ma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x(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1,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2,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number</a:t>
            </a:r>
            <a:r>
              <a:rPr sz="1050" spc="-15" dirty="0">
                <a:solidFill>
                  <a:srgbClr val="D5D5D5"/>
                </a:solidFill>
                <a:latin typeface="Consolas"/>
                <a:cs typeface="Consolas"/>
              </a:rPr>
              <a:t>3</a:t>
            </a:r>
            <a:r>
              <a:rPr sz="1050" spc="-10" dirty="0">
                <a:solidFill>
                  <a:srgbClr val="D5D5D5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384175">
              <a:lnSpc>
                <a:spcPct val="100000"/>
              </a:lnSpc>
            </a:pPr>
            <a:r>
              <a:rPr sz="1050" spc="-10" dirty="0">
                <a:solidFill>
                  <a:srgbClr val="818181"/>
                </a:solidFill>
                <a:latin typeface="Consolas"/>
                <a:cs typeface="Consolas"/>
              </a:rPr>
              <a:t>100</a:t>
            </a:r>
            <a:endParaRPr sz="1050">
              <a:latin typeface="Consolas"/>
              <a:cs typeface="Consolas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1750">
              <a:lnSpc>
                <a:spcPct val="100000"/>
              </a:lnSpc>
            </a:pPr>
            <a:r>
              <a:rPr sz="1950" b="1" i="1" spc="-195" dirty="0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sz="1950" b="1" i="1" spc="-185" dirty="0">
                <a:solidFill>
                  <a:srgbClr val="D5D5D5"/>
                </a:solidFill>
                <a:latin typeface="Arial"/>
                <a:cs typeface="Arial"/>
              </a:rPr>
              <a:t>x</a:t>
            </a:r>
            <a:r>
              <a:rPr sz="1950" b="1" i="1" spc="-80" dirty="0">
                <a:solidFill>
                  <a:srgbClr val="D5D5D5"/>
                </a:solidFill>
                <a:latin typeface="Arial"/>
                <a:cs typeface="Arial"/>
              </a:rPr>
              <a:t>e</a:t>
            </a:r>
            <a:r>
              <a:rPr sz="1950" b="1" i="1" spc="-75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950" b="1" i="1" spc="-80" dirty="0">
                <a:solidFill>
                  <a:srgbClr val="D5D5D5"/>
                </a:solidFill>
                <a:latin typeface="Arial"/>
                <a:cs typeface="Arial"/>
              </a:rPr>
              <a:t>cises</a:t>
            </a:r>
            <a:endParaRPr sz="19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0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31750" marR="12700">
              <a:lnSpc>
                <a:spcPct val="130200"/>
              </a:lnSpc>
            </a:pPr>
            <a:r>
              <a:rPr sz="1200" b="1" spc="-80" dirty="0">
                <a:solidFill>
                  <a:srgbClr val="D5D5D5"/>
                </a:solidFill>
                <a:latin typeface="Arial"/>
                <a:cs typeface="Arial"/>
              </a:rPr>
              <a:t>C</a:t>
            </a:r>
            <a:r>
              <a:rPr sz="1200" b="1" spc="-60" dirty="0">
                <a:solidFill>
                  <a:srgbClr val="D5D5D5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D5D5D5"/>
                </a:solidFill>
                <a:latin typeface="Arial"/>
                <a:cs typeface="Arial"/>
              </a:rPr>
              <a:t>eate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80" dirty="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ariables </a:t>
            </a:r>
            <a:r>
              <a:rPr sz="1200" b="1" spc="-60" dirty="0">
                <a:solidFill>
                  <a:srgbClr val="D5D5D5"/>
                </a:solidFill>
                <a:latin typeface="Arial"/>
                <a:cs typeface="Arial"/>
              </a:rPr>
              <a:t>x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D5D5D5"/>
                </a:solidFill>
                <a:latin typeface="Arial"/>
                <a:cs typeface="Arial"/>
              </a:rPr>
              <a:t>=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D5D5D5"/>
                </a:solidFill>
                <a:latin typeface="Arial"/>
                <a:cs typeface="Arial"/>
              </a:rPr>
              <a:t>2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D5D5D5"/>
                </a:solidFill>
                <a:latin typeface="Arial"/>
                <a:cs typeface="Arial"/>
              </a:rPr>
              <a:t>and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D5D5D5"/>
                </a:solidFill>
                <a:latin typeface="Arial"/>
                <a:cs typeface="Arial"/>
              </a:rPr>
              <a:t>y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D5D5D5"/>
                </a:solidFill>
                <a:latin typeface="Arial"/>
                <a:cs typeface="Arial"/>
              </a:rPr>
              <a:t>=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D5D5D5"/>
                </a:solidFill>
                <a:latin typeface="Arial"/>
                <a:cs typeface="Arial"/>
              </a:rPr>
              <a:t>3,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then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determine what </a:t>
            </a:r>
            <a:r>
              <a:rPr sz="1200" b="1" spc="-45" dirty="0">
                <a:solidFill>
                  <a:srgbClr val="D5D5D5"/>
                </a:solidFill>
                <a:latin typeface="Arial"/>
                <a:cs typeface="Arial"/>
              </a:rPr>
              <a:t>each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D5D5D5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the</a:t>
            </a:r>
            <a:r>
              <a:rPr sz="1200" b="1" spc="-35" dirty="0">
                <a:solidFill>
                  <a:srgbClr val="D5D5D5"/>
                </a:solidFill>
                <a:latin typeface="Arial"/>
                <a:cs typeface="Arial"/>
              </a:rPr>
              <a:t> following </a:t>
            </a:r>
            <a:r>
              <a:rPr sz="1200" b="1" spc="-30" dirty="0">
                <a:solidFill>
                  <a:srgbClr val="D5D5D5"/>
                </a:solidFill>
                <a:latin typeface="Arial"/>
                <a:cs typeface="Arial"/>
              </a:rPr>
              <a:t>statements</a:t>
            </a:r>
            <a:r>
              <a:rPr sz="1200" b="1" spc="-1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D5D5D5"/>
                </a:solidFill>
                <a:latin typeface="Arial"/>
                <a:cs typeface="Arial"/>
              </a:rPr>
              <a:t>displ</a:t>
            </a:r>
            <a:r>
              <a:rPr sz="1200" b="1" spc="-60" dirty="0">
                <a:solidFill>
                  <a:srgbClr val="D5D5D5"/>
                </a:solidFill>
                <a:latin typeface="Arial"/>
                <a:cs typeface="Arial"/>
              </a:rPr>
              <a:t>a</a:t>
            </a:r>
            <a:r>
              <a:rPr sz="1200" b="1" spc="-65" dirty="0">
                <a:solidFill>
                  <a:srgbClr val="D5D5D5"/>
                </a:solidFill>
                <a:latin typeface="Arial"/>
                <a:cs typeface="Arial"/>
              </a:rPr>
              <a:t>ys: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5"/>
              </a:spcBef>
            </a:pPr>
            <a:endParaRPr sz="1000"/>
          </a:p>
          <a:p>
            <a:pPr marL="412750">
              <a:lnSpc>
                <a:spcPct val="100000"/>
              </a:lnSpc>
            </a:pP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print('x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D5D5D5"/>
                </a:solidFill>
                <a:latin typeface="Arial"/>
                <a:cs typeface="Arial"/>
              </a:rPr>
              <a:t>=',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x)</a:t>
            </a:r>
            <a:endParaRPr sz="1200">
              <a:latin typeface="Arial"/>
              <a:cs typeface="Arial"/>
            </a:endParaRPr>
          </a:p>
          <a:p>
            <a:pPr marL="412750" marR="3553460">
              <a:lnSpc>
                <a:spcPct val="130200"/>
              </a:lnSpc>
            </a:pP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print('</a:t>
            </a: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V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alue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D5D5D5"/>
                </a:solidFill>
                <a:latin typeface="Arial"/>
                <a:cs typeface="Arial"/>
              </a:rPr>
              <a:t>o</a:t>
            </a:r>
            <a:r>
              <a:rPr sz="1200" spc="35" dirty="0">
                <a:solidFill>
                  <a:srgbClr val="D5D5D5"/>
                </a:solidFill>
                <a:latin typeface="Arial"/>
                <a:cs typeface="Arial"/>
              </a:rPr>
              <a:t>f</a:t>
            </a:r>
            <a:r>
              <a:rPr sz="1200" spc="-60" dirty="0">
                <a:solidFill>
                  <a:srgbClr val="D5D5D5"/>
                </a:solidFill>
                <a:latin typeface="Arial"/>
                <a:cs typeface="Arial"/>
              </a:rPr>
              <a:t>',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D5D5D5"/>
                </a:solidFill>
                <a:latin typeface="Arial"/>
                <a:cs typeface="Arial"/>
              </a:rPr>
              <a:t>x,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D5D5D5"/>
                </a:solidFill>
                <a:latin typeface="Arial"/>
                <a:cs typeface="Arial"/>
              </a:rPr>
              <a:t>'+',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D5D5D5"/>
                </a:solidFill>
                <a:latin typeface="Arial"/>
                <a:cs typeface="Arial"/>
              </a:rPr>
              <a:t>x,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D5D5D5"/>
                </a:solidFill>
                <a:latin typeface="Arial"/>
                <a:cs typeface="Arial"/>
              </a:rPr>
              <a:t>'is',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0" dirty="0">
                <a:solidFill>
                  <a:srgbClr val="D5D5D5"/>
                </a:solidFill>
                <a:latin typeface="Arial"/>
                <a:cs typeface="Arial"/>
              </a:rPr>
              <a:t>(x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+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x)) print('x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D5D5D5"/>
                </a:solidFill>
                <a:latin typeface="Arial"/>
                <a:cs typeface="Arial"/>
              </a:rPr>
              <a:t>=')</a:t>
            </a:r>
            <a:endParaRPr sz="12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34"/>
              </a:spcBef>
            </a:pP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print((x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+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y), </a:t>
            </a:r>
            <a:r>
              <a:rPr sz="1200" spc="-50" dirty="0">
                <a:solidFill>
                  <a:srgbClr val="D5D5D5"/>
                </a:solidFill>
                <a:latin typeface="Arial"/>
                <a:cs typeface="Arial"/>
              </a:rPr>
              <a:t>'=',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D5D5D5"/>
                </a:solidFill>
                <a:latin typeface="Arial"/>
                <a:cs typeface="Arial"/>
              </a:rPr>
              <a:t>(y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D5D5D5"/>
                </a:solidFill>
                <a:latin typeface="Arial"/>
                <a:cs typeface="Arial"/>
              </a:rPr>
              <a:t>+</a:t>
            </a:r>
            <a:r>
              <a:rPr sz="1200" spc="-40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D5D5D5"/>
                </a:solidFill>
                <a:latin typeface="Arial"/>
                <a:cs typeface="Arial"/>
              </a:rPr>
              <a:t>x))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https://colab.research.google.com/drive/1F_-MxQczsxhrAeYP43aMRHiGpGInv0im#scroll</a:t>
            </a:r>
            <a:r>
              <a:rPr sz="800" spc="-90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o=5cVJRxj9r-22&amp;printMode=true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800" dirty="0" smtClean="0">
                <a:latin typeface="Arial"/>
                <a:cs typeface="Arial"/>
              </a:rPr>
              <a:t>8</a:t>
            </a:fld>
            <a:r>
              <a:rPr sz="800" spc="-10" dirty="0">
                <a:latin typeface="Arial"/>
                <a:cs typeface="Arial"/>
              </a:rPr>
              <a:t>/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1295</Words>
  <Application>Microsoft Office PowerPoint</Application>
  <PresentationFormat>Custom</PresentationFormat>
  <Paragraphs>389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shifat nayme</cp:lastModifiedBy>
  <cp:revision>1</cp:revision>
  <dcterms:created xsi:type="dcterms:W3CDTF">2020-08-31T19:49:43Z</dcterms:created>
  <dcterms:modified xsi:type="dcterms:W3CDTF">2020-08-31T13:50:56Z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LastSaved">
    <vt:filetime>2020-08-31T00:00:00Z</vt:filetime>
  </property>
</Properties>
</file>