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348" r:id="rId4"/>
    <p:sldId id="324" r:id="rId5"/>
    <p:sldId id="359" r:id="rId6"/>
    <p:sldId id="366" r:id="rId7"/>
    <p:sldId id="521" r:id="rId8"/>
    <p:sldId id="306" r:id="rId9"/>
    <p:sldId id="338" r:id="rId10"/>
    <p:sldId id="308" r:id="rId11"/>
    <p:sldId id="309" r:id="rId12"/>
    <p:sldId id="310" r:id="rId13"/>
    <p:sldId id="311" r:id="rId14"/>
    <p:sldId id="342" r:id="rId15"/>
    <p:sldId id="313" r:id="rId16"/>
    <p:sldId id="340" r:id="rId17"/>
    <p:sldId id="341" r:id="rId18"/>
    <p:sldId id="343" r:id="rId19"/>
    <p:sldId id="312" r:id="rId20"/>
    <p:sldId id="314" r:id="rId21"/>
    <p:sldId id="316" r:id="rId22"/>
    <p:sldId id="344" r:id="rId23"/>
    <p:sldId id="647" r:id="rId24"/>
    <p:sldId id="532" r:id="rId25"/>
    <p:sldId id="633" r:id="rId26"/>
    <p:sldId id="642" r:id="rId27"/>
    <p:sldId id="641" r:id="rId28"/>
    <p:sldId id="634" r:id="rId29"/>
    <p:sldId id="644" r:id="rId30"/>
    <p:sldId id="646" r:id="rId31"/>
    <p:sldId id="643" r:id="rId32"/>
    <p:sldId id="648" r:id="rId33"/>
    <p:sldId id="544" r:id="rId34"/>
    <p:sldId id="545" r:id="rId35"/>
    <p:sldId id="546" r:id="rId36"/>
    <p:sldId id="547" r:id="rId37"/>
    <p:sldId id="549" r:id="rId38"/>
    <p:sldId id="550" r:id="rId39"/>
    <p:sldId id="551" r:id="rId40"/>
    <p:sldId id="649" r:id="rId41"/>
    <p:sldId id="654" r:id="rId42"/>
    <p:sldId id="2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6794-94F5-434C-87B0-00726508D041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FB19-93FB-4101-8B76-DC513E1C1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905C41F-4F8B-4174-A713-1325D63F70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7FDA069-3A8F-4EE6-BAE3-6F88EAF69F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en-US">
              <a:ea typeface="ＭＳ Ｐゴシック" panose="020B0400000000000000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23F3E9E-D662-4703-B474-80FDC3214A87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algn="r" eaLnBrk="1" hangingPunct="1"/>
            <a:fld id="{13D572CF-E7F9-47E0-A048-AAD2EEEEC263}" type="slidenum">
              <a:rPr lang="en-US" altLang="en-US" sz="1300"/>
              <a:pPr algn="r" eaLnBrk="1" hangingPunct="1"/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3DFD9E4-11CD-436D-A87A-4B192B9A20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C1B2A28-5C1C-4580-A116-3F179A1F52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AT" altLang="en-US" b="1">
                <a:ea typeface="ＭＳ Ｐゴシック" panose="020B0400000000000000" pitchFamily="34" charset="-128"/>
              </a:rPr>
              <a:t>BNF</a:t>
            </a:r>
            <a:r>
              <a:rPr lang="de-AT" altLang="en-US">
                <a:ea typeface="ＭＳ Ｐゴシック" panose="020B0400000000000000" pitchFamily="34" charset="-128"/>
              </a:rPr>
              <a:t> stands for </a:t>
            </a:r>
            <a:r>
              <a:rPr lang="de-AT" altLang="en-US" b="1">
                <a:ea typeface="ＭＳ Ｐゴシック" panose="020B0400000000000000" pitchFamily="34" charset="-128"/>
              </a:rPr>
              <a:t>Backus Normal Form</a:t>
            </a:r>
            <a:r>
              <a:rPr lang="de-AT" altLang="en-US">
                <a:ea typeface="ＭＳ Ｐゴシック" panose="020B0400000000000000" pitchFamily="34" charset="-128"/>
              </a:rPr>
              <a:t>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52FA868-A01D-420C-8BCC-AA400CFA2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eaLnBrk="1" hangingPunct="1"/>
            <a:fld id="{EFF2CC3F-567E-4284-9EA0-2332EF628AB1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601-8CA1-4A63-AF3B-C432B714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89CB8-E158-416E-BD5C-92E1BE05E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38C6-B7FE-4F62-A9CA-69E737A0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2EA1-B48F-4A47-A5AA-4BEEEC6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E4CD-7DE6-4788-B960-9FE54F8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0370-ED4F-4302-9DC9-0ED04410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11B7-0896-463D-83E1-8BC61CFC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D493-EF56-4EBD-B586-BDDEB5AB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9656-3B70-4E82-9496-DB4AC80A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2FA0-00D1-4C24-B501-2FAE3824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DF82C-7D1A-4402-8995-ABA28DCC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D446-7D9F-4427-B6D4-4A64DD36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2443-B685-4B3D-A9D9-9876719F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FA34-D79F-4BA7-80C9-555AE006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C315-2B6F-42C1-B0EB-93483B5C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7399-DBC8-4B83-B921-97F8CC1F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FBAF-6344-440F-8968-6B28DAA3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F3E9-494E-42BC-82B0-11A8DB9A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A72A-3E42-4624-889E-959D26E3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7ABF-E6B2-4A34-B81D-CA5C0E1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3694-B4A5-466D-9FF2-3AE3E54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3D43-DF18-4BF4-B755-B199DA4B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A2DA-377D-4031-A79A-B31CD90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CB46-AB76-479D-AF77-75CA681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9168-727B-4AB8-801C-030565C1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440-0F40-4879-892C-681D478D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4F7-12C5-495F-B268-75720A46B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55A9-959A-4F5C-8848-F809918E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9510-D97C-4074-A50A-0459F6B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BE5A-BFB2-4F76-9C92-44181249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5D9E-FD92-4A4D-ACDA-951A22AB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1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8705-3CDD-4E08-96F3-519D8299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0D0C-B748-4ABF-B0A8-3084D90A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138D4-AD5D-464C-B125-46841DB3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1367B-9F19-4AF5-8DF4-8EB866EA6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67137-7659-4B50-9F5D-9580FBD65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034BF-19D7-46AE-8E58-119098F4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8D949-1CC4-451B-94F1-7EF230F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7A718-B2BE-4AFD-B1A9-B5805A9A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D110-8854-4E6E-9E98-CB5B72EB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8CD4-1B58-482E-A7AE-05520FDB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025C3-D7B9-465D-A49C-34EE13C9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785B3-04E7-409F-968C-C2916EB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B8BB-9008-4C14-840F-FC94DE5C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0C918-3101-48F1-947A-B9D360D2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AA0D3-2D0F-4CFF-9DF4-429FF1A5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E324-3F7A-49CF-8954-5564939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4A5D-44A8-4399-863C-1AAE43EC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2FE3-7293-4DF3-A7DF-56D541FA7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345-542E-4887-B41C-7672C692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A74F-73EB-4A04-9390-AA8AABED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E9CD-6AAD-4AC0-AE6B-1D40CE4E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EBFF-2848-4543-BE3B-4FAC350B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03270-B017-4D7E-987F-2BD46C40C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3BF24-A724-44A4-9A3C-958C71B5C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F4DA-CD95-46D2-B691-CA813494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38A6E-0653-4DE9-970B-A02E7D13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3F41-2C95-40CB-BC88-B8482E6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F46B2-3BCB-4F2C-B584-41426140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E544-D664-46A3-B38E-620C3CC4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66B6-2637-4CCD-817F-07E8DD39D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5B85-C9CF-409D-8596-9E36E9815BA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3FA4-80A4-415E-A5B8-BB2BEA973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FDB1-5A75-4E34-89FE-D6810D19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583E-6E6E-4851-98D3-2FA7B6AA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87FB-103B-4B81-90E1-57E4C8594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Predicate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4D7C-F925-4641-A6ED-E91DCCDD3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00931-608F-4D5A-9EBE-EB5C1FFE7B5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DDF6DBB-3A2D-49E5-AE0E-1BDC96E98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Propositional Functions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A778376-96CE-4E14-8205-69D63D11A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Predicate logic includes propositional functions of </a:t>
            </a:r>
            <a:r>
              <a:rPr lang="en-US" altLang="en-US" b="1"/>
              <a:t>any</a:t>
            </a:r>
            <a:r>
              <a:rPr lang="en-US" altLang="en-US"/>
              <a:t> number of arguments.</a:t>
            </a:r>
          </a:p>
          <a:p>
            <a:pPr>
              <a:buFontTx/>
              <a:buNone/>
            </a:pPr>
            <a:r>
              <a:rPr lang="en-US" altLang="en-US" i="1"/>
              <a:t>	e.g.</a:t>
            </a:r>
            <a:r>
              <a:rPr lang="en-US" altLang="en-US"/>
              <a:t> let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y,z</a:t>
            </a:r>
            <a:r>
              <a:rPr lang="en-US" altLang="en-US"/>
              <a:t>) = “</a:t>
            </a:r>
            <a:r>
              <a:rPr lang="en-US" altLang="en-US" i="1"/>
              <a:t>x </a:t>
            </a:r>
            <a:r>
              <a:rPr lang="en-US" altLang="en-US"/>
              <a:t>gave</a:t>
            </a:r>
            <a:r>
              <a:rPr lang="en-US" altLang="en-US" i="1"/>
              <a:t> y </a:t>
            </a:r>
            <a:r>
              <a:rPr lang="en-US" altLang="en-US"/>
              <a:t>the grade</a:t>
            </a:r>
            <a:r>
              <a:rPr lang="en-US" altLang="en-US" i="1"/>
              <a:t> z</a:t>
            </a:r>
            <a:r>
              <a:rPr lang="en-US" altLang="en-US"/>
              <a:t>”,   	</a:t>
            </a:r>
          </a:p>
          <a:p>
            <a:pPr>
              <a:buFontTx/>
              <a:buNone/>
            </a:pPr>
            <a:r>
              <a:rPr lang="en-US" altLang="en-US"/>
              <a:t>		  </a:t>
            </a:r>
            <a:r>
              <a:rPr lang="en-US" altLang="en-US" i="1"/>
              <a:t>x=</a:t>
            </a:r>
            <a:r>
              <a:rPr lang="en-US" altLang="en-US"/>
              <a:t>“Mike”, </a:t>
            </a:r>
            <a:r>
              <a:rPr lang="en-US" altLang="en-US" i="1"/>
              <a:t>y</a:t>
            </a:r>
            <a:r>
              <a:rPr lang="en-US" altLang="en-US"/>
              <a:t>=“Mary”, </a:t>
            </a:r>
            <a:r>
              <a:rPr lang="en-US" altLang="en-US" i="1"/>
              <a:t>z</a:t>
            </a:r>
            <a:r>
              <a:rPr lang="en-US" altLang="en-US"/>
              <a:t>=“A”, </a:t>
            </a:r>
          </a:p>
          <a:p>
            <a:pPr>
              <a:buFontTx/>
              <a:buNone/>
            </a:pPr>
            <a:r>
              <a:rPr lang="en-US" altLang="en-US" i="1"/>
              <a:t>  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,</a:t>
            </a:r>
            <a:r>
              <a:rPr lang="en-US" altLang="en-US" i="1"/>
              <a:t>z</a:t>
            </a:r>
            <a:r>
              <a:rPr lang="en-US" altLang="en-US"/>
              <a:t>) = “Mike gave Mary the grade A.”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7CED-77E7-4AF5-9D64-070C89106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F566-DD4B-412D-BEEC-439A5C22B85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1BB5BC9-A32E-41C7-8F65-B2C6D3C4C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Universe of Discourse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40CAE24-776F-4F6B-9FD8-84B49187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  <a:ln/>
        </p:spPr>
        <p:txBody>
          <a:bodyPr/>
          <a:lstStyle/>
          <a:p>
            <a:r>
              <a:rPr lang="en-US" altLang="en-US"/>
              <a:t>The collection of values that a variable </a:t>
            </a:r>
            <a:r>
              <a:rPr lang="en-US" altLang="en-US" i="1"/>
              <a:t>x</a:t>
            </a:r>
            <a:r>
              <a:rPr lang="en-US" altLang="en-US"/>
              <a:t> can take is called </a:t>
            </a:r>
            <a:r>
              <a:rPr lang="en-US" altLang="en-US" i="1"/>
              <a:t>x</a:t>
            </a:r>
            <a:r>
              <a:rPr lang="en-US" altLang="en-US"/>
              <a:t>’s </a:t>
            </a:r>
            <a:r>
              <a:rPr lang="en-US" altLang="en-US" i="1"/>
              <a:t>universe of discourse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/>
              <a:t>    e.g.,  let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)=“</a:t>
            </a:r>
            <a:r>
              <a:rPr lang="en-US" altLang="en-US" i="1"/>
              <a:t>x</a:t>
            </a:r>
            <a:r>
              <a:rPr lang="en-US" altLang="en-US"/>
              <a:t>+1&gt;</a:t>
            </a:r>
            <a:r>
              <a:rPr lang="en-US" altLang="en-US" i="1"/>
              <a:t>x</a:t>
            </a:r>
            <a:r>
              <a:rPr lang="en-US" altLang="en-US"/>
              <a:t>”.  </a:t>
            </a:r>
          </a:p>
          <a:p>
            <a:pPr>
              <a:buFontTx/>
              <a:buNone/>
            </a:pPr>
            <a:r>
              <a:rPr lang="en-US" altLang="en-US"/>
              <a:t>   we could define the course of universe as the </a:t>
            </a:r>
            <a:r>
              <a:rPr lang="en-US" altLang="en-US" u="sng"/>
              <a:t>set of integers</a:t>
            </a:r>
            <a:r>
              <a:rPr lang="en-US" altLang="en-US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0DAF6-D320-483F-86BC-2E11B0E79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35EE-FB17-4594-BE80-2BB4AEEA11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DB3F48-5F13-4237-A0C7-F371AE3F6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Quantifier Expressions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938EDA6-8542-4388-B05D-CF68F347C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  <a:ln/>
        </p:spPr>
        <p:txBody>
          <a:bodyPr/>
          <a:lstStyle/>
          <a:p>
            <a:r>
              <a:rPr lang="en-US" altLang="en-US" i="1"/>
              <a:t>Quantifiers</a:t>
            </a:r>
            <a:r>
              <a:rPr lang="en-US" altLang="en-US"/>
              <a:t> allow us to </a:t>
            </a:r>
            <a:r>
              <a:rPr lang="en-US" altLang="en-US" i="1"/>
              <a:t>quantify </a:t>
            </a:r>
            <a:r>
              <a:rPr lang="en-US" altLang="en-US"/>
              <a:t>(count) </a:t>
            </a:r>
            <a:r>
              <a:rPr lang="en-US" altLang="en-US" i="1"/>
              <a:t>how many</a:t>
            </a:r>
            <a:r>
              <a:rPr lang="en-US" altLang="en-US"/>
              <a:t> objects in the universe of discourse satisfy a given predicate: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- “” is the FORLL or </a:t>
            </a:r>
            <a:r>
              <a:rPr lang="en-US" altLang="en-US" i="1">
                <a:sym typeface="Symbol" panose="05050102010706020507" pitchFamily="18" charset="2"/>
              </a:rPr>
              <a:t>universal</a:t>
            </a:r>
            <a:r>
              <a:rPr lang="en-US" altLang="en-US">
                <a:sym typeface="Symbol" panose="05050102010706020507" pitchFamily="18" charset="2"/>
              </a:rPr>
              <a:t> quantifier.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means </a:t>
            </a:r>
            <a:r>
              <a:rPr lang="en-US" altLang="en-US" i="1" u="sng">
                <a:sym typeface="Symbol" panose="05050102010706020507" pitchFamily="18" charset="2"/>
              </a:rPr>
              <a:t>for all</a:t>
            </a:r>
            <a:r>
              <a:rPr lang="en-US" altLang="en-US" u="sng">
                <a:sym typeface="Symbol" panose="05050102010706020507" pitchFamily="18" charset="2"/>
              </a:rPr>
              <a:t> x in the u.d</a:t>
            </a:r>
            <a:r>
              <a:rPr lang="en-US" altLang="en-US">
                <a:sym typeface="Symbol" panose="05050102010706020507" pitchFamily="18" charset="2"/>
              </a:rPr>
              <a:t>.,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holds.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- “” is the XISTS or </a:t>
            </a:r>
            <a:r>
              <a:rPr lang="en-US" altLang="en-US" i="1">
                <a:sym typeface="Symbol" panose="05050102010706020507" pitchFamily="18" charset="2"/>
              </a:rPr>
              <a:t>existential</a:t>
            </a:r>
            <a:r>
              <a:rPr lang="en-US" altLang="en-US">
                <a:sym typeface="Symbol" panose="05050102010706020507" pitchFamily="18" charset="2"/>
              </a:rPr>
              <a:t> quantifier.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means </a:t>
            </a:r>
            <a:r>
              <a:rPr lang="en-US" altLang="en-US" u="sng">
                <a:sym typeface="Symbol" panose="05050102010706020507" pitchFamily="18" charset="2"/>
              </a:rPr>
              <a:t>there </a:t>
            </a:r>
            <a:r>
              <a:rPr lang="en-US" altLang="en-US" i="1" u="sng">
                <a:sym typeface="Symbol" panose="05050102010706020507" pitchFamily="18" charset="2"/>
              </a:rPr>
              <a:t>exists</a:t>
            </a:r>
            <a:r>
              <a:rPr lang="en-US" altLang="en-US" u="sng">
                <a:sym typeface="Symbol" panose="05050102010706020507" pitchFamily="18" charset="2"/>
              </a:rPr>
              <a:t> an x in the u.d.</a:t>
            </a:r>
            <a:r>
              <a:rPr lang="en-US" altLang="en-US">
                <a:sym typeface="Symbol" panose="05050102010706020507" pitchFamily="18" charset="2"/>
              </a:rPr>
              <a:t> (that   	is, one or more) such that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is true.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9516-2FA3-4FC8-8957-B0E17EA38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E1F8D-E0C5-4A63-90B4-B87F5E229F5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30B12BD-5E61-4A89-8823-37B244A00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Universal Quantifier </a:t>
            </a:r>
            <a:r>
              <a:rPr lang="en-US" altLang="en-US" dirty="0">
                <a:sym typeface="Symbol" panose="05050102010706020507" pitchFamily="18" charset="2"/>
              </a:rPr>
              <a:t>: Example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8BE23E6-A194-4DD6-81CB-787DAE81A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be the </a:t>
            </a:r>
            <a:r>
              <a:rPr lang="en-US" altLang="en-US" i="1"/>
              <a:t>predicate</a:t>
            </a:r>
            <a:r>
              <a:rPr lang="en-US" altLang="en-US"/>
              <a:t> “</a:t>
            </a:r>
            <a:r>
              <a:rPr lang="en-US" altLang="en-US" i="1"/>
              <a:t>x</a:t>
            </a:r>
            <a:r>
              <a:rPr lang="en-US" altLang="en-US"/>
              <a:t> is full.”</a:t>
            </a:r>
          </a:p>
          <a:p>
            <a:r>
              <a:rPr lang="en-US" altLang="en-US"/>
              <a:t>Let the u.d. of </a:t>
            </a:r>
            <a:r>
              <a:rPr lang="en-US" altLang="en-US" i="1"/>
              <a:t>x</a:t>
            </a:r>
            <a:r>
              <a:rPr lang="en-US" altLang="en-US"/>
              <a:t> be </a:t>
            </a:r>
            <a:r>
              <a:rPr lang="en-US" altLang="en-US" u="sng"/>
              <a:t>parking spaces at UNR</a:t>
            </a:r>
            <a:r>
              <a:rPr lang="en-US" altLang="en-US"/>
              <a:t>.</a:t>
            </a:r>
          </a:p>
          <a:p>
            <a:r>
              <a:rPr lang="en-US" altLang="en-US"/>
              <a:t>The </a:t>
            </a:r>
            <a:r>
              <a:rPr lang="en-US" altLang="en-US" i="1"/>
              <a:t>universal quantification of 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),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  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), is the </a:t>
            </a:r>
            <a:r>
              <a:rPr lang="en-US" altLang="en-US" i="1">
                <a:sym typeface="Symbol" panose="05050102010706020507" pitchFamily="18" charset="2"/>
              </a:rPr>
              <a:t>proposition: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“All parking spaces at UNR are full.” or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“Every parking space at UNR is full.” or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“For each parking space at UNR, that space is full.”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5692-0EBC-4FC6-8A86-5C672A90D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F1EF2-94E1-4D23-B7A4-5F9C0DFE454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E2F6CBB1-C492-4D5A-BF38-9ECF37C8F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The Universal Quantifier </a:t>
            </a:r>
            <a:r>
              <a:rPr lang="en-US" altLang="en-US">
                <a:sym typeface="Symbol" panose="05050102010706020507" pitchFamily="18" charset="2"/>
              </a:rPr>
              <a:t>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BF2010C-089A-4123-ACDD-DD760A12E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is false, it suffices to find a </a:t>
            </a:r>
            <a:r>
              <a:rPr lang="en-US" altLang="en-US" b="1">
                <a:sym typeface="Symbol" panose="05050102010706020507" pitchFamily="18" charset="2"/>
              </a:rPr>
              <a:t>counterexample</a:t>
            </a:r>
            <a:r>
              <a:rPr lang="en-US" altLang="en-US">
                <a:sym typeface="Symbol" panose="05050102010706020507" pitchFamily="18" charset="2"/>
              </a:rPr>
              <a:t> (i.e., one value of x in the universe of discourse such that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is false)</a:t>
            </a:r>
            <a:endParaRPr lang="en-US" altLang="en-US"/>
          </a:p>
          <a:p>
            <a:pPr lvl="1"/>
            <a:endParaRPr lang="en-US" altLang="en-US" sz="2000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e.g.,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is the predicate “x&gt;0”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06D19-62DD-4AB9-9F93-484E99D93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96BC1-CF26-48E5-AF95-343DF9C77F1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0033A88-A78E-415B-A50A-7CEC05C7F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Existential Quantifier </a:t>
            </a:r>
            <a:r>
              <a:rPr lang="en-US" altLang="en-US">
                <a:sym typeface="Symbol" panose="05050102010706020507" pitchFamily="18" charset="2"/>
              </a:rPr>
              <a:t> Example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EAEC958-3C9C-44AC-B4E4-E22500F1E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  <a:ln/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be the </a:t>
            </a:r>
            <a:r>
              <a:rPr lang="en-US" altLang="en-US" i="1"/>
              <a:t>predicate</a:t>
            </a:r>
            <a:r>
              <a:rPr lang="en-US" altLang="en-US"/>
              <a:t> “</a:t>
            </a:r>
            <a:r>
              <a:rPr lang="en-US" altLang="en-US" i="1"/>
              <a:t>x</a:t>
            </a:r>
            <a:r>
              <a:rPr lang="en-US" altLang="en-US"/>
              <a:t> is full.”</a:t>
            </a:r>
          </a:p>
          <a:p>
            <a:r>
              <a:rPr lang="en-US" altLang="en-US"/>
              <a:t>Let the u.d. of x be </a:t>
            </a:r>
            <a:r>
              <a:rPr lang="en-US" altLang="en-US" u="sng"/>
              <a:t>parking spaces at UNR</a:t>
            </a:r>
            <a:r>
              <a:rPr lang="en-US" altLang="en-US"/>
              <a:t>.</a:t>
            </a:r>
          </a:p>
          <a:p>
            <a:r>
              <a:rPr lang="en-US" altLang="en-US"/>
              <a:t>The </a:t>
            </a:r>
            <a:r>
              <a:rPr lang="en-US" altLang="en-US" i="1"/>
              <a:t>universal quantification of 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),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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), is the </a:t>
            </a:r>
            <a:r>
              <a:rPr lang="en-US" altLang="en-US" i="1">
                <a:sym typeface="Symbol" panose="05050102010706020507" pitchFamily="18" charset="2"/>
              </a:rPr>
              <a:t>proposition</a:t>
            </a:r>
            <a:r>
              <a:rPr lang="en-US" altLang="en-US">
                <a:sym typeface="Symbol" panose="05050102010706020507" pitchFamily="18" charset="2"/>
              </a:rPr>
              <a:t>:</a:t>
            </a:r>
            <a:endParaRPr lang="en-US" altLang="en-US" i="1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“Some parking space at UNR is full.” or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“There is a parking space at UNR that is full.” or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“At least one parking space at UNR is full.”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F0009F-9B69-4991-93C9-DA438C476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433F0-B8A6-46A7-B47A-5BFE17CE4C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E0E47349-716B-44EC-82C5-7E3E2C093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Quantifier Equivalence Laws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1EAC29A-D35B-40CF-852A-4A7566E6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  <a:ln/>
        </p:spPr>
        <p:txBody>
          <a:bodyPr/>
          <a:lstStyle/>
          <a:p>
            <a:r>
              <a:rPr lang="en-US" altLang="en-US"/>
              <a:t>Definitions of quantifiers: If u.d.=a,b,c,… 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(a) 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(b) 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(c)  …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(a) 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(b) 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(c)  …</a:t>
            </a:r>
          </a:p>
          <a:p>
            <a:r>
              <a:rPr lang="en-US" altLang="en-US">
                <a:sym typeface="Symbol" panose="05050102010706020507" pitchFamily="18" charset="2"/>
              </a:rPr>
              <a:t>We can prove the following laws: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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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r>
              <a:rPr lang="en-US" altLang="en-US">
                <a:sym typeface="Symbol" panose="05050102010706020507" pitchFamily="18" charset="2"/>
              </a:rPr>
              <a:t>Which </a:t>
            </a:r>
            <a:r>
              <a:rPr lang="en-US" altLang="en-US" i="1">
                <a:sym typeface="Symbol" panose="05050102010706020507" pitchFamily="18" charset="2"/>
              </a:rPr>
              <a:t>propositional</a:t>
            </a:r>
            <a:r>
              <a:rPr lang="en-US" altLang="en-US">
                <a:sym typeface="Symbol" panose="05050102010706020507" pitchFamily="18" charset="2"/>
              </a:rPr>
              <a:t> equivalence laws can be used to prove this?  </a:t>
            </a:r>
          </a:p>
        </p:txBody>
      </p:sp>
      <p:sp>
        <p:nvSpPr>
          <p:cNvPr id="102404" name="WordArt 4">
            <a:extLst>
              <a:ext uri="{FF2B5EF4-FFF2-40B4-BE49-F238E27FC236}">
                <a16:creationId xmlns:a16="http://schemas.microsoft.com/office/drawing/2014/main" id="{2B28E37E-F3A4-4CE1-96D0-AE2DD1037B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00800" y="5638800"/>
            <a:ext cx="3657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DeMorgan's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9B7C-37A5-4ABD-9E19-3D98A761B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2581E-67BA-4544-B9F7-8A8CB3C850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A9E9F32E-7960-4E19-B79E-06748A9FA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More Equivalence Laws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C2BCA9D-F46B-4DEE-A7CF-7EE30A09B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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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 i="1">
                <a:sym typeface="Symbol" panose="05050102010706020507" pitchFamily="18" charset="2"/>
              </a:rPr>
              <a:t>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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 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 i="1">
                <a:sym typeface="Symbol" panose="05050102010706020507" pitchFamily="18" charset="2"/>
              </a:rPr>
              <a:t>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y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  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y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  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 </a:t>
            </a:r>
            <a:r>
              <a:rPr lang="en-US" altLang="en-US" i="1">
                <a:sym typeface="Symbol" panose="05050102010706020507" pitchFamily="18" charset="2"/>
              </a:rPr>
              <a:t>Q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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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 Q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  </a:t>
            </a:r>
            <a:r>
              <a:rPr lang="en-US" altLang="en-US" i="1">
                <a:sym typeface="Symbol" panose="05050102010706020507" pitchFamily="18" charset="2"/>
              </a:rPr>
              <a:t>Q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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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Q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A003-EF02-4A55-8B06-492165F5A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31E16-A73E-4D24-9CB4-3A3F8CF52AE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48B32C8-867F-4CB6-BB0E-363016560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Scope of Quantifiers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D5BCCED-271C-42E7-94A2-E5F75E478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The part of a logical expression to which a quantifier is applied is called the scope of this quantifier.</a:t>
            </a:r>
          </a:p>
          <a:p>
            <a:pPr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			e.g.,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sz="3600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 </a:t>
            </a:r>
            <a:r>
              <a:rPr lang="en-US" altLang="en-US" sz="3600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Symbol" panose="05050102010706020507" pitchFamily="18" charset="2"/>
              </a:rPr>
              <a:t>Q(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sz="360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                e.g., (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sz="3600"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 </a:t>
            </a:r>
            <a:r>
              <a:rPr lang="en-US" altLang="en-US" sz="3600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>
                <a:sym typeface="Symbol" panose="05050102010706020507" pitchFamily="18" charset="2"/>
              </a:rPr>
              <a:t>Q(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sz="3600">
                <a:sym typeface="Symbol" panose="05050102010706020507" pitchFamily="18" charset="2"/>
              </a:rPr>
              <a:t>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425F-F963-4029-8F21-AC1D349AE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E730-2D26-47F5-BB10-AC74DBF5979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2772205-09DE-49BA-97FF-37D88F955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Free and Bound Variables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1B542B7-8EA3-4EAE-9DBE-DDA303AF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An expression like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is said to have a </a:t>
            </a:r>
            <a:r>
              <a:rPr lang="en-US" altLang="en-US" i="1"/>
              <a:t>free variable</a:t>
            </a:r>
            <a:r>
              <a:rPr lang="en-US" altLang="en-US"/>
              <a:t> </a:t>
            </a:r>
            <a:r>
              <a:rPr lang="en-US" altLang="en-US" i="1"/>
              <a:t>x </a:t>
            </a:r>
            <a:r>
              <a:rPr lang="en-US" altLang="en-US"/>
              <a:t>(meaning </a:t>
            </a:r>
            <a:r>
              <a:rPr lang="en-US" altLang="en-US" i="1"/>
              <a:t>x</a:t>
            </a:r>
            <a:r>
              <a:rPr lang="en-US" altLang="en-US"/>
              <a:t> is undefined).</a:t>
            </a:r>
          </a:p>
          <a:p>
            <a:r>
              <a:rPr lang="en-US" altLang="en-US"/>
              <a:t>A quantifier (either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/>
              <a:t> or </a:t>
            </a:r>
            <a:r>
              <a:rPr lang="en-US" altLang="en-US">
                <a:sym typeface="Symbol" panose="05050102010706020507" pitchFamily="18" charset="2"/>
              </a:rPr>
              <a:t>) </a:t>
            </a:r>
            <a:r>
              <a:rPr lang="en-US" altLang="en-US" i="1">
                <a:sym typeface="Symbol" panose="05050102010706020507" pitchFamily="18" charset="2"/>
              </a:rPr>
              <a:t>operates</a:t>
            </a:r>
            <a:r>
              <a:rPr lang="en-US" altLang="en-US">
                <a:sym typeface="Symbol" panose="05050102010706020507" pitchFamily="18" charset="2"/>
              </a:rPr>
              <a:t> on an expression having one or more free variables, and </a:t>
            </a:r>
            <a:r>
              <a:rPr lang="en-US" altLang="en-US" i="1">
                <a:sym typeface="Symbol" panose="05050102010706020507" pitchFamily="18" charset="2"/>
              </a:rPr>
              <a:t>binds</a:t>
            </a:r>
            <a:r>
              <a:rPr lang="en-US" altLang="en-US">
                <a:sym typeface="Symbol" panose="05050102010706020507" pitchFamily="18" charset="2"/>
              </a:rPr>
              <a:t> one or more of those variables, to produce an expression having one or more </a:t>
            </a:r>
            <a:r>
              <a:rPr lang="en-US" altLang="en-US" i="1">
                <a:sym typeface="Symbol" panose="05050102010706020507" pitchFamily="18" charset="2"/>
              </a:rPr>
              <a:t>bound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variables</a:t>
            </a:r>
            <a:r>
              <a:rPr lang="en-US" altLang="en-US">
                <a:sym typeface="Symbol" panose="05050102010706020507" pitchFamily="18" charset="2"/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993946-B9A3-4525-9449-AA7C18C1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988CF56-30CF-45D3-8167-2EF14E55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Definition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Motivation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Technical Solution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Syntax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Inference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Summary</a:t>
            </a:r>
          </a:p>
          <a:p>
            <a:pPr>
              <a:lnSpc>
                <a:spcPct val="80000"/>
              </a:lnSpc>
            </a:pPr>
            <a:endParaRPr lang="en-US" altLang="en-US" sz="3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10C5B7-C737-4AC6-8DFC-902AFF504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3426-0C20-4C6C-BF41-75033ACECE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0E2AFA8-525B-4CBE-B91C-173F7EEB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Examples of Binding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6649BF6-B706-4567-B732-BD50D1751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  <a:ln/>
        </p:spPr>
        <p:txBody>
          <a:bodyPr/>
          <a:lstStyle/>
          <a:p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 has 2 free variables,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 has 1 free variable, and one bound variable.  [which is which?]</a:t>
            </a:r>
          </a:p>
          <a:p>
            <a:r>
              <a:rPr lang="en-US" altLang="en-US">
                <a:sym typeface="Symbol" panose="05050102010706020507" pitchFamily="18" charset="2"/>
              </a:rPr>
              <a:t>“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), where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=3” is another way to bind 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r>
              <a:rPr lang="en-US" altLang="en-US">
                <a:sym typeface="Symbol" panose="05050102010706020507" pitchFamily="18" charset="2"/>
              </a:rPr>
              <a:t>An expression with </a:t>
            </a:r>
            <a:r>
              <a:rPr lang="en-US" altLang="en-US" u="sng">
                <a:sym typeface="Symbol" panose="05050102010706020507" pitchFamily="18" charset="2"/>
              </a:rPr>
              <a:t>zero</a:t>
            </a:r>
            <a:r>
              <a:rPr lang="en-US" altLang="en-US">
                <a:sym typeface="Symbol" panose="05050102010706020507" pitchFamily="18" charset="2"/>
              </a:rPr>
              <a:t> free variables is an actual proposition.</a:t>
            </a:r>
          </a:p>
          <a:p>
            <a:r>
              <a:rPr lang="en-US" altLang="en-US">
                <a:sym typeface="Symbol" panose="05050102010706020507" pitchFamily="18" charset="2"/>
              </a:rPr>
              <a:t>An expression with one or more free variables is still only a predicate: 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1684" name="WordArt 4">
            <a:extLst>
              <a:ext uri="{FF2B5EF4-FFF2-40B4-BE49-F238E27FC236}">
                <a16:creationId xmlns:a16="http://schemas.microsoft.com/office/drawing/2014/main" id="{E918E49E-7CFB-4189-A894-34CC5AE72D1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29400" y="2514600"/>
            <a:ext cx="4572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i="1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y</a:t>
            </a:r>
          </a:p>
        </p:txBody>
      </p:sp>
      <p:sp>
        <p:nvSpPr>
          <p:cNvPr id="71685" name="WordArt 5">
            <a:extLst>
              <a:ext uri="{FF2B5EF4-FFF2-40B4-BE49-F238E27FC236}">
                <a16:creationId xmlns:a16="http://schemas.microsoft.com/office/drawing/2014/main" id="{76920C79-A18F-4BF5-98E1-D6D910522A2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733800" y="2971800"/>
            <a:ext cx="4572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i="1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x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9A8610F-3755-4458-8872-8FE98092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7315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996209-DD87-434A-96B4-67EE77246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7162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EBCA45B-6DA0-418D-A83D-0A59DA99B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7C3D6-B9FF-42FB-8A62-56271A63EE5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5125BBA-A85A-4EA2-82B2-D19ACE9B1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Order of Quantifiers Is Important!!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12E6BE1-0D7A-45EF-B0CF-C29A43413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If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)=“</a:t>
            </a:r>
            <a:r>
              <a:rPr lang="en-US" altLang="en-US" i="1"/>
              <a:t>x</a:t>
            </a:r>
            <a:r>
              <a:rPr lang="en-US" altLang="en-US"/>
              <a:t> relies upon </a:t>
            </a:r>
            <a:r>
              <a:rPr lang="en-US" altLang="en-US" i="1"/>
              <a:t>y</a:t>
            </a:r>
            <a:r>
              <a:rPr lang="en-US" altLang="en-US"/>
              <a:t>,” express the following in unambiguous English: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(</a:t>
            </a:r>
            <a:r>
              <a:rPr lang="en-US" altLang="en-US" i="1"/>
              <a:t>y 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))=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/>
              <a:t>y</a:t>
            </a:r>
            <a:r>
              <a:rPr lang="en-US" altLang="en-US">
                <a:sym typeface="Symbol" panose="05050102010706020507" pitchFamily="18" charset="2"/>
              </a:rPr>
              <a:t>(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))=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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(</a:t>
            </a:r>
            <a:r>
              <a:rPr lang="en-US" altLang="en-US" i="1"/>
              <a:t>y 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))=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>
                <a:sym typeface="Symbol" panose="05050102010706020507" pitchFamily="18" charset="2"/>
              </a:rPr>
              <a:t>(</a:t>
            </a:r>
            <a:r>
              <a:rPr lang="en-US" altLang="en-US" i="1"/>
              <a:t>x 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))=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  <a:r>
              <a:rPr lang="en-US" altLang="en-US">
                <a:sym typeface="Symbol" panose="05050102010706020507" pitchFamily="18" charset="2"/>
              </a:rPr>
              <a:t>(</a:t>
            </a:r>
            <a:r>
              <a:rPr lang="en-US" altLang="en-US" i="1">
                <a:sym typeface="Symbol" panose="05050102010706020507" pitchFamily="18" charset="2"/>
              </a:rPr>
              <a:t>y</a:t>
            </a:r>
            <a:r>
              <a:rPr lang="en-US" altLang="en-US" i="1"/>
              <a:t> P</a:t>
            </a:r>
            <a:r>
              <a:rPr lang="en-US" altLang="en-US"/>
              <a:t>(</a:t>
            </a:r>
            <a:r>
              <a:rPr lang="en-US" altLang="en-US" i="1"/>
              <a:t>x,y</a:t>
            </a:r>
            <a:r>
              <a:rPr lang="en-US" altLang="en-US"/>
              <a:t>))=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8A4F8F15-3F0F-48A4-9E7A-1EFFA98A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95600"/>
            <a:ext cx="46482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Everyone has </a:t>
            </a:r>
            <a:r>
              <a:rPr lang="en-US" altLang="en-US" i="1"/>
              <a:t>someone</a:t>
            </a:r>
            <a:r>
              <a:rPr lang="en-US" altLang="en-US"/>
              <a:t> to rely on.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B4086955-4171-4A2E-B972-AB2A5772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29001"/>
            <a:ext cx="54864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There’s a poor overworked soul whom </a:t>
            </a:r>
            <a:r>
              <a:rPr lang="en-US" altLang="en-US" i="1"/>
              <a:t>everyone</a:t>
            </a:r>
            <a:r>
              <a:rPr lang="en-US" altLang="en-US"/>
              <a:t> relies upon (including himself)!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3223B76E-78BF-47D6-A60A-EC5B8B4C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1"/>
            <a:ext cx="52578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There’s some needy person who relies upon </a:t>
            </a:r>
            <a:r>
              <a:rPr lang="en-US" altLang="en-US" i="1"/>
              <a:t>everybody</a:t>
            </a:r>
            <a:r>
              <a:rPr lang="en-US" altLang="en-US"/>
              <a:t> (including himself).</a:t>
            </a:r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353CBB04-D4C5-43D3-98CA-602040F7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29200"/>
            <a:ext cx="59436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Everyone has </a:t>
            </a:r>
            <a:r>
              <a:rPr lang="en-US" altLang="en-US" i="1"/>
              <a:t>someone</a:t>
            </a:r>
            <a:r>
              <a:rPr lang="en-US" altLang="en-US"/>
              <a:t> who relies upon them.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8ABEB11C-CCF7-45BB-B96A-BC634BEA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1"/>
            <a:ext cx="51054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Everyone</a:t>
            </a:r>
            <a:r>
              <a:rPr lang="en-US" altLang="en-US"/>
              <a:t> relies upon </a:t>
            </a:r>
            <a:r>
              <a:rPr lang="en-US" altLang="en-US" i="1"/>
              <a:t>everybody</a:t>
            </a:r>
            <a:r>
              <a:rPr lang="en-US" altLang="en-US"/>
              <a:t>, (including themselves)!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 autoUpdateAnimBg="0"/>
      <p:bldP spid="73734" grpId="0" animBg="1" autoUpdateAnimBg="0"/>
      <p:bldP spid="73735" grpId="0" animBg="1" autoUpdateAnimBg="0"/>
      <p:bldP spid="73738" grpId="0" animBg="1" autoUpdateAnimBg="0"/>
      <p:bldP spid="7373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A5D06F-324A-4AA8-9EE9-AF78D257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524CC-82E7-46D8-822B-A230E39D30D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6146608-F10A-45F1-B152-CA0085C0D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Natural language is ambiguous!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7B6F508-1D97-480A-9318-4590F247B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“Everybody likes somebody.”</a:t>
            </a:r>
          </a:p>
          <a:p>
            <a:pPr lvl="1"/>
            <a:r>
              <a:rPr lang="en-US" altLang="en-US" dirty="0"/>
              <a:t>For everybody, there is somebody they like,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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Likes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pPr lvl="1"/>
            <a:r>
              <a:rPr lang="en-US" altLang="en-US" dirty="0"/>
              <a:t>or, there is somebody (a popular person) whom everyone likes?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Likes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sp>
        <p:nvSpPr>
          <p:cNvPr id="107524" name="Oval 4">
            <a:extLst>
              <a:ext uri="{FF2B5EF4-FFF2-40B4-BE49-F238E27FC236}">
                <a16:creationId xmlns:a16="http://schemas.microsoft.com/office/drawing/2014/main" id="{96B9DE63-9C0A-478F-8866-9CF18410E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44" y="2554357"/>
            <a:ext cx="24384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AC1D1F7-939F-448A-B41D-25E5DF280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88" y="2642225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[Probably more likely.]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>
            <a:extLst>
              <a:ext uri="{FF2B5EF4-FFF2-40B4-BE49-F238E27FC236}">
                <a16:creationId xmlns:a16="http://schemas.microsoft.com/office/drawing/2014/main" id="{1C8945F5-1648-4DC4-A3E8-C7593452D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5600" y="4406901"/>
            <a:ext cx="7772400" cy="1362075"/>
          </a:xfrm>
        </p:spPr>
        <p:txBody>
          <a:bodyPr anchor="t"/>
          <a:lstStyle/>
          <a:p>
            <a:pPr eaLnBrk="1" hangingPunct="1"/>
            <a:r>
              <a:rPr lang="de-AT" altLang="en-US" sz="3200"/>
              <a:t>TECHNICAL SOLUTIONS</a:t>
            </a:r>
            <a:endParaRPr lang="en-US" altLang="en-US" sz="3200"/>
          </a:p>
        </p:txBody>
      </p:sp>
      <p:sp>
        <p:nvSpPr>
          <p:cNvPr id="19459" name="Text Placeholder 5">
            <a:extLst>
              <a:ext uri="{FF2B5EF4-FFF2-40B4-BE49-F238E27FC236}">
                <a16:creationId xmlns:a16="http://schemas.microsoft.com/office/drawing/2014/main" id="{AE3D6049-23FA-4FAC-A6DC-D7FD0FC498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5600" y="4953000"/>
            <a:ext cx="7772400" cy="1500188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Syntax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0F6BD43-AC1E-40BA-AB4C-D19D43DFDC37}"/>
              </a:ext>
            </a:extLst>
          </p:cNvPr>
          <p:cNvSpPr txBox="1">
            <a:spLocks noGrp="1"/>
          </p:cNvSpPr>
          <p:nvPr/>
        </p:nvSpPr>
        <p:spPr bwMode="auto">
          <a:xfrm>
            <a:off x="8153400" y="66294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algn="r" eaLnBrk="1" hangingPunct="1"/>
            <a:fld id="{8FBDE0D7-C8F7-471A-B64B-A5A3712E22F0}" type="slidenum">
              <a:rPr lang="en-US" altLang="en-US" sz="700" b="1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/>
              <a:t>23</a:t>
            </a:fld>
            <a:endParaRPr lang="en-US" altLang="en-US" sz="7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6C31FB8-7F61-45B1-9D07-97F6F319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 in Predicate Logic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B259570-FCDA-4C27-B759-13D3B37D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901A24"/>
                </a:solidFill>
              </a:rPr>
              <a:t>Constants</a:t>
            </a:r>
          </a:p>
          <a:p>
            <a:pPr lvl="1"/>
            <a:r>
              <a:rPr lang="en-US" altLang="en-US" sz="2000"/>
              <a:t>Names of specific objects</a:t>
            </a:r>
          </a:p>
          <a:p>
            <a:pPr lvl="1"/>
            <a:r>
              <a:rPr lang="en-US" altLang="en-US" sz="2000"/>
              <a:t>E.g. doreen, gord, william, 32</a:t>
            </a:r>
          </a:p>
          <a:p>
            <a:r>
              <a:rPr lang="en-US" altLang="en-US" sz="2400">
                <a:solidFill>
                  <a:srgbClr val="901A24"/>
                </a:solidFill>
              </a:rPr>
              <a:t>Functions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000"/>
              <a:t>Map objects to objects</a:t>
            </a:r>
          </a:p>
          <a:p>
            <a:pPr lvl="1"/>
            <a:r>
              <a:rPr lang="en-US" altLang="en-US" sz="2000"/>
              <a:t>E.g. father(doreen), age(gord), max(23,44)</a:t>
            </a:r>
          </a:p>
          <a:p>
            <a:r>
              <a:rPr lang="en-US" altLang="en-US" sz="2400">
                <a:solidFill>
                  <a:srgbClr val="901A24"/>
                </a:solidFill>
              </a:rPr>
              <a:t>Variables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000"/>
              <a:t>For statements about unidentified objects or general statements</a:t>
            </a:r>
          </a:p>
          <a:p>
            <a:pPr lvl="1"/>
            <a:r>
              <a:rPr lang="en-US" altLang="en-US" sz="2000"/>
              <a:t>E.g. x, y, z, …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50F1318-84B0-40FF-90DB-E54EB68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Terms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C8D113D-F279-456B-96D8-66123A3E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/>
              <a:t>Terms represent objects</a:t>
            </a:r>
          </a:p>
          <a:p>
            <a:r>
              <a:rPr lang="de-DE" altLang="en-US" sz="2400"/>
              <a:t>The set of terms is inductively defined by the following rules:</a:t>
            </a:r>
          </a:p>
          <a:p>
            <a:pPr lvl="1"/>
            <a:r>
              <a:rPr lang="de-DE" altLang="en-US" sz="1800"/>
              <a:t>Constants: Any constant is a term</a:t>
            </a:r>
          </a:p>
          <a:p>
            <a:pPr lvl="1"/>
            <a:r>
              <a:rPr lang="de-DE" altLang="en-US" sz="1800"/>
              <a:t>Variables: Any variable is a term</a:t>
            </a:r>
          </a:p>
          <a:p>
            <a:pPr lvl="1"/>
            <a:r>
              <a:rPr lang="de-DE" altLang="en-US" sz="1800"/>
              <a:t>Functions: Any expression </a:t>
            </a:r>
            <a:r>
              <a:rPr lang="de-DE" altLang="en-US" sz="1800" i="1"/>
              <a:t>f(t1,…,tn) </a:t>
            </a:r>
            <a:r>
              <a:rPr lang="de-DE" altLang="en-US" sz="1800"/>
              <a:t>of </a:t>
            </a:r>
            <a:r>
              <a:rPr lang="de-DE" altLang="en-US" sz="1800" i="1"/>
              <a:t>n</a:t>
            </a:r>
            <a:r>
              <a:rPr lang="de-DE" altLang="en-US" sz="1800"/>
              <a:t> arguments (where each argument is a term and </a:t>
            </a:r>
            <a:r>
              <a:rPr lang="de-DE" altLang="en-US" sz="1800" i="1"/>
              <a:t>f </a:t>
            </a:r>
            <a:r>
              <a:rPr lang="de-DE" altLang="en-US" sz="1800"/>
              <a:t>is a function of arity </a:t>
            </a:r>
            <a:r>
              <a:rPr lang="de-DE" altLang="en-US" sz="1800" i="1"/>
              <a:t>n</a:t>
            </a:r>
            <a:r>
              <a:rPr lang="de-DE" altLang="en-US" sz="1800"/>
              <a:t>) is a term</a:t>
            </a:r>
          </a:p>
          <a:p>
            <a:r>
              <a:rPr lang="de-DE" altLang="en-US" sz="2400"/>
              <a:t>Terms without variables are called </a:t>
            </a:r>
            <a:r>
              <a:rPr lang="de-DE" altLang="en-US" sz="2400">
                <a:solidFill>
                  <a:srgbClr val="901A24"/>
                </a:solidFill>
              </a:rPr>
              <a:t>ground terms</a:t>
            </a:r>
          </a:p>
          <a:p>
            <a:r>
              <a:rPr lang="de-DE" altLang="en-US" sz="2400"/>
              <a:t>Examples:</a:t>
            </a:r>
          </a:p>
          <a:p>
            <a:pPr lvl="1"/>
            <a:r>
              <a:rPr lang="de-DE" altLang="en-US" sz="1800"/>
              <a:t>c</a:t>
            </a:r>
          </a:p>
          <a:p>
            <a:pPr lvl="1"/>
            <a:r>
              <a:rPr lang="de-DE" altLang="en-US" sz="1800"/>
              <a:t>f(c)</a:t>
            </a:r>
          </a:p>
          <a:p>
            <a:pPr lvl="1"/>
            <a:r>
              <a:rPr lang="de-DE" altLang="en-US" sz="1800"/>
              <a:t>g(x,x)</a:t>
            </a:r>
          </a:p>
          <a:p>
            <a:pPr lvl="1"/>
            <a:r>
              <a:rPr lang="de-DE" altLang="en-US" sz="1800"/>
              <a:t>g(f(c), g(x,x))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9582A59-95C0-4E38-AB8F-4BE4DF94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Predicate Symbols and Signatures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F5F2A75-091D-4E21-BE4D-73C4D731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/>
              <a:t>Predicate symbols represent relations between zero or more objects</a:t>
            </a:r>
          </a:p>
          <a:p>
            <a:r>
              <a:rPr lang="de-DE" altLang="en-US" sz="2400"/>
              <a:t>The number of objects define a predicate‘s aritiy</a:t>
            </a:r>
          </a:p>
          <a:p>
            <a:r>
              <a:rPr lang="de-DE" altLang="en-US" sz="2400"/>
              <a:t>Examples:</a:t>
            </a:r>
          </a:p>
          <a:p>
            <a:pPr lvl="1"/>
            <a:r>
              <a:rPr lang="de-DE" altLang="en-US" sz="1800"/>
              <a:t>Likes(george, kate)</a:t>
            </a:r>
          </a:p>
          <a:p>
            <a:pPr lvl="1"/>
            <a:r>
              <a:rPr lang="de-DE" altLang="en-US" sz="1800"/>
              <a:t>Likes(x,x)</a:t>
            </a:r>
          </a:p>
          <a:p>
            <a:pPr lvl="1"/>
            <a:r>
              <a:rPr lang="de-DE" altLang="en-US" sz="1800"/>
              <a:t>Likes(joe, kate, susy)</a:t>
            </a:r>
          </a:p>
          <a:p>
            <a:pPr lvl="1"/>
            <a:r>
              <a:rPr lang="de-DE" altLang="en-US" sz="1800"/>
              <a:t>Friends (father_of(david), father_of(andrew))</a:t>
            </a:r>
          </a:p>
          <a:p>
            <a:r>
              <a:rPr lang="de-DE" altLang="en-US" sz="2400"/>
              <a:t>Signature: A signature is a collection of constants, function symbols and predicate symbols with specified arities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02C581F-5751-401A-A8E1-86E5C678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Connectives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BD634C4-B5B0-48AB-A630-B80EE848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/>
              <a:t>FOL formulas are joined together by </a:t>
            </a:r>
            <a:r>
              <a:rPr lang="de-DE" altLang="en-US" sz="2400">
                <a:solidFill>
                  <a:srgbClr val="901A24"/>
                </a:solidFill>
              </a:rPr>
              <a:t>logical operators </a:t>
            </a:r>
            <a:r>
              <a:rPr lang="de-DE" altLang="en-US" sz="2400"/>
              <a:t>to form more complex formulas (just like in propositional logic)</a:t>
            </a:r>
          </a:p>
          <a:p>
            <a:r>
              <a:rPr lang="de-DE" altLang="en-US" sz="2400"/>
              <a:t>The basic logical operators are the same as in propositional logic as well:</a:t>
            </a:r>
          </a:p>
          <a:p>
            <a:pPr lvl="1"/>
            <a:r>
              <a:rPr lang="de-DE" altLang="en-US" sz="1800"/>
              <a:t>Negation: </a:t>
            </a:r>
            <a:r>
              <a:rPr lang="de-DE" altLang="en-US" sz="1800">
                <a:cs typeface="Arial Unicode MS" charset="0"/>
              </a:rPr>
              <a:t>¬</a:t>
            </a:r>
            <a:r>
              <a:rPr lang="de-DE" altLang="en-US" sz="1800"/>
              <a:t>p („it is not the case that p“)</a:t>
            </a:r>
          </a:p>
          <a:p>
            <a:pPr lvl="1"/>
            <a:r>
              <a:rPr lang="de-DE" altLang="en-US" sz="1800"/>
              <a:t>Conjunction: p </a:t>
            </a:r>
            <a:r>
              <a:rPr lang="de-DE" altLang="en-US" sz="1800">
                <a:cs typeface="Arial Unicode MS" charset="0"/>
              </a:rPr>
              <a:t>∧ </a:t>
            </a:r>
            <a:r>
              <a:rPr lang="de-DE" altLang="en-US" sz="1800"/>
              <a:t>q („p and q“)</a:t>
            </a:r>
          </a:p>
          <a:p>
            <a:pPr lvl="1"/>
            <a:r>
              <a:rPr lang="de-DE" altLang="en-US" sz="1800"/>
              <a:t>Disjunction: p </a:t>
            </a:r>
            <a:r>
              <a:rPr lang="de-DE" altLang="en-US" sz="1800">
                <a:cs typeface="Arial Unicode MS" charset="0"/>
              </a:rPr>
              <a:t>∨ </a:t>
            </a:r>
            <a:r>
              <a:rPr lang="de-DE" altLang="en-US" sz="1800"/>
              <a:t>q („p or q“)</a:t>
            </a:r>
          </a:p>
          <a:p>
            <a:pPr lvl="1"/>
            <a:r>
              <a:rPr lang="de-DE" altLang="en-US" sz="1800"/>
              <a:t>Implication: p </a:t>
            </a:r>
            <a:r>
              <a:rPr lang="de-DE" altLang="en-US" sz="1800">
                <a:cs typeface="Arial Unicode MS" charset="0"/>
              </a:rPr>
              <a:t>→ </a:t>
            </a:r>
            <a:r>
              <a:rPr lang="de-DE" altLang="en-US" sz="1800"/>
              <a:t>q („p implies q“ or “q if p“)</a:t>
            </a:r>
          </a:p>
          <a:p>
            <a:pPr lvl="1"/>
            <a:r>
              <a:rPr lang="de-DE" altLang="en-US" sz="1800"/>
              <a:t>Equivalence: p </a:t>
            </a:r>
            <a:r>
              <a:rPr lang="de-DE" altLang="en-US" sz="1800">
                <a:cs typeface="Arial Unicode MS" charset="0"/>
              </a:rPr>
              <a:t>↔ </a:t>
            </a:r>
            <a:r>
              <a:rPr lang="de-DE" altLang="en-US" sz="1800"/>
              <a:t>q („p if and only if q“)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CE7241E-E241-43C6-AEBA-A523A323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33DCB76-5FD6-4620-B07C-D3F31401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Two quantifiers: Universal (∀) and Existential (∃)</a:t>
            </a:r>
          </a:p>
          <a:p>
            <a:r>
              <a:rPr lang="en-US" altLang="en-US" sz="2000"/>
              <a:t>Allow us to express properties of collections of objects instead of enumerating objects by name</a:t>
            </a:r>
          </a:p>
          <a:p>
            <a:pPr lvl="1"/>
            <a:r>
              <a:rPr lang="en-US" altLang="en-US" sz="1600"/>
              <a:t>Apply to sentence containing variable</a:t>
            </a:r>
          </a:p>
          <a:p>
            <a:r>
              <a:rPr lang="en-US" altLang="en-US" sz="2000">
                <a:solidFill>
                  <a:srgbClr val="901A24"/>
                </a:solidFill>
              </a:rPr>
              <a:t>Universal</a:t>
            </a:r>
            <a:r>
              <a:rPr lang="en-US" altLang="en-US" sz="2000"/>
              <a:t> ∀: true for </a:t>
            </a:r>
            <a:r>
              <a:rPr lang="en-US" altLang="en-US" sz="2000" b="1"/>
              <a:t>all</a:t>
            </a:r>
            <a:r>
              <a:rPr lang="en-US" altLang="en-US" sz="2000"/>
              <a:t> substitutions for the variable</a:t>
            </a:r>
          </a:p>
          <a:p>
            <a:pPr lvl="1"/>
            <a:r>
              <a:rPr lang="en-US" altLang="en-US" sz="1600"/>
              <a:t>“for all”: ∀&lt;variables&gt; &lt;sentence&gt;</a:t>
            </a:r>
          </a:p>
          <a:p>
            <a:r>
              <a:rPr lang="en-US" altLang="en-US" sz="2000">
                <a:solidFill>
                  <a:srgbClr val="901A24"/>
                </a:solidFill>
              </a:rPr>
              <a:t>Existential</a:t>
            </a:r>
            <a:r>
              <a:rPr lang="en-US" altLang="en-US" sz="2000"/>
              <a:t> ∃: true for </a:t>
            </a:r>
            <a:r>
              <a:rPr lang="en-US" altLang="en-US" sz="2000" b="1"/>
              <a:t>at least one </a:t>
            </a:r>
            <a:r>
              <a:rPr lang="en-US" altLang="en-US" sz="2000"/>
              <a:t>substitution for the variable</a:t>
            </a:r>
          </a:p>
          <a:p>
            <a:pPr lvl="1"/>
            <a:r>
              <a:rPr lang="en-US" altLang="en-US" sz="1600"/>
              <a:t>“there exists”: ∃&lt;variables&gt; &lt;sentence&gt;</a:t>
            </a:r>
          </a:p>
          <a:p>
            <a:r>
              <a:rPr lang="en-US" altLang="en-US" sz="2000"/>
              <a:t>Examples:</a:t>
            </a:r>
          </a:p>
          <a:p>
            <a:pPr lvl="1" eaLnBrk="1" hangingPunct="1"/>
            <a:r>
              <a:rPr lang="en-US" altLang="en-US" sz="1600"/>
              <a:t>∃ </a:t>
            </a:r>
            <a:r>
              <a:rPr lang="en-US" altLang="en-US" sz="1600">
                <a:sym typeface="Math1Mono" charset="0"/>
              </a:rPr>
              <a:t>x: Mother(art) = x</a:t>
            </a:r>
          </a:p>
          <a:p>
            <a:pPr lvl="1" eaLnBrk="1" hangingPunct="1"/>
            <a:r>
              <a:rPr lang="en-US" altLang="en-US" sz="1600"/>
              <a:t>∀ </a:t>
            </a:r>
            <a:r>
              <a:rPr lang="en-US" altLang="en-US" sz="1600">
                <a:sym typeface="Math1Mono" charset="0"/>
              </a:rPr>
              <a:t>x </a:t>
            </a:r>
            <a:r>
              <a:rPr lang="en-US" altLang="en-US" sz="1600"/>
              <a:t>∀ </a:t>
            </a:r>
            <a:r>
              <a:rPr lang="en-US" altLang="en-US" sz="1600">
                <a:sym typeface="Math1Mono" charset="0"/>
              </a:rPr>
              <a:t>y: </a:t>
            </a:r>
            <a:r>
              <a:rPr lang="en-US" altLang="en-US" sz="1600">
                <a:sym typeface="Wingdings" panose="05000000000000000000" pitchFamily="2" charset="2"/>
              </a:rPr>
              <a:t>Mother(x) = Mother(y) </a:t>
            </a:r>
            <a:r>
              <a:rPr lang="en-US" altLang="en-US" sz="1600">
                <a:cs typeface="Arial Unicode MS" charset="0"/>
                <a:sym typeface="Wingdings" panose="05000000000000000000" pitchFamily="2" charset="2"/>
              </a:rPr>
              <a:t>→ </a:t>
            </a:r>
            <a:r>
              <a:rPr lang="en-US" altLang="en-US" sz="1600">
                <a:sym typeface="Math1Mono" charset="0"/>
              </a:rPr>
              <a:t>Sibling(x,y) </a:t>
            </a:r>
            <a:endParaRPr lang="en-US" altLang="en-US" sz="16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1600"/>
              <a:t>∃ </a:t>
            </a:r>
            <a:r>
              <a:rPr lang="en-US" altLang="en-US" sz="1600">
                <a:sym typeface="Math1Mono" charset="0"/>
              </a:rPr>
              <a:t>y </a:t>
            </a:r>
            <a:r>
              <a:rPr lang="en-US" altLang="en-US" sz="1600"/>
              <a:t>∃ </a:t>
            </a:r>
            <a:r>
              <a:rPr lang="en-US" altLang="en-US" sz="1600">
                <a:sym typeface="Math1Mono" charset="0"/>
              </a:rPr>
              <a:t>x: Mother(y) = x</a:t>
            </a:r>
            <a:endParaRPr lang="en-US" altLang="en-US" sz="16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3ADCF9C-0861-4DF0-8059-8AEE7B1A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Formulas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765B25D-162C-4C7A-9F13-06B60184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000"/>
              <a:t>The set of formulas is inductively defined by the following rules:</a:t>
            </a: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de-DE" altLang="en-US" sz="1600" b="1"/>
              <a:t>Preciate symbols</a:t>
            </a:r>
            <a:r>
              <a:rPr lang="de-DE" altLang="en-US" sz="1600"/>
              <a:t>: If P is an n-ary predicate symbol and t</a:t>
            </a:r>
            <a:r>
              <a:rPr lang="de-DE" altLang="en-US" sz="1600" baseline="-25000"/>
              <a:t>1</a:t>
            </a:r>
            <a:r>
              <a:rPr lang="de-DE" altLang="en-US" sz="1600"/>
              <a:t>,…,t</a:t>
            </a:r>
            <a:r>
              <a:rPr lang="de-DE" altLang="en-US" sz="1600" baseline="-25000"/>
              <a:t>n</a:t>
            </a:r>
            <a:r>
              <a:rPr lang="de-DE" altLang="en-US" sz="1600"/>
              <a:t> are terms then P(t</a:t>
            </a:r>
            <a:r>
              <a:rPr lang="de-DE" altLang="en-US" sz="1600" baseline="-25000"/>
              <a:t>1</a:t>
            </a:r>
            <a:r>
              <a:rPr lang="de-DE" altLang="en-US" sz="1600"/>
              <a:t>,…,t</a:t>
            </a:r>
            <a:r>
              <a:rPr lang="de-DE" altLang="en-US" sz="1600" baseline="-25000"/>
              <a:t>n</a:t>
            </a:r>
            <a:r>
              <a:rPr lang="de-DE" altLang="en-US" sz="1600"/>
              <a:t>) is a formula.</a:t>
            </a: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de-DE" altLang="en-US" sz="1600" b="1"/>
              <a:t>Negation</a:t>
            </a:r>
            <a:r>
              <a:rPr lang="de-DE" altLang="en-US" sz="1600"/>
              <a:t>: If 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is a formula, then ¬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is a formula</a:t>
            </a:r>
            <a:endParaRPr lang="de-DE" altLang="en-US" sz="1600"/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de-DE" altLang="en-US" sz="1600" b="1"/>
              <a:t>Binary connectives</a:t>
            </a:r>
            <a:r>
              <a:rPr lang="de-DE" altLang="en-US" sz="1600"/>
              <a:t>: If 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and</a:t>
            </a:r>
            <a:r>
              <a:rPr lang="el-GR" altLang="en-US" sz="1600">
                <a:cs typeface="Arial Unicode MS" charset="0"/>
              </a:rPr>
              <a:t> ψ</a:t>
            </a:r>
            <a:r>
              <a:rPr lang="de-DE" altLang="en-US" sz="1600">
                <a:cs typeface="Arial Unicode MS" charset="0"/>
              </a:rPr>
              <a:t> are formulas, then (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→</a:t>
            </a:r>
            <a:r>
              <a:rPr lang="el-GR" altLang="en-US" sz="1600">
                <a:cs typeface="Arial Unicode MS" charset="0"/>
              </a:rPr>
              <a:t> ψ</a:t>
            </a:r>
            <a:r>
              <a:rPr lang="de-DE" altLang="en-US" sz="1600">
                <a:cs typeface="Arial Unicode MS" charset="0"/>
              </a:rPr>
              <a:t>) is a formula. Same for other binary logical connectives. </a:t>
            </a:r>
            <a:endParaRPr lang="de-DE" altLang="en-US" sz="1600"/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de-DE" altLang="en-US" sz="1600" b="1"/>
              <a:t>Quantifiers</a:t>
            </a:r>
            <a:r>
              <a:rPr lang="de-DE" altLang="en-US" sz="1600"/>
              <a:t>: If 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is a formula and x is a variable, then ∀x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 and ∃x</a:t>
            </a:r>
            <a:r>
              <a:rPr lang="el-GR" altLang="en-US" sz="1600">
                <a:cs typeface="Arial Unicode MS" charset="0"/>
              </a:rPr>
              <a:t>φ</a:t>
            </a:r>
            <a:r>
              <a:rPr lang="de-DE" altLang="en-US" sz="1600">
                <a:cs typeface="Arial Unicode MS" charset="0"/>
              </a:rPr>
              <a:t> are formulas.</a:t>
            </a:r>
            <a:endParaRPr lang="de-DE" altLang="en-US" sz="1600"/>
          </a:p>
          <a:p>
            <a:r>
              <a:rPr lang="de-DE" altLang="en-US" sz="2000">
                <a:solidFill>
                  <a:srgbClr val="901A24"/>
                </a:solidFill>
              </a:rPr>
              <a:t>Atomic formulas </a:t>
            </a:r>
            <a:r>
              <a:rPr lang="de-DE" altLang="en-US" sz="2000"/>
              <a:t>are formulas obtained only using the first rule</a:t>
            </a:r>
          </a:p>
          <a:p>
            <a:r>
              <a:rPr lang="de-DE" altLang="en-US" sz="2000"/>
              <a:t>Example: If f is a unary function symbol, P a unary predicate symbol, and Q a ternary predicate symbol, then the following is a formula: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altLang="en-US" sz="2000">
                <a:cs typeface="Arial Unicode MS" charset="0"/>
              </a:rPr>
              <a:t>			∀x∀y(P(f(x))  → ¬(P(x)) → Q(f(y), x, x)))</a:t>
            </a:r>
            <a:endParaRPr lang="de-DE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98535-B84F-4595-A391-890E3769A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08821-8694-4E38-A7F8-1FFBD154A7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C59E93A-1628-4FE2-A239-0DDD22A72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Predicate Logic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DD2E476-D246-428E-8F04-F02F74080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267200"/>
          </a:xfrm>
          <a:ln/>
        </p:spPr>
        <p:txBody>
          <a:bodyPr/>
          <a:lstStyle/>
          <a:p>
            <a:r>
              <a:rPr lang="en-US" altLang="en-US" i="1"/>
              <a:t>Predicate logic</a:t>
            </a:r>
            <a:r>
              <a:rPr lang="en-US" altLang="en-US"/>
              <a:t> is an extension of propositional logic that permits concisely reasoning about whole </a:t>
            </a:r>
            <a:r>
              <a:rPr lang="en-US" altLang="en-US" i="1"/>
              <a:t>classes</a:t>
            </a:r>
            <a:r>
              <a:rPr lang="en-US" altLang="en-US"/>
              <a:t> of entities.</a:t>
            </a:r>
            <a:endParaRPr lang="en-US" altLang="en-US" i="1"/>
          </a:p>
          <a:p>
            <a:pPr>
              <a:buFontTx/>
              <a:buNone/>
            </a:pPr>
            <a:r>
              <a:rPr lang="en-US" altLang="en-US" i="1"/>
              <a:t>		E.g.,	“x</a:t>
            </a:r>
            <a:r>
              <a:rPr lang="en-US" altLang="en-US"/>
              <a:t>&gt;1”,  “</a:t>
            </a:r>
            <a:r>
              <a:rPr lang="en-US" altLang="en-US" i="1"/>
              <a:t>x+y</a:t>
            </a:r>
            <a:r>
              <a:rPr lang="en-US" altLang="en-US"/>
              <a:t>=10”</a:t>
            </a:r>
          </a:p>
          <a:p>
            <a:r>
              <a:rPr lang="en-US" altLang="en-US"/>
              <a:t>Such statements are neither true or false when the values of the variables are not specified.</a:t>
            </a:r>
            <a:r>
              <a:rPr lang="en-US" altLang="en-US" i="1"/>
              <a:t>	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8A79CA4-639D-468A-9932-0729B5B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Formulas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F5B7BE3-077C-49AF-BD1E-D8D79656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Any occurrence of a variable in a formulate </a:t>
            </a:r>
            <a:r>
              <a:rPr lang="en-US" altLang="en-US" sz="2400">
                <a:solidFill>
                  <a:srgbClr val="901A24"/>
                </a:solidFill>
              </a:rPr>
              <a:t>not</a:t>
            </a:r>
            <a:r>
              <a:rPr lang="en-US" altLang="en-US" sz="2400"/>
              <a:t> in the scope of a quantifier is said to be a </a:t>
            </a:r>
            <a:r>
              <a:rPr lang="en-US" altLang="en-US" sz="2400">
                <a:solidFill>
                  <a:srgbClr val="901A24"/>
                </a:solidFill>
              </a:rPr>
              <a:t>free</a:t>
            </a:r>
            <a:r>
              <a:rPr lang="en-US" altLang="en-US" sz="2400"/>
              <a:t> occurrence</a:t>
            </a:r>
          </a:p>
          <a:p>
            <a:r>
              <a:rPr lang="en-US" altLang="en-US" sz="2400"/>
              <a:t>Otherwise it is called a bound occurrence</a:t>
            </a:r>
          </a:p>
          <a:p>
            <a:r>
              <a:rPr lang="en-US" altLang="en-US" sz="2400"/>
              <a:t>Thus, if x is a free variable in</a:t>
            </a:r>
            <a:r>
              <a:rPr lang="de-DE" altLang="en-US" sz="2400">
                <a:cs typeface="Arial Unicode MS" charset="0"/>
              </a:rPr>
              <a:t> </a:t>
            </a:r>
            <a:r>
              <a:rPr lang="el-GR" altLang="en-US" sz="2400">
                <a:cs typeface="Arial Unicode MS" charset="0"/>
              </a:rPr>
              <a:t>φ</a:t>
            </a:r>
            <a:r>
              <a:rPr lang="de-AT" altLang="en-US" sz="2400">
                <a:cs typeface="Arial Unicode MS" charset="0"/>
              </a:rPr>
              <a:t>,</a:t>
            </a:r>
            <a:r>
              <a:rPr lang="el-GR" altLang="en-US" sz="2400">
                <a:cs typeface="Arial Unicode MS" charset="0"/>
              </a:rPr>
              <a:t> </a:t>
            </a:r>
            <a:r>
              <a:rPr lang="de-DE" altLang="en-US" sz="2400">
                <a:cs typeface="Arial Unicode MS" charset="0"/>
              </a:rPr>
              <a:t>it is bound in ∀x</a:t>
            </a:r>
            <a:r>
              <a:rPr lang="el-GR" altLang="en-US" sz="2400">
                <a:cs typeface="Arial Unicode MS" charset="0"/>
              </a:rPr>
              <a:t>φ</a:t>
            </a:r>
            <a:r>
              <a:rPr lang="de-DE" altLang="en-US" sz="2400">
                <a:cs typeface="Arial Unicode MS" charset="0"/>
              </a:rPr>
              <a:t>  and ∃x</a:t>
            </a:r>
            <a:r>
              <a:rPr lang="el-GR" altLang="en-US" sz="2400">
                <a:cs typeface="Arial Unicode MS" charset="0"/>
              </a:rPr>
              <a:t>φ</a:t>
            </a:r>
            <a:endParaRPr lang="en-US" altLang="en-US" sz="2400"/>
          </a:p>
          <a:p>
            <a:r>
              <a:rPr lang="en-US" altLang="en-US" sz="2400"/>
              <a:t>A formula with no free variables is called a </a:t>
            </a:r>
            <a:r>
              <a:rPr lang="en-US" altLang="en-US" sz="2400">
                <a:solidFill>
                  <a:srgbClr val="901A24"/>
                </a:solidFill>
              </a:rPr>
              <a:t>closed formula</a:t>
            </a:r>
            <a:endParaRPr lang="de-DE" altLang="en-US" sz="2400">
              <a:solidFill>
                <a:srgbClr val="901A24"/>
              </a:solidFill>
            </a:endParaRPr>
          </a:p>
          <a:p>
            <a:r>
              <a:rPr lang="de-DE" altLang="en-US" sz="2400"/>
              <a:t>Example: </a:t>
            </a:r>
            <a:r>
              <a:rPr lang="de-DE" altLang="en-US" sz="2400">
                <a:cs typeface="Arial Unicode MS" charset="0"/>
              </a:rPr>
              <a:t>x and y are bound variables, z is a free variable</a:t>
            </a:r>
            <a:endParaRPr lang="de-DE" altLang="en-US" sz="2400"/>
          </a:p>
          <a:p>
            <a:pPr>
              <a:buFont typeface="Arial" panose="020B0604020202020204" pitchFamily="34" charset="0"/>
              <a:buNone/>
            </a:pPr>
            <a:r>
              <a:rPr lang="de-DE" altLang="en-US" sz="2400">
                <a:cs typeface="Arial Unicode MS" charset="0"/>
              </a:rPr>
              <a:t>			∀x∀y(P(f(x))  → ¬(P(x)) → Q(f(y), x, z)))</a:t>
            </a:r>
          </a:p>
          <a:p>
            <a:endParaRPr lang="de-D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EB608ED-D4B6-48B9-BD52-7A9E96898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BNF for FOL Sentences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7F57A5-3A0E-467D-B2AA-1452A729C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S := &lt;Sentence&gt;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&lt;Sentence&gt; := 	&lt;AtomicSentence&gt;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| &lt;Sentence&gt; &lt;Connective&gt; &lt;Sentence&gt;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| &lt;Quantifier&gt; &lt;Variable&gt;,... &lt;Sentence&gt;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| </a:t>
            </a:r>
            <a:r>
              <a:rPr lang="en-US" altLang="en-US" sz="1800">
                <a:latin typeface="Arial Unicode MS" charset="0"/>
                <a:cs typeface="Arial Unicode MS" charset="0"/>
              </a:rPr>
              <a:t>¬</a:t>
            </a:r>
            <a:r>
              <a:rPr lang="en-US" altLang="en-US" sz="1800"/>
              <a:t> &lt;Sentence&gt;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         		| ( &lt;Sentence&gt;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&lt;AtomicSentence&gt; := &lt;Predicate&gt; ( &lt;Term&gt;, ... )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&lt;Term&gt; := 	&lt;Function&gt; ( &lt;Term&gt;, ... 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| &lt;Constant&gt;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| &lt;Variable&gt;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&lt;Connective&gt; :=  </a:t>
            </a:r>
            <a:r>
              <a:rPr lang="en-US" altLang="en-US" sz="1800">
                <a:latin typeface="Arial Unicode MS" charset="0"/>
                <a:cs typeface="Arial Unicode MS" charset="0"/>
              </a:rPr>
              <a:t>∧ </a:t>
            </a:r>
            <a:r>
              <a:rPr lang="en-US" altLang="en-US" sz="1800"/>
              <a:t>| v | </a:t>
            </a:r>
            <a:r>
              <a:rPr lang="en-US" altLang="en-US" sz="1800">
                <a:latin typeface="Arial Unicode MS" charset="0"/>
                <a:cs typeface="Arial Unicode MS" charset="0"/>
              </a:rPr>
              <a:t>→ </a:t>
            </a:r>
            <a:r>
              <a:rPr lang="en-US" altLang="en-US" sz="1800"/>
              <a:t>| </a:t>
            </a:r>
            <a:r>
              <a:rPr lang="en-US" altLang="en-US" sz="1800">
                <a:latin typeface="Arial Unicode MS" charset="0"/>
                <a:cs typeface="Arial Unicode MS" charset="0"/>
              </a:rPr>
              <a:t>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&lt;Quantifier&gt; := </a:t>
            </a:r>
            <a:r>
              <a:rPr lang="en-US" altLang="en-US" sz="1800">
                <a:sym typeface="Symbol" panose="05050102010706020507" pitchFamily="18" charset="2"/>
              </a:rPr>
              <a:t></a:t>
            </a:r>
            <a:r>
              <a:rPr lang="en-US" altLang="en-US" sz="1800"/>
              <a:t> | </a:t>
            </a:r>
            <a:r>
              <a:rPr lang="en-US" altLang="en-US" sz="1800">
                <a:sym typeface="Symbol" panose="05050102010706020507" pitchFamily="18" charset="2"/>
              </a:rPr>
              <a:t></a:t>
            </a:r>
            <a:endParaRPr lang="en-US" alt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&lt;Constant&gt; := “c" | “x1" | “john" |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&lt;Variable&gt; := "a" | "x" | "s" |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&lt;Predicate&gt; := “before" | “hasColor" | “raining" | ...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&lt;Function&gt; := “mother" | “leftLegOf" | ...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BCCFBE85-ECB1-4CE1-801C-69BDAE8BBC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5600" y="4406901"/>
            <a:ext cx="7772400" cy="1362075"/>
          </a:xfrm>
        </p:spPr>
        <p:txBody>
          <a:bodyPr anchor="t"/>
          <a:lstStyle/>
          <a:p>
            <a:pPr eaLnBrk="1" hangingPunct="1"/>
            <a:r>
              <a:rPr lang="de-AT" altLang="en-US" sz="3200"/>
              <a:t>TECHNICAL SOLUTIONS</a:t>
            </a:r>
            <a:endParaRPr lang="en-US" altLang="en-US" sz="3200"/>
          </a:p>
        </p:txBody>
      </p:sp>
      <p:sp>
        <p:nvSpPr>
          <p:cNvPr id="29699" name="Text Placeholder 5">
            <a:extLst>
              <a:ext uri="{FF2B5EF4-FFF2-40B4-BE49-F238E27FC236}">
                <a16:creationId xmlns:a16="http://schemas.microsoft.com/office/drawing/2014/main" id="{13058DD8-8994-405B-AB02-727D32E22E4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5600" y="4953000"/>
            <a:ext cx="7772400" cy="1500188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Semantics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9581DDE-86BB-4CB6-A075-B1479C6424D2}"/>
              </a:ext>
            </a:extLst>
          </p:cNvPr>
          <p:cNvSpPr txBox="1">
            <a:spLocks noGrp="1"/>
          </p:cNvSpPr>
          <p:nvPr/>
        </p:nvSpPr>
        <p:spPr bwMode="auto">
          <a:xfrm>
            <a:off x="8153400" y="66294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algn="r" eaLnBrk="1" hangingPunct="1"/>
            <a:fld id="{3922551B-9020-414C-8671-DDD604768081}" type="slidenum">
              <a:rPr lang="en-US" altLang="en-US" sz="700" b="1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/>
              <a:t>32</a:t>
            </a:fld>
            <a:endParaRPr lang="en-US" altLang="en-US" sz="7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41E3331-733E-4229-9C86-2699F0E1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</a:t>
            </a:r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E7191D90-BE8E-4A11-936F-168B50CF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Interpretations</a:t>
            </a:r>
          </a:p>
          <a:p>
            <a:r>
              <a:rPr lang="en-US" altLang="en-US"/>
              <a:t>Models and Satisfiability</a:t>
            </a:r>
          </a:p>
          <a:p>
            <a:r>
              <a:rPr lang="en-US" altLang="en-US"/>
              <a:t>Logical Consequence (Entailment)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66AC348-BA9F-4ABF-A065-4DEFF481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 – Overview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0894D09-2B11-4DC4-B5F0-27624434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901A24"/>
                </a:solidFill>
              </a:rPr>
              <a:t>Interpretation </a:t>
            </a:r>
            <a:r>
              <a:rPr lang="en-US" altLang="en-US" sz="2000"/>
              <a:t>– Maps symbols of the formal language (predicates, functions, variables, constants) onto objects, relations, and functions of the “world” (formally: Domain, relational Structure, or Universe)</a:t>
            </a:r>
          </a:p>
          <a:p>
            <a:r>
              <a:rPr lang="en-US" altLang="en-US" sz="2000">
                <a:solidFill>
                  <a:srgbClr val="901A24"/>
                </a:solidFill>
              </a:rPr>
              <a:t>Valuation</a:t>
            </a:r>
            <a:r>
              <a:rPr lang="en-US" altLang="en-US" sz="2000"/>
              <a:t> – Assigns domain objects to variables</a:t>
            </a:r>
          </a:p>
          <a:p>
            <a:pPr lvl="1"/>
            <a:r>
              <a:rPr lang="en-US" altLang="en-US" sz="1600"/>
              <a:t>The Valuation function can be used for describing value assignments and constraints in case of nested quantifiers. </a:t>
            </a:r>
          </a:p>
          <a:p>
            <a:pPr lvl="1"/>
            <a:r>
              <a:rPr lang="en-US" altLang="en-US" sz="1600"/>
              <a:t>The Valuation function otherwise determines the satisfaction of a formula only in case of open formulae. </a:t>
            </a:r>
          </a:p>
          <a:p>
            <a:r>
              <a:rPr lang="en-US" altLang="en-US" sz="2000">
                <a:solidFill>
                  <a:srgbClr val="901A24"/>
                </a:solidFill>
              </a:rPr>
              <a:t>Constructive Semantics </a:t>
            </a:r>
            <a:r>
              <a:rPr lang="en-US" altLang="en-US" sz="2000"/>
              <a:t>– Determines the semantics of complex expressions inductively, starting with basic expressions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93FA2D8-9B99-4F8D-8AF7-5705F1A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2F9CD16-0B0E-41BE-894D-CFB220A3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 u="sng">
                <a:solidFill>
                  <a:srgbClr val="17375E"/>
                </a:solidFill>
              </a:rPr>
              <a:t>Domain, relational Structure, Universe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D		finite set of Objects	d</a:t>
            </a:r>
            <a:r>
              <a:rPr lang="en-US" altLang="en-US" sz="2000" baseline="-25000">
                <a:solidFill>
                  <a:srgbClr val="17375E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, d</a:t>
            </a:r>
            <a:r>
              <a:rPr lang="en-US" altLang="en-US" sz="2000" baseline="-25000">
                <a:solidFill>
                  <a:srgbClr val="17375E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, ... , d</a:t>
            </a:r>
            <a:r>
              <a:rPr lang="en-US" altLang="en-US" sz="2000" baseline="-25000">
                <a:solidFill>
                  <a:srgbClr val="17375E"/>
                </a:solidFill>
                <a:sym typeface="Symbol" panose="05050102010706020507" pitchFamily="18" charset="2"/>
              </a:rPr>
              <a:t>n</a:t>
            </a:r>
            <a:endParaRPr lang="en-US" altLang="en-US" sz="2000">
              <a:solidFill>
                <a:srgbClr val="17375E"/>
              </a:solidFill>
              <a:sym typeface="Symbol" panose="05050102010706020507" pitchFamily="18" charset="2"/>
            </a:endParaRP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R,...	Relations over D	R</a:t>
            </a:r>
            <a:r>
              <a:rPr lang="en-US" altLang="en-US" sz="2000">
                <a:solidFill>
                  <a:srgbClr val="17375E"/>
                </a:solidFill>
              </a:rPr>
              <a:t> </a:t>
            </a:r>
            <a:r>
              <a:rPr lang="en-US" altLang="en-US" sz="2000" b="1">
                <a:solidFill>
                  <a:srgbClr val="17375E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 D</a:t>
            </a:r>
            <a:r>
              <a:rPr lang="en-US" altLang="en-US" sz="2000" baseline="30000">
                <a:solidFill>
                  <a:srgbClr val="17375E"/>
                </a:solidFill>
                <a:sym typeface="Symbol" panose="05050102010706020507" pitchFamily="18" charset="2"/>
              </a:rPr>
              <a:t>n </a:t>
            </a:r>
            <a:endParaRPr lang="en-US" altLang="en-US" sz="2000">
              <a:solidFill>
                <a:srgbClr val="17375E"/>
              </a:solidFill>
              <a:sym typeface="Symbol" panose="05050102010706020507" pitchFamily="18" charset="2"/>
            </a:endParaRP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F,...	Functions over D 	F: D</a:t>
            </a:r>
            <a:r>
              <a:rPr lang="en-US" altLang="en-US" sz="2000" baseline="30000">
                <a:solidFill>
                  <a:srgbClr val="17375E"/>
                </a:solidFill>
                <a:sym typeface="Symbol" panose="05050102010706020507" pitchFamily="18" charset="2"/>
              </a:rPr>
              <a:t>n 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D</a:t>
            </a:r>
          </a:p>
          <a:p>
            <a:pPr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 u="sng">
                <a:solidFill>
                  <a:srgbClr val="990033"/>
                </a:solidFill>
              </a:rPr>
              <a:t>Basic Interpretation Mapping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/>
              <a:t>constant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[c]</a:t>
            </a:r>
            <a:r>
              <a:rPr lang="en-US" altLang="en-US" sz="2000"/>
              <a:t> = </a:t>
            </a:r>
            <a:r>
              <a:rPr lang="en-US" altLang="en-US" sz="2000">
                <a:solidFill>
                  <a:srgbClr val="17375E"/>
                </a:solidFill>
              </a:rPr>
              <a:t>d</a:t>
            </a:r>
            <a:r>
              <a:rPr lang="en-US" altLang="en-US" sz="2000" b="1">
                <a:solidFill>
                  <a:srgbClr val="17375E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aseline="30000">
                <a:solidFill>
                  <a:srgbClr val="17375E"/>
                </a:solidFill>
                <a:sym typeface="Symbol" panose="05050102010706020507" pitchFamily="18" charset="2"/>
              </a:rPr>
              <a:t> 	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 	Object</a:t>
            </a:r>
            <a:endParaRPr lang="en-US" altLang="en-US" sz="2000">
              <a:solidFill>
                <a:srgbClr val="17375E"/>
              </a:solidFill>
            </a:endParaRP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/>
              <a:t>function  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[f]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F 		Function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000"/>
              <a:t>predicate 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[P] </a:t>
            </a:r>
            <a:r>
              <a:rPr lang="en-US" altLang="en-US" sz="2000">
                <a:sym typeface="Symbol" panose="05050102010706020507" pitchFamily="18" charset="2"/>
              </a:rPr>
              <a:t>= 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>
                <a:solidFill>
                  <a:srgbClr val="17375E"/>
                </a:solidFill>
              </a:rPr>
              <a:t> </a:t>
            </a:r>
            <a:r>
              <a:rPr lang="en-US" altLang="en-US" sz="2000" b="1">
                <a:solidFill>
                  <a:srgbClr val="17375E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aseline="30000">
                <a:solidFill>
                  <a:srgbClr val="17375E"/>
                </a:solidFill>
                <a:sym typeface="Symbol" panose="05050102010706020507" pitchFamily="18" charset="2"/>
              </a:rPr>
              <a:t> 		</a:t>
            </a: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Relation </a:t>
            </a:r>
          </a:p>
          <a:p>
            <a:pPr>
              <a:spcBef>
                <a:spcPct val="5000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en-US" altLang="en-US" sz="2000" u="sng">
                <a:solidFill>
                  <a:srgbClr val="990033"/>
                </a:solidFill>
              </a:rPr>
              <a:t>Valuation V</a:t>
            </a:r>
          </a:p>
          <a:p>
            <a:pPr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en-US" altLang="en-US" sz="2000"/>
              <a:t>variable	</a:t>
            </a:r>
            <a:r>
              <a:rPr lang="en-US" altLang="en-US" sz="2000">
                <a:solidFill>
                  <a:srgbClr val="990033"/>
                </a:solidFill>
              </a:rPr>
              <a:t>V(x)</a:t>
            </a:r>
            <a:r>
              <a:rPr lang="en-US" altLang="en-US" sz="2000"/>
              <a:t> = </a:t>
            </a:r>
            <a:r>
              <a:rPr lang="en-US" altLang="en-US" sz="2000">
                <a:solidFill>
                  <a:schemeClr val="accent2"/>
                </a:solidFill>
              </a:rPr>
              <a:t>d</a:t>
            </a:r>
            <a:r>
              <a:rPr lang="en-US" altLang="en-US" sz="2000" b="1">
                <a:sym typeface="Symbol" panose="05050102010706020507" pitchFamily="18" charset="2"/>
              </a:rPr>
              <a:t>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en-US" sz="2000" baseline="30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	</a:t>
            </a:r>
          </a:p>
          <a:p>
            <a:pPr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en-US" altLang="en-US" sz="2000">
                <a:sym typeface="Symbol" panose="05050102010706020507" pitchFamily="18" charset="2"/>
              </a:rPr>
              <a:t>	Next, determine the semantics for complex terms and formulae constructively, based on the basic interpretation mapping and the valuation function above.</a:t>
            </a:r>
          </a:p>
          <a:p>
            <a:pPr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en-US" altLang="en-US" sz="2000" baseline="30000">
                <a:sym typeface="Symbol" panose="05050102010706020507" pitchFamily="18" charset="2"/>
              </a:rPr>
              <a:t>	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28D637E-619B-441B-BACB-27FD24B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 (cont’)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3626475-EBB7-4CAA-AA3A-01E9A2C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566738" defTabSz="950913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altLang="en-US" sz="2000">
                <a:solidFill>
                  <a:srgbClr val="17375E"/>
                </a:solidFill>
              </a:rPr>
              <a:t>Terms with variables</a:t>
            </a:r>
            <a:r>
              <a:rPr lang="en-US" altLang="en-US" sz="2000"/>
              <a:t>	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 [f(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,...,t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rgbClr val="901A24"/>
                </a:solidFill>
              </a:rPr>
              <a:t>)) =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 [f] (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],...,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]) =  F(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],...,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]) D</a:t>
            </a:r>
            <a:r>
              <a:rPr lang="en-US" altLang="en-US" sz="2000">
                <a:solidFill>
                  <a:srgbClr val="901A24"/>
                </a:solidFill>
              </a:rPr>
              <a:t> </a:t>
            </a:r>
          </a:p>
          <a:p>
            <a:pPr marL="566738" indent="-566738" defTabSz="950913">
              <a:spcAft>
                <a:spcPct val="20000"/>
              </a:spcAft>
              <a:buNone/>
            </a:pPr>
            <a:r>
              <a:rPr lang="en-US" altLang="en-US" sz="2000">
                <a:solidFill>
                  <a:srgbClr val="3333CC"/>
                </a:solidFill>
              </a:rPr>
              <a:t>	</a:t>
            </a:r>
            <a:r>
              <a:rPr lang="en-US" altLang="en-US" sz="2000">
                <a:solidFill>
                  <a:srgbClr val="17375E"/>
                </a:solidFill>
              </a:rPr>
              <a:t>where</a:t>
            </a:r>
            <a:r>
              <a:rPr lang="en-US" altLang="en-US" sz="2000">
                <a:solidFill>
                  <a:srgbClr val="3333CC"/>
                </a:solidFill>
              </a:rPr>
              <a:t>  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[t</a:t>
            </a:r>
            <a:r>
              <a:rPr lang="en-US" altLang="en-US" sz="2000" baseline="-25000">
                <a:solidFill>
                  <a:srgbClr val="901A24"/>
                </a:solidFill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] = V(t</a:t>
            </a:r>
            <a:r>
              <a:rPr lang="en-US" altLang="en-US" sz="2000" baseline="-25000">
                <a:solidFill>
                  <a:srgbClr val="901A24"/>
                </a:solidFill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)   </a:t>
            </a:r>
            <a:r>
              <a:rPr lang="en-US" altLang="en-US" sz="2000">
                <a:solidFill>
                  <a:srgbClr val="17375E"/>
                </a:solidFill>
              </a:rPr>
              <a:t>if </a:t>
            </a:r>
            <a:r>
              <a:rPr lang="en-US" altLang="en-US" sz="2000">
                <a:solidFill>
                  <a:srgbClr val="3333CC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</a:rPr>
              <a:t>t</a:t>
            </a:r>
            <a:r>
              <a:rPr lang="en-US" altLang="en-US" sz="2000" baseline="-25000">
                <a:solidFill>
                  <a:srgbClr val="990033"/>
                </a:solidFill>
              </a:rPr>
              <a:t>i</a:t>
            </a:r>
            <a:r>
              <a:rPr lang="en-US" altLang="en-US" sz="2000">
                <a:solidFill>
                  <a:srgbClr val="3333CC"/>
                </a:solidFill>
              </a:rPr>
              <a:t> </a:t>
            </a:r>
            <a:r>
              <a:rPr lang="en-US" altLang="en-US" sz="2000">
                <a:solidFill>
                  <a:srgbClr val="17375E"/>
                </a:solidFill>
              </a:rPr>
              <a:t>is a variable</a:t>
            </a:r>
          </a:p>
          <a:p>
            <a:pPr marL="566738" indent="-566738" defTabSz="950913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altLang="en-US" sz="2000">
                <a:solidFill>
                  <a:srgbClr val="17375E"/>
                </a:solidFill>
              </a:rPr>
              <a:t>Atomic Formula	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901A24"/>
                </a:solidFill>
              </a:rPr>
              <a:t>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 [P(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,...,t</a:t>
            </a:r>
            <a:r>
              <a:rPr lang="en-US" altLang="en-US" sz="2000" baseline="-25000">
                <a:solidFill>
                  <a:srgbClr val="901A24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rgbClr val="901A24"/>
                </a:solidFill>
              </a:rPr>
              <a:t>)]</a:t>
            </a:r>
            <a:r>
              <a:rPr lang="en-US" altLang="en-US" sz="2000">
                <a:solidFill>
                  <a:srgbClr val="990033"/>
                </a:solidFill>
              </a:rPr>
              <a:t>	</a:t>
            </a:r>
            <a:r>
              <a:rPr lang="en-US" altLang="en-US" sz="2000"/>
              <a:t>true if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90033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],...,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[t</a:t>
            </a:r>
            <a:r>
              <a:rPr lang="en-US" altLang="en-US" sz="2000" baseline="-25000">
                <a:solidFill>
                  <a:srgbClr val="990033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]) </a:t>
            </a:r>
            <a:r>
              <a:rPr lang="en-US" altLang="en-US" sz="2000">
                <a:sym typeface="Symbol" panose="05050102010706020507" pitchFamily="18" charset="2"/>
              </a:rPr>
              <a:t>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[P] </a:t>
            </a:r>
            <a:r>
              <a:rPr lang="en-US" altLang="en-US" sz="2000">
                <a:sym typeface="Symbol" panose="05050102010706020507" pitchFamily="18" charset="2"/>
              </a:rPr>
              <a:t>=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R</a:t>
            </a:r>
            <a:endParaRPr lang="en-US" altLang="en-US" sz="2000"/>
          </a:p>
          <a:p>
            <a:pPr marL="566738" indent="-566738" defTabSz="950913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altLang="en-US" sz="2000">
                <a:solidFill>
                  <a:srgbClr val="17375E"/>
                </a:solidFill>
              </a:rPr>
              <a:t>Negated Formula</a:t>
            </a:r>
            <a:r>
              <a:rPr lang="en-US" altLang="en-US" sz="2000"/>
              <a:t>	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/>
              <a:t>	 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 [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]</a:t>
            </a:r>
            <a:r>
              <a:rPr lang="en-US" altLang="en-US" sz="2000">
                <a:solidFill>
                  <a:srgbClr val="990033"/>
                </a:solidFill>
              </a:rPr>
              <a:t>		</a:t>
            </a:r>
            <a:r>
              <a:rPr lang="en-US" altLang="en-US" sz="2000"/>
              <a:t>true if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]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/>
              <a:t>is not true</a:t>
            </a:r>
          </a:p>
          <a:p>
            <a:pPr marL="566738" indent="-566738" defTabSz="950913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altLang="en-US" sz="2000">
                <a:solidFill>
                  <a:srgbClr val="17375E"/>
                </a:solidFill>
              </a:rPr>
              <a:t>Complex Formula</a:t>
            </a:r>
            <a:r>
              <a:rPr lang="en-US" altLang="en-US" sz="2000">
                <a:solidFill>
                  <a:srgbClr val="990033"/>
                </a:solidFill>
              </a:rPr>
              <a:t>	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>
                <a:solidFill>
                  <a:srgbClr val="990033"/>
                </a:solidFill>
              </a:rPr>
              <a:t>	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[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]</a:t>
            </a:r>
            <a:r>
              <a:rPr lang="en-US" altLang="en-US" sz="2000">
                <a:solidFill>
                  <a:srgbClr val="901A24"/>
                </a:solidFill>
              </a:rPr>
              <a:t> </a:t>
            </a:r>
            <a:r>
              <a:rPr lang="en-US" altLang="en-US" sz="2000"/>
              <a:t>		true if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] </a:t>
            </a:r>
            <a:r>
              <a:rPr lang="en-US" altLang="en-US" sz="2000">
                <a:sym typeface="Symbol" panose="05050102010706020507" pitchFamily="18" charset="2"/>
              </a:rPr>
              <a:t>or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[]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/>
              <a:t>true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901A24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01A24"/>
                </a:solidFill>
              </a:rPr>
              <a:t> [</a:t>
            </a:r>
            <a:r>
              <a:rPr lang="en-US" altLang="en-US" sz="2000">
                <a:solidFill>
                  <a:srgbClr val="901A24"/>
                </a:solidFill>
                <a:sym typeface="Symbol" panose="05050102010706020507" pitchFamily="18" charset="2"/>
              </a:rPr>
              <a:t>]</a:t>
            </a:r>
            <a:r>
              <a:rPr lang="en-US" altLang="en-US" sz="2000">
                <a:solidFill>
                  <a:srgbClr val="901A24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</a:rPr>
              <a:t>		</a:t>
            </a:r>
            <a:r>
              <a:rPr lang="en-US" altLang="en-US" sz="2000"/>
              <a:t>true if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] </a:t>
            </a:r>
            <a:r>
              <a:rPr lang="en-US" altLang="en-US" sz="2000">
                <a:sym typeface="Symbol" panose="05050102010706020507" pitchFamily="18" charset="2"/>
              </a:rPr>
              <a:t>and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[]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/>
              <a:t>true</a:t>
            </a:r>
          </a:p>
          <a:p>
            <a:pPr marL="566738" indent="-566738" defTabSz="950913">
              <a:spcBef>
                <a:spcPct val="10000"/>
              </a:spcBef>
              <a:spcAft>
                <a:spcPct val="25000"/>
              </a:spcAft>
              <a:buNone/>
            </a:pPr>
            <a:r>
              <a:rPr lang="en-US" altLang="en-US" sz="2000">
                <a:solidFill>
                  <a:srgbClr val="990033"/>
                </a:solidFill>
              </a:rPr>
              <a:t>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>
                <a:solidFill>
                  <a:srgbClr val="990033"/>
                </a:solidFill>
                <a:latin typeface="Arial Unicode MS" charset="0"/>
                <a:cs typeface="Arial Unicode MS" charset="0"/>
                <a:sym typeface="Symbol" panose="05050102010706020507" pitchFamily="18" charset="2"/>
              </a:rPr>
              <a:t>→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]</a:t>
            </a:r>
            <a:r>
              <a:rPr lang="en-US" altLang="en-US" sz="2000">
                <a:solidFill>
                  <a:srgbClr val="990033"/>
                </a:solidFill>
              </a:rPr>
              <a:t>		</a:t>
            </a:r>
            <a:r>
              <a:rPr lang="en-US" altLang="en-US" sz="2000"/>
              <a:t>if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] </a:t>
            </a:r>
            <a:r>
              <a:rPr lang="en-US" altLang="en-US" sz="2000"/>
              <a:t>not</a:t>
            </a:r>
            <a:r>
              <a:rPr lang="en-US" altLang="en-US" sz="2000">
                <a:sym typeface="Symbol" panose="05050102010706020507" pitchFamily="18" charset="2"/>
              </a:rPr>
              <a:t> true or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[]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/>
              <a:t>true</a:t>
            </a:r>
          </a:p>
          <a:p>
            <a:pPr marL="566738" indent="-566738" defTabSz="950913">
              <a:spcAft>
                <a:spcPct val="20000"/>
              </a:spcAft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AD254C-A544-4170-A2B9-AACB914E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 (cont’)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C71957E-940C-41AF-8E9C-FD8CAEAD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olidFill>
                  <a:srgbClr val="17375E"/>
                </a:solidFill>
                <a:sym typeface="Symbol" panose="05050102010706020507" pitchFamily="18" charset="2"/>
              </a:rPr>
              <a:t>Quantified Formula</a:t>
            </a:r>
            <a:r>
              <a:rPr lang="en-US" altLang="en-US" sz="2000">
                <a:sym typeface="Symbol" panose="05050102010706020507" pitchFamily="18" charset="2"/>
              </a:rPr>
              <a:t>	(relative to Valuation function)</a:t>
            </a: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olidFill>
                  <a:srgbClr val="990033"/>
                </a:solidFill>
              </a:rPr>
              <a:t>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x:]</a:t>
            </a:r>
            <a:r>
              <a:rPr lang="en-US" altLang="en-US" sz="2000">
                <a:solidFill>
                  <a:srgbClr val="990033"/>
                </a:solidFill>
              </a:rPr>
              <a:t> 		</a:t>
            </a:r>
            <a:r>
              <a:rPr lang="en-US" altLang="en-US" sz="2000"/>
              <a:t>true if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>
                <a:sym typeface="Symbol" panose="05050102010706020507" pitchFamily="18" charset="2"/>
              </a:rPr>
              <a:t>is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true with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V’(x)=d </a:t>
            </a:r>
            <a:r>
              <a:rPr lang="en-US" altLang="en-US" sz="2000">
                <a:sym typeface="Symbol" panose="05050102010706020507" pitchFamily="18" charset="2"/>
              </a:rPr>
              <a:t>for some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dD</a:t>
            </a:r>
            <a:r>
              <a:rPr lang="en-US" altLang="en-US" sz="2000">
                <a:sym typeface="Symbol" panose="05050102010706020507" pitchFamily="18" charset="2"/>
              </a:rPr>
              <a:t> 	 			where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V’</a:t>
            </a:r>
            <a:r>
              <a:rPr lang="en-US" altLang="en-US" sz="2000">
                <a:sym typeface="Symbol" panose="05050102010706020507" pitchFamily="18" charset="2"/>
              </a:rPr>
              <a:t> is otherwise identical to the prior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V.</a:t>
            </a:r>
            <a:endParaRPr lang="en-US" altLang="en-US" sz="2000">
              <a:sym typeface="Symbol" panose="05050102010706020507" pitchFamily="18" charset="2"/>
            </a:endParaRP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olidFill>
                  <a:srgbClr val="990033"/>
                </a:solidFill>
              </a:rPr>
              <a:t>	</a:t>
            </a:r>
            <a:r>
              <a:rPr lang="en-US" altLang="en-US" sz="20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000">
                <a:solidFill>
                  <a:srgbClr val="990033"/>
                </a:solidFill>
              </a:rPr>
              <a:t> [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x:]</a:t>
            </a:r>
            <a:r>
              <a:rPr lang="en-US" altLang="en-US" sz="2000">
                <a:solidFill>
                  <a:srgbClr val="990033"/>
                </a:solidFill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		true </a:t>
            </a:r>
            <a:r>
              <a:rPr lang="en-US" altLang="en-US" sz="2000"/>
              <a:t>if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>
                <a:sym typeface="Symbol" panose="05050102010706020507" pitchFamily="18" charset="2"/>
              </a:rPr>
              <a:t>is true with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V’(x)=d </a:t>
            </a:r>
            <a:r>
              <a:rPr lang="en-US" altLang="en-US" sz="2000">
                <a:sym typeface="Symbol" panose="05050102010706020507" pitchFamily="18" charset="2"/>
              </a:rPr>
              <a:t>for all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dD </a:t>
            </a:r>
            <a:r>
              <a:rPr lang="en-US" altLang="en-US" sz="2000">
                <a:sym typeface="Symbol" panose="05050102010706020507" pitchFamily="18" charset="2"/>
              </a:rPr>
              <a:t>and</a:t>
            </a: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ym typeface="Symbol" panose="05050102010706020507" pitchFamily="18" charset="2"/>
              </a:rPr>
              <a:t>				where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V’</a:t>
            </a:r>
            <a:r>
              <a:rPr lang="en-US" altLang="en-US" sz="2000">
                <a:sym typeface="Symbol" panose="05050102010706020507" pitchFamily="18" charset="2"/>
              </a:rPr>
              <a:t> is otherwise identical to the prior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V.</a:t>
            </a:r>
            <a:endParaRPr lang="en-US" altLang="en-US" sz="2000">
              <a:sym typeface="Symbol" panose="05050102010706020507" pitchFamily="18" charset="2"/>
            </a:endParaRP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 b="1">
                <a:sym typeface="Symbol" panose="05050102010706020507" pitchFamily="18" charset="2"/>
              </a:rPr>
              <a:t>Note: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xy: </a:t>
            </a:r>
            <a:r>
              <a:rPr lang="en-US" altLang="en-US" sz="2000">
                <a:sym typeface="Symbol" panose="05050102010706020507" pitchFamily="18" charset="2"/>
              </a:rPr>
              <a:t>is different from 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yx:  </a:t>
            </a: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>
                <a:sym typeface="Symbol" panose="05050102010706020507" pitchFamily="18" charset="2"/>
              </a:rPr>
              <a:t>In the first case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xy: </a:t>
            </a:r>
            <a:r>
              <a:rPr lang="en-US" altLang="en-US" sz="2000">
                <a:sym typeface="Symbol" panose="05050102010706020507" pitchFamily="18" charset="2"/>
              </a:rPr>
              <a:t>,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we go through all value assignments V'(x), and for each value assignment V'(x) of x, we have to find a suitable value V'(y) for y.  </a:t>
            </a:r>
          </a:p>
          <a:p>
            <a:pPr marL="239713" indent="-174625" defTabSz="950913">
              <a:spcAft>
                <a:spcPct val="20000"/>
              </a:spcAft>
              <a:buNone/>
            </a:pPr>
            <a:r>
              <a:rPr lang="en-US" altLang="en-US" sz="2000">
                <a:sym typeface="Symbol" panose="05050102010706020507" pitchFamily="18" charset="2"/>
              </a:rPr>
              <a:t>	In the second case </a:t>
            </a:r>
            <a:r>
              <a:rPr lang="en-US" altLang="en-US" sz="2000">
                <a:solidFill>
                  <a:srgbClr val="990033"/>
                </a:solidFill>
                <a:sym typeface="Symbol" panose="05050102010706020507" pitchFamily="18" charset="2"/>
              </a:rPr>
              <a:t>yx:</a:t>
            </a:r>
            <a:r>
              <a:rPr lang="en-US" altLang="en-US" sz="2000">
                <a:sym typeface="Symbol" panose="05050102010706020507" pitchFamily="18" charset="2"/>
              </a:rPr>
              <a:t>, we have to find one value V'(y) for y, such that all value assignments V'(x) make  true. </a:t>
            </a:r>
            <a:endParaRPr lang="el-GR" altLang="en-US" sz="2000">
              <a:sym typeface="Symbol" panose="05050102010706020507" pitchFamily="18" charset="2"/>
            </a:endParaRPr>
          </a:p>
          <a:p>
            <a:pPr marL="239713" indent="-174625" defTabSz="950913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F11B8A4-7D94-419E-AF6F-8571318C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and Satisfiability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8C4E5CA-B8B7-4461-AB8F-60A67E6E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/>
              <a:t>Given is an interpretation </a:t>
            </a:r>
            <a:r>
              <a:rPr lang="en-US" altLang="en-US" sz="2400">
                <a:solidFill>
                  <a:srgbClr val="990033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 into a domain </a:t>
            </a:r>
            <a:r>
              <a:rPr lang="en-US" altLang="en-US" sz="2400">
                <a:solidFill>
                  <a:srgbClr val="17375E"/>
                </a:solidFill>
              </a:rPr>
              <a:t>D</a:t>
            </a:r>
            <a:r>
              <a:rPr lang="en-US" altLang="en-US" sz="2400"/>
              <a:t> with a valuation</a:t>
            </a:r>
            <a:r>
              <a:rPr lang="en-US" altLang="en-US" sz="2400">
                <a:solidFill>
                  <a:srgbClr val="990033"/>
                </a:solidFill>
              </a:rPr>
              <a:t> V</a:t>
            </a:r>
            <a:r>
              <a:rPr lang="en-US" altLang="en-US" sz="2400"/>
              <a:t>, and</a:t>
            </a:r>
            <a:r>
              <a:rPr lang="en-US" altLang="en-US" sz="2400">
                <a:solidFill>
                  <a:srgbClr val="990033"/>
                </a:solidFill>
              </a:rPr>
              <a:t> </a:t>
            </a:r>
            <a:r>
              <a:rPr lang="en-US" altLang="en-US" sz="2400"/>
              <a:t>a formula </a:t>
            </a:r>
            <a:r>
              <a:rPr lang="el-GR" altLang="en-US" sz="2400">
                <a:solidFill>
                  <a:srgbClr val="17375E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b="1"/>
              <a:t>.</a:t>
            </a:r>
            <a:r>
              <a:rPr lang="en-US" altLang="en-US" sz="2400"/>
              <a:t> 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ym typeface="Symbol" panose="05050102010706020507" pitchFamily="18" charset="2"/>
              </a:rPr>
              <a:t>We say that: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l-GR" altLang="en-US" sz="2400">
                <a:solidFill>
                  <a:srgbClr val="17375E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is </a:t>
            </a:r>
            <a:r>
              <a:rPr lang="en-US" altLang="en-US" sz="2400" b="1">
                <a:solidFill>
                  <a:srgbClr val="901A24"/>
                </a:solidFill>
                <a:sym typeface="Symbol" panose="05050102010706020507" pitchFamily="18" charset="2"/>
              </a:rPr>
              <a:t>satisfied</a:t>
            </a:r>
            <a:r>
              <a:rPr lang="en-US" altLang="en-US" sz="240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in this interpretation </a:t>
            </a:r>
            <a:r>
              <a:rPr lang="en-US" altLang="en-US" sz="240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>
                <a:sym typeface="Symbol" panose="05050102010706020507" pitchFamily="18" charset="2"/>
              </a:rPr>
              <a:t>or</a:t>
            </a:r>
            <a:r>
              <a:rPr lang="en-US" altLang="en-US" sz="240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ym typeface="Symbol" panose="05050102010706020507" pitchFamily="18" charset="2"/>
              </a:rPr>
              <a:t>this interpretation</a:t>
            </a:r>
            <a:r>
              <a:rPr lang="en-US" altLang="en-US" sz="2400"/>
              <a:t> is a </a:t>
            </a:r>
            <a:r>
              <a:rPr lang="en-US" altLang="en-US" sz="2400" b="1">
                <a:solidFill>
                  <a:srgbClr val="901A24"/>
                </a:solidFill>
              </a:rPr>
              <a:t>model</a:t>
            </a:r>
            <a:r>
              <a:rPr lang="en-US" altLang="en-US" sz="2400"/>
              <a:t> of </a:t>
            </a:r>
            <a:r>
              <a:rPr lang="el-GR" altLang="en-US" sz="2400">
                <a:solidFill>
                  <a:srgbClr val="17375E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 b="1">
                <a:solidFill>
                  <a:srgbClr val="990099"/>
                </a:solidFill>
                <a:sym typeface="Symbol" panose="05050102010706020507" pitchFamily="18" charset="2"/>
              </a:rPr>
              <a:t>  	</a:t>
            </a:r>
            <a:r>
              <a:rPr lang="en-US" altLang="en-US" sz="2400">
                <a:sym typeface="Symbol" panose="05050102010706020507" pitchFamily="18" charset="2"/>
              </a:rPr>
              <a:t>iff</a:t>
            </a:r>
            <a:r>
              <a:rPr lang="en-US" altLang="en-US" sz="2400" b="1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990033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[</a:t>
            </a:r>
            <a:r>
              <a:rPr lang="el-GR" altLang="en-US" sz="2400">
                <a:solidFill>
                  <a:srgbClr val="17375E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/>
              <a:t>]</a:t>
            </a:r>
            <a:r>
              <a:rPr lang="en-US" altLang="en-US" sz="2400" b="1"/>
              <a:t> </a:t>
            </a:r>
            <a:r>
              <a:rPr lang="en-US" altLang="en-US" sz="2400"/>
              <a:t>is true.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ym typeface="Symbol" panose="05050102010706020507" pitchFamily="18" charset="2"/>
              </a:rPr>
              <a:t>That means the interpretation function </a:t>
            </a:r>
            <a:r>
              <a:rPr lang="en-US" altLang="en-US" sz="2400">
                <a:solidFill>
                  <a:srgbClr val="990033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into the domain </a:t>
            </a:r>
            <a:r>
              <a:rPr lang="en-US" altLang="en-US" sz="2400">
                <a:solidFill>
                  <a:srgbClr val="17375E"/>
                </a:solidFill>
                <a:sym typeface="Symbol" panose="05050102010706020507" pitchFamily="18" charset="2"/>
              </a:rPr>
              <a:t>D</a:t>
            </a:r>
            <a:r>
              <a:rPr lang="en-US" altLang="en-US" sz="2400">
                <a:sym typeface="Symbol" panose="05050102010706020507" pitchFamily="18" charset="2"/>
              </a:rPr>
              <a:t> (with valuation </a:t>
            </a:r>
            <a:r>
              <a:rPr lang="en-US" altLang="en-US" sz="2400">
                <a:solidFill>
                  <a:srgbClr val="17375E"/>
                </a:solidFill>
                <a:sym typeface="Symbol" panose="05050102010706020507" pitchFamily="18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) makes the formula </a:t>
            </a:r>
            <a:r>
              <a:rPr lang="el-GR" altLang="en-US" sz="2400">
                <a:solidFill>
                  <a:srgbClr val="17375E"/>
                </a:solidFill>
                <a:sym typeface="Symbol" panose="05050102010706020507" pitchFamily="18" charset="2"/>
              </a:rPr>
              <a:t></a:t>
            </a:r>
            <a:r>
              <a:rPr lang="en-US" altLang="en-US" sz="2400">
                <a:sym typeface="Symbol" panose="05050102010706020507" pitchFamily="18" charset="2"/>
              </a:rPr>
              <a:t> true.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0E1BD91-4163-42C0-B32E-6837A1B8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Consequence (Entailment)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9653645-55F4-4E16-B9CB-26DA8700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/>
              <a:t>Given a set of formulae</a:t>
            </a:r>
            <a:r>
              <a:rPr lang="en-US" altLang="en-US" sz="2400">
                <a:solidFill>
                  <a:srgbClr val="990099"/>
                </a:solidFill>
              </a:rPr>
              <a:t> </a:t>
            </a:r>
            <a:r>
              <a:rPr lang="el-GR" altLang="en-US" sz="2400" b="1">
                <a:solidFill>
                  <a:srgbClr val="17375E"/>
                </a:solidFill>
                <a:sym typeface="Symbol" panose="05050102010706020507" pitchFamily="18" charset="2"/>
              </a:rPr>
              <a:t></a:t>
            </a:r>
            <a:r>
              <a:rPr lang="en-US" altLang="en-US" sz="2400" b="1">
                <a:solidFill>
                  <a:srgbClr val="990099"/>
                </a:solidFill>
              </a:rPr>
              <a:t> </a:t>
            </a:r>
            <a:r>
              <a:rPr lang="en-US" altLang="en-US" sz="2400"/>
              <a:t>and a</a:t>
            </a:r>
            <a:r>
              <a:rPr lang="en-US" altLang="en-US" sz="2400">
                <a:solidFill>
                  <a:srgbClr val="990099"/>
                </a:solidFill>
              </a:rPr>
              <a:t> </a:t>
            </a:r>
            <a:r>
              <a:rPr lang="en-US" altLang="en-US" sz="2400"/>
              <a:t>formula</a:t>
            </a:r>
            <a:r>
              <a:rPr lang="en-US" altLang="en-US" sz="2400" b="1"/>
              <a:t> </a:t>
            </a:r>
            <a:r>
              <a:rPr lang="el-GR" altLang="en-US" sz="2400" b="1">
                <a:solidFill>
                  <a:srgbClr val="901A24"/>
                </a:solidFill>
              </a:rPr>
              <a:t>α</a:t>
            </a:r>
            <a:r>
              <a:rPr lang="en-US" altLang="en-US" sz="2400" b="1"/>
              <a:t>.</a:t>
            </a:r>
          </a:p>
          <a:p>
            <a:pPr marL="979488" lvl="1" indent="-457200">
              <a:spcAft>
                <a:spcPct val="10000"/>
              </a:spcAft>
              <a:buNone/>
            </a:pPr>
            <a:r>
              <a:rPr lang="el-GR" altLang="en-US" b="1">
                <a:solidFill>
                  <a:srgbClr val="901A24"/>
                </a:solidFill>
              </a:rPr>
              <a:t>α</a:t>
            </a:r>
            <a:r>
              <a:rPr lang="en-US" altLang="en-US" b="1">
                <a:solidFill>
                  <a:srgbClr val="990099"/>
                </a:solidFill>
              </a:rPr>
              <a:t> </a:t>
            </a:r>
            <a:r>
              <a:rPr lang="en-US" altLang="en-US"/>
              <a:t>is a</a:t>
            </a:r>
            <a:r>
              <a:rPr lang="en-US" altLang="en-US" b="1"/>
              <a:t> logical consequence</a:t>
            </a:r>
            <a:r>
              <a:rPr lang="en-US" altLang="en-US"/>
              <a:t> of </a:t>
            </a:r>
            <a:r>
              <a:rPr lang="el-GR" altLang="en-US" b="1">
                <a:solidFill>
                  <a:srgbClr val="17375E"/>
                </a:solidFill>
                <a:sym typeface="Symbol" panose="05050102010706020507" pitchFamily="18" charset="2"/>
              </a:rPr>
              <a:t></a:t>
            </a:r>
            <a:r>
              <a:rPr lang="en-US" altLang="en-US" b="1">
                <a:solidFill>
                  <a:srgbClr val="990099"/>
                </a:solidFill>
                <a:sym typeface="Symbol" panose="05050102010706020507" pitchFamily="18" charset="2"/>
              </a:rPr>
              <a:t> 	</a:t>
            </a:r>
            <a:r>
              <a:rPr lang="en-US" altLang="en-US" u="sng">
                <a:sym typeface="Symbol" panose="05050102010706020507" pitchFamily="18" charset="2"/>
              </a:rPr>
              <a:t>iff</a:t>
            </a:r>
            <a:r>
              <a:rPr lang="en-US" altLang="en-US" b="1" u="sng">
                <a:solidFill>
                  <a:srgbClr val="990099"/>
                </a:solidFill>
              </a:rPr>
              <a:t> </a:t>
            </a:r>
          </a:p>
          <a:p>
            <a:pPr marL="979488" lvl="1" indent="-457200">
              <a:spcAft>
                <a:spcPct val="10000"/>
              </a:spcAft>
              <a:buNone/>
            </a:pPr>
            <a:r>
              <a:rPr lang="el-GR" altLang="en-US" b="1">
                <a:solidFill>
                  <a:srgbClr val="901A24"/>
                </a:solidFill>
              </a:rPr>
              <a:t>α</a:t>
            </a:r>
            <a:r>
              <a:rPr lang="en-US" altLang="en-US" b="1">
                <a:solidFill>
                  <a:srgbClr val="990099"/>
                </a:solidFill>
              </a:rPr>
              <a:t> </a:t>
            </a:r>
            <a:r>
              <a:rPr lang="en-US" altLang="en-US"/>
              <a:t>is true in </a:t>
            </a:r>
            <a:r>
              <a:rPr lang="en-US" altLang="en-US">
                <a:sym typeface="Symbol" panose="05050102010706020507" pitchFamily="18" charset="2"/>
              </a:rPr>
              <a:t>every model in which </a:t>
            </a:r>
            <a:r>
              <a:rPr lang="el-GR" altLang="en-US" b="1">
                <a:solidFill>
                  <a:srgbClr val="17375E"/>
                </a:solidFill>
                <a:sym typeface="Symbol" panose="05050102010706020507" pitchFamily="18" charset="2"/>
              </a:rPr>
              <a:t></a:t>
            </a:r>
            <a:r>
              <a:rPr lang="en-US" altLang="en-US" b="1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is true. 	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/>
              <a:t>Notation:		</a:t>
            </a:r>
          </a:p>
          <a:p>
            <a:pPr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/>
              <a:t>				     </a:t>
            </a:r>
            <a:r>
              <a:rPr lang="el-GR" altLang="en-US" sz="2400" b="1">
                <a:solidFill>
                  <a:srgbClr val="17375E"/>
                </a:solidFill>
                <a:sym typeface="Symbol" panose="05050102010706020507" pitchFamily="18" charset="2"/>
              </a:rPr>
              <a:t></a:t>
            </a:r>
            <a:r>
              <a:rPr lang="en-US" altLang="en-US" sz="2400" b="1">
                <a:solidFill>
                  <a:srgbClr val="990099"/>
                </a:solidFill>
              </a:rPr>
              <a:t> </a:t>
            </a:r>
            <a:r>
              <a:rPr lang="en-US" altLang="en-US" sz="2400" b="1">
                <a:solidFill>
                  <a:srgbClr val="002060"/>
                </a:solidFill>
                <a:latin typeface="Arial Unicode MS" charset="0"/>
                <a:cs typeface="Arial Unicode MS" charset="0"/>
              </a:rPr>
              <a:t>⊧</a:t>
            </a:r>
            <a:r>
              <a:rPr lang="en-US" altLang="en-US" sz="2400" b="1">
                <a:solidFill>
                  <a:srgbClr val="990099"/>
                </a:solidFill>
              </a:rPr>
              <a:t> </a:t>
            </a:r>
            <a:r>
              <a:rPr lang="el-GR" altLang="en-US" sz="2400" b="1">
                <a:solidFill>
                  <a:srgbClr val="901A24"/>
                </a:solidFill>
              </a:rPr>
              <a:t>α</a:t>
            </a:r>
            <a:endParaRPr lang="en-US" altLang="en-US" sz="2400" b="1">
              <a:solidFill>
                <a:srgbClr val="901A24"/>
              </a:solidFill>
            </a:endParaRPr>
          </a:p>
          <a:p>
            <a:pPr>
              <a:spcBef>
                <a:spcPct val="50000"/>
              </a:spcBef>
              <a:spcAft>
                <a:spcPct val="10000"/>
              </a:spcAft>
              <a:buFont typeface="Arial" panose="020B0604020202020204" pitchFamily="34" charset="0"/>
              <a:buNone/>
            </a:pPr>
            <a:r>
              <a:rPr lang="en-US" altLang="en-US" sz="2400">
                <a:sym typeface="Symbol" panose="05050102010706020507" pitchFamily="18" charset="2"/>
              </a:rPr>
              <a:t>That means that for every model (interpretation into a domain) in which </a:t>
            </a:r>
            <a:r>
              <a:rPr lang="el-GR" altLang="en-US" sz="2400" b="1">
                <a:solidFill>
                  <a:srgbClr val="17375E"/>
                </a:solidFill>
                <a:sym typeface="Symbol" panose="05050102010706020507" pitchFamily="18" charset="2"/>
              </a:rPr>
              <a:t></a:t>
            </a:r>
            <a:r>
              <a:rPr lang="en-US" altLang="en-US" sz="2400">
                <a:sym typeface="Symbol" panose="05050102010706020507" pitchFamily="18" charset="2"/>
              </a:rPr>
              <a:t> is true, </a:t>
            </a:r>
            <a:r>
              <a:rPr lang="el-GR" altLang="en-US" sz="2400" b="1">
                <a:solidFill>
                  <a:srgbClr val="901A24"/>
                </a:solidFill>
              </a:rPr>
              <a:t>α</a:t>
            </a:r>
            <a:r>
              <a:rPr lang="en-US" altLang="en-US" sz="2400">
                <a:sym typeface="Symbol" panose="05050102010706020507" pitchFamily="18" charset="2"/>
              </a:rPr>
              <a:t> must also be true.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50F08-D742-41F8-9D7F-90672F3F6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8077-0FAF-424B-9849-BE8A56C5B6E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A794F15-CE39-480D-92B9-34B169C29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Applications of Predicate Logic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4FC9D02-6DEF-40A1-A83D-96BD60662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 is </a:t>
            </a:r>
            <a:r>
              <a:rPr lang="en-US" altLang="en-US" i="1"/>
              <a:t>the</a:t>
            </a:r>
            <a:r>
              <a:rPr lang="en-US" altLang="en-US"/>
              <a:t> formal notation for writing perfectly clear, concise, and unambiguous mathematical </a:t>
            </a:r>
            <a:r>
              <a:rPr lang="en-US" altLang="en-US" i="1"/>
              <a:t>definitions</a:t>
            </a:r>
            <a:r>
              <a:rPr lang="en-US" altLang="en-US"/>
              <a:t>, </a:t>
            </a:r>
            <a:r>
              <a:rPr lang="en-US" altLang="en-US" i="1"/>
              <a:t>axioms</a:t>
            </a:r>
            <a:r>
              <a:rPr lang="en-US" altLang="en-US"/>
              <a:t>, and </a:t>
            </a:r>
            <a:r>
              <a:rPr lang="en-US" altLang="en-US" i="1"/>
              <a:t>theorems </a:t>
            </a:r>
            <a:r>
              <a:rPr lang="en-US" altLang="en-US"/>
              <a:t>for </a:t>
            </a:r>
            <a:r>
              <a:rPr lang="en-US" altLang="en-US" i="1"/>
              <a:t>any </a:t>
            </a:r>
            <a:r>
              <a:rPr lang="en-US" altLang="en-US"/>
              <a:t>branch of mathematics.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Supported by some of the more sophisticated </a:t>
            </a:r>
            <a:r>
              <a:rPr lang="en-US" altLang="en-US" i="1"/>
              <a:t>database query engines.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Basis for </a:t>
            </a:r>
            <a:r>
              <a:rPr lang="en-US" altLang="en-US" i="1"/>
              <a:t>automatic theorem provers</a:t>
            </a:r>
            <a:r>
              <a:rPr lang="en-US" altLang="en-US"/>
              <a:t> and many other Artificial Intelligence systems.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>
            <a:extLst>
              <a:ext uri="{FF2B5EF4-FFF2-40B4-BE49-F238E27FC236}">
                <a16:creationId xmlns:a16="http://schemas.microsoft.com/office/drawing/2014/main" id="{257BB562-3CF5-4235-AEC8-7F901DE43A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5600" y="4406901"/>
            <a:ext cx="7772400" cy="1362075"/>
          </a:xfrm>
        </p:spPr>
        <p:txBody>
          <a:bodyPr anchor="t"/>
          <a:lstStyle/>
          <a:p>
            <a:pPr eaLnBrk="1" hangingPunct="1"/>
            <a:r>
              <a:rPr lang="de-AT" altLang="en-US" sz="3200"/>
              <a:t>TECHNICAL SOLUTIONS</a:t>
            </a:r>
            <a:endParaRPr lang="en-US" altLang="en-US" sz="3200"/>
          </a:p>
        </p:txBody>
      </p:sp>
      <p:sp>
        <p:nvSpPr>
          <p:cNvPr id="37891" name="Text Placeholder 5">
            <a:extLst>
              <a:ext uri="{FF2B5EF4-FFF2-40B4-BE49-F238E27FC236}">
                <a16:creationId xmlns:a16="http://schemas.microsoft.com/office/drawing/2014/main" id="{E96CDF58-C2F5-4F9B-A878-1EA8DAB694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971800" y="5029200"/>
            <a:ext cx="7772400" cy="1500188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Inference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5E1C4720-05C3-48D3-A2BC-528F2DD22816}"/>
              </a:ext>
            </a:extLst>
          </p:cNvPr>
          <p:cNvSpPr txBox="1">
            <a:spLocks noGrp="1"/>
          </p:cNvSpPr>
          <p:nvPr/>
        </p:nvSpPr>
        <p:spPr bwMode="auto">
          <a:xfrm>
            <a:off x="8153400" y="66294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algn="r" eaLnBrk="1" hangingPunct="1"/>
            <a:fld id="{90172253-A192-47A8-81A1-3294EAB6CD0C}" type="slidenum">
              <a:rPr lang="en-US" altLang="en-US" sz="700" b="1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/>
              <a:t>40</a:t>
            </a:fld>
            <a:endParaRPr lang="en-US" altLang="en-US" sz="7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047D922-2227-4DD1-B341-2EB85D3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Entailment and Derivation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669ADCF-0789-4246-A7C8-7E8B0B28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 dirty="0"/>
              <a:t>Entailment: KB </a:t>
            </a:r>
            <a:r>
              <a:rPr lang="de-DE" altLang="en-US" sz="2400" dirty="0">
                <a:latin typeface="Arial Unicode MS" charset="0"/>
                <a:cs typeface="Arial Unicode MS" charset="0"/>
              </a:rPr>
              <a:t>⊧ Q</a:t>
            </a:r>
          </a:p>
          <a:p>
            <a:pPr lvl="1"/>
            <a:r>
              <a:rPr lang="de-DE" altLang="en-US" sz="1800" dirty="0">
                <a:latin typeface="Arial Unicode MS" charset="0"/>
                <a:cs typeface="Arial Unicode MS" charset="0"/>
              </a:rPr>
              <a:t>Entailment is a relation that is concerned with the </a:t>
            </a:r>
            <a:r>
              <a:rPr lang="de-DE" altLang="en-US" sz="1800" dirty="0">
                <a:solidFill>
                  <a:srgbClr val="901A24"/>
                </a:solidFill>
                <a:latin typeface="Arial Unicode MS" charset="0"/>
                <a:cs typeface="Arial Unicode MS" charset="0"/>
              </a:rPr>
              <a:t>semantics</a:t>
            </a:r>
            <a:r>
              <a:rPr lang="de-DE" altLang="en-US" sz="1800" dirty="0">
                <a:latin typeface="Arial Unicode MS" charset="0"/>
                <a:cs typeface="Arial Unicode MS" charset="0"/>
              </a:rPr>
              <a:t> of statements</a:t>
            </a:r>
          </a:p>
          <a:p>
            <a:pPr lvl="1"/>
            <a:r>
              <a:rPr lang="de-DE" altLang="en-US" sz="1800" dirty="0">
                <a:latin typeface="Arial Unicode MS" charset="0"/>
                <a:cs typeface="Arial Unicode MS" charset="0"/>
              </a:rPr>
              <a:t>Q is entailed by KB (a set of premises or assumptions) if and only if there is no logically possible world in which Q is false while all the premises in KB are true</a:t>
            </a:r>
          </a:p>
          <a:p>
            <a:pPr lvl="1"/>
            <a:r>
              <a:rPr lang="de-DE" altLang="en-US" sz="1800" dirty="0">
                <a:latin typeface="Arial Unicode MS" charset="0"/>
                <a:cs typeface="Arial Unicode MS" charset="0"/>
              </a:rPr>
              <a:t>Stated positively: Q is entailed by KB if and only if the conclusion is true in every possible world in which all the premises in KB are true</a:t>
            </a:r>
          </a:p>
          <a:p>
            <a:pPr lvl="1"/>
            <a:endParaRPr lang="de-DE" altLang="en-US" sz="1800" dirty="0">
              <a:latin typeface="Arial Unicode MS" charset="0"/>
              <a:cs typeface="Arial Unicode MS" charset="0"/>
            </a:endParaRPr>
          </a:p>
          <a:p>
            <a:r>
              <a:rPr lang="de-DE" altLang="en-US" sz="2400" dirty="0">
                <a:latin typeface="Arial Unicode MS" charset="0"/>
                <a:cs typeface="Arial Unicode MS" charset="0"/>
              </a:rPr>
              <a:t>Provability: KB ⊢ Q</a:t>
            </a:r>
          </a:p>
          <a:p>
            <a:pPr lvl="1"/>
            <a:r>
              <a:rPr lang="de-DE" altLang="en-US" sz="1800" dirty="0">
                <a:latin typeface="Arial Unicode MS" charset="0"/>
                <a:cs typeface="Arial Unicode MS" charset="0"/>
              </a:rPr>
              <a:t>Provability is a </a:t>
            </a:r>
            <a:r>
              <a:rPr lang="de-DE" altLang="en-US" sz="1800" dirty="0">
                <a:solidFill>
                  <a:srgbClr val="901A24"/>
                </a:solidFill>
                <a:latin typeface="Arial Unicode MS" charset="0"/>
                <a:cs typeface="Arial Unicode MS" charset="0"/>
              </a:rPr>
              <a:t>syntactic</a:t>
            </a:r>
            <a:r>
              <a:rPr lang="de-DE" altLang="en-US" sz="1800" dirty="0">
                <a:latin typeface="Arial Unicode MS" charset="0"/>
                <a:cs typeface="Arial Unicode MS" charset="0"/>
              </a:rPr>
              <a:t> relation</a:t>
            </a:r>
          </a:p>
          <a:p>
            <a:pPr lvl="1"/>
            <a:r>
              <a:rPr lang="de-DE" altLang="en-US" sz="1800" dirty="0">
                <a:latin typeface="Arial Unicode MS" charset="0"/>
                <a:cs typeface="Arial Unicode MS" charset="0"/>
              </a:rPr>
              <a:t>We can derive Q from KB if there is a </a:t>
            </a:r>
            <a:r>
              <a:rPr lang="de-DE" altLang="en-US" sz="1800" dirty="0">
                <a:solidFill>
                  <a:srgbClr val="901A24"/>
                </a:solidFill>
                <a:latin typeface="Arial Unicode MS" charset="0"/>
                <a:cs typeface="Arial Unicode MS" charset="0"/>
              </a:rPr>
              <a:t>proof</a:t>
            </a:r>
            <a:r>
              <a:rPr lang="de-DE" altLang="en-US" sz="1800" dirty="0">
                <a:latin typeface="Arial Unicode MS" charset="0"/>
                <a:cs typeface="Arial Unicode MS" charset="0"/>
              </a:rPr>
              <a:t> consisting of a sequence of valid inference steps starting from the premises in KB and resulting in Q</a:t>
            </a:r>
            <a:endParaRPr lang="de-DE" alt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755-64B1-4470-822F-835D4D5B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B91E-B789-4DC4-A6BC-B48EA011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C6A4CF74-73FE-419F-BAC6-AC9164F431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5600" y="4406901"/>
            <a:ext cx="7772400" cy="1362075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4000" kern="0" cap="all" dirty="0"/>
              <a:t>MOTIVATION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8835DCB9-D423-468C-9AE1-103B143CFED8}"/>
              </a:ext>
            </a:extLst>
          </p:cNvPr>
          <p:cNvSpPr txBox="1">
            <a:spLocks noGrp="1"/>
          </p:cNvSpPr>
          <p:nvPr/>
        </p:nvSpPr>
        <p:spPr bwMode="auto">
          <a:xfrm>
            <a:off x="8153400" y="66294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400000000000000" pitchFamily="34" charset="-128"/>
              </a:defRPr>
            </a:lvl9pPr>
          </a:lstStyle>
          <a:p>
            <a:pPr algn="r" eaLnBrk="1" hangingPunct="1"/>
            <a:fld id="{E6B9DFC0-9950-4129-AFB1-3E20C92C1119}" type="slidenum">
              <a:rPr lang="en-US" altLang="en-US" sz="700" b="1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7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8E78FA8-9986-469A-BA75-E6DD7401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 is not expressive enough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B9CF38-3FB4-4A83-9884-10B098A3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Suppose we want to capture the knowledge that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b="1" i="1" dirty="0">
                <a:solidFill>
                  <a:srgbClr val="FF0000"/>
                </a:solidFill>
              </a:rPr>
              <a:t>Anyone standing in the rain will get wet.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i="1" dirty="0"/>
              <a:t>	</a:t>
            </a:r>
            <a:r>
              <a:rPr lang="en-US" altLang="en-US" sz="2000" dirty="0"/>
              <a:t>and then </a:t>
            </a:r>
            <a:r>
              <a:rPr lang="en-US" altLang="en-US" sz="2000" i="1" dirty="0"/>
              <a:t>use </a:t>
            </a:r>
            <a:r>
              <a:rPr lang="en-US" altLang="en-US" sz="2000" dirty="0"/>
              <a:t>this knowledge. For example, suppose we also learn that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i="1" dirty="0">
                <a:solidFill>
                  <a:srgbClr val="FF0000"/>
                </a:solidFill>
              </a:rPr>
              <a:t>Jan is standing in the rain.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We'd like to conclude that Jan will get wet. But each of these sentences would just be a represented by some proposition, say </a:t>
            </a:r>
            <a:r>
              <a:rPr lang="en-US" altLang="en-US" sz="2000" i="1" dirty="0"/>
              <a:t>P, Q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R</a:t>
            </a:r>
            <a:r>
              <a:rPr lang="en-US" altLang="en-US" sz="2000" dirty="0"/>
              <a:t>. What relationship is there between these propositions? We can say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i="1" dirty="0"/>
              <a:t>		</a:t>
            </a:r>
            <a:r>
              <a:rPr lang="en-US" altLang="en-US" sz="2000" b="1" i="1" dirty="0"/>
              <a:t>P /\ Q </a:t>
            </a:r>
            <a:r>
              <a:rPr lang="en-US" altLang="en-US" sz="2000" b="1" dirty="0"/>
              <a:t>→ </a:t>
            </a:r>
            <a:r>
              <a:rPr lang="en-US" altLang="en-US" sz="2000" b="1" i="1" dirty="0"/>
              <a:t>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Then, given </a:t>
            </a:r>
            <a:r>
              <a:rPr lang="en-US" altLang="en-US" sz="2000" i="1" dirty="0"/>
              <a:t>P /\ Q</a:t>
            </a:r>
            <a:r>
              <a:rPr lang="en-US" altLang="en-US" sz="2000" dirty="0"/>
              <a:t>, we could indeed conclude </a:t>
            </a:r>
            <a:r>
              <a:rPr lang="en-US" altLang="en-US" sz="2000" i="1" dirty="0"/>
              <a:t>R</a:t>
            </a:r>
            <a:r>
              <a:rPr lang="en-US" altLang="en-US" sz="2000" dirty="0"/>
              <a:t>. But now, suppose we were told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b="1" i="1" dirty="0"/>
              <a:t>Pat is standing in the rain.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E693A07-9CB1-4609-B352-7DF3AAE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 is not expressive enough (cont’)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133CAC0-0791-4EAB-AC69-DDB670ED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We'd like to be able to conclude that Pat will get wet, but nothing we have stated so far will help us do this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The problem is that we aren't able to represent any of the details of these propositions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It's the </a:t>
            </a:r>
            <a:r>
              <a:rPr lang="en-US" altLang="en-US" sz="2000" b="1">
                <a:solidFill>
                  <a:srgbClr val="901A24"/>
                </a:solidFill>
              </a:rPr>
              <a:t>internal structure</a:t>
            </a:r>
            <a:r>
              <a:rPr lang="en-US" altLang="en-US" sz="2000"/>
              <a:t> of these propositions that make the reasoning valid.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But in propositional calculus we don't have anything else to talk about besides propositions!</a:t>
            </a:r>
            <a:endParaRPr lang="en-US" altLang="en-US" sz="2800"/>
          </a:p>
          <a:p>
            <a:pPr>
              <a:lnSpc>
                <a:spcPct val="80000"/>
              </a:lnSpc>
              <a:buFont typeface="Symbol" panose="05050102010706020507" pitchFamily="18" charset="2"/>
              <a:buChar char="Þ"/>
            </a:pPr>
            <a:endParaRPr lang="en-US" altLang="en-US" sz="2000"/>
          </a:p>
          <a:p>
            <a:pPr>
              <a:lnSpc>
                <a:spcPct val="80000"/>
              </a:lnSpc>
              <a:buFont typeface="Symbol" panose="05050102010706020507" pitchFamily="18" charset="2"/>
              <a:buChar char="Þ"/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901A24"/>
                </a:solidFill>
              </a:rPr>
              <a:t>more expressive logic </a:t>
            </a:r>
            <a:r>
              <a:rPr lang="en-US" altLang="en-US" sz="2400"/>
              <a:t>is needed</a:t>
            </a:r>
          </a:p>
          <a:p>
            <a:pPr lvl="1">
              <a:lnSpc>
                <a:spcPct val="80000"/>
              </a:lnSpc>
              <a:buFont typeface="Symbol" panose="05050102010706020507" pitchFamily="18" charset="2"/>
              <a:buChar char="Þ"/>
            </a:pPr>
            <a:r>
              <a:rPr lang="en-US" altLang="en-US" sz="2000" b="1">
                <a:solidFill>
                  <a:srgbClr val="901A24"/>
                </a:solidFill>
              </a:rPr>
              <a:t>Predicate logic</a:t>
            </a:r>
            <a:r>
              <a:rPr lang="en-US" altLang="en-US" sz="2000"/>
              <a:t> (occasionally referred to as </a:t>
            </a:r>
            <a:r>
              <a:rPr lang="en-US" altLang="en-US" sz="2000" b="1">
                <a:solidFill>
                  <a:srgbClr val="901A24"/>
                </a:solidFill>
              </a:rPr>
              <a:t>First-order logic (FOL)</a:t>
            </a:r>
            <a:r>
              <a:rPr lang="en-US" altLang="en-US" sz="2000"/>
              <a:t>)</a:t>
            </a:r>
            <a:endParaRPr lang="en-US" altLang="en-US" sz="18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DE9C-D138-4ECF-B8C7-065863A72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0E79A-65AA-4CC7-BFDA-B003324748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D0D9B5-2BDA-4EF1-B3F5-BDBE804A6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Subjects and Predicates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EEA8984-D9F9-4672-813A-3479BB7EE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The proposition </a:t>
            </a:r>
          </a:p>
          <a:p>
            <a:pPr>
              <a:buFontTx/>
              <a:buNone/>
            </a:pPr>
            <a:r>
              <a:rPr lang="en-US" altLang="en-US"/>
              <a:t>               “The dog is sleeping” </a:t>
            </a:r>
          </a:p>
          <a:p>
            <a:pPr>
              <a:buFontTx/>
              <a:buNone/>
            </a:pPr>
            <a:r>
              <a:rPr lang="en-US" altLang="en-US"/>
              <a:t>  has two parts:</a:t>
            </a:r>
          </a:p>
          <a:p>
            <a:pPr lvl="1"/>
            <a:r>
              <a:rPr lang="en-US" altLang="en-US"/>
              <a:t>“the dog” denotes the </a:t>
            </a:r>
            <a:r>
              <a:rPr lang="en-US" altLang="en-US" i="1"/>
              <a:t>subject</a:t>
            </a:r>
            <a:r>
              <a:rPr lang="en-US" altLang="en-US"/>
              <a:t> - the </a:t>
            </a:r>
            <a:r>
              <a:rPr lang="en-US" altLang="en-US" i="1"/>
              <a:t>object</a:t>
            </a:r>
            <a:r>
              <a:rPr lang="en-US" altLang="en-US"/>
              <a:t> or </a:t>
            </a:r>
            <a:r>
              <a:rPr lang="en-US" altLang="en-US" i="1"/>
              <a:t>entity </a:t>
            </a:r>
            <a:r>
              <a:rPr lang="en-US" altLang="en-US"/>
              <a:t>that the sentence is about.</a:t>
            </a:r>
          </a:p>
          <a:p>
            <a:pPr lvl="1"/>
            <a:r>
              <a:rPr lang="en-US" altLang="en-US"/>
              <a:t>“is sleeping” denotes the </a:t>
            </a:r>
            <a:r>
              <a:rPr lang="en-US" altLang="en-US" i="1"/>
              <a:t>predicate</a:t>
            </a:r>
            <a:r>
              <a:rPr lang="en-US" altLang="en-US"/>
              <a:t>- </a:t>
            </a:r>
            <a:r>
              <a:rPr lang="en-US" altLang="en-US" u="sng"/>
              <a:t>a property that the subject can have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08AAD-96FB-4660-A238-A74B30766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836DB-929E-4DAB-8FF0-DF336236134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54087C7-FD6C-461E-8435-4E448E296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Propositional Functions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03776DE-6E33-4541-87DE-0CBAF2982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predicate</a:t>
            </a:r>
            <a:r>
              <a:rPr lang="en-US" altLang="en-US"/>
              <a:t> is modeled as a </a:t>
            </a:r>
            <a:r>
              <a:rPr lang="en-US" altLang="en-US" i="1"/>
              <a:t>function</a:t>
            </a:r>
            <a:r>
              <a:rPr lang="en-US" altLang="en-US"/>
              <a:t> </a:t>
            </a:r>
            <a:r>
              <a:rPr lang="en-US" altLang="en-US" i="1"/>
              <a:t>P</a:t>
            </a:r>
            <a:r>
              <a:rPr lang="en-US" altLang="en-US"/>
              <a:t>(·) from objects to propositions.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“</a:t>
            </a:r>
            <a:r>
              <a:rPr lang="en-US" altLang="en-US" i="1"/>
              <a:t>x</a:t>
            </a:r>
            <a:r>
              <a:rPr lang="en-US" altLang="en-US"/>
              <a:t> is sleeping” (where </a:t>
            </a:r>
            <a:r>
              <a:rPr lang="en-US" altLang="en-US" i="1"/>
              <a:t>x</a:t>
            </a:r>
            <a:r>
              <a:rPr lang="en-US" altLang="en-US"/>
              <a:t> is any object).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result of</a:t>
            </a:r>
            <a:r>
              <a:rPr lang="en-US" altLang="en-US"/>
              <a:t> </a:t>
            </a:r>
            <a:r>
              <a:rPr lang="en-US" altLang="en-US" i="1"/>
              <a:t>applying</a:t>
            </a:r>
            <a:r>
              <a:rPr lang="en-US" altLang="en-US"/>
              <a:t> a predicate </a:t>
            </a:r>
            <a:r>
              <a:rPr lang="en-US" altLang="en-US" i="1"/>
              <a:t>P</a:t>
            </a:r>
            <a:r>
              <a:rPr lang="en-US" altLang="en-US"/>
              <a:t> to an object </a:t>
            </a:r>
            <a:r>
              <a:rPr lang="en-US" altLang="en-US" i="1"/>
              <a:t>x=a</a:t>
            </a:r>
            <a:r>
              <a:rPr lang="en-US" altLang="en-US"/>
              <a:t> is the </a:t>
            </a:r>
            <a:r>
              <a:rPr lang="en-US" altLang="en-US" i="1"/>
              <a:t>proposition P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e.g.</a:t>
            </a:r>
            <a:r>
              <a:rPr lang="en-US" altLang="en-US"/>
              <a:t> if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“</a:t>
            </a:r>
            <a:r>
              <a:rPr lang="en-US" altLang="en-US" i="1"/>
              <a:t>x</a:t>
            </a:r>
            <a:r>
              <a:rPr lang="en-US" altLang="en-US"/>
              <a:t> &gt; 1”,</a:t>
            </a:r>
            <a:br>
              <a:rPr lang="en-US" altLang="en-US"/>
            </a:br>
            <a:r>
              <a:rPr lang="en-US" altLang="en-US"/>
              <a:t>      then </a:t>
            </a:r>
            <a:r>
              <a:rPr lang="en-US" altLang="en-US" i="1"/>
              <a:t>P</a:t>
            </a:r>
            <a:r>
              <a:rPr lang="en-US" altLang="en-US"/>
              <a:t>(3) is the </a:t>
            </a:r>
            <a:r>
              <a:rPr lang="en-US" altLang="en-US" i="1"/>
              <a:t>proposition</a:t>
            </a:r>
            <a:r>
              <a:rPr lang="en-US" altLang="en-US"/>
              <a:t> “3 is greater than 1.”</a:t>
            </a:r>
          </a:p>
          <a:p>
            <a:pPr>
              <a:lnSpc>
                <a:spcPct val="90000"/>
              </a:lnSpc>
            </a:pPr>
            <a:r>
              <a:rPr lang="en-US" altLang="en-US" u="sng"/>
              <a:t>Note:</a:t>
            </a:r>
            <a:r>
              <a:rPr lang="en-US" altLang="en-US"/>
              <a:t> The predicate 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en-US" b="1"/>
              <a:t>itself</a:t>
            </a:r>
            <a:r>
              <a:rPr lang="en-US" altLang="en-US"/>
              <a:t> (</a:t>
            </a:r>
            <a:r>
              <a:rPr lang="en-US" altLang="en-US" i="1"/>
              <a:t>e.g. P</a:t>
            </a:r>
            <a:r>
              <a:rPr lang="en-US" altLang="en-US"/>
              <a:t>=“is sleeping”) is </a:t>
            </a:r>
            <a:r>
              <a:rPr lang="en-US" altLang="en-US" b="1"/>
              <a:t>not </a:t>
            </a:r>
            <a:r>
              <a:rPr lang="en-US" altLang="en-US"/>
              <a:t>a proposition (not a complete sentence).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1904</Words>
  <Application>Microsoft Office PowerPoint</Application>
  <PresentationFormat>Widescreen</PresentationFormat>
  <Paragraphs>309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 Unicode MS</vt:lpstr>
      <vt:lpstr>ＭＳ Ｐゴシック</vt:lpstr>
      <vt:lpstr>Arial</vt:lpstr>
      <vt:lpstr>Arial Black</vt:lpstr>
      <vt:lpstr>Calibri</vt:lpstr>
      <vt:lpstr>Calibri Light</vt:lpstr>
      <vt:lpstr>Impact</vt:lpstr>
      <vt:lpstr>Lucida Console</vt:lpstr>
      <vt:lpstr>Math1Mono</vt:lpstr>
      <vt:lpstr>Symbol</vt:lpstr>
      <vt:lpstr>Wingdings</vt:lpstr>
      <vt:lpstr>Office Theme</vt:lpstr>
      <vt:lpstr>Predicate Logic</vt:lpstr>
      <vt:lpstr>Outline</vt:lpstr>
      <vt:lpstr>Predicate Logic</vt:lpstr>
      <vt:lpstr>Applications of Predicate Logic</vt:lpstr>
      <vt:lpstr>MOTIVATION</vt:lpstr>
      <vt:lpstr>Propositional logic is not expressive enough</vt:lpstr>
      <vt:lpstr>Propositional logic is not expressive enough (cont’)</vt:lpstr>
      <vt:lpstr>Subjects and Predicates</vt:lpstr>
      <vt:lpstr>Propositional Functions</vt:lpstr>
      <vt:lpstr>Propositional Functions</vt:lpstr>
      <vt:lpstr>Universe of Discourse</vt:lpstr>
      <vt:lpstr>Quantifier Expressions</vt:lpstr>
      <vt:lpstr>Universal Quantifier : Example</vt:lpstr>
      <vt:lpstr>The Universal Quantifier </vt:lpstr>
      <vt:lpstr>Existential Quantifier  Example</vt:lpstr>
      <vt:lpstr>Quantifier Equivalence Laws</vt:lpstr>
      <vt:lpstr>More Equivalence Laws</vt:lpstr>
      <vt:lpstr>Scope of Quantifiers</vt:lpstr>
      <vt:lpstr>Free and Bound Variables</vt:lpstr>
      <vt:lpstr>Examples of Binding</vt:lpstr>
      <vt:lpstr>Order of Quantifiers Is Important!!</vt:lpstr>
      <vt:lpstr>Natural language is ambiguous!</vt:lpstr>
      <vt:lpstr>TECHNICAL SOLUTIONS</vt:lpstr>
      <vt:lpstr>Objects in Predicate Logic</vt:lpstr>
      <vt:lpstr>Terms</vt:lpstr>
      <vt:lpstr>Predicate Symbols and Signatures</vt:lpstr>
      <vt:lpstr>Connectives</vt:lpstr>
      <vt:lpstr>Quantifiers</vt:lpstr>
      <vt:lpstr>Formulas</vt:lpstr>
      <vt:lpstr>Formulas</vt:lpstr>
      <vt:lpstr>BNF for FOL Sentences</vt:lpstr>
      <vt:lpstr>TECHNICAL SOLUTIONS</vt:lpstr>
      <vt:lpstr>Semantics</vt:lpstr>
      <vt:lpstr>Semantics – Overview </vt:lpstr>
      <vt:lpstr>Interpretation</vt:lpstr>
      <vt:lpstr>Interpretation (cont’)</vt:lpstr>
      <vt:lpstr>Interpretation (cont’)</vt:lpstr>
      <vt:lpstr>Models and Satisfiability</vt:lpstr>
      <vt:lpstr>Logical Consequence (Entailment)</vt:lpstr>
      <vt:lpstr>TECHNICAL SOLUTIONS</vt:lpstr>
      <vt:lpstr>Entailment and Derivation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Faculty-CSE</dc:creator>
  <cp:lastModifiedBy>Jargis</cp:lastModifiedBy>
  <cp:revision>5</cp:revision>
  <dcterms:created xsi:type="dcterms:W3CDTF">2018-07-30T13:09:13Z</dcterms:created>
  <dcterms:modified xsi:type="dcterms:W3CDTF">2021-12-23T12:16:06Z</dcterms:modified>
</cp:coreProperties>
</file>