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2" r:id="rId3"/>
    <p:sldId id="307"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8D87EE-172B-C51D-0E91-A212751EFD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of Application of Book Store ussing Assembly Language</a:t>
            </a:r>
          </a:p>
        </p:txBody>
      </p:sp>
      <p:sp>
        <p:nvSpPr>
          <p:cNvPr id="3" name="Date Placeholder 2">
            <a:extLst>
              <a:ext uri="{FF2B5EF4-FFF2-40B4-BE49-F238E27FC236}">
                <a16:creationId xmlns:a16="http://schemas.microsoft.com/office/drawing/2014/main" id="{C5A0309F-9C6C-B7CA-4811-9E4633D70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D76B7A-B359-44F3-A29D-4B9E88160A12}" type="datetimeFigureOut">
              <a:rPr lang="en-US" smtClean="0"/>
              <a:t>12/21/2024</a:t>
            </a:fld>
            <a:endParaRPr lang="en-US"/>
          </a:p>
        </p:txBody>
      </p:sp>
      <p:sp>
        <p:nvSpPr>
          <p:cNvPr id="4" name="Footer Placeholder 3">
            <a:extLst>
              <a:ext uri="{FF2B5EF4-FFF2-40B4-BE49-F238E27FC236}">
                <a16:creationId xmlns:a16="http://schemas.microsoft.com/office/drawing/2014/main" id="{4888B244-1A66-99D6-A6A1-B5B7832563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565DA1A-1268-4AD5-F828-FE4C9D6295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7314-60D9-4361-8B6D-FCEA20BA2F8A}" type="slidenum">
              <a:rPr lang="en-US" smtClean="0"/>
              <a:t>‹#›</a:t>
            </a:fld>
            <a:endParaRPr lang="en-US"/>
          </a:p>
        </p:txBody>
      </p:sp>
    </p:spTree>
    <p:extLst>
      <p:ext uri="{BB962C8B-B14F-4D97-AF65-F5344CB8AC3E}">
        <p14:creationId xmlns:p14="http://schemas.microsoft.com/office/powerpoint/2010/main" val="1610013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of Application of Book Store ussing Assembly Language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D9C7-EB2F-481B-9455-8A1C97C05EBA}" type="datetimeFigureOut">
              <a:rPr lang="en-US" smtClean="0"/>
              <a:t>12/21/2024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67F4E-A7FC-4749-A54E-4891FECB2A02}" type="slidenum">
              <a:rPr lang="en-US" smtClean="0"/>
              <a:t>‹#›</a:t>
            </a:fld>
            <a:endParaRPr lang="en-US"/>
          </a:p>
        </p:txBody>
      </p:sp>
    </p:spTree>
    <p:extLst>
      <p:ext uri="{BB962C8B-B14F-4D97-AF65-F5344CB8AC3E}">
        <p14:creationId xmlns:p14="http://schemas.microsoft.com/office/powerpoint/2010/main" val="356937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DF03-569A-1553-90E3-DED47AD44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63633-CD1D-7726-BE9B-59802EA98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3200D-523D-4DA8-5B05-475F057A5B05}"/>
              </a:ext>
            </a:extLst>
          </p:cNvPr>
          <p:cNvSpPr>
            <a:spLocks noGrp="1"/>
          </p:cNvSpPr>
          <p:nvPr>
            <p:ph type="dt" sz="half" idx="10"/>
          </p:nvPr>
        </p:nvSpPr>
        <p:spPr/>
        <p:txBody>
          <a:bodyPr/>
          <a:lstStyle/>
          <a:p>
            <a:fld id="{804587A0-0440-4AA9-9C3F-C0BCFB210D23}" type="datetime2">
              <a:rPr lang="en-US" smtClean="0"/>
              <a:t>Saturday, December 21, 2024</a:t>
            </a:fld>
            <a:endParaRPr lang="en-US"/>
          </a:p>
        </p:txBody>
      </p:sp>
      <p:sp>
        <p:nvSpPr>
          <p:cNvPr id="5" name="Footer Placeholder 4">
            <a:extLst>
              <a:ext uri="{FF2B5EF4-FFF2-40B4-BE49-F238E27FC236}">
                <a16:creationId xmlns:a16="http://schemas.microsoft.com/office/drawing/2014/main" id="{D7A4F5B9-CC3C-E728-1CFE-34C05D17F50D}"/>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F9B9447A-786F-53E1-B013-D7822C5171B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94111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1317-1942-4004-3B92-E4FEB2708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8380F-DDDA-1A9E-5658-94C8760FD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D7F2-45A6-58E3-4B7D-0F3DF3E619FF}"/>
              </a:ext>
            </a:extLst>
          </p:cNvPr>
          <p:cNvSpPr>
            <a:spLocks noGrp="1"/>
          </p:cNvSpPr>
          <p:nvPr>
            <p:ph type="dt" sz="half" idx="10"/>
          </p:nvPr>
        </p:nvSpPr>
        <p:spPr/>
        <p:txBody>
          <a:bodyPr/>
          <a:lstStyle/>
          <a:p>
            <a:fld id="{B0C73F73-BCF2-4E64-BA9C-FD37FD55F971}" type="datetime2">
              <a:rPr lang="en-US" smtClean="0"/>
              <a:t>Saturday, December 21, 2024</a:t>
            </a:fld>
            <a:endParaRPr lang="en-US"/>
          </a:p>
        </p:txBody>
      </p:sp>
      <p:sp>
        <p:nvSpPr>
          <p:cNvPr id="5" name="Footer Placeholder 4">
            <a:extLst>
              <a:ext uri="{FF2B5EF4-FFF2-40B4-BE49-F238E27FC236}">
                <a16:creationId xmlns:a16="http://schemas.microsoft.com/office/drawing/2014/main" id="{339626BF-0736-7A7C-0D32-687C8C53F8C2}"/>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70980845-B188-F18E-BC3B-0A2896B5F60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30016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25B01-A110-374F-8C02-54D626B42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1F00F-6C12-8E40-F183-FE868EAB3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66D5-9059-A0F7-0897-31D16BEAE88E}"/>
              </a:ext>
            </a:extLst>
          </p:cNvPr>
          <p:cNvSpPr>
            <a:spLocks noGrp="1"/>
          </p:cNvSpPr>
          <p:nvPr>
            <p:ph type="dt" sz="half" idx="10"/>
          </p:nvPr>
        </p:nvSpPr>
        <p:spPr/>
        <p:txBody>
          <a:bodyPr/>
          <a:lstStyle/>
          <a:p>
            <a:fld id="{E67F7A47-9F8D-4253-97D4-C427F630A882}" type="datetime2">
              <a:rPr lang="en-US" smtClean="0"/>
              <a:t>Saturday, December 21, 2024</a:t>
            </a:fld>
            <a:endParaRPr lang="en-US"/>
          </a:p>
        </p:txBody>
      </p:sp>
      <p:sp>
        <p:nvSpPr>
          <p:cNvPr id="5" name="Footer Placeholder 4">
            <a:extLst>
              <a:ext uri="{FF2B5EF4-FFF2-40B4-BE49-F238E27FC236}">
                <a16:creationId xmlns:a16="http://schemas.microsoft.com/office/drawing/2014/main" id="{9AFCCF6F-A652-8221-DC98-7D1EEA114DEE}"/>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32B63ACA-F0F9-EED5-9D90-C7813DDED9D0}"/>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8302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CC61-5F75-57E2-1543-CEB1961C0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6D071-766F-5DF4-B1DC-FC67C8A62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BD8F4-7AC0-6F2C-957D-CF7860AEC378}"/>
              </a:ext>
            </a:extLst>
          </p:cNvPr>
          <p:cNvSpPr>
            <a:spLocks noGrp="1"/>
          </p:cNvSpPr>
          <p:nvPr>
            <p:ph type="dt" sz="half" idx="10"/>
          </p:nvPr>
        </p:nvSpPr>
        <p:spPr/>
        <p:txBody>
          <a:bodyPr/>
          <a:lstStyle/>
          <a:p>
            <a:fld id="{09556AE3-44F0-4378-9723-6703B1D7E82F}" type="datetime2">
              <a:rPr lang="en-US" smtClean="0"/>
              <a:t>Saturday, December 21, 2024</a:t>
            </a:fld>
            <a:endParaRPr lang="en-US"/>
          </a:p>
        </p:txBody>
      </p:sp>
      <p:sp>
        <p:nvSpPr>
          <p:cNvPr id="5" name="Footer Placeholder 4">
            <a:extLst>
              <a:ext uri="{FF2B5EF4-FFF2-40B4-BE49-F238E27FC236}">
                <a16:creationId xmlns:a16="http://schemas.microsoft.com/office/drawing/2014/main" id="{3CE3795F-3DDF-B167-FE49-1F58B72212E0}"/>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756F11DE-E97E-696E-FE08-B3752DDFEA5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176389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3204-58C6-7964-A50E-3233381D0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4B8D9-B784-E958-CABB-F44BC3D4E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3F07E-C9C5-F29D-0787-C9C869454E35}"/>
              </a:ext>
            </a:extLst>
          </p:cNvPr>
          <p:cNvSpPr>
            <a:spLocks noGrp="1"/>
          </p:cNvSpPr>
          <p:nvPr>
            <p:ph type="dt" sz="half" idx="10"/>
          </p:nvPr>
        </p:nvSpPr>
        <p:spPr/>
        <p:txBody>
          <a:bodyPr/>
          <a:lstStyle/>
          <a:p>
            <a:fld id="{6BF92039-3A60-4BCA-A4B9-9E113F140C40}" type="datetime2">
              <a:rPr lang="en-US" smtClean="0"/>
              <a:t>Saturday, December 21, 2024</a:t>
            </a:fld>
            <a:endParaRPr lang="en-US"/>
          </a:p>
        </p:txBody>
      </p:sp>
      <p:sp>
        <p:nvSpPr>
          <p:cNvPr id="5" name="Footer Placeholder 4">
            <a:extLst>
              <a:ext uri="{FF2B5EF4-FFF2-40B4-BE49-F238E27FC236}">
                <a16:creationId xmlns:a16="http://schemas.microsoft.com/office/drawing/2014/main" id="{9D1A73D3-0B3B-E398-35C7-19441DA34675}"/>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A270F0D4-4425-707C-5A44-7E06D7E93EC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75013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9AD7-09A3-B1CF-7F47-DB2EEC82F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0961B-F81E-4448-FA0E-45B712220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2CDB3-2CE5-4657-0FBA-C8DA48A78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CBF4A-00FE-A72C-014C-A573CBD96537}"/>
              </a:ext>
            </a:extLst>
          </p:cNvPr>
          <p:cNvSpPr>
            <a:spLocks noGrp="1"/>
          </p:cNvSpPr>
          <p:nvPr>
            <p:ph type="dt" sz="half" idx="10"/>
          </p:nvPr>
        </p:nvSpPr>
        <p:spPr/>
        <p:txBody>
          <a:bodyPr/>
          <a:lstStyle/>
          <a:p>
            <a:fld id="{60137365-F7A5-4545-A4A5-92ED689FC9AC}" type="datetime2">
              <a:rPr lang="en-US" smtClean="0"/>
              <a:t>Saturday, December 21, 2024</a:t>
            </a:fld>
            <a:endParaRPr lang="en-US"/>
          </a:p>
        </p:txBody>
      </p:sp>
      <p:sp>
        <p:nvSpPr>
          <p:cNvPr id="6" name="Footer Placeholder 5">
            <a:extLst>
              <a:ext uri="{FF2B5EF4-FFF2-40B4-BE49-F238E27FC236}">
                <a16:creationId xmlns:a16="http://schemas.microsoft.com/office/drawing/2014/main" id="{54E68580-D659-42C5-B7B7-58103AF87F0E}"/>
              </a:ext>
            </a:extLst>
          </p:cNvPr>
          <p:cNvSpPr>
            <a:spLocks noGrp="1"/>
          </p:cNvSpPr>
          <p:nvPr>
            <p:ph type="ftr" sz="quarter" idx="11"/>
          </p:nvPr>
        </p:nvSpPr>
        <p:spPr/>
        <p:txBody>
          <a:bodyPr/>
          <a:lstStyle/>
          <a:p>
            <a:r>
              <a:rPr lang="en-US"/>
              <a:t>Project of Application of Book Store ussing Assembly Language</a:t>
            </a:r>
          </a:p>
        </p:txBody>
      </p:sp>
      <p:sp>
        <p:nvSpPr>
          <p:cNvPr id="7" name="Slide Number Placeholder 6">
            <a:extLst>
              <a:ext uri="{FF2B5EF4-FFF2-40B4-BE49-F238E27FC236}">
                <a16:creationId xmlns:a16="http://schemas.microsoft.com/office/drawing/2014/main" id="{B987A9A6-B9F3-C3B3-5916-F4DB4D02F288}"/>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3724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9AC3-34DD-1F17-B668-81E59787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00D90-0D20-50B1-FBD2-D5ABC69CE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EF2D-6AC8-AF98-D654-2C52A80C3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E2573-EFB3-FD81-99B4-7785905C0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24F7E-A747-2654-EFD1-E08B66AFB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35F1-DE8D-F145-88A3-2D1ED1C8546C}"/>
              </a:ext>
            </a:extLst>
          </p:cNvPr>
          <p:cNvSpPr>
            <a:spLocks noGrp="1"/>
          </p:cNvSpPr>
          <p:nvPr>
            <p:ph type="dt" sz="half" idx="10"/>
          </p:nvPr>
        </p:nvSpPr>
        <p:spPr/>
        <p:txBody>
          <a:bodyPr/>
          <a:lstStyle/>
          <a:p>
            <a:fld id="{53452A26-88F7-4873-A8D7-CA60573D2A84}" type="datetime2">
              <a:rPr lang="en-US" smtClean="0"/>
              <a:t>Saturday, December 21, 2024</a:t>
            </a:fld>
            <a:endParaRPr lang="en-US"/>
          </a:p>
        </p:txBody>
      </p:sp>
      <p:sp>
        <p:nvSpPr>
          <p:cNvPr id="8" name="Footer Placeholder 7">
            <a:extLst>
              <a:ext uri="{FF2B5EF4-FFF2-40B4-BE49-F238E27FC236}">
                <a16:creationId xmlns:a16="http://schemas.microsoft.com/office/drawing/2014/main" id="{69BBAE93-1554-23DF-BBB9-6D935856F05B}"/>
              </a:ext>
            </a:extLst>
          </p:cNvPr>
          <p:cNvSpPr>
            <a:spLocks noGrp="1"/>
          </p:cNvSpPr>
          <p:nvPr>
            <p:ph type="ftr" sz="quarter" idx="11"/>
          </p:nvPr>
        </p:nvSpPr>
        <p:spPr/>
        <p:txBody>
          <a:bodyPr/>
          <a:lstStyle/>
          <a:p>
            <a:r>
              <a:rPr lang="en-US"/>
              <a:t>Project of Application of Book Store ussing Assembly Language</a:t>
            </a:r>
          </a:p>
        </p:txBody>
      </p:sp>
      <p:sp>
        <p:nvSpPr>
          <p:cNvPr id="9" name="Slide Number Placeholder 8">
            <a:extLst>
              <a:ext uri="{FF2B5EF4-FFF2-40B4-BE49-F238E27FC236}">
                <a16:creationId xmlns:a16="http://schemas.microsoft.com/office/drawing/2014/main" id="{366580F9-99C2-4451-781D-B625148FABFE}"/>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47793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5A91-1846-8C44-D259-99EADFE4A2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7107F9-1BBB-0B16-0CE9-50C037DA1089}"/>
              </a:ext>
            </a:extLst>
          </p:cNvPr>
          <p:cNvSpPr>
            <a:spLocks noGrp="1"/>
          </p:cNvSpPr>
          <p:nvPr>
            <p:ph type="dt" sz="half" idx="10"/>
          </p:nvPr>
        </p:nvSpPr>
        <p:spPr/>
        <p:txBody>
          <a:bodyPr/>
          <a:lstStyle/>
          <a:p>
            <a:fld id="{81A394E1-B350-4853-A966-4D702A9EFCBE}" type="datetime2">
              <a:rPr lang="en-US" smtClean="0"/>
              <a:t>Saturday, December 21, 2024</a:t>
            </a:fld>
            <a:endParaRPr lang="en-US"/>
          </a:p>
        </p:txBody>
      </p:sp>
      <p:sp>
        <p:nvSpPr>
          <p:cNvPr id="4" name="Footer Placeholder 3">
            <a:extLst>
              <a:ext uri="{FF2B5EF4-FFF2-40B4-BE49-F238E27FC236}">
                <a16:creationId xmlns:a16="http://schemas.microsoft.com/office/drawing/2014/main" id="{939A9986-92E2-B214-7D55-82CCF8C60E40}"/>
              </a:ext>
            </a:extLst>
          </p:cNvPr>
          <p:cNvSpPr>
            <a:spLocks noGrp="1"/>
          </p:cNvSpPr>
          <p:nvPr>
            <p:ph type="ftr" sz="quarter" idx="11"/>
          </p:nvPr>
        </p:nvSpPr>
        <p:spPr/>
        <p:txBody>
          <a:bodyPr/>
          <a:lstStyle/>
          <a:p>
            <a:r>
              <a:rPr lang="en-US"/>
              <a:t>Project of Application of Book Store ussing Assembly Language</a:t>
            </a:r>
          </a:p>
        </p:txBody>
      </p:sp>
      <p:sp>
        <p:nvSpPr>
          <p:cNvPr id="5" name="Slide Number Placeholder 4">
            <a:extLst>
              <a:ext uri="{FF2B5EF4-FFF2-40B4-BE49-F238E27FC236}">
                <a16:creationId xmlns:a16="http://schemas.microsoft.com/office/drawing/2014/main" id="{2E333EB8-430F-E425-6A38-BF1F9D5980DB}"/>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64950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E76D3-B07B-32B7-6FD2-3317B526B772}"/>
              </a:ext>
            </a:extLst>
          </p:cNvPr>
          <p:cNvSpPr>
            <a:spLocks noGrp="1"/>
          </p:cNvSpPr>
          <p:nvPr>
            <p:ph type="dt" sz="half" idx="10"/>
          </p:nvPr>
        </p:nvSpPr>
        <p:spPr/>
        <p:txBody>
          <a:bodyPr/>
          <a:lstStyle/>
          <a:p>
            <a:fld id="{D3DBCE0B-A0AD-4328-9198-32E93241D572}" type="datetime2">
              <a:rPr lang="en-US" smtClean="0"/>
              <a:t>Saturday, December 21, 2024</a:t>
            </a:fld>
            <a:endParaRPr lang="en-US"/>
          </a:p>
        </p:txBody>
      </p:sp>
      <p:sp>
        <p:nvSpPr>
          <p:cNvPr id="3" name="Footer Placeholder 2">
            <a:extLst>
              <a:ext uri="{FF2B5EF4-FFF2-40B4-BE49-F238E27FC236}">
                <a16:creationId xmlns:a16="http://schemas.microsoft.com/office/drawing/2014/main" id="{294E7834-589F-2600-4174-BFF9B90E7CD7}"/>
              </a:ext>
            </a:extLst>
          </p:cNvPr>
          <p:cNvSpPr>
            <a:spLocks noGrp="1"/>
          </p:cNvSpPr>
          <p:nvPr>
            <p:ph type="ftr" sz="quarter" idx="11"/>
          </p:nvPr>
        </p:nvSpPr>
        <p:spPr/>
        <p:txBody>
          <a:bodyPr/>
          <a:lstStyle/>
          <a:p>
            <a:r>
              <a:rPr lang="en-US"/>
              <a:t>Project of Application of Book Store ussing Assembly Language</a:t>
            </a:r>
          </a:p>
        </p:txBody>
      </p:sp>
      <p:sp>
        <p:nvSpPr>
          <p:cNvPr id="4" name="Slide Number Placeholder 3">
            <a:extLst>
              <a:ext uri="{FF2B5EF4-FFF2-40B4-BE49-F238E27FC236}">
                <a16:creationId xmlns:a16="http://schemas.microsoft.com/office/drawing/2014/main" id="{DDD91462-6179-C44C-3668-6F4E2933DB6A}"/>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65540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390B-C8A8-FC39-E142-D0982B45B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3E39D-84BA-6265-B954-3BFF9719B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A2496-EAAD-6ED7-0013-71F1AD2CC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19F47-226B-E054-C557-7442D1042735}"/>
              </a:ext>
            </a:extLst>
          </p:cNvPr>
          <p:cNvSpPr>
            <a:spLocks noGrp="1"/>
          </p:cNvSpPr>
          <p:nvPr>
            <p:ph type="dt" sz="half" idx="10"/>
          </p:nvPr>
        </p:nvSpPr>
        <p:spPr/>
        <p:txBody>
          <a:bodyPr/>
          <a:lstStyle/>
          <a:p>
            <a:fld id="{F9BF9B7B-7DDB-45D5-AA26-BE9C0A2C99D9}" type="datetime2">
              <a:rPr lang="en-US" smtClean="0"/>
              <a:t>Saturday, December 21, 2024</a:t>
            </a:fld>
            <a:endParaRPr lang="en-US"/>
          </a:p>
        </p:txBody>
      </p:sp>
      <p:sp>
        <p:nvSpPr>
          <p:cNvPr id="6" name="Footer Placeholder 5">
            <a:extLst>
              <a:ext uri="{FF2B5EF4-FFF2-40B4-BE49-F238E27FC236}">
                <a16:creationId xmlns:a16="http://schemas.microsoft.com/office/drawing/2014/main" id="{7E29EFB7-033E-6566-2C25-F35B1B9B158F}"/>
              </a:ext>
            </a:extLst>
          </p:cNvPr>
          <p:cNvSpPr>
            <a:spLocks noGrp="1"/>
          </p:cNvSpPr>
          <p:nvPr>
            <p:ph type="ftr" sz="quarter" idx="11"/>
          </p:nvPr>
        </p:nvSpPr>
        <p:spPr/>
        <p:txBody>
          <a:bodyPr/>
          <a:lstStyle/>
          <a:p>
            <a:r>
              <a:rPr lang="en-US"/>
              <a:t>Project of Application of Book Store ussing Assembly Language</a:t>
            </a:r>
          </a:p>
        </p:txBody>
      </p:sp>
      <p:sp>
        <p:nvSpPr>
          <p:cNvPr id="7" name="Slide Number Placeholder 6">
            <a:extLst>
              <a:ext uri="{FF2B5EF4-FFF2-40B4-BE49-F238E27FC236}">
                <a16:creationId xmlns:a16="http://schemas.microsoft.com/office/drawing/2014/main" id="{B3C0E2D8-F4D0-CCEB-F839-A4C6B27B1ED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84229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7FBB-5BBF-8551-EFA5-8A54A1711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96C2E-6B98-7884-2175-EF360E371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40BE982-63BB-9349-9B24-531AE63F3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58850-9E94-29D4-3CEF-6F4F30216C8A}"/>
              </a:ext>
            </a:extLst>
          </p:cNvPr>
          <p:cNvSpPr>
            <a:spLocks noGrp="1"/>
          </p:cNvSpPr>
          <p:nvPr>
            <p:ph type="dt" sz="half" idx="10"/>
          </p:nvPr>
        </p:nvSpPr>
        <p:spPr/>
        <p:txBody>
          <a:bodyPr/>
          <a:lstStyle/>
          <a:p>
            <a:fld id="{6487DE9E-1A8D-48AB-9806-D1FDB44B49FC}" type="datetime2">
              <a:rPr lang="en-US" smtClean="0"/>
              <a:t>Saturday, December 21, 2024</a:t>
            </a:fld>
            <a:endParaRPr lang="en-US"/>
          </a:p>
        </p:txBody>
      </p:sp>
      <p:sp>
        <p:nvSpPr>
          <p:cNvPr id="6" name="Footer Placeholder 5">
            <a:extLst>
              <a:ext uri="{FF2B5EF4-FFF2-40B4-BE49-F238E27FC236}">
                <a16:creationId xmlns:a16="http://schemas.microsoft.com/office/drawing/2014/main" id="{404BF888-9EF6-F452-3720-34F6E03FE73C}"/>
              </a:ext>
            </a:extLst>
          </p:cNvPr>
          <p:cNvSpPr>
            <a:spLocks noGrp="1"/>
          </p:cNvSpPr>
          <p:nvPr>
            <p:ph type="ftr" sz="quarter" idx="11"/>
          </p:nvPr>
        </p:nvSpPr>
        <p:spPr/>
        <p:txBody>
          <a:bodyPr/>
          <a:lstStyle/>
          <a:p>
            <a:r>
              <a:rPr lang="en-US"/>
              <a:t>Project of Application of Book Store ussing Assembly Language</a:t>
            </a:r>
          </a:p>
        </p:txBody>
      </p:sp>
      <p:sp>
        <p:nvSpPr>
          <p:cNvPr id="7" name="Slide Number Placeholder 6">
            <a:extLst>
              <a:ext uri="{FF2B5EF4-FFF2-40B4-BE49-F238E27FC236}">
                <a16:creationId xmlns:a16="http://schemas.microsoft.com/office/drawing/2014/main" id="{042E9557-FE2E-396D-349F-6D42DE882E4F}"/>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06128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47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C6315-11D1-EAE5-4FD9-21F2F2B07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81FF8-BD2D-14B6-88BD-B53D97146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7CA0E-FA2B-9F2D-63FB-71A8764FE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43D8E-A0D2-4206-BC86-0AF44A682505}" type="datetime2">
              <a:rPr lang="en-US" smtClean="0"/>
              <a:t>Saturday, December 21, 2024</a:t>
            </a:fld>
            <a:endParaRPr lang="en-US"/>
          </a:p>
        </p:txBody>
      </p:sp>
      <p:sp>
        <p:nvSpPr>
          <p:cNvPr id="5" name="Footer Placeholder 4">
            <a:extLst>
              <a:ext uri="{FF2B5EF4-FFF2-40B4-BE49-F238E27FC236}">
                <a16:creationId xmlns:a16="http://schemas.microsoft.com/office/drawing/2014/main" id="{D8205977-92EF-E163-0064-AF1304374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AA32CC0C-79CA-B4CF-5130-F403B5581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C523F-9231-46FE-A075-8D0AC17DADF9}" type="slidenum">
              <a:rPr lang="en-US" smtClean="0"/>
              <a:t>‹#›</a:t>
            </a:fld>
            <a:endParaRPr lang="en-US"/>
          </a:p>
        </p:txBody>
      </p:sp>
    </p:spTree>
    <p:extLst>
      <p:ext uri="{BB962C8B-B14F-4D97-AF65-F5344CB8AC3E}">
        <p14:creationId xmlns:p14="http://schemas.microsoft.com/office/powerpoint/2010/main" val="2762031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www.tutorialspoint.com/assembly_programming/assembly_arithmetic_instructions.htm" TargetMode="External"/><Relationship Id="rId4" Type="http://schemas.openxmlformats.org/officeDocument/2006/relationships/hyperlink" Target="https://www.thedailystar.net/my-dhaka/news/library-lane-the-forgotten-bookshops-new-market-3653186#lg=1&amp;slide=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47000"/>
          </a:schemeClr>
        </a:solidFill>
        <a:effectLst/>
      </p:bgPr>
    </p:bg>
    <p:spTree>
      <p:nvGrpSpPr>
        <p:cNvPr id="1" name=""/>
        <p:cNvGrpSpPr/>
        <p:nvPr/>
      </p:nvGrpSpPr>
      <p:grpSpPr>
        <a:xfrm>
          <a:off x="0" y="0"/>
          <a:ext cx="0" cy="0"/>
          <a:chOff x="0" y="0"/>
          <a:chExt cx="0" cy="0"/>
        </a:xfrm>
      </p:grpSpPr>
      <p:sp>
        <p:nvSpPr>
          <p:cNvPr id="4" name="Flowchart: Off-page Connector 3">
            <a:extLst>
              <a:ext uri="{FF2B5EF4-FFF2-40B4-BE49-F238E27FC236}">
                <a16:creationId xmlns:a16="http://schemas.microsoft.com/office/drawing/2014/main" id="{AC2B91CD-F248-9E47-DDF8-93B93A57A49D}"/>
              </a:ext>
            </a:extLst>
          </p:cNvPr>
          <p:cNvSpPr/>
          <p:nvPr/>
        </p:nvSpPr>
        <p:spPr>
          <a:xfrm rot="16200000">
            <a:off x="742951" y="-742953"/>
            <a:ext cx="6857999" cy="8343903"/>
          </a:xfrm>
          <a:prstGeom prst="flowChartOffpageConnector">
            <a:avLst/>
          </a:prstGeom>
          <a:blipFill dpi="0" rotWithShape="0">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Flowchart: Off-page Connector 4">
            <a:extLst>
              <a:ext uri="{FF2B5EF4-FFF2-40B4-BE49-F238E27FC236}">
                <a16:creationId xmlns:a16="http://schemas.microsoft.com/office/drawing/2014/main" id="{1986E698-F998-774F-BC8C-80441149E78B}"/>
              </a:ext>
            </a:extLst>
          </p:cNvPr>
          <p:cNvSpPr/>
          <p:nvPr/>
        </p:nvSpPr>
        <p:spPr>
          <a:xfrm rot="16200000">
            <a:off x="3257575" y="-1305539"/>
            <a:ext cx="1369676" cy="7884826"/>
          </a:xfrm>
          <a:prstGeom prst="flowChartOffpageConnector">
            <a:avLst/>
          </a:prstGeom>
          <a:solidFill>
            <a:srgbClr val="00B0F0">
              <a:alpha val="22000"/>
            </a:srgbClr>
          </a:solidFill>
          <a:ln>
            <a:solidFill>
              <a:schemeClr val="accent1">
                <a:shade val="15000"/>
                <a:alpha val="96000"/>
              </a:schemeClr>
            </a:solidFill>
          </a:ln>
          <a:effectLst>
            <a:reflection blurRad="482600" stA="40000" dist="381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4CFFB8-5350-8946-635B-941B881FF53C}"/>
              </a:ext>
            </a:extLst>
          </p:cNvPr>
          <p:cNvSpPr txBox="1"/>
          <p:nvPr/>
        </p:nvSpPr>
        <p:spPr>
          <a:xfrm>
            <a:off x="138384" y="2313708"/>
            <a:ext cx="74359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8086 - Memory &amp; I/O interfacing</a:t>
            </a:r>
            <a:endParaRPr lang="en-US" sz="3600" b="1" dirty="0">
              <a:highlight>
                <a:srgbClr val="C0C0C0"/>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4ACE93-839F-7B68-10D5-D3F3AF5DED26}"/>
              </a:ext>
            </a:extLst>
          </p:cNvPr>
          <p:cNvSpPr txBox="1"/>
          <p:nvPr/>
        </p:nvSpPr>
        <p:spPr>
          <a:xfrm>
            <a:off x="8610600" y="797944"/>
            <a:ext cx="3443016" cy="190821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Presented By :</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Md. Moshiur Rahman </a:t>
            </a:r>
          </a:p>
          <a:p>
            <a:r>
              <a:rPr lang="en-US" sz="2000" dirty="0">
                <a:latin typeface="Times New Roman" panose="02020603050405020304" pitchFamily="18" charset="0"/>
                <a:cs typeface="Times New Roman" panose="02020603050405020304" pitchFamily="18" charset="0"/>
              </a:rPr>
              <a:t>221902324</a:t>
            </a:r>
          </a:p>
          <a:p>
            <a:r>
              <a:rPr lang="en-US" sz="2000" dirty="0">
                <a:latin typeface="Times New Roman" panose="02020603050405020304" pitchFamily="18" charset="0"/>
                <a:cs typeface="Times New Roman" panose="02020603050405020304" pitchFamily="18" charset="0"/>
              </a:rPr>
              <a:t>Section : 222_D6</a:t>
            </a:r>
          </a:p>
          <a:p>
            <a:r>
              <a:rPr lang="en-US" sz="2000" dirty="0">
                <a:latin typeface="Times New Roman" panose="02020603050405020304" pitchFamily="18" charset="0"/>
                <a:cs typeface="Times New Roman" panose="02020603050405020304" pitchFamily="18" charset="0"/>
              </a:rPr>
              <a:t>Course Code : CSE _304</a:t>
            </a:r>
          </a:p>
        </p:txBody>
      </p:sp>
      <p:sp>
        <p:nvSpPr>
          <p:cNvPr id="8" name="TextBox 7">
            <a:extLst>
              <a:ext uri="{FF2B5EF4-FFF2-40B4-BE49-F238E27FC236}">
                <a16:creationId xmlns:a16="http://schemas.microsoft.com/office/drawing/2014/main" id="{71B8EC19-34EE-99E0-F694-345E386FFA51}"/>
              </a:ext>
            </a:extLst>
          </p:cNvPr>
          <p:cNvSpPr txBox="1"/>
          <p:nvPr/>
        </p:nvSpPr>
        <p:spPr>
          <a:xfrm>
            <a:off x="8610600" y="4145927"/>
            <a:ext cx="3122364" cy="144655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Submitted To :</a:t>
            </a:r>
          </a:p>
          <a:p>
            <a:r>
              <a:rPr lang="en-US" sz="2000" dirty="0">
                <a:latin typeface="Times New Roman" panose="02020603050405020304" pitchFamily="18" charset="0"/>
                <a:cs typeface="Times New Roman" panose="02020603050405020304" pitchFamily="18" charset="0"/>
              </a:rPr>
              <a:t>Md. Jahid Tanvir</a:t>
            </a:r>
          </a:p>
          <a:p>
            <a:r>
              <a:rPr lang="en-US" sz="1900" b="0" i="0" dirty="0">
                <a:effectLst/>
                <a:latin typeface="Times New Roman" panose="02020603050405020304" pitchFamily="18" charset="0"/>
                <a:cs typeface="Times New Roman" panose="02020603050405020304" pitchFamily="18" charset="0"/>
              </a:rPr>
              <a:t>Lecturer</a:t>
            </a:r>
            <a:r>
              <a:rPr lang="en-US" sz="2000" b="0" i="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CSE </a:t>
            </a:r>
            <a:r>
              <a:rPr lang="en-US" sz="2000" b="0" i="0" dirty="0">
                <a:effectLst/>
                <a:latin typeface="Times New Roman" panose="02020603050405020304" pitchFamily="18" charset="0"/>
                <a:cs typeface="Times New Roman" panose="02020603050405020304" pitchFamily="18" charset="0"/>
              </a:rPr>
              <a:t>,GUB.</a:t>
            </a: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B289D5E-4ADD-D2CB-8028-0C48947EA731}"/>
              </a:ext>
            </a:extLst>
          </p:cNvPr>
          <p:cNvSpPr>
            <a:spLocks noGrp="1"/>
          </p:cNvSpPr>
          <p:nvPr>
            <p:ph type="dt" sz="half" idx="10"/>
          </p:nvPr>
        </p:nvSpPr>
        <p:spPr/>
        <p:txBody>
          <a:bodyPr/>
          <a:lstStyle/>
          <a:p>
            <a:fld id="{6F61A68D-B785-45BC-8922-D29BAB4EE964}" type="datetime2">
              <a:rPr lang="en-US" sz="1600" smtClean="0"/>
              <a:t>Saturday, December 21, 2024</a:t>
            </a:fld>
            <a:endParaRPr lang="en-US" dirty="0"/>
          </a:p>
        </p:txBody>
      </p:sp>
      <p:sp>
        <p:nvSpPr>
          <p:cNvPr id="3" name="Slide Number Placeholder 2">
            <a:extLst>
              <a:ext uri="{FF2B5EF4-FFF2-40B4-BE49-F238E27FC236}">
                <a16:creationId xmlns:a16="http://schemas.microsoft.com/office/drawing/2014/main" id="{E155E6D2-9943-BCC0-23E6-E398E050D3D0}"/>
              </a:ext>
            </a:extLst>
          </p:cNvPr>
          <p:cNvSpPr>
            <a:spLocks noGrp="1"/>
          </p:cNvSpPr>
          <p:nvPr>
            <p:ph type="sldNum" sz="quarter" idx="12"/>
          </p:nvPr>
        </p:nvSpPr>
        <p:spPr/>
        <p:txBody>
          <a:bodyPr/>
          <a:lstStyle/>
          <a:p>
            <a:fld id="{710C523F-9231-46FE-A075-8D0AC17DADF9}" type="slidenum">
              <a:rPr lang="en-US" smtClean="0"/>
              <a:t>1</a:t>
            </a:fld>
            <a:endParaRPr lang="en-US" dirty="0"/>
          </a:p>
        </p:txBody>
      </p:sp>
    </p:spTree>
    <p:extLst>
      <p:ext uri="{BB962C8B-B14F-4D97-AF65-F5344CB8AC3E}">
        <p14:creationId xmlns:p14="http://schemas.microsoft.com/office/powerpoint/2010/main" val="162117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6"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42" presetClass="entr" presetSubtype="0" fill="hold" grpId="0"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0"/>
                                        <p:tgtEl>
                                          <p:spTgt spid="7">
                                            <p:txEl>
                                              <p:pRg st="2" end="2"/>
                                            </p:txEl>
                                          </p:spTgt>
                                        </p:tgtEl>
                                      </p:cBhvr>
                                    </p:animEffect>
                                    <p:anim calcmode="lin" valueType="num">
                                      <p:cBhvr>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1000"/>
                                        <p:tgtEl>
                                          <p:spTgt spid="7">
                                            <p:txEl>
                                              <p:pRg st="3" end="3"/>
                                            </p:txEl>
                                          </p:spTgt>
                                        </p:tgtEl>
                                      </p:cBhvr>
                                    </p:animEffect>
                                    <p:anim calcmode="lin" valueType="num">
                                      <p:cBhvr>
                                        <p:cTn id="3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1000"/>
                                        <p:tgtEl>
                                          <p:spTgt spid="7">
                                            <p:txEl>
                                              <p:pRg st="4" end="4"/>
                                            </p:txEl>
                                          </p:spTgt>
                                        </p:tgtEl>
                                      </p:cBhvr>
                                    </p:animEffect>
                                    <p:anim calcmode="lin" valueType="num">
                                      <p:cBhvr>
                                        <p:cTn id="4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2" presetClass="entr" presetSubtype="0" fill="hold" grpId="0" nodeType="afterEffect">
                                  <p:stCondLst>
                                    <p:cond delay="0"/>
                                  </p:stCondLst>
                                  <p:childTnLst>
                                    <p:set>
                                      <p:cBhvr>
                                        <p:cTn id="45" dur="1" fill="hold">
                                          <p:stCondLst>
                                            <p:cond delay="0"/>
                                          </p:stCondLst>
                                        </p:cTn>
                                        <p:tgtEl>
                                          <p:spTgt spid="7">
                                            <p:txEl>
                                              <p:pRg st="5" end="5"/>
                                            </p:txEl>
                                          </p:spTgt>
                                        </p:tgtEl>
                                        <p:attrNameLst>
                                          <p:attrName>style.visibility</p:attrName>
                                        </p:attrNameLst>
                                      </p:cBhvr>
                                      <p:to>
                                        <p:strVal val="visible"/>
                                      </p:to>
                                    </p:set>
                                    <p:animEffect transition="in" filter="fade">
                                      <p:cBhvr>
                                        <p:cTn id="46" dur="1000"/>
                                        <p:tgtEl>
                                          <p:spTgt spid="7">
                                            <p:txEl>
                                              <p:pRg st="5" end="5"/>
                                            </p:txEl>
                                          </p:spTgt>
                                        </p:tgtEl>
                                      </p:cBhvr>
                                    </p:animEffect>
                                    <p:anim calcmode="lin" valueType="num">
                                      <p:cBhvr>
                                        <p:cTn id="4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 calcmode="lin" valueType="num">
                                      <p:cBhvr additive="base">
                                        <p:cTn id="52"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3"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 calcmode="lin" valueType="num">
                                      <p:cBhvr additive="base">
                                        <p:cTn id="6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 calcmode="lin" valueType="num">
                                      <p:cBhvr additive="base">
                                        <p:cTn id="6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uiExpand="1" build="p"/>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70EE6548-E5A4-4CCF-9E06-0DBB0024620B}"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168280" y="3144437"/>
              <a:ext cx="2360921"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pic>
        <p:nvPicPr>
          <p:cNvPr id="11" name="Picture 10">
            <a:extLst>
              <a:ext uri="{FF2B5EF4-FFF2-40B4-BE49-F238E27FC236}">
                <a16:creationId xmlns:a16="http://schemas.microsoft.com/office/drawing/2014/main" id="{AB12A78A-B479-D28A-8C79-138558C32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01" y="304800"/>
            <a:ext cx="9109361" cy="6286500"/>
          </a:xfrm>
          <a:prstGeom prst="rect">
            <a:avLst/>
          </a:prstGeom>
          <a:ln>
            <a:noFill/>
          </a:ln>
          <a:effectLst>
            <a:softEdge rad="112500"/>
          </a:effectLst>
        </p:spPr>
      </p:pic>
    </p:spTree>
    <p:extLst>
      <p:ext uri="{BB962C8B-B14F-4D97-AF65-F5344CB8AC3E}">
        <p14:creationId xmlns:p14="http://schemas.microsoft.com/office/powerpoint/2010/main" val="3938145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19941F52-2F5F-45CF-B20B-A0283D4FA8E1}"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168280" y="3144437"/>
              <a:ext cx="2360921"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pic>
        <p:nvPicPr>
          <p:cNvPr id="16" name="Picture 15">
            <a:extLst>
              <a:ext uri="{FF2B5EF4-FFF2-40B4-BE49-F238E27FC236}">
                <a16:creationId xmlns:a16="http://schemas.microsoft.com/office/drawing/2014/main" id="{07EEFADF-82A3-A5C4-4BC0-91DC82E3C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10" y="0"/>
            <a:ext cx="9029985"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1127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0099890-786A-4F87-960D-5DADE5168909}"/>
              </a:ext>
            </a:extLst>
          </p:cNvPr>
          <p:cNvGrpSpPr/>
          <p:nvPr/>
        </p:nvGrpSpPr>
        <p:grpSpPr>
          <a:xfrm>
            <a:off x="-6840826" y="0"/>
            <a:ext cx="8670755" cy="6832284"/>
            <a:chOff x="708057" y="113655"/>
            <a:chExt cx="930741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708057" y="113655"/>
              <a:ext cx="929108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8925658" y="2434080"/>
              <a:ext cx="1089811" cy="2238465"/>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594590" y="3261612"/>
              <a:ext cx="2165077" cy="561638"/>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8966114" y="3239504"/>
              <a:ext cx="530600" cy="49491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750729" y="0"/>
            <a:ext cx="8561773" cy="6858000"/>
            <a:chOff x="1390873" y="20924"/>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1390873" y="20924"/>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9DBAEDD6-7153-4AFF-BDC7-5A225B4B5642}"/>
                </a:ext>
              </a:extLst>
            </p:cNvPr>
            <p:cNvSpPr/>
            <p:nvPr/>
          </p:nvSpPr>
          <p:spPr>
            <a:xfrm>
              <a:off x="9796558" y="2358364"/>
              <a:ext cx="1168400" cy="21713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9564363" y="3248651"/>
              <a:ext cx="2171380" cy="585084"/>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891567" y="3268397"/>
              <a:ext cx="530600" cy="530600"/>
            </a:xfrm>
            <a:prstGeom prst="rect">
              <a:avLst/>
            </a:prstGeom>
          </p:spPr>
        </p:pic>
      </p:grpSp>
      <p:sp>
        <p:nvSpPr>
          <p:cNvPr id="10" name="Date Placeholder 9">
            <a:extLst>
              <a:ext uri="{FF2B5EF4-FFF2-40B4-BE49-F238E27FC236}">
                <a16:creationId xmlns:a16="http://schemas.microsoft.com/office/drawing/2014/main" id="{7A904832-16AD-8E14-96B1-2AB9E111D15D}"/>
              </a:ext>
            </a:extLst>
          </p:cNvPr>
          <p:cNvSpPr>
            <a:spLocks noGrp="1"/>
          </p:cNvSpPr>
          <p:nvPr>
            <p:ph type="dt" sz="half" idx="10"/>
          </p:nvPr>
        </p:nvSpPr>
        <p:spPr/>
        <p:txBody>
          <a:bodyPr/>
          <a:lstStyle/>
          <a:p>
            <a:fld id="{2310ECEE-0922-4C69-B6E2-2A5C7741CC79}"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6C2C80D6-5F6D-B93E-B13C-D50DCEDFC1D4}"/>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69A30D-257D-CBEA-EE29-D7F820F2DE5C}"/>
              </a:ext>
            </a:extLst>
          </p:cNvPr>
          <p:cNvSpPr txBox="1"/>
          <p:nvPr/>
        </p:nvSpPr>
        <p:spPr>
          <a:xfrm>
            <a:off x="3537781" y="1925124"/>
            <a:ext cx="7671446"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Performance Evaluation</a:t>
            </a:r>
          </a:p>
        </p:txBody>
      </p:sp>
      <p:grpSp>
        <p:nvGrpSpPr>
          <p:cNvPr id="13" name="Group 12">
            <a:extLst>
              <a:ext uri="{FF2B5EF4-FFF2-40B4-BE49-F238E27FC236}">
                <a16:creationId xmlns:a16="http://schemas.microsoft.com/office/drawing/2014/main" id="{F8CDE178-6AB3-D06C-DC7A-17D5C0A72E5F}"/>
              </a:ext>
            </a:extLst>
          </p:cNvPr>
          <p:cNvGrpSpPr/>
          <p:nvPr/>
        </p:nvGrpSpPr>
        <p:grpSpPr>
          <a:xfrm>
            <a:off x="5703752" y="3772624"/>
            <a:ext cx="4140553" cy="451824"/>
            <a:chOff x="4679586" y="878988"/>
            <a:chExt cx="1745757" cy="190500"/>
          </a:xfrm>
        </p:grpSpPr>
        <p:sp>
          <p:nvSpPr>
            <p:cNvPr id="14" name="Oval 13">
              <a:extLst>
                <a:ext uri="{FF2B5EF4-FFF2-40B4-BE49-F238E27FC236}">
                  <a16:creationId xmlns:a16="http://schemas.microsoft.com/office/drawing/2014/main" id="{1B28A97C-8F4E-64E0-18F6-EC70A98B23C8}"/>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A70885C8-93EC-A891-687A-713BE3E49133}"/>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A5C7DA3A-A052-A303-BEE9-D0C5C6BC21E2}"/>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1DF5F287-59A8-154D-75FF-BD0936027CB5}"/>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7BF03248-05DD-4435-EE48-65ECBD67BD6A}"/>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95A5F904-B8D7-0CCF-E22B-FA0F9FD5287E}"/>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934243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7728BA24-99D1-4E44-98AC-50745A94AD6C}"/>
              </a:ext>
            </a:extLst>
          </p:cNvPr>
          <p:cNvGrpSpPr/>
          <p:nvPr/>
        </p:nvGrpSpPr>
        <p:grpSpPr>
          <a:xfrm>
            <a:off x="577860" y="-1065"/>
            <a:ext cx="11614140" cy="6858000"/>
            <a:chOff x="192812"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192812"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67DB4514-65BA-420D-BBB3-CCF0A5B397CB}"/>
                </a:ext>
              </a:extLst>
            </p:cNvPr>
            <p:cNvSpPr/>
            <p:nvPr/>
          </p:nvSpPr>
          <p:spPr>
            <a:xfrm>
              <a:off x="9160199" y="2354581"/>
              <a:ext cx="993612"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8668658" y="3267582"/>
              <a:ext cx="2447084" cy="44875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191461" y="3319923"/>
              <a:ext cx="530600" cy="440353"/>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534188" y="0"/>
            <a:ext cx="8335878" cy="6858001"/>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53516"/>
              <a:ext cx="1168400" cy="214228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476715" y="3212303"/>
              <a:ext cx="2555939" cy="600939"/>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8992269" y="3247473"/>
              <a:ext cx="530600" cy="530600"/>
            </a:xfrm>
            <a:prstGeom prst="rect">
              <a:avLst/>
            </a:prstGeom>
          </p:spPr>
        </p:pic>
      </p:grpSp>
      <p:sp>
        <p:nvSpPr>
          <p:cNvPr id="7" name="Date Placeholder 6">
            <a:extLst>
              <a:ext uri="{FF2B5EF4-FFF2-40B4-BE49-F238E27FC236}">
                <a16:creationId xmlns:a16="http://schemas.microsoft.com/office/drawing/2014/main" id="{A1032244-376C-C056-4F63-1703C97C80F7}"/>
              </a:ext>
            </a:extLst>
          </p:cNvPr>
          <p:cNvSpPr>
            <a:spLocks noGrp="1"/>
          </p:cNvSpPr>
          <p:nvPr>
            <p:ph type="dt" sz="half" idx="10"/>
          </p:nvPr>
        </p:nvSpPr>
        <p:spPr/>
        <p:txBody>
          <a:bodyPr/>
          <a:lstStyle/>
          <a:p>
            <a:fld id="{4B694E4C-B2CC-444C-8224-4E163225A0F4}"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7CA4F680-4FF3-09D1-D3CE-0094F4C6B57A}"/>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E8F271-02C8-CB2E-9927-61C81C423E80}"/>
              </a:ext>
            </a:extLst>
          </p:cNvPr>
          <p:cNvSpPr txBox="1"/>
          <p:nvPr/>
        </p:nvSpPr>
        <p:spPr>
          <a:xfrm>
            <a:off x="2550154" y="852060"/>
            <a:ext cx="7950648" cy="707886"/>
          </a:xfrm>
          <a:prstGeom prst="rect">
            <a:avLst/>
          </a:prstGeom>
          <a:noFill/>
          <a:ln>
            <a:noFill/>
          </a:ln>
        </p:spPr>
        <p:txBody>
          <a:bodyPr wrap="square" rtlCol="0">
            <a:spAutoFit/>
          </a:bodyPr>
          <a:lstStyle/>
          <a:p>
            <a:pPr algn="ctr"/>
            <a:r>
              <a:rPr lang="en-US" sz="4000" dirty="0">
                <a:solidFill>
                  <a:schemeClr val="bg2">
                    <a:lumMod val="10000"/>
                  </a:schemeClr>
                </a:solidFill>
                <a:latin typeface="Times New Roman" panose="02020603050405020304" pitchFamily="18" charset="0"/>
                <a:cs typeface="Times New Roman" panose="02020603050405020304" pitchFamily="18" charset="0"/>
              </a:rPr>
              <a:t>Simulation Environment / Procedure </a:t>
            </a:r>
          </a:p>
        </p:txBody>
      </p:sp>
      <p:grpSp>
        <p:nvGrpSpPr>
          <p:cNvPr id="6" name="Group 5">
            <a:extLst>
              <a:ext uri="{FF2B5EF4-FFF2-40B4-BE49-F238E27FC236}">
                <a16:creationId xmlns:a16="http://schemas.microsoft.com/office/drawing/2014/main" id="{7A8E27E6-1695-F2F1-76ED-F1ED1C6297A2}"/>
              </a:ext>
            </a:extLst>
          </p:cNvPr>
          <p:cNvGrpSpPr/>
          <p:nvPr/>
        </p:nvGrpSpPr>
        <p:grpSpPr>
          <a:xfrm>
            <a:off x="6096000" y="1791684"/>
            <a:ext cx="1228110" cy="190500"/>
            <a:chOff x="4679586" y="878988"/>
            <a:chExt cx="1434489" cy="190500"/>
          </a:xfrm>
        </p:grpSpPr>
        <p:sp>
          <p:nvSpPr>
            <p:cNvPr id="9" name="Oval 8">
              <a:extLst>
                <a:ext uri="{FF2B5EF4-FFF2-40B4-BE49-F238E27FC236}">
                  <a16:creationId xmlns:a16="http://schemas.microsoft.com/office/drawing/2014/main" id="{974D75F3-0ECB-9635-FB3A-DA7CC1158B0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855AEC9B-4538-C8BE-4E76-A6116494E30C}"/>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FA15703-E029-4839-7A07-924C10A3417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76185E48-ED74-15D6-4B99-982CB1B3E2E7}"/>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150D8806-656E-FB52-E19E-6F238B390DC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0" name="TextBox 19">
            <a:extLst>
              <a:ext uri="{FF2B5EF4-FFF2-40B4-BE49-F238E27FC236}">
                <a16:creationId xmlns:a16="http://schemas.microsoft.com/office/drawing/2014/main" id="{0E41EB47-76DD-5461-B1ED-7AC149F23410}"/>
              </a:ext>
            </a:extLst>
          </p:cNvPr>
          <p:cNvSpPr txBox="1"/>
          <p:nvPr/>
        </p:nvSpPr>
        <p:spPr>
          <a:xfrm>
            <a:off x="2344506" y="3120956"/>
            <a:ext cx="6814484" cy="1200329"/>
          </a:xfrm>
          <a:prstGeom prst="rect">
            <a:avLst/>
          </a:prstGeom>
          <a:noFill/>
        </p:spPr>
        <p:txBody>
          <a:bodyPr wrap="square" rtlCol="0">
            <a:spAutoFit/>
          </a:bodyPr>
          <a:lstStyle/>
          <a:p>
            <a:pPr algn="just"/>
            <a:r>
              <a:rPr lang="en-US" dirty="0"/>
              <a:t>To simulate the outcomes of our project, me and my pc (turtle) have set up different experimental setups based on my PC configurations. In this section, we will discuss the specific requirements and environment installation needed for each simulation.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6973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5"/>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990"/>
                                        <p:tgtEl>
                                          <p:spTgt spid="20"/>
                                        </p:tgtEl>
                                      </p:cBhvr>
                                    </p:animEffect>
                                    <p:anim calcmode="lin" valueType="num">
                                      <p:cBhvr>
                                        <p:cTn id="11" dur="1990" fill="hold"/>
                                        <p:tgtEl>
                                          <p:spTgt spid="20"/>
                                        </p:tgtEl>
                                        <p:attrNameLst>
                                          <p:attrName>ppt_x</p:attrName>
                                        </p:attrNameLst>
                                      </p:cBhvr>
                                      <p:tavLst>
                                        <p:tav tm="0">
                                          <p:val>
                                            <p:strVal val="#ppt_x"/>
                                          </p:val>
                                        </p:tav>
                                        <p:tav tm="100000">
                                          <p:val>
                                            <p:strVal val="#ppt_x"/>
                                          </p:val>
                                        </p:tav>
                                      </p:tavLst>
                                    </p:anim>
                                    <p:anim calcmode="lin" valueType="num">
                                      <p:cBhvr>
                                        <p:cTn id="12" dur="199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2" name="Date Placeholder 1">
            <a:extLst>
              <a:ext uri="{FF2B5EF4-FFF2-40B4-BE49-F238E27FC236}">
                <a16:creationId xmlns:a16="http://schemas.microsoft.com/office/drawing/2014/main" id="{055673DA-FDD3-E5B5-049E-06291B36EA87}"/>
              </a:ext>
            </a:extLst>
          </p:cNvPr>
          <p:cNvSpPr>
            <a:spLocks noGrp="1"/>
          </p:cNvSpPr>
          <p:nvPr>
            <p:ph type="dt" sz="half" idx="10"/>
          </p:nvPr>
        </p:nvSpPr>
        <p:spPr/>
        <p:txBody>
          <a:bodyPr/>
          <a:lstStyle/>
          <a:p>
            <a:fld id="{BA6F57F6-748D-49E0-A7BC-747EDE5D68C6}"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3068371" y="5985518"/>
            <a:ext cx="3505200" cy="369332"/>
          </a:xfrm>
          <a:prstGeom prst="rect">
            <a:avLst/>
          </a:prstGeom>
          <a:noFill/>
        </p:spPr>
        <p:txBody>
          <a:bodyPr wrap="square" rtlCol="0">
            <a:spAutoFit/>
          </a:bodyPr>
          <a:lstStyle/>
          <a:p>
            <a:r>
              <a:rPr lang="en-US" dirty="0"/>
              <a:t>Figure 3.1: CSE Book List Output.</a:t>
            </a:r>
          </a:p>
        </p:txBody>
      </p:sp>
      <p:pic>
        <p:nvPicPr>
          <p:cNvPr id="11" name="Picture 10">
            <a:extLst>
              <a:ext uri="{FF2B5EF4-FFF2-40B4-BE49-F238E27FC236}">
                <a16:creationId xmlns:a16="http://schemas.microsoft.com/office/drawing/2014/main" id="{C81B7EC2-6ACA-6D79-F2C6-6C24B883A9AD}"/>
              </a:ext>
            </a:extLst>
          </p:cNvPr>
          <p:cNvPicPr>
            <a:picLocks noChangeAspect="1"/>
          </p:cNvPicPr>
          <p:nvPr/>
        </p:nvPicPr>
        <p:blipFill>
          <a:blip r:embed="rId4"/>
          <a:stretch>
            <a:fillRect/>
          </a:stretch>
        </p:blipFill>
        <p:spPr>
          <a:xfrm>
            <a:off x="1794723" y="1476407"/>
            <a:ext cx="6108802" cy="4573555"/>
          </a:xfrm>
          <a:prstGeom prst="rect">
            <a:avLst/>
          </a:prstGeom>
        </p:spPr>
      </p:pic>
    </p:spTree>
    <p:extLst>
      <p:ext uri="{BB962C8B-B14F-4D97-AF65-F5344CB8AC3E}">
        <p14:creationId xmlns:p14="http://schemas.microsoft.com/office/powerpoint/2010/main" val="36614606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2" name="Date Placeholder 1">
            <a:extLst>
              <a:ext uri="{FF2B5EF4-FFF2-40B4-BE49-F238E27FC236}">
                <a16:creationId xmlns:a16="http://schemas.microsoft.com/office/drawing/2014/main" id="{055673DA-FDD3-E5B5-049E-06291B36EA87}"/>
              </a:ext>
            </a:extLst>
          </p:cNvPr>
          <p:cNvSpPr>
            <a:spLocks noGrp="1"/>
          </p:cNvSpPr>
          <p:nvPr>
            <p:ph type="dt" sz="half" idx="10"/>
          </p:nvPr>
        </p:nvSpPr>
        <p:spPr/>
        <p:txBody>
          <a:bodyPr/>
          <a:lstStyle/>
          <a:p>
            <a:fld id="{6294ED04-3116-4F50-849A-3D82B1E240A0}"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3068371" y="5985518"/>
            <a:ext cx="3505200" cy="369332"/>
          </a:xfrm>
          <a:prstGeom prst="rect">
            <a:avLst/>
          </a:prstGeom>
          <a:noFill/>
        </p:spPr>
        <p:txBody>
          <a:bodyPr wrap="square" rtlCol="0">
            <a:spAutoFit/>
          </a:bodyPr>
          <a:lstStyle/>
          <a:p>
            <a:r>
              <a:rPr lang="en-US" dirty="0"/>
              <a:t>Figure 3.2: EEE Book List Output.</a:t>
            </a:r>
          </a:p>
        </p:txBody>
      </p:sp>
      <p:pic>
        <p:nvPicPr>
          <p:cNvPr id="11" name="Picture 10">
            <a:extLst>
              <a:ext uri="{FF2B5EF4-FFF2-40B4-BE49-F238E27FC236}">
                <a16:creationId xmlns:a16="http://schemas.microsoft.com/office/drawing/2014/main" id="{F1EF5D48-FAEE-D663-5EF4-831C7CC2CBEA}"/>
              </a:ext>
            </a:extLst>
          </p:cNvPr>
          <p:cNvPicPr>
            <a:picLocks noChangeAspect="1"/>
          </p:cNvPicPr>
          <p:nvPr/>
        </p:nvPicPr>
        <p:blipFill>
          <a:blip r:embed="rId4"/>
          <a:stretch>
            <a:fillRect/>
          </a:stretch>
        </p:blipFill>
        <p:spPr>
          <a:xfrm>
            <a:off x="1327714" y="1383038"/>
            <a:ext cx="7057161" cy="4591988"/>
          </a:xfrm>
          <a:prstGeom prst="rect">
            <a:avLst/>
          </a:prstGeom>
        </p:spPr>
      </p:pic>
    </p:spTree>
    <p:extLst>
      <p:ext uri="{BB962C8B-B14F-4D97-AF65-F5344CB8AC3E}">
        <p14:creationId xmlns:p14="http://schemas.microsoft.com/office/powerpoint/2010/main" val="22312106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2" name="Date Placeholder 1">
            <a:extLst>
              <a:ext uri="{FF2B5EF4-FFF2-40B4-BE49-F238E27FC236}">
                <a16:creationId xmlns:a16="http://schemas.microsoft.com/office/drawing/2014/main" id="{055673DA-FDD3-E5B5-049E-06291B36EA87}"/>
              </a:ext>
            </a:extLst>
          </p:cNvPr>
          <p:cNvSpPr>
            <a:spLocks noGrp="1"/>
          </p:cNvSpPr>
          <p:nvPr>
            <p:ph type="dt" sz="half" idx="10"/>
          </p:nvPr>
        </p:nvSpPr>
        <p:spPr/>
        <p:txBody>
          <a:bodyPr/>
          <a:lstStyle/>
          <a:p>
            <a:fld id="{51948D69-2ABB-4E3D-BBE1-4A13A0B95DA2}"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3068371" y="5985518"/>
            <a:ext cx="3505200" cy="369332"/>
          </a:xfrm>
          <a:prstGeom prst="rect">
            <a:avLst/>
          </a:prstGeom>
          <a:noFill/>
        </p:spPr>
        <p:txBody>
          <a:bodyPr wrap="square" rtlCol="0">
            <a:spAutoFit/>
          </a:bodyPr>
          <a:lstStyle/>
          <a:p>
            <a:r>
              <a:rPr lang="en-US" dirty="0"/>
              <a:t>Figure 3.3: TEX Book List Output.</a:t>
            </a:r>
          </a:p>
        </p:txBody>
      </p:sp>
      <p:pic>
        <p:nvPicPr>
          <p:cNvPr id="11" name="Picture 10">
            <a:extLst>
              <a:ext uri="{FF2B5EF4-FFF2-40B4-BE49-F238E27FC236}">
                <a16:creationId xmlns:a16="http://schemas.microsoft.com/office/drawing/2014/main" id="{D2DD1D5F-6510-897B-C30B-B9E404CDED81}"/>
              </a:ext>
            </a:extLst>
          </p:cNvPr>
          <p:cNvPicPr>
            <a:picLocks noChangeAspect="1"/>
          </p:cNvPicPr>
          <p:nvPr/>
        </p:nvPicPr>
        <p:blipFill>
          <a:blip r:embed="rId4"/>
          <a:srcRect b="5075"/>
          <a:stretch/>
        </p:blipFill>
        <p:spPr>
          <a:xfrm>
            <a:off x="1421629" y="1331379"/>
            <a:ext cx="6825223" cy="4652639"/>
          </a:xfrm>
          <a:prstGeom prst="rect">
            <a:avLst/>
          </a:prstGeom>
        </p:spPr>
      </p:pic>
    </p:spTree>
    <p:extLst>
      <p:ext uri="{BB962C8B-B14F-4D97-AF65-F5344CB8AC3E}">
        <p14:creationId xmlns:p14="http://schemas.microsoft.com/office/powerpoint/2010/main" val="17795591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2" name="Date Placeholder 1">
            <a:extLst>
              <a:ext uri="{FF2B5EF4-FFF2-40B4-BE49-F238E27FC236}">
                <a16:creationId xmlns:a16="http://schemas.microsoft.com/office/drawing/2014/main" id="{055673DA-FDD3-E5B5-049E-06291B36EA87}"/>
              </a:ext>
            </a:extLst>
          </p:cNvPr>
          <p:cNvSpPr>
            <a:spLocks noGrp="1"/>
          </p:cNvSpPr>
          <p:nvPr>
            <p:ph type="dt" sz="half" idx="10"/>
          </p:nvPr>
        </p:nvSpPr>
        <p:spPr/>
        <p:txBody>
          <a:bodyPr/>
          <a:lstStyle/>
          <a:p>
            <a:fld id="{FF434DB7-DDFE-4901-83EA-0430B76B1F36}"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3068371" y="5985518"/>
            <a:ext cx="3505200" cy="369332"/>
          </a:xfrm>
          <a:prstGeom prst="rect">
            <a:avLst/>
          </a:prstGeom>
          <a:noFill/>
        </p:spPr>
        <p:txBody>
          <a:bodyPr wrap="square" rtlCol="0">
            <a:spAutoFit/>
          </a:bodyPr>
          <a:lstStyle/>
          <a:p>
            <a:r>
              <a:rPr lang="en-US" dirty="0"/>
              <a:t>Figure 3.4: Invalid Input Output.</a:t>
            </a:r>
          </a:p>
        </p:txBody>
      </p:sp>
      <p:pic>
        <p:nvPicPr>
          <p:cNvPr id="11" name="Picture 10">
            <a:extLst>
              <a:ext uri="{FF2B5EF4-FFF2-40B4-BE49-F238E27FC236}">
                <a16:creationId xmlns:a16="http://schemas.microsoft.com/office/drawing/2014/main" id="{515E2428-B712-6FF7-49AB-77990C2CFB76}"/>
              </a:ext>
            </a:extLst>
          </p:cNvPr>
          <p:cNvPicPr>
            <a:picLocks noChangeAspect="1"/>
          </p:cNvPicPr>
          <p:nvPr/>
        </p:nvPicPr>
        <p:blipFill>
          <a:blip r:embed="rId4"/>
          <a:stretch>
            <a:fillRect/>
          </a:stretch>
        </p:blipFill>
        <p:spPr>
          <a:xfrm>
            <a:off x="546056" y="1434277"/>
            <a:ext cx="8506504" cy="4485410"/>
          </a:xfrm>
          <a:prstGeom prst="rect">
            <a:avLst/>
          </a:prstGeom>
        </p:spPr>
      </p:pic>
    </p:spTree>
    <p:extLst>
      <p:ext uri="{BB962C8B-B14F-4D97-AF65-F5344CB8AC3E}">
        <p14:creationId xmlns:p14="http://schemas.microsoft.com/office/powerpoint/2010/main" val="15491559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30311" y="1925124"/>
            <a:ext cx="7278915"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Conclusion</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703752" y="3772624"/>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55045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577035"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239871" y="3251163"/>
              <a:ext cx="219512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23865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799461" y="3251163"/>
              <a:ext cx="25657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2" name="Date Placeholder 1">
            <a:extLst>
              <a:ext uri="{FF2B5EF4-FFF2-40B4-BE49-F238E27FC236}">
                <a16:creationId xmlns:a16="http://schemas.microsoft.com/office/drawing/2014/main" id="{F86E793D-F747-D2C6-20E9-18CBACB58639}"/>
              </a:ext>
            </a:extLst>
          </p:cNvPr>
          <p:cNvSpPr>
            <a:spLocks noGrp="1"/>
          </p:cNvSpPr>
          <p:nvPr>
            <p:ph type="dt" sz="half" idx="10"/>
          </p:nvPr>
        </p:nvSpPr>
        <p:spPr/>
        <p:txBody>
          <a:bodyPr/>
          <a:lstStyle/>
          <a:p>
            <a:fld id="{5133214A-2E96-49D4-A91E-D81987B65727}" type="datetime2">
              <a:rPr lang="en-US" smtClean="0"/>
              <a:t>Saturday, December 21, 2024</a:t>
            </a:fld>
            <a:endParaRPr lang="en-US"/>
          </a:p>
        </p:txBody>
      </p:sp>
      <p:sp>
        <p:nvSpPr>
          <p:cNvPr id="3" name="Slide Number Placeholder 2">
            <a:extLst>
              <a:ext uri="{FF2B5EF4-FFF2-40B4-BE49-F238E27FC236}">
                <a16:creationId xmlns:a16="http://schemas.microsoft.com/office/drawing/2014/main" id="{ECC11BF0-0CA9-816F-B31A-0C5AA3B95EE5}"/>
              </a:ext>
            </a:extLst>
          </p:cNvPr>
          <p:cNvSpPr>
            <a:spLocks noGrp="1"/>
          </p:cNvSpPr>
          <p:nvPr>
            <p:ph type="sldNum" sz="quarter" idx="12"/>
          </p:nvPr>
        </p:nvSpPr>
        <p:spPr/>
        <p:txBody>
          <a:bodyPr/>
          <a:lstStyle/>
          <a:p>
            <a:fld id="{710C523F-9231-46FE-A075-8D0AC17DADF9}" type="slidenum">
              <a:rPr lang="en-US" smtClean="0"/>
              <a:t>18</a:t>
            </a:fld>
            <a:endParaRPr lang="en-US"/>
          </a:p>
        </p:txBody>
      </p:sp>
    </p:spTree>
    <p:extLst>
      <p:ext uri="{BB962C8B-B14F-4D97-AF65-F5344CB8AC3E}">
        <p14:creationId xmlns:p14="http://schemas.microsoft.com/office/powerpoint/2010/main" val="20961065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705787" y="-3095"/>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5207" y="3204607"/>
              <a:ext cx="23609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9287759" y="3095"/>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883549" y="3148404"/>
              <a:ext cx="2460945"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2" name="Date Placeholder 1">
            <a:extLst>
              <a:ext uri="{FF2B5EF4-FFF2-40B4-BE49-F238E27FC236}">
                <a16:creationId xmlns:a16="http://schemas.microsoft.com/office/drawing/2014/main" id="{F4124923-0464-B0CC-C2DA-20BA9BAE0D33}"/>
              </a:ext>
            </a:extLst>
          </p:cNvPr>
          <p:cNvSpPr>
            <a:spLocks noGrp="1"/>
          </p:cNvSpPr>
          <p:nvPr>
            <p:ph type="dt" sz="half" idx="10"/>
          </p:nvPr>
        </p:nvSpPr>
        <p:spPr/>
        <p:txBody>
          <a:bodyPr/>
          <a:lstStyle/>
          <a:p>
            <a:fld id="{D8D619BE-9325-40B8-BC41-69162F5D836E}"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EAE6BA-24B9-6221-497E-1825B7F223A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83FCF9-BA11-781E-F701-6EF11153C13A}"/>
              </a:ext>
            </a:extLst>
          </p:cNvPr>
          <p:cNvSpPr txBox="1"/>
          <p:nvPr/>
        </p:nvSpPr>
        <p:spPr>
          <a:xfrm>
            <a:off x="3129582" y="2955290"/>
            <a:ext cx="59328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assembly language project for a book store application has successfully demonstrated a user-friendly interface and accurate pricing calculations. Future enhancements can further enrich the application.</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C339AA-2CE5-FBF9-8D4C-DD1028328C77}"/>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Discussion</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AB77693-11AA-6016-821B-3B216003F089}"/>
              </a:ext>
            </a:extLst>
          </p:cNvPr>
          <p:cNvGrpSpPr/>
          <p:nvPr/>
        </p:nvGrpSpPr>
        <p:grpSpPr>
          <a:xfrm>
            <a:off x="6096000" y="1791684"/>
            <a:ext cx="1228110" cy="190500"/>
            <a:chOff x="4679586" y="878988"/>
            <a:chExt cx="1434489" cy="190500"/>
          </a:xfrm>
        </p:grpSpPr>
        <p:sp>
          <p:nvSpPr>
            <p:cNvPr id="8" name="Oval 7">
              <a:extLst>
                <a:ext uri="{FF2B5EF4-FFF2-40B4-BE49-F238E27FC236}">
                  <a16:creationId xmlns:a16="http://schemas.microsoft.com/office/drawing/2014/main" id="{5CE62900-2620-CD47-5798-150DEEF8139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5B845F2E-008C-DEF0-CD86-4C9CA685EA70}"/>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22D54728-E83B-4F13-20AF-DB9355A92D0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5EC295DB-600F-653C-95A7-D7333BFD6D66}"/>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78A70A12-4D7D-735D-3F12-E85C4187CAE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721049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6"/>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7000"/>
          </a:schemeClr>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A2198942-3878-4909-884B-7CA0E318DFD7}"/>
              </a:ext>
            </a:extLst>
          </p:cNvPr>
          <p:cNvGrpSpPr/>
          <p:nvPr/>
        </p:nvGrpSpPr>
        <p:grpSpPr>
          <a:xfrm>
            <a:off x="6292952" y="1495426"/>
            <a:ext cx="2282603" cy="2370196"/>
            <a:chOff x="6381342" y="2182683"/>
            <a:chExt cx="1805441"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584775"/>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3</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3454318" y="1560108"/>
            <a:ext cx="2291873" cy="2510512"/>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584775"/>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626457" y="1564997"/>
            <a:ext cx="2291872" cy="2487151"/>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584775"/>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1</a:t>
              </a:r>
            </a:p>
          </p:txBody>
        </p:sp>
      </p:grpSp>
      <p:sp>
        <p:nvSpPr>
          <p:cNvPr id="4" name="TextBox 3">
            <a:extLst>
              <a:ext uri="{FF2B5EF4-FFF2-40B4-BE49-F238E27FC236}">
                <a16:creationId xmlns:a16="http://schemas.microsoft.com/office/drawing/2014/main" id="{BE8AA9BD-5B28-4BB1-803B-54BB6E1B0DE1}"/>
              </a:ext>
            </a:extLst>
          </p:cNvPr>
          <p:cNvSpPr txBox="1"/>
          <p:nvPr/>
        </p:nvSpPr>
        <p:spPr>
          <a:xfrm>
            <a:off x="2456543" y="293626"/>
            <a:ext cx="7278915"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Outline</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1040802"/>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762195" y="2674763"/>
            <a:ext cx="2020394" cy="3981489"/>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3588284" y="2669874"/>
            <a:ext cx="2020395" cy="391626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6436969" y="2605191"/>
            <a:ext cx="2012222" cy="394191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13996" y="5342747"/>
            <a:ext cx="916792" cy="948380"/>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35812" y="5294618"/>
            <a:ext cx="922632" cy="929000"/>
          </a:xfrm>
          <a:prstGeom prst="rect">
            <a:avLst/>
          </a:prstGeom>
        </p:spPr>
      </p:pic>
      <p:pic>
        <p:nvPicPr>
          <p:cNvPr id="42" name="Picture 41">
            <a:extLst>
              <a:ext uri="{FF2B5EF4-FFF2-40B4-BE49-F238E27FC236}">
                <a16:creationId xmlns:a16="http://schemas.microsoft.com/office/drawing/2014/main" id="{E45F41EB-76B8-4D33-BDB3-4A3E0743A1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15895" y="5185190"/>
            <a:ext cx="983769" cy="973746"/>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724367" y="3285609"/>
            <a:ext cx="2201800" cy="1473778"/>
            <a:chOff x="1489719" y="3576771"/>
            <a:chExt cx="1734486" cy="1122312"/>
          </a:xfrm>
        </p:grpSpPr>
        <p:sp>
          <p:nvSpPr>
            <p:cNvPr id="46" name="TextBox 45">
              <a:extLst>
                <a:ext uri="{FF2B5EF4-FFF2-40B4-BE49-F238E27FC236}">
                  <a16:creationId xmlns:a16="http://schemas.microsoft.com/office/drawing/2014/main" id="{596EA5B9-609B-41D8-BAEB-1AB2F8B9359E}"/>
                </a:ext>
              </a:extLst>
            </p:cNvPr>
            <p:cNvSpPr txBox="1"/>
            <p:nvPr/>
          </p:nvSpPr>
          <p:spPr>
            <a:xfrm>
              <a:off x="1496944" y="3576771"/>
              <a:ext cx="1591582" cy="281254"/>
            </a:xfrm>
            <a:prstGeom prst="rect">
              <a:avLst/>
            </a:prstGeom>
            <a:noFill/>
          </p:spPr>
          <p:txBody>
            <a:bodyPr wrap="square" rtlCol="0">
              <a:spAutoFit/>
            </a:bodyPr>
            <a:lstStyle/>
            <a:p>
              <a:pPr algn="ctr"/>
              <a:r>
                <a:rPr lang="en-US" b="1" dirty="0">
                  <a:solidFill>
                    <a:srgbClr val="EF3078"/>
                  </a:solidFill>
                  <a:latin typeface="Times New Roman" panose="02020603050405020304" pitchFamily="18" charset="0"/>
                  <a:cs typeface="Times New Roman" panose="02020603050405020304" pitchFamily="18" charset="0"/>
                </a:rPr>
                <a:t>Introduction </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489719" y="3972511"/>
              <a:ext cx="1734486" cy="726572"/>
            </a:xfrm>
            <a:prstGeom prst="rect">
              <a:avLst/>
            </a:prstGeom>
            <a:noFill/>
          </p:spPr>
          <p:txBody>
            <a:bodyPr wrap="square" rtlCol="0">
              <a:spAutoFit/>
            </a:bodyPr>
            <a:lstStyle/>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Overview</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Design Goals / Objective</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Application</a:t>
              </a: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3482223" y="3211170"/>
            <a:ext cx="2173551" cy="1325419"/>
            <a:chOff x="3912371" y="3576771"/>
            <a:chExt cx="1712232" cy="999942"/>
          </a:xfrm>
        </p:grpSpPr>
        <p:sp>
          <p:nvSpPr>
            <p:cNvPr id="48" name="TextBox 47">
              <a:extLst>
                <a:ext uri="{FF2B5EF4-FFF2-40B4-BE49-F238E27FC236}">
                  <a16:creationId xmlns:a16="http://schemas.microsoft.com/office/drawing/2014/main" id="{2CF8B1AD-BE20-4D97-80BF-AC12A3B886DB}"/>
                </a:ext>
              </a:extLst>
            </p:cNvPr>
            <p:cNvSpPr txBox="1"/>
            <p:nvPr/>
          </p:nvSpPr>
          <p:spPr>
            <a:xfrm>
              <a:off x="3912371" y="3576771"/>
              <a:ext cx="1712232" cy="278637"/>
            </a:xfrm>
            <a:prstGeom prst="rect">
              <a:avLst/>
            </a:prstGeom>
            <a:noFill/>
          </p:spPr>
          <p:txBody>
            <a:bodyPr wrap="square" rtlCol="0">
              <a:spAutoFit/>
            </a:bodyPr>
            <a:lstStyle/>
            <a:p>
              <a:pPr algn="ctr"/>
              <a:r>
                <a:rPr lang="en-US" b="1" dirty="0">
                  <a:solidFill>
                    <a:srgbClr val="03A1A4"/>
                  </a:solidFill>
                  <a:latin typeface="Times New Roman" panose="02020603050405020304" pitchFamily="18" charset="0"/>
                  <a:cs typeface="Times New Roman" panose="02020603050405020304" pitchFamily="18" charset="0"/>
                </a:rPr>
                <a:t>Implementation</a:t>
              </a:r>
            </a:p>
          </p:txBody>
        </p:sp>
        <p:sp>
          <p:nvSpPr>
            <p:cNvPr id="49" name="TextBox 48">
              <a:extLst>
                <a:ext uri="{FF2B5EF4-FFF2-40B4-BE49-F238E27FC236}">
                  <a16:creationId xmlns:a16="http://schemas.microsoft.com/office/drawing/2014/main" id="{1F2BC42F-0899-4CCE-A35A-4E495A05687C}"/>
                </a:ext>
              </a:extLst>
            </p:cNvPr>
            <p:cNvSpPr txBox="1"/>
            <p:nvPr/>
          </p:nvSpPr>
          <p:spPr>
            <a:xfrm>
              <a:off x="3936048" y="4019439"/>
              <a:ext cx="1591582" cy="557274"/>
            </a:xfrm>
            <a:prstGeom prst="rect">
              <a:avLst/>
            </a:prstGeom>
            <a:noFill/>
          </p:spPr>
          <p:txBody>
            <a:bodyPr wrap="square" rtlCol="0">
              <a:spAutoFit/>
            </a:bodyPr>
            <a:lstStyle/>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Project Details</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Workflow</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Program Code</a:t>
              </a: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6428143" y="3230969"/>
            <a:ext cx="2020395" cy="1214839"/>
            <a:chOff x="6446643" y="3609267"/>
            <a:chExt cx="1598046" cy="970775"/>
          </a:xfrm>
        </p:grpSpPr>
        <p:sp>
          <p:nvSpPr>
            <p:cNvPr id="50" name="TextBox 49">
              <a:extLst>
                <a:ext uri="{FF2B5EF4-FFF2-40B4-BE49-F238E27FC236}">
                  <a16:creationId xmlns:a16="http://schemas.microsoft.com/office/drawing/2014/main" id="{3F85E69A-BADF-47FA-97F2-BF77348F278C}"/>
                </a:ext>
              </a:extLst>
            </p:cNvPr>
            <p:cNvSpPr txBox="1"/>
            <p:nvPr/>
          </p:nvSpPr>
          <p:spPr>
            <a:xfrm>
              <a:off x="6446643" y="3609267"/>
              <a:ext cx="1591582" cy="295132"/>
            </a:xfrm>
            <a:prstGeom prst="rect">
              <a:avLst/>
            </a:prstGeom>
            <a:noFill/>
          </p:spPr>
          <p:txBody>
            <a:bodyPr wrap="square" rtlCol="0">
              <a:spAutoFit/>
            </a:bodyPr>
            <a:lstStyle/>
            <a:p>
              <a:pPr algn="ctr"/>
              <a:r>
                <a:rPr lang="en-US" b="1" dirty="0">
                  <a:solidFill>
                    <a:srgbClr val="EE9524"/>
                  </a:solidFill>
                  <a:latin typeface="Times New Roman" panose="02020603050405020304" pitchFamily="18" charset="0"/>
                  <a:cs typeface="Times New Roman" panose="02020603050405020304" pitchFamily="18" charset="0"/>
                </a:rPr>
                <a:t>Performance Eva,</a:t>
              </a:r>
            </a:p>
          </p:txBody>
        </p:sp>
        <p:sp>
          <p:nvSpPr>
            <p:cNvPr id="51" name="TextBox 50">
              <a:extLst>
                <a:ext uri="{FF2B5EF4-FFF2-40B4-BE49-F238E27FC236}">
                  <a16:creationId xmlns:a16="http://schemas.microsoft.com/office/drawing/2014/main" id="{94CFAA18-F935-43EC-B7D9-4E19F5F37090}"/>
                </a:ext>
              </a:extLst>
            </p:cNvPr>
            <p:cNvSpPr txBox="1"/>
            <p:nvPr/>
          </p:nvSpPr>
          <p:spPr>
            <a:xfrm>
              <a:off x="6453107" y="4161938"/>
              <a:ext cx="1591582" cy="418104"/>
            </a:xfrm>
            <a:prstGeom prst="rect">
              <a:avLst/>
            </a:prstGeom>
            <a:noFill/>
          </p:spPr>
          <p:txBody>
            <a:bodyPr wrap="square" rtlCol="0">
              <a:spAutoFit/>
            </a:bodyPr>
            <a:lstStyle/>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Simulation</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Results Analysis</a:t>
              </a:r>
            </a:p>
          </p:txBody>
        </p:sp>
      </p:grpSp>
      <p:sp>
        <p:nvSpPr>
          <p:cNvPr id="63" name="Date Placeholder 62">
            <a:extLst>
              <a:ext uri="{FF2B5EF4-FFF2-40B4-BE49-F238E27FC236}">
                <a16:creationId xmlns:a16="http://schemas.microsoft.com/office/drawing/2014/main" id="{40F69728-6142-5CD3-018A-BE65EDF0AAB6}"/>
              </a:ext>
            </a:extLst>
          </p:cNvPr>
          <p:cNvSpPr>
            <a:spLocks noGrp="1"/>
          </p:cNvSpPr>
          <p:nvPr>
            <p:ph type="dt" sz="half" idx="10"/>
          </p:nvPr>
        </p:nvSpPr>
        <p:spPr/>
        <p:txBody>
          <a:bodyPr/>
          <a:lstStyle/>
          <a:p>
            <a:fld id="{B1206745-A794-482A-99E1-75E2824E081E}" type="datetime2">
              <a:rPr lang="en-US" smtClean="0"/>
              <a:t>Saturday, December 21, 2024</a:t>
            </a:fld>
            <a:endParaRPr lang="en-US"/>
          </a:p>
        </p:txBody>
      </p:sp>
      <p:sp>
        <p:nvSpPr>
          <p:cNvPr id="64" name="Slide Number Placeholder 63">
            <a:extLst>
              <a:ext uri="{FF2B5EF4-FFF2-40B4-BE49-F238E27FC236}">
                <a16:creationId xmlns:a16="http://schemas.microsoft.com/office/drawing/2014/main" id="{23A5D616-A8A5-3CC8-C1D4-5E25BA712996}"/>
              </a:ext>
            </a:extLst>
          </p:cNvPr>
          <p:cNvSpPr>
            <a:spLocks noGrp="1"/>
          </p:cNvSpPr>
          <p:nvPr>
            <p:ph type="sldNum" sz="quarter" idx="12"/>
          </p:nvPr>
        </p:nvSpPr>
        <p:spPr/>
        <p:txBody>
          <a:bodyPr/>
          <a:lstStyle/>
          <a:p>
            <a:fld id="{710C523F-9231-46FE-A075-8D0AC17DADF9}" type="slidenum">
              <a:rPr lang="en-US" smtClean="0"/>
              <a:t>2</a:t>
            </a:fld>
            <a:endParaRPr lang="en-US"/>
          </a:p>
        </p:txBody>
      </p:sp>
      <p:grpSp>
        <p:nvGrpSpPr>
          <p:cNvPr id="2" name="Group 1">
            <a:extLst>
              <a:ext uri="{FF2B5EF4-FFF2-40B4-BE49-F238E27FC236}">
                <a16:creationId xmlns:a16="http://schemas.microsoft.com/office/drawing/2014/main" id="{F2DB735D-58B0-3491-AC7D-92C7F9E67EF7}"/>
              </a:ext>
            </a:extLst>
          </p:cNvPr>
          <p:cNvGrpSpPr/>
          <p:nvPr/>
        </p:nvGrpSpPr>
        <p:grpSpPr>
          <a:xfrm>
            <a:off x="9117179" y="1444240"/>
            <a:ext cx="2384743" cy="3021600"/>
            <a:chOff x="8985148" y="2182683"/>
            <a:chExt cx="1805441" cy="1894017"/>
          </a:xfrm>
        </p:grpSpPr>
        <p:sp>
          <p:nvSpPr>
            <p:cNvPr id="3" name="Rectangle: Top Corners Rounded 2">
              <a:extLst>
                <a:ext uri="{FF2B5EF4-FFF2-40B4-BE49-F238E27FC236}">
                  <a16:creationId xmlns:a16="http://schemas.microsoft.com/office/drawing/2014/main" id="{DEF383AE-BA00-CA2E-B907-2F48AADD8E00}"/>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B83B17E-F09B-03D1-EC95-B3A609EF62DB}"/>
                </a:ext>
              </a:extLst>
            </p:cNvPr>
            <p:cNvSpPr txBox="1"/>
            <p:nvPr/>
          </p:nvSpPr>
          <p:spPr>
            <a:xfrm>
              <a:off x="9440652" y="2563851"/>
              <a:ext cx="894432" cy="658796"/>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4</a:t>
              </a:r>
            </a:p>
          </p:txBody>
        </p:sp>
        <p:sp>
          <p:nvSpPr>
            <p:cNvPr id="17" name="TextBox 16">
              <a:extLst>
                <a:ext uri="{FF2B5EF4-FFF2-40B4-BE49-F238E27FC236}">
                  <a16:creationId xmlns:a16="http://schemas.microsoft.com/office/drawing/2014/main" id="{7B222FAC-201F-C787-54D3-F943B9080557}"/>
                </a:ext>
              </a:extLst>
            </p:cNvPr>
            <p:cNvSpPr txBox="1"/>
            <p:nvPr/>
          </p:nvSpPr>
          <p:spPr>
            <a:xfrm>
              <a:off x="8985148" y="2182683"/>
              <a:ext cx="1805441" cy="379306"/>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grpSp>
      <p:sp>
        <p:nvSpPr>
          <p:cNvPr id="21" name="Freeform: Shape 20">
            <a:extLst>
              <a:ext uri="{FF2B5EF4-FFF2-40B4-BE49-F238E27FC236}">
                <a16:creationId xmlns:a16="http://schemas.microsoft.com/office/drawing/2014/main" id="{8A928AD7-E583-C2B9-B087-FE557BB1608A}"/>
              </a:ext>
            </a:extLst>
          </p:cNvPr>
          <p:cNvSpPr/>
          <p:nvPr/>
        </p:nvSpPr>
        <p:spPr>
          <a:xfrm flipV="1">
            <a:off x="9251535" y="2622459"/>
            <a:ext cx="2102265" cy="3941912"/>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C5D94A2-5118-31A1-6F4B-90A0BCE3CF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2176" y="5202030"/>
            <a:ext cx="982766" cy="998498"/>
          </a:xfrm>
          <a:prstGeom prst="rect">
            <a:avLst/>
          </a:prstGeom>
        </p:spPr>
      </p:pic>
      <p:grpSp>
        <p:nvGrpSpPr>
          <p:cNvPr id="24" name="Group 23">
            <a:extLst>
              <a:ext uri="{FF2B5EF4-FFF2-40B4-BE49-F238E27FC236}">
                <a16:creationId xmlns:a16="http://schemas.microsoft.com/office/drawing/2014/main" id="{83325B17-046F-1AEF-2A7A-7399FEE59D03}"/>
              </a:ext>
            </a:extLst>
          </p:cNvPr>
          <p:cNvGrpSpPr/>
          <p:nvPr/>
        </p:nvGrpSpPr>
        <p:grpSpPr>
          <a:xfrm>
            <a:off x="9242425" y="3232388"/>
            <a:ext cx="2110721" cy="1587000"/>
            <a:chOff x="9084007" y="3519734"/>
            <a:chExt cx="1597984" cy="994773"/>
          </a:xfrm>
        </p:grpSpPr>
        <p:sp>
          <p:nvSpPr>
            <p:cNvPr id="25" name="TextBox 24">
              <a:extLst>
                <a:ext uri="{FF2B5EF4-FFF2-40B4-BE49-F238E27FC236}">
                  <a16:creationId xmlns:a16="http://schemas.microsoft.com/office/drawing/2014/main" id="{E142A05E-8135-2E70-00FE-B062A9B01C6C}"/>
                </a:ext>
              </a:extLst>
            </p:cNvPr>
            <p:cNvSpPr txBox="1"/>
            <p:nvPr/>
          </p:nvSpPr>
          <p:spPr>
            <a:xfrm>
              <a:off x="9084007" y="3519734"/>
              <a:ext cx="1591582" cy="239562"/>
            </a:xfrm>
            <a:prstGeom prst="rect">
              <a:avLst/>
            </a:prstGeom>
            <a:noFill/>
          </p:spPr>
          <p:txBody>
            <a:bodyPr wrap="square" rtlCol="0">
              <a:spAutoFit/>
            </a:bodyPr>
            <a:lstStyle/>
            <a:p>
              <a:pPr algn="ctr"/>
              <a:r>
                <a:rPr lang="en-US" b="1" dirty="0">
                  <a:solidFill>
                    <a:srgbClr val="1C7CBB"/>
                  </a:solidFill>
                  <a:latin typeface="Times New Roman" panose="02020603050405020304" pitchFamily="18" charset="0"/>
                  <a:cs typeface="Times New Roman" panose="02020603050405020304" pitchFamily="18" charset="0"/>
                </a:rPr>
                <a:t>Conclusion</a:t>
              </a:r>
            </a:p>
          </p:txBody>
        </p:sp>
        <p:sp>
          <p:nvSpPr>
            <p:cNvPr id="26" name="TextBox 25">
              <a:extLst>
                <a:ext uri="{FF2B5EF4-FFF2-40B4-BE49-F238E27FC236}">
                  <a16:creationId xmlns:a16="http://schemas.microsoft.com/office/drawing/2014/main" id="{114EC850-C22C-6071-4742-4DF3AC2C33E3}"/>
                </a:ext>
              </a:extLst>
            </p:cNvPr>
            <p:cNvSpPr txBox="1"/>
            <p:nvPr/>
          </p:nvSpPr>
          <p:spPr>
            <a:xfrm>
              <a:off x="9090409" y="3895638"/>
              <a:ext cx="1591582" cy="618869"/>
            </a:xfrm>
            <a:prstGeom prst="rect">
              <a:avLst/>
            </a:prstGeom>
            <a:noFill/>
          </p:spPr>
          <p:txBody>
            <a:bodyPr wrap="square" rtlCol="0">
              <a:spAutoFit/>
            </a:bodyPr>
            <a:lstStyle/>
            <a:p>
              <a:pPr marL="342900" indent="-342900">
                <a:buFont typeface="+mj-lt"/>
                <a:buAutoNum type="arabicPeriod"/>
              </a:pPr>
              <a:r>
                <a:rPr lang="en-US" sz="1400" b="1" dirty="0">
                  <a:latin typeface="Times New Roman" panose="02020603050405020304" pitchFamily="18" charset="0"/>
                  <a:cs typeface="Times New Roman" panose="02020603050405020304" pitchFamily="18" charset="0"/>
                </a:rPr>
                <a:t>Discussion</a:t>
              </a:r>
            </a:p>
            <a:p>
              <a:pPr marL="342900" indent="-342900">
                <a:buFont typeface="+mj-lt"/>
                <a:buAutoNum type="arabicPeriod"/>
              </a:pPr>
              <a:r>
                <a:rPr lang="en-US" sz="1400" b="1" dirty="0">
                  <a:latin typeface="Times New Roman" panose="02020603050405020304" pitchFamily="18" charset="0"/>
                  <a:cs typeface="Times New Roman" panose="02020603050405020304" pitchFamily="18" charset="0"/>
                </a:rPr>
                <a:t>Limitations</a:t>
              </a:r>
            </a:p>
            <a:p>
              <a:pPr marL="342900" indent="-342900">
                <a:buFont typeface="+mj-lt"/>
                <a:buAutoNum type="arabicPeriod"/>
              </a:pPr>
              <a:r>
                <a:rPr lang="en-US" sz="1400" b="1" dirty="0">
                  <a:latin typeface="Times New Roman" panose="02020603050405020304" pitchFamily="18" charset="0"/>
                  <a:cs typeface="Times New Roman" panose="02020603050405020304" pitchFamily="18" charset="0"/>
                </a:rPr>
                <a:t>Scope of Future Work</a:t>
              </a:r>
            </a:p>
          </p:txBody>
        </p:sp>
      </p:grpSp>
    </p:spTree>
    <p:extLst>
      <p:ext uri="{BB962C8B-B14F-4D97-AF65-F5344CB8AC3E}">
        <p14:creationId xmlns:p14="http://schemas.microsoft.com/office/powerpoint/2010/main" val="202255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anim calcmode="lin" valueType="num">
                                      <p:cBhvr>
                                        <p:cTn id="37" dur="500" fill="hold"/>
                                        <p:tgtEl>
                                          <p:spTgt spid="57"/>
                                        </p:tgtEl>
                                        <p:attrNameLst>
                                          <p:attrName>ppt_x</p:attrName>
                                        </p:attrNameLst>
                                      </p:cBhvr>
                                      <p:tavLst>
                                        <p:tav tm="0">
                                          <p:val>
                                            <p:strVal val="#ppt_x"/>
                                          </p:val>
                                        </p:tav>
                                        <p:tav tm="100000">
                                          <p:val>
                                            <p:strVal val="#ppt_x"/>
                                          </p:val>
                                        </p:tav>
                                      </p:tavLst>
                                    </p:anim>
                                    <p:anim calcmode="lin" valueType="num">
                                      <p:cBhvr>
                                        <p:cTn id="38" dur="500" fill="hold"/>
                                        <p:tgtEl>
                                          <p:spTgt spid="57"/>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anim calcmode="lin" valueType="num">
                                      <p:cBhvr>
                                        <p:cTn id="54" dur="500" fill="hold"/>
                                        <p:tgtEl>
                                          <p:spTgt spid="20"/>
                                        </p:tgtEl>
                                        <p:attrNameLst>
                                          <p:attrName>ppt_x</p:attrName>
                                        </p:attrNameLst>
                                      </p:cBhvr>
                                      <p:tavLst>
                                        <p:tav tm="0">
                                          <p:val>
                                            <p:strVal val="#ppt_x"/>
                                          </p:val>
                                        </p:tav>
                                        <p:tav tm="100000">
                                          <p:val>
                                            <p:strVal val="#ppt_x"/>
                                          </p:val>
                                        </p:tav>
                                      </p:tavLst>
                                    </p:anim>
                                    <p:anim calcmode="lin" valueType="num">
                                      <p:cBhvr>
                                        <p:cTn id="55" dur="5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animEffect transition="in" filter="fade">
                                      <p:cBhvr>
                                        <p:cTn id="67" dur="500"/>
                                        <p:tgtEl>
                                          <p:spTgt spid="59"/>
                                        </p:tgtEl>
                                      </p:cBhvr>
                                    </p:animEffect>
                                  </p:childTnLst>
                                </p:cTn>
                              </p:par>
                              <p:par>
                                <p:cTn id="68" presetID="53" presetClass="entr" presetSubtype="16"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5750"/>
                            </p:stCondLst>
                            <p:childTnLst>
                              <p:par>
                                <p:cTn id="74" presetID="3" presetClass="emph" presetSubtype="2" fill="hold" grpId="0" nodeType="afterEffect">
                                  <p:stCondLst>
                                    <p:cond delay="0"/>
                                  </p:stCondLst>
                                  <p:childTnLst>
                                    <p:animClr clrSpc="rgb" dir="cw">
                                      <p:cBhvr override="childStyle">
                                        <p:cTn id="75" dur="10" fill="hold"/>
                                        <p:tgtEl>
                                          <p:spTgt spid="4"/>
                                        </p:tgtEl>
                                        <p:attrNameLst>
                                          <p:attrName>style.color</p:attrName>
                                        </p:attrNameLst>
                                      </p:cBhvr>
                                      <p:to>
                                        <a:schemeClr val="accent2"/>
                                      </p:to>
                                    </p:animClr>
                                  </p:childTnLst>
                                </p:cTn>
                              </p:par>
                            </p:childTnLst>
                          </p:cTn>
                        </p:par>
                        <p:par>
                          <p:cTn id="76" fill="hold">
                            <p:stCondLst>
                              <p:cond delay="5760"/>
                            </p:stCondLst>
                            <p:childTnLst>
                              <p:par>
                                <p:cTn id="77" presetID="42" presetClass="entr" presetSubtype="0" fill="hold" grpId="0" nodeType="afterEffect">
                                  <p:stCondLst>
                                    <p:cond delay="25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anim calcmode="lin" valueType="num">
                                      <p:cBhvr>
                                        <p:cTn id="80" dur="500" fill="hold"/>
                                        <p:tgtEl>
                                          <p:spTgt spid="21"/>
                                        </p:tgtEl>
                                        <p:attrNameLst>
                                          <p:attrName>ppt_x</p:attrName>
                                        </p:attrNameLst>
                                      </p:cBhvr>
                                      <p:tavLst>
                                        <p:tav tm="0">
                                          <p:val>
                                            <p:strVal val="#ppt_x"/>
                                          </p:val>
                                        </p:tav>
                                        <p:tav tm="100000">
                                          <p:val>
                                            <p:strVal val="#ppt_x"/>
                                          </p:val>
                                        </p:tav>
                                      </p:tavLst>
                                    </p:anim>
                                    <p:anim calcmode="lin" valueType="num">
                                      <p:cBhvr>
                                        <p:cTn id="81" dur="500" fill="hold"/>
                                        <p:tgtEl>
                                          <p:spTgt spid="21"/>
                                        </p:tgtEl>
                                        <p:attrNameLst>
                                          <p:attrName>ppt_y</p:attrName>
                                        </p:attrNameLst>
                                      </p:cBhvr>
                                      <p:tavLst>
                                        <p:tav tm="0">
                                          <p:val>
                                            <p:strVal val="#ppt_y+.1"/>
                                          </p:val>
                                        </p:tav>
                                        <p:tav tm="100000">
                                          <p:val>
                                            <p:strVal val="#ppt_y"/>
                                          </p:val>
                                        </p:tav>
                                      </p:tavLst>
                                    </p:anim>
                                  </p:childTnLst>
                                </p:cTn>
                              </p:par>
                            </p:childTnLst>
                          </p:cTn>
                        </p:par>
                        <p:par>
                          <p:cTn id="82" fill="hold">
                            <p:stCondLst>
                              <p:cond delay="6510"/>
                            </p:stCondLst>
                            <p:childTnLst>
                              <p:par>
                                <p:cTn id="83" presetID="42" presetClass="entr" presetSubtype="0" fill="hold" nodeType="afterEffect">
                                  <p:stCondLst>
                                    <p:cond delay="250"/>
                                  </p:stCondLst>
                                  <p:childTnLst>
                                    <p:set>
                                      <p:cBhvr>
                                        <p:cTn id="84" dur="1" fill="hold">
                                          <p:stCondLst>
                                            <p:cond delay="0"/>
                                          </p:stCondLst>
                                        </p:cTn>
                                        <p:tgtEl>
                                          <p:spTgt spid="2"/>
                                        </p:tgtEl>
                                        <p:attrNameLst>
                                          <p:attrName>style.visibility</p:attrName>
                                        </p:attrNameLst>
                                      </p:cBhvr>
                                      <p:to>
                                        <p:strVal val="visible"/>
                                      </p:to>
                                    </p:set>
                                    <p:animEffect transition="in" filter="fade">
                                      <p:cBhvr>
                                        <p:cTn id="85" dur="500"/>
                                        <p:tgtEl>
                                          <p:spTgt spid="2"/>
                                        </p:tgtEl>
                                      </p:cBhvr>
                                    </p:animEffect>
                                    <p:anim calcmode="lin" valueType="num">
                                      <p:cBhvr>
                                        <p:cTn id="86" dur="500" fill="hold"/>
                                        <p:tgtEl>
                                          <p:spTgt spid="2"/>
                                        </p:tgtEl>
                                        <p:attrNameLst>
                                          <p:attrName>ppt_x</p:attrName>
                                        </p:attrNameLst>
                                      </p:cBhvr>
                                      <p:tavLst>
                                        <p:tav tm="0">
                                          <p:val>
                                            <p:strVal val="#ppt_x"/>
                                          </p:val>
                                        </p:tav>
                                        <p:tav tm="100000">
                                          <p:val>
                                            <p:strVal val="#ppt_x"/>
                                          </p:val>
                                        </p:tav>
                                      </p:tavLst>
                                    </p:anim>
                                    <p:anim calcmode="lin" valueType="num">
                                      <p:cBhvr>
                                        <p:cTn id="87" dur="500" fill="hold"/>
                                        <p:tgtEl>
                                          <p:spTgt spid="2"/>
                                        </p:tgtEl>
                                        <p:attrNameLst>
                                          <p:attrName>ppt_y</p:attrName>
                                        </p:attrNameLst>
                                      </p:cBhvr>
                                      <p:tavLst>
                                        <p:tav tm="0">
                                          <p:val>
                                            <p:strVal val="#ppt_y+.1"/>
                                          </p:val>
                                        </p:tav>
                                        <p:tav tm="100000">
                                          <p:val>
                                            <p:strVal val="#ppt_y"/>
                                          </p:val>
                                        </p:tav>
                                      </p:tavLst>
                                    </p:anim>
                                  </p:childTnLst>
                                </p:cTn>
                              </p:par>
                            </p:childTnLst>
                          </p:cTn>
                        </p:par>
                        <p:par>
                          <p:cTn id="88" fill="hold">
                            <p:stCondLst>
                              <p:cond delay="7260"/>
                            </p:stCondLst>
                            <p:childTnLst>
                              <p:par>
                                <p:cTn id="89" presetID="53" presetClass="entr" presetSubtype="16" fill="hold" nodeType="after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p:cTn id="91" dur="500" fill="hold"/>
                                        <p:tgtEl>
                                          <p:spTgt spid="24"/>
                                        </p:tgtEl>
                                        <p:attrNameLst>
                                          <p:attrName>ppt_w</p:attrName>
                                        </p:attrNameLst>
                                      </p:cBhvr>
                                      <p:tavLst>
                                        <p:tav tm="0">
                                          <p:val>
                                            <p:fltVal val="0"/>
                                          </p:val>
                                        </p:tav>
                                        <p:tav tm="100000">
                                          <p:val>
                                            <p:strVal val="#ppt_w"/>
                                          </p:val>
                                        </p:tav>
                                      </p:tavLst>
                                    </p:anim>
                                    <p:anim calcmode="lin" valueType="num">
                                      <p:cBhvr>
                                        <p:cTn id="92" dur="500" fill="hold"/>
                                        <p:tgtEl>
                                          <p:spTgt spid="24"/>
                                        </p:tgtEl>
                                        <p:attrNameLst>
                                          <p:attrName>ppt_h</p:attrName>
                                        </p:attrNameLst>
                                      </p:cBhvr>
                                      <p:tavLst>
                                        <p:tav tm="0">
                                          <p:val>
                                            <p:fltVal val="0"/>
                                          </p:val>
                                        </p:tav>
                                        <p:tav tm="100000">
                                          <p:val>
                                            <p:strVal val="#ppt_h"/>
                                          </p:val>
                                        </p:tav>
                                      </p:tavLst>
                                    </p:anim>
                                    <p:animEffect transition="in" filter="fade">
                                      <p:cBhvr>
                                        <p:cTn id="93" dur="500"/>
                                        <p:tgtEl>
                                          <p:spTgt spid="24"/>
                                        </p:tgtEl>
                                      </p:cBhvr>
                                    </p:animEffect>
                                  </p:childTnLst>
                                </p:cTn>
                              </p:par>
                              <p:par>
                                <p:cTn id="94" presetID="53" presetClass="entr" presetSubtype="16"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Effect transition="in" filter="fade">
                                      <p:cBhvr>
                                        <p:cTn id="9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6"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1" y="-12"/>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37123" y="-16"/>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213877" y="3294904"/>
              <a:ext cx="22471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9288569" y="-16"/>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43716" y="3238004"/>
              <a:ext cx="236091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Date Placeholder 2">
            <a:extLst>
              <a:ext uri="{FF2B5EF4-FFF2-40B4-BE49-F238E27FC236}">
                <a16:creationId xmlns:a16="http://schemas.microsoft.com/office/drawing/2014/main" id="{5FD3882E-4CAF-C55C-9C60-A3FCB36F97B1}"/>
              </a:ext>
            </a:extLst>
          </p:cNvPr>
          <p:cNvSpPr>
            <a:spLocks noGrp="1"/>
          </p:cNvSpPr>
          <p:nvPr>
            <p:ph type="dt" sz="half" idx="10"/>
          </p:nvPr>
        </p:nvSpPr>
        <p:spPr/>
        <p:txBody>
          <a:bodyPr/>
          <a:lstStyle/>
          <a:p>
            <a:fld id="{AB5AF63A-F68B-4B1C-A736-B7B0A511A46D}"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E0CB08-C216-AEB3-9098-4797DA532B8E}"/>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0C7314-9C0C-4480-4E71-41DE3FC61ACB}"/>
              </a:ext>
            </a:extLst>
          </p:cNvPr>
          <p:cNvSpPr txBox="1"/>
          <p:nvPr/>
        </p:nvSpPr>
        <p:spPr>
          <a:xfrm>
            <a:off x="3129582" y="2955290"/>
            <a:ext cx="59328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book store application in assembly language has limitations in terms of advanced features, user interface, error handling, scalability, and extensibility. Addressing these would improve its robustness and functionality.</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2C9A6D-051D-5144-C794-538839AF72F5}"/>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Limitations</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00BC79C5-57EB-136C-2744-08CB7C1383E9}"/>
              </a:ext>
            </a:extLst>
          </p:cNvPr>
          <p:cNvGrpSpPr/>
          <p:nvPr/>
        </p:nvGrpSpPr>
        <p:grpSpPr>
          <a:xfrm>
            <a:off x="6096000" y="1791684"/>
            <a:ext cx="1228110" cy="190500"/>
            <a:chOff x="4679586" y="878988"/>
            <a:chExt cx="1434489" cy="190500"/>
          </a:xfrm>
        </p:grpSpPr>
        <p:sp>
          <p:nvSpPr>
            <p:cNvPr id="10" name="Oval 9">
              <a:extLst>
                <a:ext uri="{FF2B5EF4-FFF2-40B4-BE49-F238E27FC236}">
                  <a16:creationId xmlns:a16="http://schemas.microsoft.com/office/drawing/2014/main" id="{4177A368-D933-14FE-D200-016956B342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0D14CD4-1FA3-1BE1-4C22-C9A87FFB839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76FAF3B-98F0-9BD7-583D-38C8A0ED12C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A37A515-1421-C49D-1576-EAFC1DDB48F4}"/>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E9B9D8E9-05D6-2ACA-6DD7-F96D9330411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659194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B40F0927-953C-4CE4-9DB4-95AF0928C7B8}"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156977" y="3167386"/>
              <a:ext cx="23609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9" name="TextBox 8">
            <a:extLst>
              <a:ext uri="{FF2B5EF4-FFF2-40B4-BE49-F238E27FC236}">
                <a16:creationId xmlns:a16="http://schemas.microsoft.com/office/drawing/2014/main" id="{6851C291-BF6F-24B9-92EC-4D0725A1C164}"/>
              </a:ext>
            </a:extLst>
          </p:cNvPr>
          <p:cNvSpPr txBox="1"/>
          <p:nvPr/>
        </p:nvSpPr>
        <p:spPr>
          <a:xfrm>
            <a:off x="3129582" y="2955290"/>
            <a:ext cx="59328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Project includes user authentication, real-time inventory updates, secure transactions, improved user interface, expanded book categories, and continuous updates for longevity and relevance.</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DB2D1F3-BEF3-6CD1-E102-AE953CBCBBA1}"/>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Scope of Future Work</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2A4C2C93-8B87-274A-9428-7CF39638CA91}"/>
              </a:ext>
            </a:extLst>
          </p:cNvPr>
          <p:cNvGrpSpPr/>
          <p:nvPr/>
        </p:nvGrpSpPr>
        <p:grpSpPr>
          <a:xfrm>
            <a:off x="6096000" y="1791684"/>
            <a:ext cx="1228110" cy="190500"/>
            <a:chOff x="4679586" y="878988"/>
            <a:chExt cx="1434489" cy="190500"/>
          </a:xfrm>
        </p:grpSpPr>
        <p:sp>
          <p:nvSpPr>
            <p:cNvPr id="29" name="Oval 28">
              <a:extLst>
                <a:ext uri="{FF2B5EF4-FFF2-40B4-BE49-F238E27FC236}">
                  <a16:creationId xmlns:a16="http://schemas.microsoft.com/office/drawing/2014/main" id="{7E416617-019A-3418-AAB6-E967DF6BAF7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6426D1FB-F73B-2B9F-3543-FC44971B5497}"/>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701E9181-977C-E0A9-1789-1615705689E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1BE5CD92-CB21-C7DA-0A48-A4752CF3FCF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FCCFF466-1E4F-4B5F-8C7C-C26468879DA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715096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2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68849-1D96-5651-DD9B-86AC9C72A91B}"/>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A33D88CA-D2A1-F34D-5781-EF42D498FAEF}"/>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DEF26C22-CA9F-DEEE-78CB-339667E9A52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BFCC6395-853A-E7C0-A046-5CA59D8E6D22}"/>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96188D0B-39EE-B3B7-7A04-3E744ECAC8C8}"/>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54" name="Picture 53">
              <a:extLst>
                <a:ext uri="{FF2B5EF4-FFF2-40B4-BE49-F238E27FC236}">
                  <a16:creationId xmlns:a16="http://schemas.microsoft.com/office/drawing/2014/main" id="{527D3707-53DC-C26E-49D5-5F62F13F1D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7B73AE4F-7B00-D0FD-AE98-089DE747BFFE}"/>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B93626B6-989D-8BE5-2384-236DA1F75FCB}"/>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0A487B83-5F60-BE86-B7A2-1B8847C27254}"/>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8AE60C6C-BC6E-99E4-67D3-0E447E70ED49}"/>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59" name="Picture 58">
              <a:extLst>
                <a:ext uri="{FF2B5EF4-FFF2-40B4-BE49-F238E27FC236}">
                  <a16:creationId xmlns:a16="http://schemas.microsoft.com/office/drawing/2014/main" id="{237A9E30-C975-F5BB-1D21-0A8BE857178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D53979E-A8CA-5478-3A15-3B7E13F4DC3F}"/>
              </a:ext>
            </a:extLst>
          </p:cNvPr>
          <p:cNvSpPr>
            <a:spLocks noGrp="1"/>
          </p:cNvSpPr>
          <p:nvPr>
            <p:ph type="dt" sz="half" idx="10"/>
          </p:nvPr>
        </p:nvSpPr>
        <p:spPr/>
        <p:txBody>
          <a:bodyPr/>
          <a:lstStyle/>
          <a:p>
            <a:fld id="{B40F0927-953C-4CE4-9DB4-95AF0928C7B8}"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BC0E2A6-5368-8892-93AB-0CAC14C0638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22</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2AE274B-CADC-39D6-B3AE-3189A53BB184}"/>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E72E9BF4-6184-6EB0-73DF-2225AEA399C1}"/>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07B1CD6D-3595-CE60-A7EE-70272149DA6A}"/>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53420B-D38E-95F7-F448-0E883B78150C}"/>
                </a:ext>
              </a:extLst>
            </p:cNvPr>
            <p:cNvSpPr txBox="1"/>
            <p:nvPr/>
          </p:nvSpPr>
          <p:spPr>
            <a:xfrm rot="16200000">
              <a:off x="10156977" y="3167386"/>
              <a:ext cx="23609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8" name="Picture 7">
              <a:extLst>
                <a:ext uri="{FF2B5EF4-FFF2-40B4-BE49-F238E27FC236}">
                  <a16:creationId xmlns:a16="http://schemas.microsoft.com/office/drawing/2014/main" id="{2A9E76AE-113D-8A64-9E57-D09688881CE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9" name="TextBox 8">
            <a:extLst>
              <a:ext uri="{FF2B5EF4-FFF2-40B4-BE49-F238E27FC236}">
                <a16:creationId xmlns:a16="http://schemas.microsoft.com/office/drawing/2014/main" id="{4D9B3407-2071-D94E-455C-59311404DC4F}"/>
              </a:ext>
            </a:extLst>
          </p:cNvPr>
          <p:cNvSpPr txBox="1"/>
          <p:nvPr/>
        </p:nvSpPr>
        <p:spPr>
          <a:xfrm>
            <a:off x="731520" y="2955290"/>
            <a:ext cx="8330898"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hlinkClick r:id="rId4"/>
              </a:rPr>
              <a:t>https://www.thedailystar.net/my-dhaka/news/library-lane-the-forgotten-bookshops-new-market-3653186#lg=1&amp;slide=0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chemeClr val="bg1">
                    <a:lumMod val="65000"/>
                  </a:schemeClr>
                </a:solidFill>
                <a:latin typeface="Times New Roman" panose="02020603050405020304" pitchFamily="18" charset="0"/>
                <a:cs typeface="Times New Roman" panose="02020603050405020304" pitchFamily="18" charset="0"/>
                <a:hlinkClick r:id="rId5"/>
              </a:rPr>
              <a:t>https://www.tutorialspoint.com/assembly_programming/assembly_arithmetic_instructions.htm</a:t>
            </a:r>
            <a:endParaRPr lang="en-US" sz="20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148C686-6AC0-D5C7-CCE2-4A55F2EB4576}"/>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References</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5704ED98-51D7-291E-5773-61DEA2276FA5}"/>
              </a:ext>
            </a:extLst>
          </p:cNvPr>
          <p:cNvGrpSpPr/>
          <p:nvPr/>
        </p:nvGrpSpPr>
        <p:grpSpPr>
          <a:xfrm>
            <a:off x="6096000" y="1791684"/>
            <a:ext cx="1228110" cy="190500"/>
            <a:chOff x="4679586" y="878988"/>
            <a:chExt cx="1434489" cy="190500"/>
          </a:xfrm>
        </p:grpSpPr>
        <p:sp>
          <p:nvSpPr>
            <p:cNvPr id="29" name="Oval 28">
              <a:extLst>
                <a:ext uri="{FF2B5EF4-FFF2-40B4-BE49-F238E27FC236}">
                  <a16:creationId xmlns:a16="http://schemas.microsoft.com/office/drawing/2014/main" id="{E418787E-96D7-01C2-294A-EA8C496F3CB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F458649B-FA7C-D8A6-C451-3532740970CC}"/>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C1A40FA-478F-0858-8451-0F462E8C1665}"/>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6BB4244C-35F7-E309-6441-27A971DE256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B8F56964-CBC4-1452-B02A-04C6A318F4EB}"/>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97210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3" presetClass="emph" presetSubtype="2" fill="hold" grpId="0" nodeType="afterEffect">
                                  <p:stCondLst>
                                    <p:cond delay="0"/>
                                  </p:stCondLst>
                                  <p:childTnLst>
                                    <p:animClr clrSpc="rgb" dir="cw">
                                      <p:cBhvr override="childStyle">
                                        <p:cTn id="19" dur="10" fill="hold"/>
                                        <p:tgtEl>
                                          <p:spTgt spid="2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7000"/>
          </a:schemeClr>
        </a:solidFill>
        <a:effectLst/>
      </p:bgPr>
    </p:bg>
    <p:spTree>
      <p:nvGrpSpPr>
        <p:cNvPr id="1" name=""/>
        <p:cNvGrpSpPr/>
        <p:nvPr/>
      </p:nvGrpSpPr>
      <p:grpSpPr>
        <a:xfrm>
          <a:off x="0" y="0"/>
          <a:ext cx="0" cy="0"/>
          <a:chOff x="0" y="0"/>
          <a:chExt cx="0" cy="0"/>
        </a:xfrm>
      </p:grpSpPr>
      <p:pic>
        <p:nvPicPr>
          <p:cNvPr id="1026" name="Picture 2" descr="What is Programming?. Programming is a way for us to give… | by Rafay Syed  | The Startup | Medium"/>
          <p:cNvPicPr>
            <a:picLocks noChangeAspect="1" noChangeArrowheads="1" noCrop="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81004" y="920039"/>
            <a:ext cx="4429991" cy="2788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375819"/>
            <a:ext cx="10515600" cy="1325563"/>
          </a:xfrm>
        </p:spPr>
        <p:txBody>
          <a:bodyPr>
            <a:normAutofit/>
          </a:bodyPr>
          <a:lstStyle/>
          <a:p>
            <a:pPr algn="ctr"/>
            <a:r>
              <a:rPr lang="en-GB" sz="5600" b="1" spc="600" dirty="0">
                <a:latin typeface="Bookman Old Style" panose="02050604050505020204" pitchFamily="18" charset="0"/>
                <a:cs typeface="Times New Roman" panose="02020603050405020304" pitchFamily="18" charset="0"/>
              </a:rPr>
              <a:t>Thank You</a:t>
            </a:r>
            <a:endParaRPr lang="en-US" sz="5600" b="1" spc="600" dirty="0">
              <a:latin typeface="Bookman Old Style" panose="020506040505050202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FD809B9-2733-401D-BBA9-270637C40D8E}" type="datetime2">
              <a:rPr lang="en-US" smtClean="0"/>
              <a:t>Saturday, December 21, 2024</a:t>
            </a:fld>
            <a:endParaRPr lang="en-US" dirty="0"/>
          </a:p>
        </p:txBody>
      </p:sp>
      <p:sp>
        <p:nvSpPr>
          <p:cNvPr id="5" name="Slide Number Placeholder 4"/>
          <p:cNvSpPr>
            <a:spLocks noGrp="1"/>
          </p:cNvSpPr>
          <p:nvPr>
            <p:ph type="sldNum" sz="quarter" idx="12"/>
          </p:nvPr>
        </p:nvSpPr>
        <p:spPr/>
        <p:txBody>
          <a:bodyPr/>
          <a:lstStyle/>
          <a:p>
            <a:fld id="{64522431-E19A-44D8-A68D-0DF1308BA672}" type="slidenum">
              <a:rPr lang="en-US" smtClean="0"/>
              <a:t>23</a:t>
            </a:fld>
            <a:endParaRPr lang="en-US"/>
          </a:p>
        </p:txBody>
      </p:sp>
      <p:sp>
        <p:nvSpPr>
          <p:cNvPr id="7" name="Title 1"/>
          <p:cNvSpPr txBox="1">
            <a:spLocks/>
          </p:cNvSpPr>
          <p:nvPr/>
        </p:nvSpPr>
        <p:spPr>
          <a:xfrm>
            <a:off x="838200" y="4368873"/>
            <a:ext cx="10515600" cy="497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spc="300" dirty="0">
                <a:latin typeface="Bookman Old Style" panose="02050604050505020204" pitchFamily="18" charset="0"/>
                <a:cs typeface="Times New Roman" panose="02020603050405020304" pitchFamily="18" charset="0"/>
              </a:rPr>
              <a:t>Keep Learning, Keep Grinding</a:t>
            </a:r>
            <a:endParaRPr lang="en-US" sz="1800" b="1" spc="3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92789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Effect transition="in" filter="fade">
                                      <p:cBhvr>
                                        <p:cTn id="12" dur="1000"/>
                                        <p:tgtEl>
                                          <p:spTgt spid="2"/>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4401"/>
                            </p:stCondLst>
                            <p:childTnLst>
                              <p:par>
                                <p:cTn id="17" presetID="26" presetClass="emph" presetSubtype="0" fill="hold" grpId="2" nodeType="after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childTnLst>
                                </p:cTn>
                              </p:par>
                              <p:par>
                                <p:cTn id="23" presetID="26" presetClass="emph" presetSubtype="0" fill="hold" grpId="1" nodeType="withEffect">
                                  <p:stCondLst>
                                    <p:cond delay="0"/>
                                  </p:stCondLst>
                                  <p:iterate type="lt">
                                    <p:tmPct val="0"/>
                                  </p:iterate>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30311" y="1925124"/>
            <a:ext cx="7278915"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Introduction</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703752" y="3772624"/>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55045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577035"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239871" y="3251163"/>
              <a:ext cx="219512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23865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799461" y="3251163"/>
              <a:ext cx="25657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2" name="Date Placeholder 1">
            <a:extLst>
              <a:ext uri="{FF2B5EF4-FFF2-40B4-BE49-F238E27FC236}">
                <a16:creationId xmlns:a16="http://schemas.microsoft.com/office/drawing/2014/main" id="{F86E793D-F747-D2C6-20E9-18CBACB58639}"/>
              </a:ext>
            </a:extLst>
          </p:cNvPr>
          <p:cNvSpPr>
            <a:spLocks noGrp="1"/>
          </p:cNvSpPr>
          <p:nvPr>
            <p:ph type="dt" sz="half" idx="10"/>
          </p:nvPr>
        </p:nvSpPr>
        <p:spPr/>
        <p:txBody>
          <a:bodyPr/>
          <a:lstStyle/>
          <a:p>
            <a:fld id="{BF39F120-893F-4DC2-9CD5-70002AB0CCBA}" type="datetime2">
              <a:rPr lang="en-US" smtClean="0"/>
              <a:t>Saturday, December 21, 2024</a:t>
            </a:fld>
            <a:endParaRPr lang="en-US"/>
          </a:p>
        </p:txBody>
      </p:sp>
      <p:sp>
        <p:nvSpPr>
          <p:cNvPr id="3" name="Slide Number Placeholder 2">
            <a:extLst>
              <a:ext uri="{FF2B5EF4-FFF2-40B4-BE49-F238E27FC236}">
                <a16:creationId xmlns:a16="http://schemas.microsoft.com/office/drawing/2014/main" id="{ECC11BF0-0CA9-816F-B31A-0C5AA3B95EE5}"/>
              </a:ext>
            </a:extLst>
          </p:cNvPr>
          <p:cNvSpPr>
            <a:spLocks noGrp="1"/>
          </p:cNvSpPr>
          <p:nvPr>
            <p:ph type="sldNum" sz="quarter" idx="12"/>
          </p:nvPr>
        </p:nvSpPr>
        <p:spPr/>
        <p:txBody>
          <a:bodyPr/>
          <a:lstStyle/>
          <a:p>
            <a:fld id="{710C523F-9231-46FE-A075-8D0AC17DADF9}" type="slidenum">
              <a:rPr lang="en-US" smtClean="0"/>
              <a:t>3</a:t>
            </a:fld>
            <a:endParaRPr lang="en-US"/>
          </a:p>
        </p:txBody>
      </p:sp>
    </p:spTree>
    <p:extLst>
      <p:ext uri="{BB962C8B-B14F-4D97-AF65-F5344CB8AC3E}">
        <p14:creationId xmlns:p14="http://schemas.microsoft.com/office/powerpoint/2010/main" val="860258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705787" y="-3095"/>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5207" y="3204607"/>
              <a:ext cx="23609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9287759" y="3095"/>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883549" y="3148404"/>
              <a:ext cx="2460945"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2" name="Date Placeholder 1">
            <a:extLst>
              <a:ext uri="{FF2B5EF4-FFF2-40B4-BE49-F238E27FC236}">
                <a16:creationId xmlns:a16="http://schemas.microsoft.com/office/drawing/2014/main" id="{F4124923-0464-B0CC-C2DA-20BA9BAE0D33}"/>
              </a:ext>
            </a:extLst>
          </p:cNvPr>
          <p:cNvSpPr>
            <a:spLocks noGrp="1"/>
          </p:cNvSpPr>
          <p:nvPr>
            <p:ph type="dt" sz="half" idx="10"/>
          </p:nvPr>
        </p:nvSpPr>
        <p:spPr>
          <a:xfrm>
            <a:off x="2176481" y="6538912"/>
            <a:ext cx="2422972" cy="365125"/>
          </a:xfrm>
        </p:spPr>
        <p:txBody>
          <a:bodyPr/>
          <a:lstStyle/>
          <a:p>
            <a:fld id="{F56D3719-AB26-4034-8A43-6B81CFFB3920}" type="datetime2">
              <a:rPr lang="en-US" smtClean="0">
                <a:latin typeface="Times New Roman" panose="02020603050405020304" pitchFamily="18" charset="0"/>
                <a:cs typeface="Times New Roman" panose="02020603050405020304" pitchFamily="18" charset="0"/>
              </a:rPr>
              <a:t>Saturday, December 21, 2024</a:t>
            </a:fld>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EAE6BA-24B9-6221-497E-1825B7F223A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83FCF9-BA11-781E-F701-6EF11153C13A}"/>
              </a:ext>
            </a:extLst>
          </p:cNvPr>
          <p:cNvSpPr txBox="1"/>
          <p:nvPr/>
        </p:nvSpPr>
        <p:spPr>
          <a:xfrm>
            <a:off x="3027841" y="2434173"/>
            <a:ext cx="1820487"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bookstore application offers browsing and buying books in different categories with prices. User-friendly and efficient inventory management.</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C339AA-2CE5-FBF9-8D4C-DD1028328C77}"/>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Overview + Architect. design</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AB77693-11AA-6016-821B-3B216003F089}"/>
              </a:ext>
            </a:extLst>
          </p:cNvPr>
          <p:cNvGrpSpPr/>
          <p:nvPr/>
        </p:nvGrpSpPr>
        <p:grpSpPr>
          <a:xfrm>
            <a:off x="6096000" y="1791684"/>
            <a:ext cx="1228110" cy="190500"/>
            <a:chOff x="4679586" y="878988"/>
            <a:chExt cx="1434489" cy="190500"/>
          </a:xfrm>
        </p:grpSpPr>
        <p:sp>
          <p:nvSpPr>
            <p:cNvPr id="8" name="Oval 7">
              <a:extLst>
                <a:ext uri="{FF2B5EF4-FFF2-40B4-BE49-F238E27FC236}">
                  <a16:creationId xmlns:a16="http://schemas.microsoft.com/office/drawing/2014/main" id="{5CE62900-2620-CD47-5798-150DEEF8139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5B845F2E-008C-DEF0-CD86-4C9CA685EA70}"/>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22D54728-E83B-4F13-20AF-DB9355A92D0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5EC295DB-600F-653C-95A7-D7333BFD6D66}"/>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78A70A12-4D7D-735D-3F12-E85C4187CAE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13" name="Picture 12">
            <a:extLst>
              <a:ext uri="{FF2B5EF4-FFF2-40B4-BE49-F238E27FC236}">
                <a16:creationId xmlns:a16="http://schemas.microsoft.com/office/drawing/2014/main" id="{D8937B8B-CC81-9E8F-3C56-7969C27DF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54" y="2016248"/>
            <a:ext cx="3131609" cy="4621501"/>
          </a:xfrm>
          <a:prstGeom prst="rect">
            <a:avLst/>
          </a:prstGeom>
          <a:ln>
            <a:noFill/>
          </a:ln>
          <a:effectLst>
            <a:softEdge rad="112500"/>
          </a:effectLst>
        </p:spPr>
      </p:pic>
    </p:spTree>
    <p:extLst>
      <p:ext uri="{BB962C8B-B14F-4D97-AF65-F5344CB8AC3E}">
        <p14:creationId xmlns:p14="http://schemas.microsoft.com/office/powerpoint/2010/main" val="5188907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6"/>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1" y="-12"/>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37123" y="-16"/>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213877" y="3294904"/>
              <a:ext cx="22471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9288569" y="-16"/>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43716" y="3238004"/>
              <a:ext cx="236091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Date Placeholder 2">
            <a:extLst>
              <a:ext uri="{FF2B5EF4-FFF2-40B4-BE49-F238E27FC236}">
                <a16:creationId xmlns:a16="http://schemas.microsoft.com/office/drawing/2014/main" id="{5FD3882E-4CAF-C55C-9C60-A3FCB36F97B1}"/>
              </a:ext>
            </a:extLst>
          </p:cNvPr>
          <p:cNvSpPr>
            <a:spLocks noGrp="1"/>
          </p:cNvSpPr>
          <p:nvPr>
            <p:ph type="dt" sz="half" idx="10"/>
          </p:nvPr>
        </p:nvSpPr>
        <p:spPr/>
        <p:txBody>
          <a:bodyPr/>
          <a:lstStyle/>
          <a:p>
            <a:fld id="{1FCCDD4E-7AB3-46D4-8978-D1A66E5FD0FA}"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E0CB08-C216-AEB3-9098-4797DA532B8E}"/>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0C7314-9C0C-4480-4E71-41DE3FC61ACB}"/>
              </a:ext>
            </a:extLst>
          </p:cNvPr>
          <p:cNvSpPr txBox="1"/>
          <p:nvPr/>
        </p:nvSpPr>
        <p:spPr>
          <a:xfrm>
            <a:off x="3129582" y="2955290"/>
            <a:ext cx="59328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assembly language project based bookstore app prioritizes user-friendliness and simplicity, ensuring easy book selection and purchase.</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2C9A6D-051D-5144-C794-538839AF72F5}"/>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Design Goals / Objective </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00BC79C5-57EB-136C-2744-08CB7C1383E9}"/>
              </a:ext>
            </a:extLst>
          </p:cNvPr>
          <p:cNvGrpSpPr/>
          <p:nvPr/>
        </p:nvGrpSpPr>
        <p:grpSpPr>
          <a:xfrm>
            <a:off x="6096000" y="1791684"/>
            <a:ext cx="1228110" cy="190500"/>
            <a:chOff x="4679586" y="878988"/>
            <a:chExt cx="1434489" cy="190500"/>
          </a:xfrm>
        </p:grpSpPr>
        <p:sp>
          <p:nvSpPr>
            <p:cNvPr id="10" name="Oval 9">
              <a:extLst>
                <a:ext uri="{FF2B5EF4-FFF2-40B4-BE49-F238E27FC236}">
                  <a16:creationId xmlns:a16="http://schemas.microsoft.com/office/drawing/2014/main" id="{4177A368-D933-14FE-D200-016956B342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0D14CD4-1FA3-1BE1-4C22-C9A87FFB839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76FAF3B-98F0-9BD7-583D-38C8A0ED12C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A37A515-1421-C49D-1576-EAFC1DDB48F4}"/>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E9B9D8E9-05D6-2ACA-6DD7-F96D9330411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251293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7450D3D8-87D5-4B39-8FFC-9620BE31AB2B}"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9" name="TextBox 8">
            <a:extLst>
              <a:ext uri="{FF2B5EF4-FFF2-40B4-BE49-F238E27FC236}">
                <a16:creationId xmlns:a16="http://schemas.microsoft.com/office/drawing/2014/main" id="{6851C291-BF6F-24B9-92EC-4D0725A1C164}"/>
              </a:ext>
            </a:extLst>
          </p:cNvPr>
          <p:cNvSpPr txBox="1"/>
          <p:nvPr/>
        </p:nvSpPr>
        <p:spPr>
          <a:xfrm>
            <a:off x="1515805" y="2075443"/>
            <a:ext cx="2187067"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assembly language project bookstore app offers a user-friendly interface with seamless navigation. Users can easily select books, specify quantities, and enjoy a convenient purchasing experience.</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DB2D1F3-BEF3-6CD1-E102-AE953CBCBBA1}"/>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Application</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2A4C2C93-8B87-274A-9428-7CF39638CA91}"/>
              </a:ext>
            </a:extLst>
          </p:cNvPr>
          <p:cNvGrpSpPr/>
          <p:nvPr/>
        </p:nvGrpSpPr>
        <p:grpSpPr>
          <a:xfrm>
            <a:off x="6096000" y="1791684"/>
            <a:ext cx="1228110" cy="190500"/>
            <a:chOff x="4679586" y="878988"/>
            <a:chExt cx="1434489" cy="190500"/>
          </a:xfrm>
        </p:grpSpPr>
        <p:sp>
          <p:nvSpPr>
            <p:cNvPr id="29" name="Oval 28">
              <a:extLst>
                <a:ext uri="{FF2B5EF4-FFF2-40B4-BE49-F238E27FC236}">
                  <a16:creationId xmlns:a16="http://schemas.microsoft.com/office/drawing/2014/main" id="{7E416617-019A-3418-AAB6-E967DF6BAF7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6426D1FB-F73B-2B9F-3543-FC44971B5497}"/>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701E9181-977C-E0A9-1789-1615705689E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1BE5CD92-CB21-C7DA-0A48-A4752CF3FCF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FCCFF466-1E4F-4B5F-8C7C-C26468879DA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F766EF12-C9CD-1093-7EBA-658738F1B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727" y="2318443"/>
            <a:ext cx="5093755" cy="3389629"/>
          </a:xfrm>
          <a:prstGeom prst="rect">
            <a:avLst/>
          </a:prstGeom>
          <a:ln>
            <a:noFill/>
          </a:ln>
          <a:effectLst>
            <a:softEdge rad="112500"/>
          </a:effectLst>
        </p:spPr>
      </p:pic>
    </p:spTree>
    <p:extLst>
      <p:ext uri="{BB962C8B-B14F-4D97-AF65-F5344CB8AC3E}">
        <p14:creationId xmlns:p14="http://schemas.microsoft.com/office/powerpoint/2010/main" val="20986384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27"/>
                                        </p:tgtEl>
                                        <p:attrNameLst>
                                          <p:attrName>style.color</p:attrName>
                                        </p:attrNameLst>
                                      </p:cBhvr>
                                      <p:to>
                                        <a:schemeClr val="accent2"/>
                                      </p:to>
                                    </p:animClr>
                                  </p:childTnLst>
                                </p:cTn>
                              </p:par>
                            </p:childTnLst>
                          </p:cTn>
                        </p:par>
                        <p:par>
                          <p:cTn id="7" fill="hold">
                            <p:stCondLst>
                              <p:cond delay="10"/>
                            </p:stCondLst>
                            <p:childTnLst>
                              <p:par>
                                <p:cTn id="8" presetID="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30311" y="1925124"/>
            <a:ext cx="7278915"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Implementation</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703752" y="3772624"/>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55045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577035"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239871" y="3251163"/>
              <a:ext cx="219512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23865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799461" y="3251163"/>
              <a:ext cx="25657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2" name="Date Placeholder 1">
            <a:extLst>
              <a:ext uri="{FF2B5EF4-FFF2-40B4-BE49-F238E27FC236}">
                <a16:creationId xmlns:a16="http://schemas.microsoft.com/office/drawing/2014/main" id="{F86E793D-F747-D2C6-20E9-18CBACB58639}"/>
              </a:ext>
            </a:extLst>
          </p:cNvPr>
          <p:cNvSpPr>
            <a:spLocks noGrp="1"/>
          </p:cNvSpPr>
          <p:nvPr>
            <p:ph type="dt" sz="half" idx="10"/>
          </p:nvPr>
        </p:nvSpPr>
        <p:spPr/>
        <p:txBody>
          <a:bodyPr/>
          <a:lstStyle/>
          <a:p>
            <a:fld id="{E0344001-6454-4F9F-9188-5A3A83BBFAE1}" type="datetime2">
              <a:rPr lang="en-US" smtClean="0"/>
              <a:t>Saturday, December 21, 2024</a:t>
            </a:fld>
            <a:endParaRPr lang="en-US"/>
          </a:p>
        </p:txBody>
      </p:sp>
      <p:sp>
        <p:nvSpPr>
          <p:cNvPr id="3" name="Slide Number Placeholder 2">
            <a:extLst>
              <a:ext uri="{FF2B5EF4-FFF2-40B4-BE49-F238E27FC236}">
                <a16:creationId xmlns:a16="http://schemas.microsoft.com/office/drawing/2014/main" id="{ECC11BF0-0CA9-816F-B31A-0C5AA3B95EE5}"/>
              </a:ext>
            </a:extLst>
          </p:cNvPr>
          <p:cNvSpPr>
            <a:spLocks noGrp="1"/>
          </p:cNvSpPr>
          <p:nvPr>
            <p:ph type="sldNum" sz="quarter" idx="12"/>
          </p:nvPr>
        </p:nvSpPr>
        <p:spPr/>
        <p:txBody>
          <a:bodyPr/>
          <a:lstStyle/>
          <a:p>
            <a:fld id="{710C523F-9231-46FE-A075-8D0AC17DADF9}" type="slidenum">
              <a:rPr lang="en-US" smtClean="0"/>
              <a:t>7</a:t>
            </a:fld>
            <a:endParaRPr lang="en-US"/>
          </a:p>
        </p:txBody>
      </p:sp>
    </p:spTree>
    <p:extLst>
      <p:ext uri="{BB962C8B-B14F-4D97-AF65-F5344CB8AC3E}">
        <p14:creationId xmlns:p14="http://schemas.microsoft.com/office/powerpoint/2010/main" val="16699578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705787" y="-3095"/>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5207" y="3204607"/>
              <a:ext cx="23609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9287759" y="3095"/>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883549" y="3148404"/>
              <a:ext cx="2460945"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2" name="Date Placeholder 1">
            <a:extLst>
              <a:ext uri="{FF2B5EF4-FFF2-40B4-BE49-F238E27FC236}">
                <a16:creationId xmlns:a16="http://schemas.microsoft.com/office/drawing/2014/main" id="{F4124923-0464-B0CC-C2DA-20BA9BAE0D33}"/>
              </a:ext>
            </a:extLst>
          </p:cNvPr>
          <p:cNvSpPr>
            <a:spLocks noGrp="1"/>
          </p:cNvSpPr>
          <p:nvPr>
            <p:ph type="dt" sz="half" idx="10"/>
          </p:nvPr>
        </p:nvSpPr>
        <p:spPr/>
        <p:txBody>
          <a:bodyPr/>
          <a:lstStyle/>
          <a:p>
            <a:fld id="{BA885297-9EFA-4E02-9E9E-176EC0923A98}"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EAE6BA-24B9-6221-497E-1825B7F223A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83FCF9-BA11-781E-F701-6EF11153C13A}"/>
              </a:ext>
            </a:extLst>
          </p:cNvPr>
          <p:cNvSpPr txBox="1"/>
          <p:nvPr/>
        </p:nvSpPr>
        <p:spPr>
          <a:xfrm>
            <a:off x="3129582" y="2955290"/>
            <a:ext cx="5932836"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assembly language book store project, developed by Moshiur &amp; Turtle with help of </a:t>
            </a:r>
            <a:r>
              <a:rPr lang="en-US" sz="2000" dirty="0" err="1">
                <a:latin typeface="Times New Roman" panose="02020603050405020304" pitchFamily="18" charset="0"/>
                <a:cs typeface="Times New Roman" panose="02020603050405020304" pitchFamily="18" charset="0"/>
              </a:rPr>
              <a:t>Dulal</a:t>
            </a:r>
            <a:r>
              <a:rPr lang="en-US" sz="2000" dirty="0">
                <a:latin typeface="Times New Roman" panose="02020603050405020304" pitchFamily="18" charset="0"/>
                <a:cs typeface="Times New Roman" panose="02020603050405020304" pitchFamily="18" charset="0"/>
              </a:rPr>
              <a:t> &amp; </a:t>
            </a:r>
            <a:r>
              <a:rPr lang="en-US" sz="2000">
                <a:latin typeface="Times New Roman" panose="02020603050405020304" pitchFamily="18" charset="0"/>
                <a:cs typeface="Times New Roman" panose="02020603050405020304" pitchFamily="18" charset="0"/>
              </a:rPr>
              <a:t>Shajid, </a:t>
            </a:r>
            <a:r>
              <a:rPr lang="en-US" sz="2000" dirty="0">
                <a:latin typeface="Times New Roman" panose="02020603050405020304" pitchFamily="18" charset="0"/>
                <a:cs typeface="Times New Roman" panose="02020603050405020304" pitchFamily="18" charset="0"/>
              </a:rPr>
              <a:t>showcases effective inventory management and seamless book-related transactions, serving as a practical tool for real-world scenarios.</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03B5C3-2105-13A7-1548-9BB505E9A555}"/>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Project Details </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1C14450C-08A3-5C57-E4F8-2D1D4768A39E}"/>
              </a:ext>
            </a:extLst>
          </p:cNvPr>
          <p:cNvGrpSpPr/>
          <p:nvPr/>
        </p:nvGrpSpPr>
        <p:grpSpPr>
          <a:xfrm>
            <a:off x="6096000" y="1791684"/>
            <a:ext cx="1228110" cy="190500"/>
            <a:chOff x="4679586" y="878988"/>
            <a:chExt cx="1434489" cy="190500"/>
          </a:xfrm>
        </p:grpSpPr>
        <p:sp>
          <p:nvSpPr>
            <p:cNvPr id="7" name="Oval 6">
              <a:extLst>
                <a:ext uri="{FF2B5EF4-FFF2-40B4-BE49-F238E27FC236}">
                  <a16:creationId xmlns:a16="http://schemas.microsoft.com/office/drawing/2014/main" id="{2FCC19B7-5D57-42DD-3376-146B39CEA39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5A01BF92-3268-6149-FBC3-F7AE29583CA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2C13133-4552-F36C-A209-4CB6B3A585D4}"/>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B8C01939-961B-87F9-9D44-60523ABD0D1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6F609B90-E08B-C9A0-BC3A-3B8066299CE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763434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1" y="-12"/>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37123" y="-16"/>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213877" y="3294904"/>
              <a:ext cx="22471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9288569" y="-16"/>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43716" y="3238004"/>
              <a:ext cx="236091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Date Placeholder 2">
            <a:extLst>
              <a:ext uri="{FF2B5EF4-FFF2-40B4-BE49-F238E27FC236}">
                <a16:creationId xmlns:a16="http://schemas.microsoft.com/office/drawing/2014/main" id="{5FD3882E-4CAF-C55C-9C60-A3FCB36F97B1}"/>
              </a:ext>
            </a:extLst>
          </p:cNvPr>
          <p:cNvSpPr>
            <a:spLocks noGrp="1"/>
          </p:cNvSpPr>
          <p:nvPr>
            <p:ph type="dt" sz="half" idx="10"/>
          </p:nvPr>
        </p:nvSpPr>
        <p:spPr/>
        <p:txBody>
          <a:bodyPr/>
          <a:lstStyle/>
          <a:p>
            <a:fld id="{9878D514-909B-423A-8230-A68983F59103}" type="datetime2">
              <a:rPr lang="en-US" smtClean="0">
                <a:latin typeface="Times New Roman" panose="02020603050405020304" pitchFamily="18" charset="0"/>
                <a:cs typeface="Times New Roman" panose="02020603050405020304" pitchFamily="18" charset="0"/>
              </a:rPr>
              <a:t>Saturday, December 21, 2024</a:t>
            </a:fld>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E0CB08-C216-AEB3-9098-4797DA532B8E}"/>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0C7314-9C0C-4480-4E71-41DE3FC61ACB}"/>
              </a:ext>
            </a:extLst>
          </p:cNvPr>
          <p:cNvSpPr txBox="1"/>
          <p:nvPr/>
        </p:nvSpPr>
        <p:spPr>
          <a:xfrm>
            <a:off x="3129582" y="2955290"/>
            <a:ext cx="59328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assembly language book store application follows a structured workflow, allowing users to browse and purchase books easily.</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A02712-792E-027B-C108-ED91D11DCB99}"/>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The Workflow</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3D0E172-A3E8-EF1C-2C81-628A6F191A42}"/>
              </a:ext>
            </a:extLst>
          </p:cNvPr>
          <p:cNvGrpSpPr/>
          <p:nvPr/>
        </p:nvGrpSpPr>
        <p:grpSpPr>
          <a:xfrm>
            <a:off x="6096000" y="1791684"/>
            <a:ext cx="1228110" cy="190500"/>
            <a:chOff x="4679586" y="878988"/>
            <a:chExt cx="1434489" cy="190500"/>
          </a:xfrm>
        </p:grpSpPr>
        <p:sp>
          <p:nvSpPr>
            <p:cNvPr id="6" name="Oval 5">
              <a:extLst>
                <a:ext uri="{FF2B5EF4-FFF2-40B4-BE49-F238E27FC236}">
                  <a16:creationId xmlns:a16="http://schemas.microsoft.com/office/drawing/2014/main" id="{F0C1B98F-DE9A-D66F-C93E-02394AA183DC}"/>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8E062E-9714-475A-B317-84C43F81B70B}"/>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26B19F06-9707-579E-A791-C44BCD740FF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3B207AE-BE62-B168-E5DA-AC7284C8163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76F2745D-BA9D-9DE4-939D-B01FD22639AB}"/>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889589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EEE 205</Template>
  <TotalTime>1209</TotalTime>
  <Words>594</Words>
  <Application>Microsoft Office PowerPoint</Application>
  <PresentationFormat>Widescreen</PresentationFormat>
  <Paragraphs>175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SDM Dulal</dc:creator>
  <cp:lastModifiedBy>Md. Moshiur Rahman</cp:lastModifiedBy>
  <cp:revision>36</cp:revision>
  <dcterms:created xsi:type="dcterms:W3CDTF">2023-12-18T14:36:07Z</dcterms:created>
  <dcterms:modified xsi:type="dcterms:W3CDTF">2024-12-21T14:44:41Z</dcterms:modified>
</cp:coreProperties>
</file>